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8" r:id="rId5"/>
    <p:sldId id="260" r:id="rId6"/>
    <p:sldId id="269" r:id="rId7"/>
    <p:sldId id="270" r:id="rId8"/>
    <p:sldId id="266" r:id="rId9"/>
    <p:sldId id="272" r:id="rId10"/>
    <p:sldId id="267" r:id="rId11"/>
    <p:sldId id="262" r:id="rId12"/>
    <p:sldId id="263" r:id="rId13"/>
    <p:sldId id="271" r:id="rId14"/>
    <p:sldId id="259" r:id="rId15"/>
    <p:sldId id="265"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1" autoAdjust="0"/>
    <p:restoredTop sz="94660"/>
  </p:normalViewPr>
  <p:slideViewPr>
    <p:cSldViewPr>
      <p:cViewPr varScale="1">
        <p:scale>
          <a:sx n="93" d="100"/>
          <a:sy n="93" d="100"/>
        </p:scale>
        <p:origin x="-38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22 Rectángulo"/>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23 Rectángulo"/>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24 Rectángulo"/>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25 Rectángulo"/>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26 Rectángulo"/>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11" name="29 Rectángulo redondeado"/>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12" name="30 Rectángulo redondeado"/>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6 Rectángulo"/>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9 Rectángulo"/>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10 Rectángulo"/>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18 Rectángulo"/>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7 Título"/>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s-ES" smtClean="0"/>
              <a:t>Haga clic para modificar el estilo de título del patrón</a:t>
            </a:r>
            <a:endParaRPr lang="en-US"/>
          </a:p>
        </p:txBody>
      </p:sp>
      <p:sp>
        <p:nvSpPr>
          <p:cNvPr id="9" name="8 Subtítulo"/>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17" name="27 Marcador de fecha"/>
          <p:cNvSpPr>
            <a:spLocks noGrp="1"/>
          </p:cNvSpPr>
          <p:nvPr>
            <p:ph type="dt" sz="half" idx="10"/>
          </p:nvPr>
        </p:nvSpPr>
        <p:spPr>
          <a:xfrm>
            <a:off x="6705600" y="4206875"/>
            <a:ext cx="960438" cy="457200"/>
          </a:xfrm>
        </p:spPr>
        <p:txBody>
          <a:bodyPr/>
          <a:lstStyle>
            <a:lvl1pPr>
              <a:defRPr/>
            </a:lvl1pPr>
          </a:lstStyle>
          <a:p>
            <a:pPr>
              <a:defRPr/>
            </a:pPr>
            <a:fld id="{EFC9AD69-4133-43F0-B024-FDB064A44744}" type="datetimeFigureOut">
              <a:rPr lang="en-US"/>
              <a:pPr>
                <a:defRPr/>
              </a:pPr>
              <a:t>1/11/2011</a:t>
            </a:fld>
            <a:endParaRPr lang="en-US" dirty="0"/>
          </a:p>
        </p:txBody>
      </p:sp>
      <p:sp>
        <p:nvSpPr>
          <p:cNvPr id="18" name="16 Marcador de pie de página"/>
          <p:cNvSpPr>
            <a:spLocks noGrp="1"/>
          </p:cNvSpPr>
          <p:nvPr>
            <p:ph type="ftr" sz="quarter" idx="11"/>
          </p:nvPr>
        </p:nvSpPr>
        <p:spPr>
          <a:xfrm>
            <a:off x="5410200" y="4205288"/>
            <a:ext cx="1295400" cy="457200"/>
          </a:xfrm>
        </p:spPr>
        <p:txBody>
          <a:bodyPr/>
          <a:lstStyle>
            <a:lvl1pPr>
              <a:defRPr dirty="0"/>
            </a:lvl1pPr>
          </a:lstStyle>
          <a:p>
            <a:pPr>
              <a:defRPr/>
            </a:pPr>
            <a:endParaRPr lang="en-US"/>
          </a:p>
        </p:txBody>
      </p:sp>
      <p:sp>
        <p:nvSpPr>
          <p:cNvPr id="19" name="28 Marcador de número de diapositiva"/>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0251CDEF-3A5D-477B-B70D-46A0A9E040A6}"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pPr>
              <a:defRPr/>
            </a:pPr>
            <a:fld id="{75D10F93-AC55-49E5-A896-A7D2A7AB7AE4}" type="datetimeFigureOut">
              <a:rPr lang="en-US"/>
              <a:pPr>
                <a:defRPr/>
              </a:pPr>
              <a:t>1/11/2011</a:t>
            </a:fld>
            <a:endParaRPr lang="en-US" dirty="0"/>
          </a:p>
        </p:txBody>
      </p:sp>
      <p:sp>
        <p:nvSpPr>
          <p:cNvPr id="5" name="4 Marcador de pie de página"/>
          <p:cNvSpPr>
            <a:spLocks noGrp="1"/>
          </p:cNvSpPr>
          <p:nvPr>
            <p:ph type="ftr" sz="quarter" idx="11"/>
          </p:nvPr>
        </p:nvSpPr>
        <p:spPr/>
        <p:txBody>
          <a:bodyPr/>
          <a:lstStyle>
            <a:lvl1pPr>
              <a:defRPr dirty="0"/>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042F9907-FEBA-4DD8-85FC-47C73B7CFFB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1143000"/>
            <a:ext cx="1905000" cy="5486400"/>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143000"/>
            <a:ext cx="62484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pPr>
              <a:defRPr/>
            </a:pPr>
            <a:fld id="{7F37F293-F9CA-4E52-B160-7659D6F5F431}" type="datetimeFigureOut">
              <a:rPr lang="en-US"/>
              <a:pPr>
                <a:defRPr/>
              </a:pPr>
              <a:t>1/11/2011</a:t>
            </a:fld>
            <a:endParaRPr lang="en-US" dirty="0"/>
          </a:p>
        </p:txBody>
      </p:sp>
      <p:sp>
        <p:nvSpPr>
          <p:cNvPr id="5" name="4 Marcador de pie de página"/>
          <p:cNvSpPr>
            <a:spLocks noGrp="1"/>
          </p:cNvSpPr>
          <p:nvPr>
            <p:ph type="ftr" sz="quarter" idx="11"/>
          </p:nvPr>
        </p:nvSpPr>
        <p:spPr/>
        <p:txBody>
          <a:bodyPr/>
          <a:lstStyle>
            <a:lvl1pPr>
              <a:defRPr dirty="0"/>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E8792D32-D6BA-4FB1-B081-8A9149B95FA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pPr>
              <a:defRPr/>
            </a:pPr>
            <a:fld id="{91971775-1E7D-4B79-AC16-774FB3499D77}" type="datetimeFigureOut">
              <a:rPr lang="en-US"/>
              <a:pPr>
                <a:defRPr/>
              </a:pPr>
              <a:t>1/11/2011</a:t>
            </a:fld>
            <a:endParaRPr lang="en-US" dirty="0"/>
          </a:p>
        </p:txBody>
      </p:sp>
      <p:sp>
        <p:nvSpPr>
          <p:cNvPr id="5" name="4 Marcador de pie de página"/>
          <p:cNvSpPr>
            <a:spLocks noGrp="1"/>
          </p:cNvSpPr>
          <p:nvPr>
            <p:ph type="ftr" sz="quarter" idx="11"/>
          </p:nvPr>
        </p:nvSpPr>
        <p:spPr/>
        <p:txBody>
          <a:bodyPr/>
          <a:lstStyle>
            <a:lvl1pPr>
              <a:defRPr dirty="0"/>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95701C35-B630-4625-9912-50A02AC1517E}"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3B6B463A-FB17-405E-A9BF-15381C45A30A}" type="datetimeFigureOut">
              <a:rPr lang="en-US"/>
              <a:pPr>
                <a:defRPr/>
              </a:pPr>
              <a:t>1/11/2011</a:t>
            </a:fld>
            <a:endParaRPr lang="en-US" dirty="0"/>
          </a:p>
        </p:txBody>
      </p:sp>
      <p:sp>
        <p:nvSpPr>
          <p:cNvPr id="5" name="4 Marcador de pie de página"/>
          <p:cNvSpPr>
            <a:spLocks noGrp="1"/>
          </p:cNvSpPr>
          <p:nvPr>
            <p:ph type="ftr" sz="quarter" idx="11"/>
          </p:nvPr>
        </p:nvSpPr>
        <p:spPr/>
        <p:txBody>
          <a:bodyPr/>
          <a:lstStyle>
            <a:lvl1pPr>
              <a:defRPr dirty="0"/>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AD056BB7-D623-4C9F-923B-22EEA9AFBE1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lstStyle>
          <a:p>
            <a:pPr>
              <a:defRPr/>
            </a:pPr>
            <a:fld id="{E5ED10DA-232B-45B5-BD27-EBA5CD21A831}" type="datetimeFigureOut">
              <a:rPr lang="en-US"/>
              <a:pPr>
                <a:defRPr/>
              </a:pPr>
              <a:t>1/11/2011</a:t>
            </a:fld>
            <a:endParaRPr lang="en-US" dirty="0"/>
          </a:p>
        </p:txBody>
      </p:sp>
      <p:sp>
        <p:nvSpPr>
          <p:cNvPr id="6" name="5 Marcador de pie de página"/>
          <p:cNvSpPr>
            <a:spLocks noGrp="1"/>
          </p:cNvSpPr>
          <p:nvPr>
            <p:ph type="ftr" sz="quarter" idx="11"/>
          </p:nvPr>
        </p:nvSpPr>
        <p:spPr/>
        <p:txBody>
          <a:bodyPr/>
          <a:lstStyle>
            <a:lvl1pPr>
              <a:defRPr dirty="0"/>
            </a:lvl1pPr>
          </a:lstStyle>
          <a:p>
            <a:pPr>
              <a:defRPr/>
            </a:pPr>
            <a:endParaRPr lang="en-US"/>
          </a:p>
        </p:txBody>
      </p:sp>
      <p:sp>
        <p:nvSpPr>
          <p:cNvPr id="7" name="6 Marcador de número de diapositiva"/>
          <p:cNvSpPr>
            <a:spLocks noGrp="1"/>
          </p:cNvSpPr>
          <p:nvPr>
            <p:ph type="sldNum" sz="quarter" idx="12"/>
          </p:nvPr>
        </p:nvSpPr>
        <p:spPr/>
        <p:txBody>
          <a:bodyPr/>
          <a:lstStyle>
            <a:lvl1pPr>
              <a:defRPr/>
            </a:lvl1pPr>
          </a:lstStyle>
          <a:p>
            <a:pPr>
              <a:defRPr/>
            </a:pPr>
            <a:fld id="{AD49FEE4-B2D2-441F-A3BE-EBA2B8D1F69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1000" y="1143000"/>
            <a:ext cx="8382000" cy="1069848"/>
          </a:xfrm>
        </p:spPr>
        <p:txBody>
          <a:bodyPr/>
          <a:lstStyle>
            <a:lvl1pPr>
              <a:defRPr sz="4000" b="0" i="0" cap="none" baseline="0"/>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texto"/>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5" name="4 Marcador de contenido"/>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25 Marcador de fecha"/>
          <p:cNvSpPr>
            <a:spLocks noGrp="1"/>
          </p:cNvSpPr>
          <p:nvPr>
            <p:ph type="dt" sz="half" idx="10"/>
          </p:nvPr>
        </p:nvSpPr>
        <p:spPr/>
        <p:txBody>
          <a:bodyPr rtlCol="0"/>
          <a:lstStyle>
            <a:lvl1pPr>
              <a:defRPr/>
            </a:lvl1pPr>
          </a:lstStyle>
          <a:p>
            <a:pPr>
              <a:defRPr/>
            </a:pPr>
            <a:fld id="{D6377A92-161C-4897-96B7-1F5AE1852DCD}" type="datetimeFigureOut">
              <a:rPr lang="en-US"/>
              <a:pPr>
                <a:defRPr/>
              </a:pPr>
              <a:t>1/11/2011</a:t>
            </a:fld>
            <a:endParaRPr lang="en-US" dirty="0"/>
          </a:p>
        </p:txBody>
      </p:sp>
      <p:sp>
        <p:nvSpPr>
          <p:cNvPr id="8" name="26 Marcador de número de diapositiva"/>
          <p:cNvSpPr>
            <a:spLocks noGrp="1"/>
          </p:cNvSpPr>
          <p:nvPr>
            <p:ph type="sldNum" sz="quarter" idx="11"/>
          </p:nvPr>
        </p:nvSpPr>
        <p:spPr/>
        <p:txBody>
          <a:bodyPr rtlCol="0"/>
          <a:lstStyle>
            <a:lvl1pPr>
              <a:defRPr/>
            </a:lvl1pPr>
          </a:lstStyle>
          <a:p>
            <a:pPr>
              <a:defRPr/>
            </a:pPr>
            <a:fld id="{15D73480-F9C0-4461-BE2A-918BB496CC7C}" type="slidenum">
              <a:rPr lang="en-US"/>
              <a:pPr>
                <a:defRPr/>
              </a:pPr>
              <a:t>‹#›</a:t>
            </a:fld>
            <a:endParaRPr lang="en-US" dirty="0"/>
          </a:p>
        </p:txBody>
      </p:sp>
      <p:sp>
        <p:nvSpPr>
          <p:cNvPr id="9" name="27 Marcador de pie de página"/>
          <p:cNvSpPr>
            <a:spLocks noGrp="1"/>
          </p:cNvSpPr>
          <p:nvPr>
            <p:ph type="ftr" sz="quarter" idx="12"/>
          </p:nvPr>
        </p:nvSpPr>
        <p:spPr/>
        <p:txBody>
          <a:bodyPr rtlCol="0"/>
          <a:lstStyle>
            <a:lvl1pPr>
              <a:defRPr dirty="0"/>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43000"/>
            <a:ext cx="8229600" cy="1069848"/>
          </a:xfrm>
        </p:spPr>
        <p:txBody>
          <a:bodyPr/>
          <a:lstStyle>
            <a:lvl1pPr>
              <a:defRPr sz="4000">
                <a:solidFill>
                  <a:schemeClr val="tx2"/>
                </a:solidFill>
              </a:defRPr>
            </a:lvl1pPr>
          </a:lstStyle>
          <a:p>
            <a:r>
              <a:rPr lang="es-ES" smtClean="0"/>
              <a:t>Haga clic para modificar el estilo de título del patrón</a:t>
            </a:r>
            <a:endParaRPr lang="en-US"/>
          </a:p>
        </p:txBody>
      </p:sp>
      <p:sp>
        <p:nvSpPr>
          <p:cNvPr id="3" name="2 Marcador de fecha"/>
          <p:cNvSpPr>
            <a:spLocks noGrp="1"/>
          </p:cNvSpPr>
          <p:nvPr>
            <p:ph type="dt" sz="half" idx="10"/>
          </p:nvPr>
        </p:nvSpPr>
        <p:spPr>
          <a:xfrm>
            <a:off x="6583363" y="612775"/>
            <a:ext cx="957262" cy="457200"/>
          </a:xfrm>
        </p:spPr>
        <p:txBody>
          <a:bodyPr/>
          <a:lstStyle>
            <a:lvl1pPr>
              <a:defRPr/>
            </a:lvl1pPr>
          </a:lstStyle>
          <a:p>
            <a:pPr>
              <a:defRPr/>
            </a:pPr>
            <a:fld id="{5A7DC183-09D0-46B1-88FA-ACF6C052AB34}" type="datetimeFigureOut">
              <a:rPr lang="en-US"/>
              <a:pPr>
                <a:defRPr/>
              </a:pPr>
              <a:t>1/11/2011</a:t>
            </a:fld>
            <a:endParaRPr lang="en-US" dirty="0"/>
          </a:p>
        </p:txBody>
      </p:sp>
      <p:sp>
        <p:nvSpPr>
          <p:cNvPr id="4" name="3 Marcador de pie de página"/>
          <p:cNvSpPr>
            <a:spLocks noGrp="1"/>
          </p:cNvSpPr>
          <p:nvPr>
            <p:ph type="ftr" sz="quarter" idx="11"/>
          </p:nvPr>
        </p:nvSpPr>
        <p:spPr/>
        <p:txBody>
          <a:bodyPr/>
          <a:lstStyle>
            <a:lvl1pPr>
              <a:defRPr dirty="0"/>
            </a:lvl1pPr>
          </a:lstStyle>
          <a:p>
            <a:pPr>
              <a:defRPr/>
            </a:pPr>
            <a:endParaRPr lang="en-US"/>
          </a:p>
        </p:txBody>
      </p:sp>
      <p:sp>
        <p:nvSpPr>
          <p:cNvPr id="5" name="4 Marcador de número de diapositiva"/>
          <p:cNvSpPr>
            <a:spLocks noGrp="1"/>
          </p:cNvSpPr>
          <p:nvPr>
            <p:ph type="sldNum" sz="quarter" idx="12"/>
          </p:nvPr>
        </p:nvSpPr>
        <p:spPr/>
        <p:txBody>
          <a:bodyPr/>
          <a:lstStyle>
            <a:lvl1pPr>
              <a:defRPr/>
            </a:lvl1pPr>
          </a:lstStyle>
          <a:p>
            <a:pPr>
              <a:defRPr/>
            </a:pPr>
            <a:fld id="{BA0C55D3-9450-463D-AC52-9962C4A89238}"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pPr>
              <a:defRPr/>
            </a:pPr>
            <a:fld id="{07D40FEA-5EB2-4681-A259-360B8BCC62A5}" type="datetimeFigureOut">
              <a:rPr lang="en-US"/>
              <a:pPr>
                <a:defRPr/>
              </a:pPr>
              <a:t>1/11/2011</a:t>
            </a:fld>
            <a:endParaRPr lang="en-US" dirty="0"/>
          </a:p>
        </p:txBody>
      </p:sp>
      <p:sp>
        <p:nvSpPr>
          <p:cNvPr id="3" name="2 Marcador de pie de página"/>
          <p:cNvSpPr>
            <a:spLocks noGrp="1"/>
          </p:cNvSpPr>
          <p:nvPr>
            <p:ph type="ftr" sz="quarter" idx="11"/>
          </p:nvPr>
        </p:nvSpPr>
        <p:spPr/>
        <p:txBody>
          <a:bodyPr/>
          <a:lstStyle>
            <a:lvl1pPr>
              <a:defRPr dirty="0"/>
            </a:lvl1pPr>
          </a:lstStyle>
          <a:p>
            <a:pPr>
              <a:defRPr/>
            </a:pPr>
            <a:endParaRPr lang="en-US"/>
          </a:p>
        </p:txBody>
      </p:sp>
      <p:sp>
        <p:nvSpPr>
          <p:cNvPr id="4" name="3 Marcador de número de diapositiva"/>
          <p:cNvSpPr>
            <a:spLocks noGrp="1"/>
          </p:cNvSpPr>
          <p:nvPr>
            <p:ph type="sldNum" sz="quarter" idx="12"/>
          </p:nvPr>
        </p:nvSpPr>
        <p:spPr/>
        <p:txBody>
          <a:bodyPr/>
          <a:lstStyle>
            <a:lvl1pPr>
              <a:defRPr/>
            </a:lvl1pPr>
          </a:lstStyle>
          <a:p>
            <a:pPr>
              <a:defRPr/>
            </a:pPr>
            <a:fld id="{98E9B390-41FC-4F1D-B35C-FC5EA735B27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353496" y="1101970"/>
            <a:ext cx="3383280" cy="877824"/>
          </a:xfrm>
        </p:spPr>
        <p:txBody>
          <a:bodyPr anchor="b"/>
          <a:lstStyle>
            <a:lvl1pPr algn="l">
              <a:buNone/>
              <a:defRPr sz="1800" b="1"/>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4" name="3 Marcador de contenido"/>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lstStyle>
          <a:p>
            <a:pPr>
              <a:defRPr/>
            </a:pPr>
            <a:fld id="{43F5B3BD-B4A7-40B5-B71D-26698CC0EBB7}" type="datetimeFigureOut">
              <a:rPr lang="en-US"/>
              <a:pPr>
                <a:defRPr/>
              </a:pPr>
              <a:t>1/11/2011</a:t>
            </a:fld>
            <a:endParaRPr lang="en-US" dirty="0"/>
          </a:p>
        </p:txBody>
      </p:sp>
      <p:sp>
        <p:nvSpPr>
          <p:cNvPr id="6" name="5 Marcador de pie de página"/>
          <p:cNvSpPr>
            <a:spLocks noGrp="1"/>
          </p:cNvSpPr>
          <p:nvPr>
            <p:ph type="ftr" sz="quarter" idx="11"/>
          </p:nvPr>
        </p:nvSpPr>
        <p:spPr/>
        <p:txBody>
          <a:bodyPr/>
          <a:lstStyle>
            <a:lvl1pPr>
              <a:defRPr dirty="0"/>
            </a:lvl1pPr>
          </a:lstStyle>
          <a:p>
            <a:pPr>
              <a:defRPr/>
            </a:pPr>
            <a:endParaRPr lang="en-US"/>
          </a:p>
        </p:txBody>
      </p:sp>
      <p:sp>
        <p:nvSpPr>
          <p:cNvPr id="7" name="6 Marcador de número de diapositiva"/>
          <p:cNvSpPr>
            <a:spLocks noGrp="1"/>
          </p:cNvSpPr>
          <p:nvPr>
            <p:ph type="sldNum" sz="quarter" idx="12"/>
          </p:nvPr>
        </p:nvSpPr>
        <p:spPr/>
        <p:txBody>
          <a:bodyPr/>
          <a:lstStyle>
            <a:lvl1pPr>
              <a:defRPr/>
            </a:lvl1pPr>
          </a:lstStyle>
          <a:p>
            <a:pPr>
              <a:defRPr/>
            </a:pPr>
            <a:fld id="{EDE1836A-3807-4B1D-86EC-50A7CB984CA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s-ES" noProof="0" dirty="0" smtClean="0"/>
              <a:t>Haga clic en el icono para agregar una imagen</a:t>
            </a:r>
            <a:endParaRPr lang="en-US" noProof="0" dirty="0"/>
          </a:p>
        </p:txBody>
      </p:sp>
      <p:sp>
        <p:nvSpPr>
          <p:cNvPr id="4" name="3 Marcador de texto"/>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pPr>
              <a:defRPr/>
            </a:pPr>
            <a:fld id="{64298F70-B0FE-4DE0-A11A-A047B3960674}" type="datetimeFigureOut">
              <a:rPr lang="en-US"/>
              <a:pPr>
                <a:defRPr/>
              </a:pPr>
              <a:t>1/11/2011</a:t>
            </a:fld>
            <a:endParaRPr lang="en-US" dirty="0"/>
          </a:p>
        </p:txBody>
      </p:sp>
      <p:sp>
        <p:nvSpPr>
          <p:cNvPr id="6" name="5 Marcador de pie de página"/>
          <p:cNvSpPr>
            <a:spLocks noGrp="1"/>
          </p:cNvSpPr>
          <p:nvPr>
            <p:ph type="ftr" sz="quarter" idx="11"/>
          </p:nvPr>
        </p:nvSpPr>
        <p:spPr/>
        <p:txBody>
          <a:bodyPr/>
          <a:lstStyle>
            <a:lvl1pPr>
              <a:defRPr dirty="0"/>
            </a:lvl1pPr>
          </a:lstStyle>
          <a:p>
            <a:pPr>
              <a:defRPr/>
            </a:pPr>
            <a:endParaRPr lang="en-US"/>
          </a:p>
        </p:txBody>
      </p:sp>
      <p:sp>
        <p:nvSpPr>
          <p:cNvPr id="7" name="6 Marcador de número de diapositiva"/>
          <p:cNvSpPr>
            <a:spLocks noGrp="1"/>
          </p:cNvSpPr>
          <p:nvPr>
            <p:ph type="sldNum" sz="quarter" idx="12"/>
          </p:nvPr>
        </p:nvSpPr>
        <p:spPr/>
        <p:txBody>
          <a:bodyPr/>
          <a:lstStyle>
            <a:lvl1pPr>
              <a:defRPr/>
            </a:lvl1pPr>
          </a:lstStyle>
          <a:p>
            <a:pPr>
              <a:defRPr/>
            </a:pPr>
            <a:fld id="{2AD050E7-C0D2-46A8-93E4-F5FD3AC65FA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Rectángulo"/>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9" name="28 Rectángulo"/>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29 Rectángulo"/>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30 Rectángulo"/>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31 Rectángulo"/>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33" name="32 Rectángulo redondeado"/>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34" name="33 Rectángulo redondeado"/>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5" name="34 Rectángulo"/>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6" name="35 Rectángulo"/>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7" name="36 Rectángulo"/>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8" name="37 Rectángulo"/>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9" name="38 Rectángulo"/>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0" name="39 Rectángulo"/>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9" name="21 Marcador de título"/>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n-US" smtClean="0"/>
          </a:p>
        </p:txBody>
      </p:sp>
      <p:sp>
        <p:nvSpPr>
          <p:cNvPr id="1040" name="12 Marcador de texto"/>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4" name="13 Marcador de fecha"/>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0" sz="800">
                <a:solidFill>
                  <a:schemeClr val="accent2"/>
                </a:solidFill>
                <a:latin typeface="+mn-lt"/>
              </a:defRPr>
            </a:lvl1pPr>
          </a:lstStyle>
          <a:p>
            <a:pPr>
              <a:defRPr/>
            </a:pPr>
            <a:fld id="{669A62DB-B06E-4A49-9CCE-1020DBEE55AF}" type="datetimeFigureOut">
              <a:rPr lang="en-US"/>
              <a:pPr>
                <a:defRPr/>
              </a:pPr>
              <a:t>1/11/2011</a:t>
            </a:fld>
            <a:endParaRPr lang="en-US" dirty="0"/>
          </a:p>
        </p:txBody>
      </p:sp>
      <p:sp>
        <p:nvSpPr>
          <p:cNvPr id="3" name="2 Marcador de pie de página"/>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dirty="0">
                <a:solidFill>
                  <a:schemeClr val="accent2"/>
                </a:solidFill>
                <a:latin typeface="+mn-lt"/>
              </a:defRPr>
            </a:lvl1pPr>
          </a:lstStyle>
          <a:p>
            <a:pPr>
              <a:defRPr/>
            </a:pPr>
            <a:endParaRPr lang="en-US"/>
          </a:p>
        </p:txBody>
      </p:sp>
      <p:sp>
        <p:nvSpPr>
          <p:cNvPr id="23" name="22 Marcador de número de diapositiva"/>
          <p:cNvSpPr>
            <a:spLocks noGrp="1"/>
          </p:cNvSpPr>
          <p:nvPr>
            <p:ph type="sldNum" sz="quarter" idx="4"/>
          </p:nvPr>
        </p:nvSpPr>
        <p:spPr>
          <a:xfrm>
            <a:off x="8174038" y="1588"/>
            <a:ext cx="762000" cy="366712"/>
          </a:xfrm>
          <a:prstGeom prst="rect">
            <a:avLst/>
          </a:prstGeom>
        </p:spPr>
        <p:txBody>
          <a:bodyPr vert="horz" anchor="b"/>
          <a:lstStyle>
            <a:lvl1pPr algn="r" eaLnBrk="1" fontAlgn="auto" latinLnBrk="0" hangingPunct="1">
              <a:spcBef>
                <a:spcPts val="0"/>
              </a:spcBef>
              <a:spcAft>
                <a:spcPts val="0"/>
              </a:spcAft>
              <a:defRPr kumimoji="0" sz="1800">
                <a:solidFill>
                  <a:srgbClr val="FFFFFF"/>
                </a:solidFill>
                <a:latin typeface="+mn-lt"/>
              </a:defRPr>
            </a:lvl1pPr>
          </a:lstStyle>
          <a:p>
            <a:pPr>
              <a:defRPr/>
            </a:pPr>
            <a:fld id="{1A23A455-2ED1-411A-993E-358257D99C8F}" type="slidenum">
              <a:rPr lang="en-US"/>
              <a:pPr>
                <a:defRPr/>
              </a:pPr>
              <a:t>‹#›</a:t>
            </a:fld>
            <a:endParaRPr lang="en-US"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ctrTitle"/>
          </p:nvPr>
        </p:nvSpPr>
        <p:spPr>
          <a:xfrm>
            <a:off x="179388" y="333375"/>
            <a:ext cx="8929687" cy="1425575"/>
          </a:xfrm>
        </p:spPr>
        <p:txBody>
          <a:bodyPr lIns="0" tIns="0" rIns="0" bIns="0" anchor="t"/>
          <a:lstStyle/>
          <a:p>
            <a:pPr eaLnBrk="1" hangingPunct="1">
              <a:lnSpc>
                <a:spcPct val="95000"/>
              </a:lnSpc>
            </a:pPr>
            <a:r>
              <a:rPr lang="es-ES" sz="4100" b="1" smtClean="0">
                <a:latin typeface="Calibri" pitchFamily="34" charset="0"/>
              </a:rPr>
              <a:t>Análisis, diseño e Implementación de una aplicación J2EE</a:t>
            </a:r>
          </a:p>
        </p:txBody>
      </p:sp>
      <p:sp>
        <p:nvSpPr>
          <p:cNvPr id="13314" name="Text Box 5"/>
          <p:cNvSpPr txBox="1">
            <a:spLocks noChangeArrowheads="1"/>
          </p:cNvSpPr>
          <p:nvPr/>
        </p:nvSpPr>
        <p:spPr bwMode="auto">
          <a:xfrm>
            <a:off x="34925" y="2565400"/>
            <a:ext cx="9147175" cy="812800"/>
          </a:xfrm>
          <a:prstGeom prst="rect">
            <a:avLst/>
          </a:prstGeom>
          <a:noFill/>
          <a:ln w="9525">
            <a:noFill/>
            <a:miter lim="800000"/>
            <a:headEnd/>
            <a:tailEnd/>
          </a:ln>
        </p:spPr>
        <p:txBody>
          <a:bodyPr lIns="0" tIns="0" rIns="0" bIns="0">
            <a:spAutoFit/>
          </a:bodyPr>
          <a:lstStyle/>
          <a:p>
            <a:pPr algn="ctr">
              <a:lnSpc>
                <a:spcPct val="95000"/>
              </a:lnSpc>
            </a:pPr>
            <a:r>
              <a:rPr lang="es-ES" sz="2800" b="1">
                <a:solidFill>
                  <a:schemeClr val="bg1"/>
                </a:solidFill>
              </a:rPr>
              <a:t>Proyecto de reparaciones y control de ventas </a:t>
            </a:r>
          </a:p>
          <a:p>
            <a:pPr algn="ctr">
              <a:lnSpc>
                <a:spcPct val="95000"/>
              </a:lnSpc>
            </a:pPr>
            <a:r>
              <a:rPr lang="es-ES" sz="2800" b="1" i="1">
                <a:solidFill>
                  <a:schemeClr val="bg1"/>
                </a:solidFill>
              </a:rPr>
              <a:t>Naoru Project</a:t>
            </a:r>
            <a:r>
              <a:rPr lang="es-ES" sz="2800" b="1">
                <a:solidFill>
                  <a:schemeClr val="bg1"/>
                </a:solidFill>
              </a:rPr>
              <a:t> </a:t>
            </a:r>
          </a:p>
        </p:txBody>
      </p:sp>
      <p:sp>
        <p:nvSpPr>
          <p:cNvPr id="13315" name="Rectangle 2"/>
          <p:cNvSpPr>
            <a:spLocks noGrp="1" noChangeArrowheads="1"/>
          </p:cNvSpPr>
          <p:nvPr>
            <p:ph type="subTitle" idx="1"/>
          </p:nvPr>
        </p:nvSpPr>
        <p:spPr>
          <a:xfrm>
            <a:off x="250825" y="5373688"/>
            <a:ext cx="3886200" cy="671512"/>
          </a:xfrm>
        </p:spPr>
        <p:txBody>
          <a:bodyPr lIns="0" tIns="0" rIns="0" bIns="0"/>
          <a:lstStyle/>
          <a:p>
            <a:pPr marL="63500" eaLnBrk="1" hangingPunct="1">
              <a:lnSpc>
                <a:spcPct val="95000"/>
              </a:lnSpc>
              <a:spcBef>
                <a:spcPct val="0"/>
              </a:spcBef>
            </a:pPr>
            <a:r>
              <a:rPr lang="es-ES" sz="2100" smtClean="0">
                <a:solidFill>
                  <a:srgbClr val="0070C0"/>
                </a:solidFill>
                <a:latin typeface="Calibri" pitchFamily="34" charset="0"/>
              </a:rPr>
              <a:t>Alumno: </a:t>
            </a:r>
            <a:r>
              <a:rPr lang="es-ES" sz="2100" b="1" smtClean="0">
                <a:solidFill>
                  <a:srgbClr val="0070C0"/>
                </a:solidFill>
                <a:latin typeface="Calibri" pitchFamily="34" charset="0"/>
              </a:rPr>
              <a:t>David Ferreiro Vilar</a:t>
            </a:r>
            <a:endParaRPr lang="es-ES" smtClean="0">
              <a:solidFill>
                <a:srgbClr val="0070C0"/>
              </a:solidFill>
              <a:latin typeface="Calibri" pitchFamily="34" charset="0"/>
            </a:endParaRPr>
          </a:p>
          <a:p>
            <a:pPr marL="63500" eaLnBrk="1" hangingPunct="1">
              <a:lnSpc>
                <a:spcPct val="95000"/>
              </a:lnSpc>
              <a:spcBef>
                <a:spcPct val="0"/>
              </a:spcBef>
            </a:pPr>
            <a:r>
              <a:rPr lang="es-ES" sz="2100" smtClean="0">
                <a:solidFill>
                  <a:srgbClr val="0070C0"/>
                </a:solidFill>
                <a:latin typeface="Calibri" pitchFamily="34" charset="0"/>
              </a:rPr>
              <a:t>E.T. Informática de Gestión</a:t>
            </a:r>
          </a:p>
        </p:txBody>
      </p:sp>
      <p:sp>
        <p:nvSpPr>
          <p:cNvPr id="13316" name="Text Box 6"/>
          <p:cNvSpPr txBox="1">
            <a:spLocks noChangeArrowheads="1"/>
          </p:cNvSpPr>
          <p:nvPr/>
        </p:nvSpPr>
        <p:spPr bwMode="auto">
          <a:xfrm>
            <a:off x="5003800" y="5373688"/>
            <a:ext cx="3975100" cy="609600"/>
          </a:xfrm>
          <a:prstGeom prst="rect">
            <a:avLst/>
          </a:prstGeom>
          <a:noFill/>
          <a:ln w="9525">
            <a:noFill/>
            <a:miter lim="800000"/>
            <a:headEnd/>
            <a:tailEnd/>
          </a:ln>
        </p:spPr>
        <p:txBody>
          <a:bodyPr lIns="0" tIns="0" rIns="0" bIns="0">
            <a:spAutoFit/>
          </a:bodyPr>
          <a:lstStyle/>
          <a:p>
            <a:pPr algn="r">
              <a:lnSpc>
                <a:spcPct val="95000"/>
              </a:lnSpc>
            </a:pPr>
            <a:r>
              <a:rPr lang="es-ES" sz="2100">
                <a:solidFill>
                  <a:srgbClr val="0070C0"/>
                </a:solidFill>
                <a:latin typeface="Calibri" pitchFamily="34" charset="0"/>
              </a:rPr>
              <a:t>Consultor: </a:t>
            </a:r>
            <a:r>
              <a:rPr lang="es-ES" sz="2100" b="1">
                <a:solidFill>
                  <a:srgbClr val="0070C0"/>
                </a:solidFill>
                <a:latin typeface="Calibri" pitchFamily="34" charset="0"/>
              </a:rPr>
              <a:t>Jose Juan Rodriguez</a:t>
            </a:r>
            <a:endParaRPr lang="es-ES">
              <a:solidFill>
                <a:srgbClr val="0070C0"/>
              </a:solidFill>
              <a:latin typeface="Calibri" pitchFamily="34" charset="0"/>
            </a:endParaRPr>
          </a:p>
          <a:p>
            <a:pPr algn="r">
              <a:lnSpc>
                <a:spcPct val="95000"/>
              </a:lnSpc>
            </a:pPr>
            <a:r>
              <a:rPr lang="es-ES" sz="2100">
                <a:solidFill>
                  <a:srgbClr val="0070C0"/>
                </a:solidFill>
                <a:latin typeface="Calibri" pitchFamily="34" charset="0"/>
              </a:rPr>
              <a:t>17 de Enero de 2011</a:t>
            </a:r>
          </a:p>
        </p:txBody>
      </p:sp>
      <p:pic>
        <p:nvPicPr>
          <p:cNvPr id="13317" name="Picture 7"/>
          <p:cNvPicPr>
            <a:picLocks noChangeAspect="1" noChangeArrowheads="1"/>
          </p:cNvPicPr>
          <p:nvPr/>
        </p:nvPicPr>
        <p:blipFill>
          <a:blip r:embed="rId2"/>
          <a:srcRect/>
          <a:stretch>
            <a:fillRect/>
          </a:stretch>
        </p:blipFill>
        <p:spPr bwMode="auto">
          <a:xfrm>
            <a:off x="7683500" y="4149725"/>
            <a:ext cx="1460500" cy="6223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 Título"/>
          <p:cNvSpPr>
            <a:spLocks/>
          </p:cNvSpPr>
          <p:nvPr/>
        </p:nvSpPr>
        <p:spPr bwMode="auto">
          <a:xfrm>
            <a:off x="468313" y="476250"/>
            <a:ext cx="4464050" cy="720725"/>
          </a:xfrm>
          <a:prstGeom prst="rect">
            <a:avLst/>
          </a:prstGeom>
          <a:noFill/>
          <a:ln w="9525">
            <a:noFill/>
            <a:miter lim="800000"/>
            <a:headEnd/>
            <a:tailEnd/>
          </a:ln>
        </p:spPr>
        <p:txBody>
          <a:bodyPr anchor="ctr"/>
          <a:lstStyle/>
          <a:p>
            <a:r>
              <a:rPr lang="es-ES" sz="3200" b="1">
                <a:solidFill>
                  <a:srgbClr val="0070C0"/>
                </a:solidFill>
                <a:latin typeface="Cambria" pitchFamily="18" charset="0"/>
              </a:rPr>
              <a:t>Servidor</a:t>
            </a:r>
          </a:p>
        </p:txBody>
      </p:sp>
      <p:pic>
        <p:nvPicPr>
          <p:cNvPr id="21506" name="Picture 7"/>
          <p:cNvPicPr>
            <a:picLocks noChangeAspect="1" noChangeArrowheads="1"/>
          </p:cNvPicPr>
          <p:nvPr/>
        </p:nvPicPr>
        <p:blipFill>
          <a:blip r:embed="rId2"/>
          <a:srcRect/>
          <a:stretch>
            <a:fillRect/>
          </a:stretch>
        </p:blipFill>
        <p:spPr bwMode="auto">
          <a:xfrm>
            <a:off x="7451725" y="620713"/>
            <a:ext cx="1460500" cy="622300"/>
          </a:xfrm>
          <a:prstGeom prst="rect">
            <a:avLst/>
          </a:prstGeom>
          <a:noFill/>
          <a:ln w="9525">
            <a:noFill/>
            <a:miter lim="800000"/>
            <a:headEnd/>
            <a:tailEnd/>
          </a:ln>
        </p:spPr>
      </p:pic>
      <p:sp>
        <p:nvSpPr>
          <p:cNvPr id="21507" name="Rectangle 4"/>
          <p:cNvSpPr>
            <a:spLocks noChangeArrowheads="1"/>
          </p:cNvSpPr>
          <p:nvPr/>
        </p:nvSpPr>
        <p:spPr bwMode="auto">
          <a:xfrm>
            <a:off x="468313" y="3898900"/>
            <a:ext cx="3598862" cy="2563813"/>
          </a:xfrm>
          <a:prstGeom prst="rect">
            <a:avLst/>
          </a:prstGeom>
          <a:noFill/>
          <a:ln w="9525">
            <a:noFill/>
            <a:miter lim="800000"/>
            <a:headEnd/>
            <a:tailEnd/>
          </a:ln>
        </p:spPr>
        <p:txBody>
          <a:bodyPr anchor="ctr">
            <a:spAutoFit/>
          </a:bodyPr>
          <a:lstStyle/>
          <a:p>
            <a:pPr algn="just"/>
            <a:r>
              <a:rPr lang="es-ES">
                <a:latin typeface="Calibri" pitchFamily="34" charset="0"/>
              </a:rPr>
              <a:t>Tomcat es un servidor de aplicaciones open-source. Tomcat implementa las especificaciones de los servlets y de JavaServer Pages (JSP) de Sun Microsystems. Aunque no tan potente como JBoss, Tomcat cubre con creces las necesidades básicas que se dieron en el proyecto.</a:t>
            </a:r>
          </a:p>
        </p:txBody>
      </p:sp>
      <p:pic>
        <p:nvPicPr>
          <p:cNvPr id="21508" name="Picture 5"/>
          <p:cNvPicPr>
            <a:picLocks noChangeAspect="1" noChangeArrowheads="1"/>
          </p:cNvPicPr>
          <p:nvPr/>
        </p:nvPicPr>
        <p:blipFill>
          <a:blip r:embed="rId3"/>
          <a:srcRect/>
          <a:stretch>
            <a:fillRect/>
          </a:stretch>
        </p:blipFill>
        <p:spPr bwMode="auto">
          <a:xfrm>
            <a:off x="755650" y="1700213"/>
            <a:ext cx="2514600" cy="1558925"/>
          </a:xfrm>
          <a:prstGeom prst="rect">
            <a:avLst/>
          </a:prstGeom>
          <a:noFill/>
          <a:ln w="9525">
            <a:noFill/>
            <a:miter lim="800000"/>
            <a:headEnd/>
            <a:tailEnd/>
          </a:ln>
        </p:spPr>
      </p:pic>
      <p:sp>
        <p:nvSpPr>
          <p:cNvPr id="21509" name="Rectangle 6"/>
          <p:cNvSpPr>
            <a:spLocks noChangeArrowheads="1"/>
          </p:cNvSpPr>
          <p:nvPr/>
        </p:nvSpPr>
        <p:spPr bwMode="auto">
          <a:xfrm>
            <a:off x="3635375" y="1412875"/>
            <a:ext cx="4967288" cy="2289175"/>
          </a:xfrm>
          <a:prstGeom prst="rect">
            <a:avLst/>
          </a:prstGeom>
          <a:noFill/>
          <a:ln w="9525">
            <a:noFill/>
            <a:miter lim="800000"/>
            <a:headEnd/>
            <a:tailEnd/>
          </a:ln>
        </p:spPr>
        <p:txBody>
          <a:bodyPr anchor="ctr">
            <a:spAutoFit/>
          </a:bodyPr>
          <a:lstStyle/>
          <a:p>
            <a:pPr algn="just"/>
            <a:r>
              <a:rPr lang="es-ES">
                <a:latin typeface="Calibri" pitchFamily="34" charset="0"/>
              </a:rPr>
              <a:t>El proyecto se empezó con JBoss. JBoss es un servidor de aplicaciones J2EE de código abierto implementado en Java puro. Al estar basado en Java, puede ser utilizado en cualquier sistema operativo para el que esté disponible Java. Dado que JBoss tiene sus propias librerías dio problemas con las librerías del propio proyecto. Por lo que se decidió cambiar</a:t>
            </a:r>
          </a:p>
        </p:txBody>
      </p:sp>
      <p:pic>
        <p:nvPicPr>
          <p:cNvPr id="21510" name="Picture 7"/>
          <p:cNvPicPr>
            <a:picLocks noChangeAspect="1" noChangeArrowheads="1"/>
          </p:cNvPicPr>
          <p:nvPr/>
        </p:nvPicPr>
        <p:blipFill>
          <a:blip r:embed="rId4"/>
          <a:srcRect/>
          <a:stretch>
            <a:fillRect/>
          </a:stretch>
        </p:blipFill>
        <p:spPr bwMode="auto">
          <a:xfrm>
            <a:off x="4284663" y="3860800"/>
            <a:ext cx="4430712" cy="24511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6"/>
          <p:cNvPicPr>
            <a:picLocks noChangeAspect="1" noChangeArrowheads="1"/>
          </p:cNvPicPr>
          <p:nvPr/>
        </p:nvPicPr>
        <p:blipFill>
          <a:blip r:embed="rId2"/>
          <a:srcRect/>
          <a:stretch>
            <a:fillRect/>
          </a:stretch>
        </p:blipFill>
        <p:spPr bwMode="auto">
          <a:xfrm>
            <a:off x="5580063" y="1844675"/>
            <a:ext cx="2520950" cy="2436813"/>
          </a:xfrm>
          <a:prstGeom prst="rect">
            <a:avLst/>
          </a:prstGeom>
          <a:noFill/>
          <a:ln w="9525">
            <a:noFill/>
            <a:miter lim="800000"/>
            <a:headEnd/>
            <a:tailEnd/>
          </a:ln>
        </p:spPr>
      </p:pic>
      <p:sp>
        <p:nvSpPr>
          <p:cNvPr id="22530" name="1 Título"/>
          <p:cNvSpPr>
            <a:spLocks/>
          </p:cNvSpPr>
          <p:nvPr/>
        </p:nvSpPr>
        <p:spPr bwMode="auto">
          <a:xfrm>
            <a:off x="468313" y="476250"/>
            <a:ext cx="6696075" cy="1066800"/>
          </a:xfrm>
          <a:prstGeom prst="rect">
            <a:avLst/>
          </a:prstGeom>
          <a:noFill/>
          <a:ln w="9525">
            <a:noFill/>
            <a:miter lim="800000"/>
            <a:headEnd/>
            <a:tailEnd/>
          </a:ln>
        </p:spPr>
        <p:txBody>
          <a:bodyPr anchor="ctr"/>
          <a:lstStyle/>
          <a:p>
            <a:r>
              <a:rPr lang="es-ES" sz="3200" b="1">
                <a:solidFill>
                  <a:srgbClr val="0070C0"/>
                </a:solidFill>
                <a:latin typeface="Cambria" pitchFamily="18" charset="0"/>
              </a:rPr>
              <a:t>Internacionalización</a:t>
            </a:r>
          </a:p>
        </p:txBody>
      </p:sp>
      <p:sp>
        <p:nvSpPr>
          <p:cNvPr id="22531" name="Rectangle 10"/>
          <p:cNvSpPr>
            <a:spLocks noChangeArrowheads="1"/>
          </p:cNvSpPr>
          <p:nvPr/>
        </p:nvSpPr>
        <p:spPr bwMode="auto">
          <a:xfrm>
            <a:off x="468313" y="1916113"/>
            <a:ext cx="4824412" cy="1393825"/>
          </a:xfrm>
          <a:prstGeom prst="rect">
            <a:avLst/>
          </a:prstGeom>
          <a:noFill/>
          <a:ln w="9525">
            <a:noFill/>
            <a:miter lim="800000"/>
            <a:headEnd/>
            <a:tailEnd/>
          </a:ln>
        </p:spPr>
        <p:txBody>
          <a:bodyPr>
            <a:spAutoFit/>
          </a:bodyPr>
          <a:lstStyle/>
          <a:p>
            <a:pPr>
              <a:lnSpc>
                <a:spcPct val="95000"/>
              </a:lnSpc>
            </a:pPr>
            <a:r>
              <a:rPr lang="es-ES">
                <a:latin typeface="Calibri" pitchFamily="34" charset="0"/>
              </a:rPr>
              <a:t>Gracias a la facilidad de integración del estándar i18n de internacionalización del framework que se ha utilizado, se ha creado una interface gráfica en diferentes idiomas, según tenga definido el usuario en el navegador.</a:t>
            </a:r>
          </a:p>
        </p:txBody>
      </p:sp>
      <p:sp>
        <p:nvSpPr>
          <p:cNvPr id="22532" name="Rectangle 11"/>
          <p:cNvSpPr>
            <a:spLocks noChangeArrowheads="1"/>
          </p:cNvSpPr>
          <p:nvPr/>
        </p:nvSpPr>
        <p:spPr bwMode="auto">
          <a:xfrm>
            <a:off x="3059113" y="4797425"/>
            <a:ext cx="5327650" cy="1144588"/>
          </a:xfrm>
          <a:prstGeom prst="rect">
            <a:avLst/>
          </a:prstGeom>
          <a:noFill/>
          <a:ln w="9525">
            <a:noFill/>
            <a:miter lim="800000"/>
            <a:headEnd/>
            <a:tailEnd/>
          </a:ln>
        </p:spPr>
        <p:txBody>
          <a:bodyPr>
            <a:spAutoFit/>
          </a:bodyPr>
          <a:lstStyle/>
          <a:p>
            <a:pPr>
              <a:lnSpc>
                <a:spcPct val="95000"/>
              </a:lnSpc>
            </a:pPr>
            <a:r>
              <a:rPr lang="es-ES">
                <a:latin typeface="Calibri" pitchFamily="34" charset="0"/>
              </a:rPr>
              <a:t>En futuras versiones se podría utilizar la banderita tan típica en este tipo de aplicaciones que permiten al usuario cambiar a su voluntad el idioma de las páginas y de la información que estas dan.</a:t>
            </a:r>
          </a:p>
        </p:txBody>
      </p:sp>
      <p:pic>
        <p:nvPicPr>
          <p:cNvPr id="22533" name="Picture 12"/>
          <p:cNvPicPr>
            <a:picLocks noChangeAspect="1" noChangeArrowheads="1"/>
          </p:cNvPicPr>
          <p:nvPr/>
        </p:nvPicPr>
        <p:blipFill>
          <a:blip r:embed="rId3"/>
          <a:srcRect/>
          <a:stretch>
            <a:fillRect/>
          </a:stretch>
        </p:blipFill>
        <p:spPr bwMode="auto">
          <a:xfrm>
            <a:off x="1042988" y="4797425"/>
            <a:ext cx="1143000" cy="1066800"/>
          </a:xfrm>
          <a:prstGeom prst="rect">
            <a:avLst/>
          </a:prstGeom>
          <a:noFill/>
          <a:ln w="9525">
            <a:noFill/>
            <a:miter lim="800000"/>
            <a:headEnd/>
            <a:tailEnd/>
          </a:ln>
        </p:spPr>
      </p:pic>
      <p:pic>
        <p:nvPicPr>
          <p:cNvPr id="22534" name="Picture 7"/>
          <p:cNvPicPr>
            <a:picLocks noChangeAspect="1" noChangeArrowheads="1"/>
          </p:cNvPicPr>
          <p:nvPr/>
        </p:nvPicPr>
        <p:blipFill>
          <a:blip r:embed="rId4"/>
          <a:srcRect/>
          <a:stretch>
            <a:fillRect/>
          </a:stretch>
        </p:blipFill>
        <p:spPr bwMode="auto">
          <a:xfrm>
            <a:off x="7451725" y="620713"/>
            <a:ext cx="1460500" cy="6223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2 Marcador de contenido"/>
          <p:cNvSpPr>
            <a:spLocks/>
          </p:cNvSpPr>
          <p:nvPr/>
        </p:nvSpPr>
        <p:spPr bwMode="auto">
          <a:xfrm>
            <a:off x="179388" y="1557338"/>
            <a:ext cx="8640762" cy="1079500"/>
          </a:xfrm>
          <a:prstGeom prst="rect">
            <a:avLst/>
          </a:prstGeom>
          <a:noFill/>
          <a:ln w="9525">
            <a:noFill/>
            <a:miter lim="800000"/>
            <a:headEnd/>
            <a:tailEnd/>
          </a:ln>
        </p:spPr>
        <p:txBody>
          <a:bodyPr/>
          <a:lstStyle/>
          <a:p>
            <a:pPr marL="273050" indent="-273050">
              <a:spcBef>
                <a:spcPts val="300"/>
              </a:spcBef>
              <a:buClr>
                <a:srgbClr val="A04DA3"/>
              </a:buClr>
              <a:buFont typeface="Georgia" pitchFamily="18" charset="0"/>
              <a:buNone/>
            </a:pPr>
            <a:r>
              <a:rPr lang="es-ES">
                <a:latin typeface="Calibri" pitchFamily="34" charset="0"/>
              </a:rPr>
              <a:t>La usabilidad es la facilidad con que las  personas pueden utilizar una herramienta u otro</a:t>
            </a:r>
          </a:p>
          <a:p>
            <a:pPr marL="273050" indent="-273050">
              <a:spcBef>
                <a:spcPts val="300"/>
              </a:spcBef>
              <a:buClr>
                <a:srgbClr val="A04DA3"/>
              </a:buClr>
              <a:buFont typeface="Georgia" pitchFamily="18" charset="0"/>
              <a:buNone/>
            </a:pPr>
            <a:r>
              <a:rPr lang="es-ES">
                <a:latin typeface="Calibri" pitchFamily="34" charset="0"/>
              </a:rPr>
              <a:t>objeto fabricado por los humanos con el fin de alcanza un objetivo concreto.</a:t>
            </a:r>
          </a:p>
          <a:p>
            <a:pPr marL="273050" indent="-273050">
              <a:spcBef>
                <a:spcPts val="300"/>
              </a:spcBef>
              <a:buClr>
                <a:srgbClr val="A04DA3"/>
              </a:buClr>
              <a:buFont typeface="Georgia" pitchFamily="18" charset="0"/>
              <a:buNone/>
            </a:pPr>
            <a:r>
              <a:rPr lang="es-ES">
                <a:latin typeface="Calibri" pitchFamily="34" charset="0"/>
              </a:rPr>
              <a:t>Podemos observar la sencillez y lo intuitivo que representa trabajar con este portal:</a:t>
            </a:r>
            <a:endParaRPr lang="es-ES">
              <a:latin typeface="Georgia" pitchFamily="18" charset="0"/>
            </a:endParaRPr>
          </a:p>
        </p:txBody>
      </p:sp>
      <p:sp>
        <p:nvSpPr>
          <p:cNvPr id="23554" name="1 Título"/>
          <p:cNvSpPr>
            <a:spLocks/>
          </p:cNvSpPr>
          <p:nvPr/>
        </p:nvSpPr>
        <p:spPr bwMode="auto">
          <a:xfrm>
            <a:off x="468313" y="476250"/>
            <a:ext cx="4464050" cy="720725"/>
          </a:xfrm>
          <a:prstGeom prst="rect">
            <a:avLst/>
          </a:prstGeom>
          <a:noFill/>
          <a:ln w="9525">
            <a:noFill/>
            <a:miter lim="800000"/>
            <a:headEnd/>
            <a:tailEnd/>
          </a:ln>
        </p:spPr>
        <p:txBody>
          <a:bodyPr anchor="ctr"/>
          <a:lstStyle/>
          <a:p>
            <a:r>
              <a:rPr lang="es-ES" sz="3200" b="1">
                <a:solidFill>
                  <a:srgbClr val="0070C0"/>
                </a:solidFill>
                <a:latin typeface="Cambria" pitchFamily="18" charset="0"/>
              </a:rPr>
              <a:t>Usabilidad I</a:t>
            </a:r>
          </a:p>
        </p:txBody>
      </p:sp>
      <p:pic>
        <p:nvPicPr>
          <p:cNvPr id="23555" name="Picture 7"/>
          <p:cNvPicPr>
            <a:picLocks noChangeAspect="1" noChangeArrowheads="1"/>
          </p:cNvPicPr>
          <p:nvPr/>
        </p:nvPicPr>
        <p:blipFill>
          <a:blip r:embed="rId2"/>
          <a:srcRect/>
          <a:stretch>
            <a:fillRect/>
          </a:stretch>
        </p:blipFill>
        <p:spPr bwMode="auto">
          <a:xfrm>
            <a:off x="7451725" y="620713"/>
            <a:ext cx="1460500" cy="622300"/>
          </a:xfrm>
          <a:prstGeom prst="rect">
            <a:avLst/>
          </a:prstGeom>
          <a:noFill/>
          <a:ln w="9525">
            <a:noFill/>
            <a:miter lim="800000"/>
            <a:headEnd/>
            <a:tailEnd/>
          </a:ln>
        </p:spPr>
      </p:pic>
      <p:pic>
        <p:nvPicPr>
          <p:cNvPr id="23557" name="Picture 5"/>
          <p:cNvPicPr>
            <a:picLocks noChangeAspect="1" noChangeArrowheads="1"/>
          </p:cNvPicPr>
          <p:nvPr/>
        </p:nvPicPr>
        <p:blipFill>
          <a:blip r:embed="rId3"/>
          <a:srcRect/>
          <a:stretch>
            <a:fillRect/>
          </a:stretch>
        </p:blipFill>
        <p:spPr bwMode="auto">
          <a:xfrm>
            <a:off x="2484438" y="2708275"/>
            <a:ext cx="3816350" cy="370205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2 Marcador de contenido"/>
          <p:cNvSpPr>
            <a:spLocks/>
          </p:cNvSpPr>
          <p:nvPr/>
        </p:nvSpPr>
        <p:spPr bwMode="auto">
          <a:xfrm>
            <a:off x="179388" y="1412875"/>
            <a:ext cx="8964612" cy="5445125"/>
          </a:xfrm>
          <a:prstGeom prst="rect">
            <a:avLst/>
          </a:prstGeom>
          <a:noFill/>
          <a:ln w="9525">
            <a:noFill/>
            <a:miter lim="800000"/>
            <a:headEnd/>
            <a:tailEnd/>
          </a:ln>
        </p:spPr>
        <p:txBody>
          <a:bodyPr/>
          <a:lstStyle/>
          <a:p>
            <a:pPr marL="273050" indent="-273050">
              <a:spcBef>
                <a:spcPts val="300"/>
              </a:spcBef>
              <a:buClr>
                <a:srgbClr val="A04DA3"/>
              </a:buClr>
              <a:buFont typeface="Georgia" pitchFamily="18" charset="0"/>
              <a:buNone/>
            </a:pPr>
            <a:r>
              <a:rPr lang="es-ES">
                <a:latin typeface="Calibri" pitchFamily="34" charset="0"/>
              </a:rPr>
              <a:t>Los principales atributos son :</a:t>
            </a:r>
          </a:p>
          <a:p>
            <a:pPr marL="273050" indent="-273050">
              <a:spcBef>
                <a:spcPts val="300"/>
              </a:spcBef>
              <a:buClr>
                <a:srgbClr val="A04DA3"/>
              </a:buClr>
              <a:buFont typeface="Georgia" pitchFamily="18" charset="0"/>
              <a:buChar char="•"/>
            </a:pPr>
            <a:r>
              <a:rPr lang="es-ES">
                <a:latin typeface="Calibri" pitchFamily="34" charset="0"/>
              </a:rPr>
              <a:t>Facilidad de aprendizaje ( minimizar el tiempo desde el desconocimiento hasta su utilización correcta )</a:t>
            </a:r>
          </a:p>
          <a:p>
            <a:pPr marL="273050" indent="-273050">
              <a:spcBef>
                <a:spcPts val="300"/>
              </a:spcBef>
              <a:buClr>
                <a:srgbClr val="A04DA3"/>
              </a:buClr>
              <a:buFont typeface="Georgia" pitchFamily="18" charset="0"/>
              <a:buChar char="•"/>
            </a:pPr>
            <a:r>
              <a:rPr lang="es-ES">
                <a:latin typeface="Calibri" pitchFamily="34" charset="0"/>
              </a:rPr>
              <a:t>Familiaridad (Conexión existente entre los conocimientos previos y los conocimientos adquiridos )</a:t>
            </a:r>
          </a:p>
          <a:p>
            <a:pPr marL="273050" indent="-273050">
              <a:spcBef>
                <a:spcPts val="300"/>
              </a:spcBef>
              <a:buClr>
                <a:srgbClr val="A04DA3"/>
              </a:buClr>
              <a:buFont typeface="Georgia" pitchFamily="18" charset="0"/>
              <a:buChar char="•"/>
            </a:pPr>
            <a:r>
              <a:rPr lang="es-ES">
                <a:latin typeface="Calibri" pitchFamily="34" charset="0"/>
              </a:rPr>
              <a:t>Consistencia (Los mecanismos que se utilicen sean siempre usados de la misma manera )</a:t>
            </a:r>
          </a:p>
          <a:p>
            <a:pPr marL="273050" indent="-273050">
              <a:spcBef>
                <a:spcPts val="300"/>
              </a:spcBef>
              <a:buClr>
                <a:srgbClr val="A04DA3"/>
              </a:buClr>
              <a:buFont typeface="Georgia" pitchFamily="18" charset="0"/>
              <a:buChar char="•"/>
            </a:pPr>
            <a:r>
              <a:rPr lang="es-ES">
                <a:latin typeface="Calibri" pitchFamily="34" charset="0"/>
              </a:rPr>
              <a:t>Flexibilidad ( Proporcionar control al usuario para que éste se adapte al sistema )</a:t>
            </a:r>
          </a:p>
          <a:p>
            <a:pPr marL="273050" indent="-273050">
              <a:spcBef>
                <a:spcPts val="300"/>
              </a:spcBef>
              <a:buClr>
                <a:srgbClr val="A04DA3"/>
              </a:buClr>
              <a:buFont typeface="Georgia" pitchFamily="18" charset="0"/>
              <a:buChar char="•"/>
            </a:pPr>
            <a:r>
              <a:rPr lang="es-ES">
                <a:latin typeface="Calibri" pitchFamily="34" charset="0"/>
              </a:rPr>
              <a:t>Recuperabilidad ( Facilidad con la que se permite corregir un error una vez detectado )</a:t>
            </a:r>
          </a:p>
          <a:p>
            <a:pPr marL="273050" indent="-273050">
              <a:spcBef>
                <a:spcPts val="300"/>
              </a:spcBef>
              <a:buClr>
                <a:srgbClr val="A04DA3"/>
              </a:buClr>
              <a:buFont typeface="Georgia" pitchFamily="18" charset="0"/>
              <a:buChar char="•"/>
            </a:pPr>
            <a:r>
              <a:rPr lang="es-ES">
                <a:latin typeface="Calibri" pitchFamily="34" charset="0"/>
              </a:rPr>
              <a:t>Robustez ( Permitir al usuario poder cumplir sus objetivos, con el asesoramiento necesario para ello )</a:t>
            </a:r>
          </a:p>
          <a:p>
            <a:pPr marL="273050" indent="-273050">
              <a:spcBef>
                <a:spcPts val="300"/>
              </a:spcBef>
              <a:buClr>
                <a:srgbClr val="A04DA3"/>
              </a:buClr>
              <a:buFont typeface="Georgia" pitchFamily="18" charset="0"/>
              <a:buChar char="•"/>
            </a:pPr>
            <a:r>
              <a:rPr lang="es-ES">
                <a:latin typeface="Calibri" pitchFamily="34" charset="0"/>
              </a:rPr>
              <a:t>Mínimo tiempo de respuesta ( para expresar los cambios de estado del usuario )</a:t>
            </a:r>
          </a:p>
          <a:p>
            <a:pPr marL="273050" indent="-273050">
              <a:spcBef>
                <a:spcPts val="300"/>
              </a:spcBef>
              <a:buClr>
                <a:srgbClr val="A04DA3"/>
              </a:buClr>
              <a:buFont typeface="Georgia" pitchFamily="18" charset="0"/>
              <a:buChar char="•"/>
            </a:pPr>
            <a:r>
              <a:rPr lang="es-ES">
                <a:latin typeface="Calibri" pitchFamily="34" charset="0"/>
              </a:rPr>
              <a:t>Adecuación a las tareas ( Los servicios ofrecidos deben ser adaptados al modelo mental del usuario )</a:t>
            </a:r>
          </a:p>
          <a:p>
            <a:pPr marL="273050" indent="-273050">
              <a:spcBef>
                <a:spcPts val="300"/>
              </a:spcBef>
              <a:buClr>
                <a:srgbClr val="A04DA3"/>
              </a:buClr>
              <a:buFont typeface="Georgia" pitchFamily="18" charset="0"/>
              <a:buChar char="•"/>
            </a:pPr>
            <a:endParaRPr lang="es-ES">
              <a:latin typeface="Georgia" pitchFamily="18" charset="0"/>
            </a:endParaRPr>
          </a:p>
        </p:txBody>
      </p:sp>
      <p:sp>
        <p:nvSpPr>
          <p:cNvPr id="37893" name="1 Título"/>
          <p:cNvSpPr>
            <a:spLocks/>
          </p:cNvSpPr>
          <p:nvPr/>
        </p:nvSpPr>
        <p:spPr bwMode="auto">
          <a:xfrm>
            <a:off x="468313" y="476250"/>
            <a:ext cx="4464050" cy="720725"/>
          </a:xfrm>
          <a:prstGeom prst="rect">
            <a:avLst/>
          </a:prstGeom>
          <a:noFill/>
          <a:ln w="9525">
            <a:noFill/>
            <a:miter lim="800000"/>
            <a:headEnd/>
            <a:tailEnd/>
          </a:ln>
        </p:spPr>
        <p:txBody>
          <a:bodyPr anchor="ctr"/>
          <a:lstStyle/>
          <a:p>
            <a:r>
              <a:rPr lang="es-ES" sz="3200" b="1">
                <a:solidFill>
                  <a:srgbClr val="0070C0"/>
                </a:solidFill>
                <a:latin typeface="Cambria" pitchFamily="18" charset="0"/>
              </a:rPr>
              <a:t>Usabilidad II</a:t>
            </a:r>
          </a:p>
        </p:txBody>
      </p:sp>
      <p:pic>
        <p:nvPicPr>
          <p:cNvPr id="37894" name="Picture 7"/>
          <p:cNvPicPr>
            <a:picLocks noChangeAspect="1" noChangeArrowheads="1"/>
          </p:cNvPicPr>
          <p:nvPr/>
        </p:nvPicPr>
        <p:blipFill>
          <a:blip r:embed="rId2"/>
          <a:srcRect/>
          <a:stretch>
            <a:fillRect/>
          </a:stretch>
        </p:blipFill>
        <p:spPr bwMode="auto">
          <a:xfrm>
            <a:off x="7451725" y="620713"/>
            <a:ext cx="1460500" cy="6223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2 Marcador de contenido"/>
          <p:cNvSpPr>
            <a:spLocks noGrp="1"/>
          </p:cNvSpPr>
          <p:nvPr>
            <p:ph idx="1"/>
          </p:nvPr>
        </p:nvSpPr>
        <p:spPr>
          <a:xfrm>
            <a:off x="492125" y="1412875"/>
            <a:ext cx="4367213" cy="4779963"/>
          </a:xfrm>
        </p:spPr>
        <p:txBody>
          <a:bodyPr/>
          <a:lstStyle/>
          <a:p>
            <a:pPr eaLnBrk="1" hangingPunct="1"/>
            <a:r>
              <a:rPr lang="es-ES" sz="1800" smtClean="0">
                <a:latin typeface="Calibri" pitchFamily="34" charset="0"/>
              </a:rPr>
              <a:t>Comodidad</a:t>
            </a:r>
          </a:p>
          <a:p>
            <a:pPr eaLnBrk="1" hangingPunct="1"/>
            <a:endParaRPr lang="es-ES" sz="1800" smtClean="0">
              <a:latin typeface="Calibri" pitchFamily="34" charset="0"/>
            </a:endParaRPr>
          </a:p>
          <a:p>
            <a:pPr eaLnBrk="1" hangingPunct="1"/>
            <a:r>
              <a:rPr lang="es-ES" sz="1800" smtClean="0">
                <a:latin typeface="Calibri" pitchFamily="34" charset="0"/>
              </a:rPr>
              <a:t>Sencillez</a:t>
            </a:r>
          </a:p>
          <a:p>
            <a:pPr eaLnBrk="1" hangingPunct="1"/>
            <a:endParaRPr lang="es-ES" sz="1800" smtClean="0">
              <a:latin typeface="Calibri" pitchFamily="34" charset="0"/>
            </a:endParaRPr>
          </a:p>
          <a:p>
            <a:pPr eaLnBrk="1" hangingPunct="1"/>
            <a:r>
              <a:rPr lang="es-ES" sz="1800" smtClean="0">
                <a:latin typeface="Calibri" pitchFamily="34" charset="0"/>
              </a:rPr>
              <a:t>Interfaz Intuitiva</a:t>
            </a:r>
          </a:p>
          <a:p>
            <a:pPr eaLnBrk="1" hangingPunct="1">
              <a:buFont typeface="Georgia" pitchFamily="18" charset="0"/>
              <a:buNone/>
            </a:pPr>
            <a:endParaRPr lang="es-ES" sz="1800" smtClean="0">
              <a:latin typeface="Calibri" pitchFamily="34" charset="0"/>
            </a:endParaRPr>
          </a:p>
          <a:p>
            <a:pPr eaLnBrk="1" hangingPunct="1"/>
            <a:r>
              <a:rPr lang="es-ES" sz="1800" smtClean="0">
                <a:latin typeface="Calibri" pitchFamily="34" charset="0"/>
              </a:rPr>
              <a:t>Accesibilidad</a:t>
            </a:r>
          </a:p>
          <a:p>
            <a:pPr eaLnBrk="1" hangingPunct="1"/>
            <a:endParaRPr lang="es-ES" sz="1800" smtClean="0">
              <a:latin typeface="Calibri" pitchFamily="34" charset="0"/>
            </a:endParaRPr>
          </a:p>
          <a:p>
            <a:pPr eaLnBrk="1" hangingPunct="1"/>
            <a:r>
              <a:rPr lang="es-ES" sz="1800" smtClean="0">
                <a:latin typeface="Calibri" pitchFamily="34" charset="0"/>
              </a:rPr>
              <a:t>Mínimo esfuerzo físico</a:t>
            </a:r>
          </a:p>
          <a:p>
            <a:pPr eaLnBrk="1" hangingPunct="1"/>
            <a:endParaRPr lang="es-ES" sz="1800" smtClean="0">
              <a:latin typeface="Calibri" pitchFamily="34" charset="0"/>
            </a:endParaRPr>
          </a:p>
          <a:p>
            <a:pPr eaLnBrk="1" hangingPunct="1"/>
            <a:r>
              <a:rPr lang="es-ES" sz="1800" smtClean="0">
                <a:latin typeface="Calibri" pitchFamily="34" charset="0"/>
              </a:rPr>
              <a:t>Seguridad</a:t>
            </a:r>
          </a:p>
          <a:p>
            <a:pPr eaLnBrk="1" hangingPunct="1"/>
            <a:endParaRPr lang="es-ES" sz="1800" smtClean="0">
              <a:latin typeface="Calibri" pitchFamily="34" charset="0"/>
            </a:endParaRPr>
          </a:p>
          <a:p>
            <a:pPr eaLnBrk="1" hangingPunct="1"/>
            <a:r>
              <a:rPr lang="es-ES" sz="1800" smtClean="0">
                <a:latin typeface="Calibri" pitchFamily="34" charset="0"/>
              </a:rPr>
              <a:t>Usabilidad</a:t>
            </a:r>
          </a:p>
          <a:p>
            <a:pPr eaLnBrk="1" hangingPunct="1">
              <a:buFont typeface="Georgia" pitchFamily="18" charset="0"/>
              <a:buNone/>
            </a:pPr>
            <a:endParaRPr lang="es-ES" sz="1800" smtClean="0">
              <a:latin typeface="Calibri" pitchFamily="34" charset="0"/>
            </a:endParaRPr>
          </a:p>
          <a:p>
            <a:pPr eaLnBrk="1" hangingPunct="1"/>
            <a:r>
              <a:rPr lang="es-ES" sz="1800" smtClean="0">
                <a:latin typeface="Calibri" pitchFamily="34" charset="0"/>
              </a:rPr>
              <a:t>Rapidez</a:t>
            </a:r>
          </a:p>
          <a:p>
            <a:pPr eaLnBrk="1" hangingPunct="1">
              <a:buFont typeface="Georgia" pitchFamily="18" charset="0"/>
              <a:buNone/>
            </a:pPr>
            <a:endParaRPr lang="es-ES" sz="1800" smtClean="0">
              <a:latin typeface="Calibri" pitchFamily="34" charset="0"/>
            </a:endParaRPr>
          </a:p>
        </p:txBody>
      </p:sp>
      <p:sp>
        <p:nvSpPr>
          <p:cNvPr id="24578" name="1 Título"/>
          <p:cNvSpPr>
            <a:spLocks noGrp="1"/>
          </p:cNvSpPr>
          <p:nvPr>
            <p:ph type="title"/>
          </p:nvPr>
        </p:nvSpPr>
        <p:spPr>
          <a:xfrm>
            <a:off x="0" y="404813"/>
            <a:ext cx="5545138" cy="647700"/>
          </a:xfrm>
        </p:spPr>
        <p:txBody>
          <a:bodyPr/>
          <a:lstStyle/>
          <a:p>
            <a:pPr eaLnBrk="1" hangingPunct="1"/>
            <a:r>
              <a:rPr lang="es-ES" sz="3200" b="1" smtClean="0">
                <a:solidFill>
                  <a:srgbClr val="0070C0"/>
                </a:solidFill>
                <a:latin typeface="Cambria" pitchFamily="18" charset="0"/>
              </a:rPr>
              <a:t>Ventajas del Proyecto Naoru</a:t>
            </a:r>
          </a:p>
        </p:txBody>
      </p:sp>
      <p:pic>
        <p:nvPicPr>
          <p:cNvPr id="24579" name="Picture 7"/>
          <p:cNvPicPr>
            <a:picLocks noChangeAspect="1" noChangeArrowheads="1"/>
          </p:cNvPicPr>
          <p:nvPr/>
        </p:nvPicPr>
        <p:blipFill>
          <a:blip r:embed="rId2"/>
          <a:srcRect/>
          <a:stretch>
            <a:fillRect/>
          </a:stretch>
        </p:blipFill>
        <p:spPr bwMode="auto">
          <a:xfrm>
            <a:off x="7451725" y="620713"/>
            <a:ext cx="1460500" cy="6223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Título"/>
          <p:cNvSpPr>
            <a:spLocks/>
          </p:cNvSpPr>
          <p:nvPr/>
        </p:nvSpPr>
        <p:spPr bwMode="auto">
          <a:xfrm>
            <a:off x="468313" y="476250"/>
            <a:ext cx="4464050" cy="720725"/>
          </a:xfrm>
          <a:prstGeom prst="rect">
            <a:avLst/>
          </a:prstGeom>
          <a:noFill/>
          <a:ln w="9525">
            <a:noFill/>
            <a:miter lim="800000"/>
            <a:headEnd/>
            <a:tailEnd/>
          </a:ln>
        </p:spPr>
        <p:txBody>
          <a:bodyPr anchor="ctr"/>
          <a:lstStyle/>
          <a:p>
            <a:r>
              <a:rPr lang="es-ES" sz="3200" b="1">
                <a:solidFill>
                  <a:srgbClr val="0070C0"/>
                </a:solidFill>
                <a:latin typeface="Cambria" pitchFamily="18" charset="0"/>
              </a:rPr>
              <a:t>Conclusiones</a:t>
            </a:r>
          </a:p>
        </p:txBody>
      </p:sp>
      <p:pic>
        <p:nvPicPr>
          <p:cNvPr id="25602" name="Picture 7"/>
          <p:cNvPicPr>
            <a:picLocks noChangeAspect="1" noChangeArrowheads="1"/>
          </p:cNvPicPr>
          <p:nvPr/>
        </p:nvPicPr>
        <p:blipFill>
          <a:blip r:embed="rId2"/>
          <a:srcRect/>
          <a:stretch>
            <a:fillRect/>
          </a:stretch>
        </p:blipFill>
        <p:spPr bwMode="auto">
          <a:xfrm>
            <a:off x="7451725" y="620713"/>
            <a:ext cx="1460500" cy="622300"/>
          </a:xfrm>
          <a:prstGeom prst="rect">
            <a:avLst/>
          </a:prstGeom>
          <a:noFill/>
          <a:ln w="9525">
            <a:noFill/>
            <a:miter lim="800000"/>
            <a:headEnd/>
            <a:tailEnd/>
          </a:ln>
        </p:spPr>
      </p:pic>
      <p:sp>
        <p:nvSpPr>
          <p:cNvPr id="25603" name="Text Box 6"/>
          <p:cNvSpPr txBox="1">
            <a:spLocks noChangeArrowheads="1"/>
          </p:cNvSpPr>
          <p:nvPr/>
        </p:nvSpPr>
        <p:spPr bwMode="auto">
          <a:xfrm>
            <a:off x="395288" y="1557338"/>
            <a:ext cx="8204200" cy="4394200"/>
          </a:xfrm>
          <a:prstGeom prst="rect">
            <a:avLst/>
          </a:prstGeom>
          <a:noFill/>
          <a:ln w="9525">
            <a:noFill/>
            <a:miter lim="800000"/>
            <a:headEnd/>
            <a:tailEnd/>
          </a:ln>
        </p:spPr>
        <p:txBody>
          <a:bodyPr lIns="0" tIns="0" rIns="0" bIns="0">
            <a:spAutoFit/>
          </a:bodyPr>
          <a:lstStyle/>
          <a:p>
            <a:pPr>
              <a:buFontTx/>
              <a:buChar char="•"/>
            </a:pPr>
            <a:r>
              <a:rPr lang="es-ES">
                <a:latin typeface="Calibri" pitchFamily="34" charset="0"/>
              </a:rPr>
              <a:t>Después de todo el trabajo realizado y las horas dedicadas a sacar el proyecto solo puedo decir que me siento orgulloso del producto final obtenido. No estoy satisfecho del todo porque el producto se puede mejorar, pero dado mi conocimiento inicial de todos los frameworks y de J2EE en general, era totalmente desconocido para mi, he aprendido mucho. </a:t>
            </a:r>
          </a:p>
          <a:p>
            <a:endParaRPr lang="es-ES">
              <a:latin typeface="Calibri" pitchFamily="34" charset="0"/>
            </a:endParaRPr>
          </a:p>
          <a:p>
            <a:pPr>
              <a:buFontTx/>
              <a:buChar char="•"/>
            </a:pPr>
            <a:r>
              <a:rPr lang="es-ES">
                <a:latin typeface="Calibri" pitchFamily="34" charset="0"/>
              </a:rPr>
              <a:t>Aunque se han cumplido los objetivos principales, si tuviera que empezar de cero de nuevo, el enfoque y el desarrollo se harían de diferente manera. He visto muchas posibles mejoras de cara el diseño del cuerpo de las paginas para una mejor reutilización del código, al igual que implementaría de manera diferente el tema de roles de los usuarios.</a:t>
            </a:r>
          </a:p>
          <a:p>
            <a:endParaRPr lang="es-ES">
              <a:latin typeface="Calibri" pitchFamily="34" charset="0"/>
            </a:endParaRPr>
          </a:p>
          <a:p>
            <a:pPr>
              <a:buFontTx/>
              <a:buChar char="•"/>
            </a:pPr>
            <a:r>
              <a:rPr lang="es-ES">
                <a:latin typeface="Calibri" pitchFamily="34" charset="0"/>
              </a:rPr>
              <a:t>Por lo que a software se refiere, no haría cambios ya que las plataformas elegidas me han ido muy bien, pero a lo mejor le daría la oportunidad a otros frameworks como Spring o Java Server Faces por ejemplo para el diseño de los JSP’s.</a:t>
            </a:r>
          </a:p>
          <a:p>
            <a:endParaRPr lang="es-ES">
              <a:latin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1 Título"/>
          <p:cNvSpPr>
            <a:spLocks noGrp="1"/>
          </p:cNvSpPr>
          <p:nvPr>
            <p:ph type="title"/>
          </p:nvPr>
        </p:nvSpPr>
        <p:spPr>
          <a:xfrm>
            <a:off x="468313" y="476250"/>
            <a:ext cx="3816350" cy="792163"/>
          </a:xfrm>
        </p:spPr>
        <p:txBody>
          <a:bodyPr/>
          <a:lstStyle/>
          <a:p>
            <a:pPr eaLnBrk="1" hangingPunct="1"/>
            <a:r>
              <a:rPr lang="es-ES" sz="3200" b="1" smtClean="0">
                <a:solidFill>
                  <a:srgbClr val="0070C0"/>
                </a:solidFill>
                <a:latin typeface="Cambria" pitchFamily="18" charset="0"/>
              </a:rPr>
              <a:t>Introducción</a:t>
            </a:r>
          </a:p>
        </p:txBody>
      </p:sp>
      <p:sp>
        <p:nvSpPr>
          <p:cNvPr id="14338" name="Text Box 6"/>
          <p:cNvSpPr txBox="1">
            <a:spLocks noChangeArrowheads="1"/>
          </p:cNvSpPr>
          <p:nvPr/>
        </p:nvSpPr>
        <p:spPr bwMode="auto">
          <a:xfrm>
            <a:off x="539750" y="1700213"/>
            <a:ext cx="8204200" cy="2863850"/>
          </a:xfrm>
          <a:prstGeom prst="rect">
            <a:avLst/>
          </a:prstGeom>
          <a:noFill/>
          <a:ln w="9525">
            <a:noFill/>
            <a:miter lim="800000"/>
            <a:headEnd/>
            <a:tailEnd/>
          </a:ln>
        </p:spPr>
        <p:txBody>
          <a:bodyPr lIns="0" tIns="0" rIns="0" bIns="0">
            <a:spAutoFit/>
          </a:bodyPr>
          <a:lstStyle/>
          <a:p>
            <a:pPr>
              <a:lnSpc>
                <a:spcPct val="95000"/>
              </a:lnSpc>
            </a:pPr>
            <a:r>
              <a:rPr lang="es-ES">
                <a:latin typeface="Calibri" pitchFamily="34" charset="0"/>
              </a:rPr>
              <a:t>Este trabajo de fin de carrera pretende sintetizar los conocimientos adquiridos a lo largo de la carrera para ponerlos en práctica en este proyecto e intentar aportar un proyecto totalmente diferente a los que hay actualmente. </a:t>
            </a:r>
          </a:p>
          <a:p>
            <a:pPr>
              <a:lnSpc>
                <a:spcPct val="95000"/>
              </a:lnSpc>
            </a:pPr>
            <a:endParaRPr lang="es-ES">
              <a:latin typeface="Calibri" pitchFamily="34" charset="0"/>
            </a:endParaRPr>
          </a:p>
          <a:p>
            <a:pPr>
              <a:lnSpc>
                <a:spcPct val="95000"/>
              </a:lnSpc>
            </a:pPr>
            <a:r>
              <a:rPr lang="es-ES">
                <a:latin typeface="Calibri" pitchFamily="34" charset="0"/>
              </a:rPr>
              <a:t>El objetivo principal de este trabajo es desarrollar un sistema de consultas de reparación online y además aprovechar para tener un historial de compras y reparaciones tanto para los clientes como los operarios de la tienda o los técnicos.</a:t>
            </a:r>
          </a:p>
          <a:p>
            <a:pPr>
              <a:lnSpc>
                <a:spcPct val="95000"/>
              </a:lnSpc>
            </a:pPr>
            <a:endParaRPr lang="es-ES">
              <a:latin typeface="Calibri" pitchFamily="34" charset="0"/>
            </a:endParaRPr>
          </a:p>
          <a:p>
            <a:pPr>
              <a:lnSpc>
                <a:spcPct val="95000"/>
              </a:lnSpc>
            </a:pPr>
            <a:r>
              <a:rPr lang="es-ES">
                <a:latin typeface="Calibri" pitchFamily="34" charset="0"/>
              </a:rPr>
              <a:t>Para la implementación se ha utilizado la tecnología que nos proporciona el framework Struts2, el cual nos permitirá interactuar i crear una aplicación con JSP’s de una manera profesional i sencilla.</a:t>
            </a:r>
          </a:p>
        </p:txBody>
      </p:sp>
      <p:pic>
        <p:nvPicPr>
          <p:cNvPr id="14339" name="Picture 7"/>
          <p:cNvPicPr>
            <a:picLocks noChangeAspect="1" noChangeArrowheads="1"/>
          </p:cNvPicPr>
          <p:nvPr/>
        </p:nvPicPr>
        <p:blipFill>
          <a:blip r:embed="rId2"/>
          <a:srcRect/>
          <a:stretch>
            <a:fillRect/>
          </a:stretch>
        </p:blipFill>
        <p:spPr bwMode="auto">
          <a:xfrm>
            <a:off x="7451725" y="620713"/>
            <a:ext cx="1460500" cy="6223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Título"/>
          <p:cNvSpPr>
            <a:spLocks/>
          </p:cNvSpPr>
          <p:nvPr/>
        </p:nvSpPr>
        <p:spPr bwMode="auto">
          <a:xfrm>
            <a:off x="468313" y="476250"/>
            <a:ext cx="6696075" cy="1066800"/>
          </a:xfrm>
          <a:prstGeom prst="rect">
            <a:avLst/>
          </a:prstGeom>
          <a:noFill/>
          <a:ln w="9525">
            <a:noFill/>
            <a:miter lim="800000"/>
            <a:headEnd/>
            <a:tailEnd/>
          </a:ln>
        </p:spPr>
        <p:txBody>
          <a:bodyPr anchor="ctr"/>
          <a:lstStyle/>
          <a:p>
            <a:r>
              <a:rPr lang="es-ES" sz="3200" b="1">
                <a:solidFill>
                  <a:srgbClr val="0070C0"/>
                </a:solidFill>
                <a:latin typeface="Cambria" pitchFamily="18" charset="0"/>
              </a:rPr>
              <a:t>Objetivos del TFC</a:t>
            </a:r>
          </a:p>
        </p:txBody>
      </p:sp>
      <p:sp>
        <p:nvSpPr>
          <p:cNvPr id="15362" name="Text Box 6"/>
          <p:cNvSpPr txBox="1">
            <a:spLocks noChangeArrowheads="1"/>
          </p:cNvSpPr>
          <p:nvPr/>
        </p:nvSpPr>
        <p:spPr bwMode="auto">
          <a:xfrm>
            <a:off x="539750" y="1700213"/>
            <a:ext cx="8204200" cy="4210050"/>
          </a:xfrm>
          <a:prstGeom prst="rect">
            <a:avLst/>
          </a:prstGeom>
          <a:noFill/>
          <a:ln w="9525">
            <a:noFill/>
            <a:miter lim="800000"/>
            <a:headEnd/>
            <a:tailEnd/>
          </a:ln>
        </p:spPr>
        <p:txBody>
          <a:bodyPr lIns="0" tIns="0" rIns="0" bIns="0">
            <a:spAutoFit/>
          </a:bodyPr>
          <a:lstStyle/>
          <a:p>
            <a:pPr>
              <a:lnSpc>
                <a:spcPct val="95000"/>
              </a:lnSpc>
            </a:pPr>
            <a:r>
              <a:rPr lang="es-ES">
                <a:latin typeface="Calibri" pitchFamily="34" charset="0"/>
              </a:rPr>
              <a:t>El objetivo principal del TFC consiste en un llevar a cabo un proyecto de principio a fin, des del análisis del mismo, pasando por el diseño y finalmente el desarrollo e implementación.</a:t>
            </a:r>
          </a:p>
          <a:p>
            <a:pPr>
              <a:lnSpc>
                <a:spcPct val="95000"/>
              </a:lnSpc>
            </a:pPr>
            <a:endParaRPr lang="es-ES">
              <a:latin typeface="Calibri" pitchFamily="34" charset="0"/>
            </a:endParaRPr>
          </a:p>
          <a:p>
            <a:pPr>
              <a:lnSpc>
                <a:spcPct val="95000"/>
              </a:lnSpc>
            </a:pPr>
            <a:r>
              <a:rPr lang="es-ES">
                <a:latin typeface="Calibri" pitchFamily="34" charset="0"/>
              </a:rPr>
              <a:t>Como objetivo inherente al citado, aprenderemos y profundizaremos en el uso de las tecnologías J2EE, Java i SQL.</a:t>
            </a:r>
          </a:p>
          <a:p>
            <a:pPr>
              <a:lnSpc>
                <a:spcPct val="95000"/>
              </a:lnSpc>
            </a:pPr>
            <a:endParaRPr lang="es-ES">
              <a:latin typeface="Calibri" pitchFamily="34" charset="0"/>
            </a:endParaRPr>
          </a:p>
          <a:p>
            <a:pPr>
              <a:lnSpc>
                <a:spcPct val="95000"/>
              </a:lnSpc>
            </a:pPr>
            <a:r>
              <a:rPr lang="es-ES">
                <a:latin typeface="Calibri" pitchFamily="34" charset="0"/>
              </a:rPr>
              <a:t>Y como objetivo relacionado con el proyecto elegido, se ha desarrollado una aplicación Web, con la cual, tanto clientes como operarios y técnicos (en nuestro caso de una tienda de informática aunque con múltiples proyecciones empresariales) puedan gestionar las ventas (no contabilidad), las reparaciones y los clientes que frecuentan la tienda.</a:t>
            </a:r>
          </a:p>
          <a:p>
            <a:pPr>
              <a:lnSpc>
                <a:spcPct val="95000"/>
              </a:lnSpc>
            </a:pPr>
            <a:endParaRPr lang="es-ES">
              <a:latin typeface="Calibri" pitchFamily="34" charset="0"/>
            </a:endParaRPr>
          </a:p>
          <a:p>
            <a:pPr>
              <a:lnSpc>
                <a:spcPct val="95000"/>
              </a:lnSpc>
            </a:pPr>
            <a:r>
              <a:rPr lang="es-ES">
                <a:latin typeface="Calibri" pitchFamily="34" charset="0"/>
              </a:rPr>
              <a:t>Hacer todo lo anterior de la manera más ordenada, accesible y útil tanto para futuras modificaciones como para el diseño de cara los usuarios.</a:t>
            </a:r>
          </a:p>
          <a:p>
            <a:pPr>
              <a:lnSpc>
                <a:spcPct val="95000"/>
              </a:lnSpc>
            </a:pPr>
            <a:endParaRPr lang="es-ES">
              <a:latin typeface="Calibri" pitchFamily="34" charset="0"/>
            </a:endParaRPr>
          </a:p>
        </p:txBody>
      </p:sp>
      <p:pic>
        <p:nvPicPr>
          <p:cNvPr id="15363" name="Picture 7"/>
          <p:cNvPicPr>
            <a:picLocks noChangeAspect="1" noChangeArrowheads="1"/>
          </p:cNvPicPr>
          <p:nvPr/>
        </p:nvPicPr>
        <p:blipFill>
          <a:blip r:embed="rId2"/>
          <a:srcRect/>
          <a:stretch>
            <a:fillRect/>
          </a:stretch>
        </p:blipFill>
        <p:spPr bwMode="auto">
          <a:xfrm>
            <a:off x="7451725" y="620713"/>
            <a:ext cx="1460500" cy="6223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Título"/>
          <p:cNvSpPr>
            <a:spLocks/>
          </p:cNvSpPr>
          <p:nvPr/>
        </p:nvSpPr>
        <p:spPr bwMode="auto">
          <a:xfrm>
            <a:off x="468313" y="476250"/>
            <a:ext cx="6696075" cy="1066800"/>
          </a:xfrm>
          <a:prstGeom prst="rect">
            <a:avLst/>
          </a:prstGeom>
          <a:noFill/>
          <a:ln w="9525">
            <a:noFill/>
            <a:miter lim="800000"/>
            <a:headEnd/>
            <a:tailEnd/>
          </a:ln>
        </p:spPr>
        <p:txBody>
          <a:bodyPr anchor="ctr"/>
          <a:lstStyle/>
          <a:p>
            <a:r>
              <a:rPr lang="es-ES" sz="3200" b="1">
                <a:solidFill>
                  <a:srgbClr val="0070C0"/>
                </a:solidFill>
                <a:latin typeface="Cambria" pitchFamily="18" charset="0"/>
              </a:rPr>
              <a:t>Resumen Funcional</a:t>
            </a:r>
          </a:p>
        </p:txBody>
      </p:sp>
      <p:sp>
        <p:nvSpPr>
          <p:cNvPr id="16386" name="Text Box 6"/>
          <p:cNvSpPr txBox="1">
            <a:spLocks noChangeArrowheads="1"/>
          </p:cNvSpPr>
          <p:nvPr/>
        </p:nvSpPr>
        <p:spPr bwMode="auto">
          <a:xfrm>
            <a:off x="539750" y="1944688"/>
            <a:ext cx="8204200" cy="3946525"/>
          </a:xfrm>
          <a:prstGeom prst="rect">
            <a:avLst/>
          </a:prstGeom>
          <a:noFill/>
          <a:ln w="9525">
            <a:noFill/>
            <a:miter lim="800000"/>
            <a:headEnd/>
            <a:tailEnd/>
          </a:ln>
        </p:spPr>
        <p:txBody>
          <a:bodyPr lIns="0" tIns="0" rIns="0" bIns="0">
            <a:spAutoFit/>
          </a:bodyPr>
          <a:lstStyle/>
          <a:p>
            <a:pPr>
              <a:lnSpc>
                <a:spcPct val="95000"/>
              </a:lnSpc>
            </a:pPr>
            <a:r>
              <a:rPr lang="es-ES">
                <a:latin typeface="Calibri" pitchFamily="34" charset="0"/>
              </a:rPr>
              <a:t>El proyecto esta dividido en diferentes funcionalidades.</a:t>
            </a:r>
          </a:p>
          <a:p>
            <a:pPr>
              <a:lnSpc>
                <a:spcPct val="95000"/>
              </a:lnSpc>
            </a:pPr>
            <a:endParaRPr lang="es-ES">
              <a:latin typeface="Calibri" pitchFamily="34" charset="0"/>
            </a:endParaRPr>
          </a:p>
          <a:p>
            <a:pPr>
              <a:lnSpc>
                <a:spcPct val="95000"/>
              </a:lnSpc>
              <a:buFontTx/>
              <a:buChar char="-"/>
            </a:pPr>
            <a:r>
              <a:rPr lang="es-ES">
                <a:latin typeface="Calibri" pitchFamily="34" charset="0"/>
              </a:rPr>
              <a:t>Gestión de Usuarios: Se dan de alta y de baja los usuarios en el sistema, asimismo se pueden modificar los datos. Al mismo tiempo se pueden buscar los datos de un cliente por su Nif.</a:t>
            </a:r>
          </a:p>
          <a:p>
            <a:pPr>
              <a:lnSpc>
                <a:spcPct val="95000"/>
              </a:lnSpc>
              <a:buFontTx/>
              <a:buChar char="-"/>
            </a:pPr>
            <a:endParaRPr lang="es-ES">
              <a:latin typeface="Calibri" pitchFamily="34" charset="0"/>
            </a:endParaRPr>
          </a:p>
          <a:p>
            <a:pPr>
              <a:lnSpc>
                <a:spcPct val="95000"/>
              </a:lnSpc>
              <a:buFontTx/>
              <a:buChar char="-"/>
            </a:pPr>
            <a:r>
              <a:rPr lang="es-ES">
                <a:latin typeface="Calibri" pitchFamily="34" charset="0"/>
              </a:rPr>
              <a:t>Gestión de Compras: Se dan de alta y se borran las compras si es necesario, también se pueden modificar si se hace alguna devolución o si se ha detectado algún error. Al mismo tiempo se puede ver un histórico de compras por cliente.</a:t>
            </a:r>
          </a:p>
          <a:p>
            <a:pPr>
              <a:lnSpc>
                <a:spcPct val="95000"/>
              </a:lnSpc>
              <a:buFontTx/>
              <a:buChar char="-"/>
            </a:pPr>
            <a:endParaRPr lang="es-ES">
              <a:latin typeface="Calibri" pitchFamily="34" charset="0"/>
            </a:endParaRPr>
          </a:p>
          <a:p>
            <a:pPr>
              <a:lnSpc>
                <a:spcPct val="95000"/>
              </a:lnSpc>
              <a:buFontTx/>
              <a:buChar char="-"/>
            </a:pPr>
            <a:r>
              <a:rPr lang="es-ES">
                <a:latin typeface="Calibri" pitchFamily="34" charset="0"/>
              </a:rPr>
              <a:t>Gestión de Reparaciones: Por último y no menos importante, la opción de dar de alta y baja de reparaciones, modificar sus datos, entre los cuales se da relevancia a las modificaciones en “tiempo real” que sufran los aparatos llevados, así en todo momento se sabe el Estado y en el apartado de comentarios se puede ver que falla, cual es la solución y posible presupuesto.</a:t>
            </a:r>
          </a:p>
        </p:txBody>
      </p:sp>
      <p:pic>
        <p:nvPicPr>
          <p:cNvPr id="16387" name="Picture 7"/>
          <p:cNvPicPr>
            <a:picLocks noChangeAspect="1" noChangeArrowheads="1"/>
          </p:cNvPicPr>
          <p:nvPr/>
        </p:nvPicPr>
        <p:blipFill>
          <a:blip r:embed="rId2"/>
          <a:srcRect/>
          <a:stretch>
            <a:fillRect/>
          </a:stretch>
        </p:blipFill>
        <p:spPr bwMode="auto">
          <a:xfrm>
            <a:off x="7451725" y="620713"/>
            <a:ext cx="1460500" cy="6223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Título"/>
          <p:cNvSpPr>
            <a:spLocks/>
          </p:cNvSpPr>
          <p:nvPr/>
        </p:nvSpPr>
        <p:spPr bwMode="auto">
          <a:xfrm>
            <a:off x="468313" y="476250"/>
            <a:ext cx="6335712" cy="720725"/>
          </a:xfrm>
          <a:prstGeom prst="rect">
            <a:avLst/>
          </a:prstGeom>
          <a:noFill/>
          <a:ln w="9525">
            <a:noFill/>
            <a:miter lim="800000"/>
            <a:headEnd/>
            <a:tailEnd/>
          </a:ln>
        </p:spPr>
        <p:txBody>
          <a:bodyPr anchor="ctr"/>
          <a:lstStyle/>
          <a:p>
            <a:r>
              <a:rPr lang="es-ES" sz="3200" b="1">
                <a:solidFill>
                  <a:srgbClr val="0070C0"/>
                </a:solidFill>
                <a:latin typeface="Cambria" pitchFamily="18" charset="0"/>
              </a:rPr>
              <a:t>Arquitectura</a:t>
            </a:r>
          </a:p>
        </p:txBody>
      </p:sp>
      <p:sp>
        <p:nvSpPr>
          <p:cNvPr id="17410" name="Text Box 6"/>
          <p:cNvSpPr txBox="1">
            <a:spLocks noChangeArrowheads="1"/>
          </p:cNvSpPr>
          <p:nvPr/>
        </p:nvSpPr>
        <p:spPr bwMode="auto">
          <a:xfrm>
            <a:off x="539750" y="1628775"/>
            <a:ext cx="5184775" cy="2746375"/>
          </a:xfrm>
          <a:prstGeom prst="rect">
            <a:avLst/>
          </a:prstGeom>
          <a:noFill/>
          <a:ln w="9525">
            <a:noFill/>
            <a:miter lim="800000"/>
            <a:headEnd/>
            <a:tailEnd/>
          </a:ln>
        </p:spPr>
        <p:txBody>
          <a:bodyPr lIns="0" tIns="0" rIns="0" bIns="0">
            <a:spAutoFit/>
          </a:bodyPr>
          <a:lstStyle/>
          <a:p>
            <a:r>
              <a:rPr lang="es-ES">
                <a:latin typeface="Calibri" pitchFamily="34" charset="0"/>
              </a:rPr>
              <a:t>Una de las características mas importantes sin tener en cuenta lo que es el proyecto en si es la implementación de un patrón MVC (Modelo-Vista-Controlador).</a:t>
            </a:r>
          </a:p>
          <a:p>
            <a:endParaRPr lang="es-ES">
              <a:latin typeface="Calibri" pitchFamily="34" charset="0"/>
            </a:endParaRPr>
          </a:p>
          <a:p>
            <a:r>
              <a:rPr lang="es-ES">
                <a:latin typeface="Calibri" pitchFamily="34" charset="0"/>
              </a:rPr>
              <a:t>Este sistema separa los datos de una aplicación, la interfaz de usuario, y la lógica de control en tres componentes distintos. Además nos permite acercarnos más a una programación orientada a las pruebas ya que se pueden establecer clases unitarias de pruebas</a:t>
            </a:r>
          </a:p>
        </p:txBody>
      </p:sp>
      <p:pic>
        <p:nvPicPr>
          <p:cNvPr id="17411" name="Picture 7"/>
          <p:cNvPicPr>
            <a:picLocks noChangeAspect="1" noChangeArrowheads="1"/>
          </p:cNvPicPr>
          <p:nvPr/>
        </p:nvPicPr>
        <p:blipFill>
          <a:blip r:embed="rId2"/>
          <a:srcRect/>
          <a:stretch>
            <a:fillRect/>
          </a:stretch>
        </p:blipFill>
        <p:spPr bwMode="auto">
          <a:xfrm>
            <a:off x="7451725" y="620713"/>
            <a:ext cx="1460500" cy="622300"/>
          </a:xfrm>
          <a:prstGeom prst="rect">
            <a:avLst/>
          </a:prstGeom>
          <a:noFill/>
          <a:ln w="9525">
            <a:noFill/>
            <a:miter lim="800000"/>
            <a:headEnd/>
            <a:tailEnd/>
          </a:ln>
        </p:spPr>
      </p:pic>
      <p:pic>
        <p:nvPicPr>
          <p:cNvPr id="17412" name="Picture 7"/>
          <p:cNvPicPr>
            <a:picLocks noChangeAspect="1" noChangeArrowheads="1"/>
          </p:cNvPicPr>
          <p:nvPr/>
        </p:nvPicPr>
        <p:blipFill>
          <a:blip r:embed="rId3"/>
          <a:srcRect/>
          <a:stretch>
            <a:fillRect/>
          </a:stretch>
        </p:blipFill>
        <p:spPr bwMode="auto">
          <a:xfrm>
            <a:off x="6156325" y="1412875"/>
            <a:ext cx="2400300" cy="2876550"/>
          </a:xfrm>
          <a:prstGeom prst="rect">
            <a:avLst/>
          </a:prstGeom>
          <a:noFill/>
          <a:ln w="9525">
            <a:noFill/>
            <a:miter lim="800000"/>
            <a:headEnd/>
            <a:tailEnd/>
          </a:ln>
        </p:spPr>
      </p:pic>
      <p:sp>
        <p:nvSpPr>
          <p:cNvPr id="17413" name="Rectangle 8"/>
          <p:cNvSpPr>
            <a:spLocks noChangeArrowheads="1"/>
          </p:cNvSpPr>
          <p:nvPr/>
        </p:nvSpPr>
        <p:spPr bwMode="auto">
          <a:xfrm>
            <a:off x="323850" y="4724400"/>
            <a:ext cx="8424863" cy="1739900"/>
          </a:xfrm>
          <a:prstGeom prst="rect">
            <a:avLst/>
          </a:prstGeom>
          <a:noFill/>
          <a:ln w="9525">
            <a:noFill/>
            <a:miter lim="800000"/>
            <a:headEnd/>
            <a:tailEnd/>
          </a:ln>
        </p:spPr>
        <p:txBody>
          <a:bodyPr>
            <a:spAutoFit/>
          </a:bodyPr>
          <a:lstStyle/>
          <a:p>
            <a:r>
              <a:rPr lang="es-ES">
                <a:latin typeface="Calibri" pitchFamily="34" charset="0"/>
              </a:rPr>
              <a:t>- El modelo representa la información con la que trabaja la aplicación, es decir, su lógica de negocio.</a:t>
            </a:r>
          </a:p>
          <a:p>
            <a:r>
              <a:rPr lang="es-ES">
                <a:latin typeface="Calibri" pitchFamily="34" charset="0"/>
              </a:rPr>
              <a:t>- La vista transforma el modelo en una página Web que permite al usuario interactuar con ella.</a:t>
            </a:r>
          </a:p>
          <a:p>
            <a:r>
              <a:rPr lang="es-ES">
                <a:latin typeface="Calibri" pitchFamily="34" charset="0"/>
              </a:rPr>
              <a:t>- El controlador se encarga de procesar las interacciones del usuario y realiza los cambios apropiados en el modelo o en la vista.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Título"/>
          <p:cNvSpPr>
            <a:spLocks/>
          </p:cNvSpPr>
          <p:nvPr/>
        </p:nvSpPr>
        <p:spPr bwMode="auto">
          <a:xfrm>
            <a:off x="468313" y="476250"/>
            <a:ext cx="4464050" cy="720725"/>
          </a:xfrm>
          <a:prstGeom prst="rect">
            <a:avLst/>
          </a:prstGeom>
          <a:noFill/>
          <a:ln w="9525">
            <a:noFill/>
            <a:miter lim="800000"/>
            <a:headEnd/>
            <a:tailEnd/>
          </a:ln>
        </p:spPr>
        <p:txBody>
          <a:bodyPr anchor="ctr"/>
          <a:lstStyle/>
          <a:p>
            <a:r>
              <a:rPr lang="es-ES" sz="3200" b="1">
                <a:solidFill>
                  <a:srgbClr val="0070C0"/>
                </a:solidFill>
                <a:latin typeface="Cambria" pitchFamily="18" charset="0"/>
              </a:rPr>
              <a:t>Persistencia I</a:t>
            </a:r>
          </a:p>
        </p:txBody>
      </p:sp>
      <p:pic>
        <p:nvPicPr>
          <p:cNvPr id="18434" name="Picture 7"/>
          <p:cNvPicPr>
            <a:picLocks noChangeAspect="1" noChangeArrowheads="1"/>
          </p:cNvPicPr>
          <p:nvPr/>
        </p:nvPicPr>
        <p:blipFill>
          <a:blip r:embed="rId2"/>
          <a:srcRect/>
          <a:stretch>
            <a:fillRect/>
          </a:stretch>
        </p:blipFill>
        <p:spPr bwMode="auto">
          <a:xfrm>
            <a:off x="7451725" y="620713"/>
            <a:ext cx="1460500" cy="622300"/>
          </a:xfrm>
          <a:prstGeom prst="rect">
            <a:avLst/>
          </a:prstGeom>
          <a:noFill/>
          <a:ln w="9525">
            <a:noFill/>
            <a:miter lim="800000"/>
            <a:headEnd/>
            <a:tailEnd/>
          </a:ln>
        </p:spPr>
      </p:pic>
      <p:sp>
        <p:nvSpPr>
          <p:cNvPr id="18435" name="Text Box 6"/>
          <p:cNvSpPr txBox="1">
            <a:spLocks noChangeArrowheads="1"/>
          </p:cNvSpPr>
          <p:nvPr/>
        </p:nvSpPr>
        <p:spPr bwMode="auto">
          <a:xfrm>
            <a:off x="323850" y="1341438"/>
            <a:ext cx="4464050" cy="3844925"/>
          </a:xfrm>
          <a:prstGeom prst="rect">
            <a:avLst/>
          </a:prstGeom>
          <a:noFill/>
          <a:ln w="9525">
            <a:noFill/>
            <a:miter lim="800000"/>
            <a:headEnd/>
            <a:tailEnd/>
          </a:ln>
        </p:spPr>
        <p:txBody>
          <a:bodyPr lIns="0" tIns="0" rIns="0" bIns="0">
            <a:spAutoFit/>
          </a:bodyPr>
          <a:lstStyle/>
          <a:p>
            <a:r>
              <a:rPr lang="es-ES">
                <a:latin typeface="Calibri" pitchFamily="34" charset="0"/>
              </a:rPr>
              <a:t>Para la persistencia de datos se ha optado por Hibernate Annotations para mapear las clases con las tablas y atributos. Gracias a estas anotaciones, la creación de herramientas para los IDE es mucho más fácil, al poder hacerse las correcciones en tiempo de compilación, tener a nuestro alcance el completado de anotaciones, como el de código java tradicional, haciendo estas tareas rutinarias y tediosas más fáciles de completar y con menos posibilidad de error.</a:t>
            </a:r>
          </a:p>
          <a:p>
            <a:endParaRPr lang="es-ES">
              <a:latin typeface="Calibri" pitchFamily="34" charset="0"/>
            </a:endParaRPr>
          </a:p>
          <a:p>
            <a:r>
              <a:rPr lang="es-ES">
                <a:latin typeface="Calibri" pitchFamily="34" charset="0"/>
              </a:rPr>
              <a:t>Hibernate es un servicio de persistencia objeto/relaciones y consultas para Java. Hibernate facilita a los desarrolladores crear las</a:t>
            </a:r>
          </a:p>
        </p:txBody>
      </p:sp>
      <p:pic>
        <p:nvPicPr>
          <p:cNvPr id="18436" name="Picture 7" descr="hibernatearchitecture"/>
          <p:cNvPicPr>
            <a:picLocks noChangeAspect="1" noChangeArrowheads="1"/>
          </p:cNvPicPr>
          <p:nvPr/>
        </p:nvPicPr>
        <p:blipFill>
          <a:blip r:embed="rId3"/>
          <a:srcRect/>
          <a:stretch>
            <a:fillRect/>
          </a:stretch>
        </p:blipFill>
        <p:spPr bwMode="auto">
          <a:xfrm>
            <a:off x="5580063" y="1412875"/>
            <a:ext cx="3284537" cy="3284538"/>
          </a:xfrm>
          <a:prstGeom prst="rect">
            <a:avLst/>
          </a:prstGeom>
          <a:noFill/>
          <a:ln w="9525">
            <a:noFill/>
            <a:miter lim="800000"/>
            <a:headEnd/>
            <a:tailEnd/>
          </a:ln>
        </p:spPr>
      </p:pic>
      <p:sp>
        <p:nvSpPr>
          <p:cNvPr id="18437" name="Rectangle 8"/>
          <p:cNvSpPr>
            <a:spLocks noChangeArrowheads="1"/>
          </p:cNvSpPr>
          <p:nvPr/>
        </p:nvSpPr>
        <p:spPr bwMode="auto">
          <a:xfrm>
            <a:off x="250825" y="5159375"/>
            <a:ext cx="8143875" cy="646113"/>
          </a:xfrm>
          <a:prstGeom prst="rect">
            <a:avLst/>
          </a:prstGeom>
          <a:noFill/>
          <a:ln w="9525">
            <a:noFill/>
            <a:miter lim="800000"/>
            <a:headEnd/>
            <a:tailEnd/>
          </a:ln>
        </p:spPr>
        <p:txBody>
          <a:bodyPr anchor="ctr">
            <a:spAutoFit/>
          </a:bodyPr>
          <a:lstStyle/>
          <a:p>
            <a:r>
              <a:rPr lang="es-ES">
                <a:latin typeface="Calibri" pitchFamily="34" charset="0"/>
              </a:rPr>
              <a:t>clases de persistencia utilizando el lenguaje Java - incluyendo la asociación, herencia, polimorfismo y composición y el entorno de colecciones Java.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Título"/>
          <p:cNvSpPr>
            <a:spLocks/>
          </p:cNvSpPr>
          <p:nvPr/>
        </p:nvSpPr>
        <p:spPr bwMode="auto">
          <a:xfrm>
            <a:off x="468313" y="476250"/>
            <a:ext cx="4464050" cy="720725"/>
          </a:xfrm>
          <a:prstGeom prst="rect">
            <a:avLst/>
          </a:prstGeom>
          <a:noFill/>
          <a:ln w="9525">
            <a:noFill/>
            <a:miter lim="800000"/>
            <a:headEnd/>
            <a:tailEnd/>
          </a:ln>
        </p:spPr>
        <p:txBody>
          <a:bodyPr anchor="ctr"/>
          <a:lstStyle/>
          <a:p>
            <a:r>
              <a:rPr lang="es-ES" sz="3200" b="1">
                <a:solidFill>
                  <a:srgbClr val="0070C0"/>
                </a:solidFill>
                <a:latin typeface="Cambria" pitchFamily="18" charset="0"/>
              </a:rPr>
              <a:t>Persistencia II</a:t>
            </a:r>
          </a:p>
        </p:txBody>
      </p:sp>
      <p:pic>
        <p:nvPicPr>
          <p:cNvPr id="19458" name="Picture 2"/>
          <p:cNvPicPr>
            <a:picLocks noChangeAspect="1" noChangeArrowheads="1"/>
          </p:cNvPicPr>
          <p:nvPr/>
        </p:nvPicPr>
        <p:blipFill>
          <a:blip r:embed="rId2"/>
          <a:srcRect/>
          <a:stretch>
            <a:fillRect/>
          </a:stretch>
        </p:blipFill>
        <p:spPr bwMode="auto">
          <a:xfrm>
            <a:off x="1258888" y="2349500"/>
            <a:ext cx="5524500" cy="3495675"/>
          </a:xfrm>
          <a:prstGeom prst="rect">
            <a:avLst/>
          </a:prstGeom>
          <a:noFill/>
          <a:ln w="9525">
            <a:noFill/>
            <a:miter lim="800000"/>
            <a:headEnd/>
            <a:tailEnd/>
          </a:ln>
        </p:spPr>
      </p:pic>
      <p:sp>
        <p:nvSpPr>
          <p:cNvPr id="19459" name="Rectangle 8"/>
          <p:cNvSpPr>
            <a:spLocks noChangeArrowheads="1"/>
          </p:cNvSpPr>
          <p:nvPr/>
        </p:nvSpPr>
        <p:spPr bwMode="auto">
          <a:xfrm>
            <a:off x="395288" y="1479550"/>
            <a:ext cx="8143875" cy="368300"/>
          </a:xfrm>
          <a:prstGeom prst="rect">
            <a:avLst/>
          </a:prstGeom>
          <a:noFill/>
          <a:ln w="9525">
            <a:noFill/>
            <a:miter lim="800000"/>
            <a:headEnd/>
            <a:tailEnd/>
          </a:ln>
        </p:spPr>
        <p:txBody>
          <a:bodyPr anchor="ctr">
            <a:spAutoFit/>
          </a:bodyPr>
          <a:lstStyle/>
          <a:p>
            <a:r>
              <a:rPr lang="es-ES">
                <a:latin typeface="Calibri" pitchFamily="34" charset="0"/>
              </a:rPr>
              <a:t>Diseño del diagrama de la Persistencia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Título"/>
          <p:cNvSpPr>
            <a:spLocks/>
          </p:cNvSpPr>
          <p:nvPr/>
        </p:nvSpPr>
        <p:spPr bwMode="auto">
          <a:xfrm>
            <a:off x="468313" y="476250"/>
            <a:ext cx="4464050" cy="720725"/>
          </a:xfrm>
          <a:prstGeom prst="rect">
            <a:avLst/>
          </a:prstGeom>
          <a:noFill/>
          <a:ln w="9525">
            <a:noFill/>
            <a:miter lim="800000"/>
            <a:headEnd/>
            <a:tailEnd/>
          </a:ln>
        </p:spPr>
        <p:txBody>
          <a:bodyPr anchor="ctr"/>
          <a:lstStyle/>
          <a:p>
            <a:r>
              <a:rPr lang="es-ES" sz="3200" b="1">
                <a:solidFill>
                  <a:srgbClr val="0070C0"/>
                </a:solidFill>
                <a:latin typeface="Cambria" pitchFamily="18" charset="0"/>
              </a:rPr>
              <a:t>Diseño Grafico I</a:t>
            </a:r>
          </a:p>
        </p:txBody>
      </p:sp>
      <p:pic>
        <p:nvPicPr>
          <p:cNvPr id="20483" name="Picture 7"/>
          <p:cNvPicPr>
            <a:picLocks noChangeAspect="1" noChangeArrowheads="1"/>
          </p:cNvPicPr>
          <p:nvPr/>
        </p:nvPicPr>
        <p:blipFill>
          <a:blip r:embed="rId2"/>
          <a:srcRect/>
          <a:stretch>
            <a:fillRect/>
          </a:stretch>
        </p:blipFill>
        <p:spPr bwMode="auto">
          <a:xfrm>
            <a:off x="7451725" y="620713"/>
            <a:ext cx="1460500" cy="622300"/>
          </a:xfrm>
          <a:prstGeom prst="rect">
            <a:avLst/>
          </a:prstGeom>
          <a:noFill/>
          <a:ln w="9525">
            <a:noFill/>
            <a:miter lim="800000"/>
            <a:headEnd/>
            <a:tailEnd/>
          </a:ln>
        </p:spPr>
      </p:pic>
      <p:sp>
        <p:nvSpPr>
          <p:cNvPr id="20484" name="5 Rectángulo"/>
          <p:cNvSpPr>
            <a:spLocks noChangeArrowheads="1"/>
          </p:cNvSpPr>
          <p:nvPr/>
        </p:nvSpPr>
        <p:spPr bwMode="auto">
          <a:xfrm>
            <a:off x="250825" y="1412875"/>
            <a:ext cx="8713788" cy="915988"/>
          </a:xfrm>
          <a:prstGeom prst="rect">
            <a:avLst/>
          </a:prstGeom>
          <a:noFill/>
          <a:ln w="9525">
            <a:noFill/>
            <a:miter lim="800000"/>
            <a:headEnd/>
            <a:tailEnd/>
          </a:ln>
        </p:spPr>
        <p:txBody>
          <a:bodyPr>
            <a:spAutoFit/>
          </a:bodyPr>
          <a:lstStyle/>
          <a:p>
            <a:r>
              <a:rPr lang="es-ES_tradnl">
                <a:latin typeface="Calibri" pitchFamily="34" charset="0"/>
              </a:rPr>
              <a:t>Las decisiones sobre la tipografía, la distribución de la información por pantalla y los colores apropiados no solamente harán que la interface sea más o menos atractiva, sino que determinarán si usabilidad y nos garantizarán su éxito. </a:t>
            </a:r>
          </a:p>
        </p:txBody>
      </p:sp>
      <p:pic>
        <p:nvPicPr>
          <p:cNvPr id="20486" name="Picture 6"/>
          <p:cNvPicPr>
            <a:picLocks noChangeAspect="1" noChangeArrowheads="1"/>
          </p:cNvPicPr>
          <p:nvPr/>
        </p:nvPicPr>
        <p:blipFill>
          <a:blip r:embed="rId3"/>
          <a:srcRect/>
          <a:stretch>
            <a:fillRect/>
          </a:stretch>
        </p:blipFill>
        <p:spPr bwMode="auto">
          <a:xfrm>
            <a:off x="2555875" y="2708275"/>
            <a:ext cx="3617913" cy="35052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2 Marcador de contenido"/>
          <p:cNvSpPr>
            <a:spLocks/>
          </p:cNvSpPr>
          <p:nvPr/>
        </p:nvSpPr>
        <p:spPr bwMode="auto">
          <a:xfrm>
            <a:off x="287338" y="1989138"/>
            <a:ext cx="8856662" cy="3384550"/>
          </a:xfrm>
          <a:prstGeom prst="rect">
            <a:avLst/>
          </a:prstGeom>
          <a:noFill/>
          <a:ln w="9525">
            <a:noFill/>
            <a:miter lim="800000"/>
            <a:headEnd/>
            <a:tailEnd/>
          </a:ln>
        </p:spPr>
        <p:txBody>
          <a:bodyPr/>
          <a:lstStyle/>
          <a:p>
            <a:pPr marL="273050" indent="-273050">
              <a:spcBef>
                <a:spcPts val="300"/>
              </a:spcBef>
              <a:buClr>
                <a:srgbClr val="A04DA3"/>
              </a:buClr>
              <a:buFont typeface="Georgia" pitchFamily="18" charset="0"/>
              <a:buChar char="•"/>
            </a:pPr>
            <a:r>
              <a:rPr lang="es-ES">
                <a:latin typeface="Calibri" pitchFamily="34" charset="0"/>
              </a:rPr>
              <a:t>Agrupación ( Organizar el espacio utilizado en pantalla en bloques separados y con funciones similares )</a:t>
            </a:r>
          </a:p>
          <a:p>
            <a:pPr marL="273050" indent="-273050">
              <a:spcBef>
                <a:spcPts val="300"/>
              </a:spcBef>
              <a:buClr>
                <a:srgbClr val="A04DA3"/>
              </a:buClr>
              <a:buFont typeface="Georgia" pitchFamily="18" charset="0"/>
              <a:buChar char="•"/>
            </a:pPr>
            <a:r>
              <a:rPr lang="es-ES">
                <a:latin typeface="Calibri" pitchFamily="34" charset="0"/>
              </a:rPr>
              <a:t>Visibilidad ( Los controles que los usuarios deban usar de una forma más frecuente deben estar siempre visibles y con un acceso lo más rápido posible )</a:t>
            </a:r>
          </a:p>
          <a:p>
            <a:pPr marL="273050" indent="-273050">
              <a:spcBef>
                <a:spcPts val="300"/>
              </a:spcBef>
              <a:buClr>
                <a:srgbClr val="A04DA3"/>
              </a:buClr>
              <a:buFont typeface="Georgia" pitchFamily="18" charset="0"/>
              <a:buChar char="•"/>
            </a:pPr>
            <a:r>
              <a:rPr lang="es-ES">
                <a:latin typeface="Calibri" pitchFamily="34" charset="0"/>
              </a:rPr>
              <a:t>Consistencia ( Utilizar un distribución de la información similar para acciones similares )</a:t>
            </a:r>
          </a:p>
          <a:p>
            <a:pPr marL="273050" indent="-273050">
              <a:spcBef>
                <a:spcPts val="300"/>
              </a:spcBef>
              <a:buClr>
                <a:srgbClr val="A04DA3"/>
              </a:buClr>
              <a:buFont typeface="Georgia" pitchFamily="18" charset="0"/>
              <a:buChar char="•"/>
            </a:pPr>
            <a:r>
              <a:rPr lang="es-ES">
                <a:latin typeface="Calibri" pitchFamily="34" charset="0"/>
              </a:rPr>
              <a:t>Economía ( Se debe omitir cualquier elemento del sistema que no aporte ningún tipo de información al usuario )</a:t>
            </a:r>
          </a:p>
          <a:p>
            <a:pPr marL="273050" indent="-273050">
              <a:spcBef>
                <a:spcPts val="300"/>
              </a:spcBef>
              <a:buClr>
                <a:srgbClr val="A04DA3"/>
              </a:buClr>
              <a:buFont typeface="Georgia" pitchFamily="18" charset="0"/>
              <a:buChar char="•"/>
            </a:pPr>
            <a:r>
              <a:rPr lang="es-ES">
                <a:latin typeface="Calibri" pitchFamily="34" charset="0"/>
              </a:rPr>
              <a:t>Color como suplemento ( Se debe utilizar el color para destacar la información más importante )</a:t>
            </a:r>
          </a:p>
          <a:p>
            <a:pPr marL="273050" indent="-273050">
              <a:spcBef>
                <a:spcPts val="300"/>
              </a:spcBef>
              <a:buClr>
                <a:srgbClr val="A04DA3"/>
              </a:buClr>
              <a:buFont typeface="Georgia" pitchFamily="18" charset="0"/>
              <a:buChar char="•"/>
            </a:pPr>
            <a:r>
              <a:rPr lang="es-ES">
                <a:latin typeface="Calibri" pitchFamily="34" charset="0"/>
              </a:rPr>
              <a:t>Reducción del desorden ( Se puede entender este punto cómo un resumen de los 5 principios comentados anteriormente )</a:t>
            </a:r>
          </a:p>
        </p:txBody>
      </p:sp>
      <p:sp>
        <p:nvSpPr>
          <p:cNvPr id="38917" name="1 Título"/>
          <p:cNvSpPr>
            <a:spLocks/>
          </p:cNvSpPr>
          <p:nvPr/>
        </p:nvSpPr>
        <p:spPr bwMode="auto">
          <a:xfrm>
            <a:off x="468313" y="476250"/>
            <a:ext cx="4464050" cy="720725"/>
          </a:xfrm>
          <a:prstGeom prst="rect">
            <a:avLst/>
          </a:prstGeom>
          <a:noFill/>
          <a:ln w="9525">
            <a:noFill/>
            <a:miter lim="800000"/>
            <a:headEnd/>
            <a:tailEnd/>
          </a:ln>
        </p:spPr>
        <p:txBody>
          <a:bodyPr anchor="ctr"/>
          <a:lstStyle/>
          <a:p>
            <a:r>
              <a:rPr lang="es-ES" sz="3200" b="1">
                <a:solidFill>
                  <a:srgbClr val="0070C0"/>
                </a:solidFill>
                <a:latin typeface="Cambria" pitchFamily="18" charset="0"/>
              </a:rPr>
              <a:t>Diseño Grafico II</a:t>
            </a:r>
          </a:p>
        </p:txBody>
      </p:sp>
      <p:pic>
        <p:nvPicPr>
          <p:cNvPr id="38918" name="Picture 7"/>
          <p:cNvPicPr>
            <a:picLocks noChangeAspect="1" noChangeArrowheads="1"/>
          </p:cNvPicPr>
          <p:nvPr/>
        </p:nvPicPr>
        <p:blipFill>
          <a:blip r:embed="rId2"/>
          <a:srcRect/>
          <a:stretch>
            <a:fillRect/>
          </a:stretch>
        </p:blipFill>
        <p:spPr bwMode="auto">
          <a:xfrm>
            <a:off x="7451725" y="620713"/>
            <a:ext cx="1460500" cy="622300"/>
          </a:xfrm>
          <a:prstGeom prst="rect">
            <a:avLst/>
          </a:prstGeom>
          <a:noFill/>
          <a:ln w="9525">
            <a:noFill/>
            <a:miter lim="800000"/>
            <a:headEnd/>
            <a:tailEnd/>
          </a:ln>
        </p:spPr>
      </p:pic>
      <p:sp>
        <p:nvSpPr>
          <p:cNvPr id="38919" name="5 Rectángulo"/>
          <p:cNvSpPr>
            <a:spLocks noChangeArrowheads="1"/>
          </p:cNvSpPr>
          <p:nvPr/>
        </p:nvSpPr>
        <p:spPr bwMode="auto">
          <a:xfrm>
            <a:off x="250825" y="1412875"/>
            <a:ext cx="8713788" cy="366713"/>
          </a:xfrm>
          <a:prstGeom prst="rect">
            <a:avLst/>
          </a:prstGeom>
          <a:noFill/>
          <a:ln w="9525">
            <a:noFill/>
            <a:miter lim="800000"/>
            <a:headEnd/>
            <a:tailEnd/>
          </a:ln>
        </p:spPr>
        <p:txBody>
          <a:bodyPr>
            <a:spAutoFit/>
          </a:bodyPr>
          <a:lstStyle/>
          <a:p>
            <a:r>
              <a:rPr lang="es-ES_tradnl">
                <a:latin typeface="Calibri" pitchFamily="34" charset="0"/>
              </a:rPr>
              <a:t>El Diseño gráfico se rige por los 6 principios que a continuación se detallan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709</TotalTime>
  <Words>1322</Words>
  <Application>Microsoft Office PowerPoint</Application>
  <PresentationFormat>On-screen Show (4:3)</PresentationFormat>
  <Paragraphs>95</Paragraphs>
  <Slides>15</Slides>
  <Notes>0</Notes>
  <HiddenSlides>0</HiddenSlides>
  <MMClips>0</MMClips>
  <ScaleCrop>false</ScaleCrop>
  <HeadingPairs>
    <vt:vector size="6" baseType="variant">
      <vt:variant>
        <vt:lpstr>Fuentes usadas</vt:lpstr>
      </vt:variant>
      <vt:variant>
        <vt:i4>6</vt:i4>
      </vt:variant>
      <vt:variant>
        <vt:lpstr>Plantilla de diseño</vt:lpstr>
      </vt:variant>
      <vt:variant>
        <vt:i4>12</vt:i4>
      </vt:variant>
      <vt:variant>
        <vt:lpstr>Títulos de diapositiva</vt:lpstr>
      </vt:variant>
      <vt:variant>
        <vt:i4>15</vt:i4>
      </vt:variant>
    </vt:vector>
  </HeadingPairs>
  <TitlesOfParts>
    <vt:vector size="33" baseType="lpstr">
      <vt:lpstr>Arial</vt:lpstr>
      <vt:lpstr>Trebuchet MS</vt:lpstr>
      <vt:lpstr>Georgia</vt:lpstr>
      <vt:lpstr>Wingdings 2</vt:lpstr>
      <vt:lpstr>Calibri</vt:lpstr>
      <vt:lpstr>Cambria</vt:lpstr>
      <vt:lpstr>Urban</vt:lpstr>
      <vt:lpstr>Urban</vt:lpstr>
      <vt:lpstr>Urban</vt:lpstr>
      <vt:lpstr>Urban</vt:lpstr>
      <vt:lpstr>Urban</vt:lpstr>
      <vt:lpstr>Urban</vt:lpstr>
      <vt:lpstr>Urban</vt:lpstr>
      <vt:lpstr>Urban</vt:lpstr>
      <vt:lpstr>Urban</vt:lpstr>
      <vt:lpstr>Urban</vt:lpstr>
      <vt:lpstr>Urban</vt:lpstr>
      <vt:lpstr>Urban</vt:lpstr>
      <vt:lpstr>Análisis, diseño e Implementación de una aplicación J2EE</vt:lpstr>
      <vt:lpstr>Introducción</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Ventajas del Proyecto Naoru</vt:lpstr>
      <vt:lpstr>Diapositiva 15</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Análisis, disseño e Implementación de una aplicación J2EE</dc:title>
  <dc:creator>Usuario</dc:creator>
  <cp:lastModifiedBy>OtakuFerreDavid</cp:lastModifiedBy>
  <cp:revision>60</cp:revision>
  <dcterms:created xsi:type="dcterms:W3CDTF">2011-01-07T12:07:33Z</dcterms:created>
  <dcterms:modified xsi:type="dcterms:W3CDTF">2011-01-11T12:50:02Z</dcterms:modified>
</cp:coreProperties>
</file>