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3" r:id="rId4"/>
    <p:sldId id="274" r:id="rId5"/>
    <p:sldId id="275" r:id="rId6"/>
    <p:sldId id="262" r:id="rId7"/>
    <p:sldId id="281" r:id="rId8"/>
    <p:sldId id="277" r:id="rId9"/>
    <p:sldId id="263" r:id="rId10"/>
    <p:sldId id="282" r:id="rId11"/>
    <p:sldId id="285" r:id="rId12"/>
    <p:sldId id="283" r:id="rId13"/>
    <p:sldId id="284" r:id="rId14"/>
    <p:sldId id="278" r:id="rId15"/>
    <p:sldId id="280" r:id="rId16"/>
    <p:sldId id="279" r:id="rId17"/>
    <p:sldId id="270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44">
          <p15:clr>
            <a:srgbClr val="A4A3A4"/>
          </p15:clr>
        </p15:guide>
        <p15:guide id="5" pos="3839">
          <p15:clr>
            <a:srgbClr val="A4A3A4"/>
          </p15:clr>
        </p15:guide>
        <p15:guide id="6" pos="959">
          <p15:clr>
            <a:srgbClr val="A4A3A4"/>
          </p15:clr>
        </p15:guide>
        <p15:guide id="7" pos="6719">
          <p15:clr>
            <a:srgbClr val="A4A3A4"/>
          </p15:clr>
        </p15:guide>
        <p15:guide id="8" pos="6143">
          <p15:clr>
            <a:srgbClr val="A4A3A4"/>
          </p15:clr>
        </p15:guide>
        <p15:guide id="9" pos="4991">
          <p15:clr>
            <a:srgbClr val="A4A3A4"/>
          </p15:clr>
        </p15:guide>
        <p15:guide id="10" pos="5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2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13" autoAdjust="0"/>
  </p:normalViewPr>
  <p:slideViewPr>
    <p:cSldViewPr>
      <p:cViewPr varScale="1">
        <p:scale>
          <a:sx n="88" d="100"/>
          <a:sy n="88" d="100"/>
        </p:scale>
        <p:origin x="494" y="62"/>
      </p:cViewPr>
      <p:guideLst>
        <p:guide orient="horz" pos="2160"/>
        <p:guide orient="horz" pos="1200"/>
        <p:guide orient="horz" pos="3888"/>
        <p:guide orient="horz" pos="144"/>
        <p:guide pos="3839"/>
        <p:guide pos="959"/>
        <p:guide pos="6719"/>
        <p:guide pos="6143"/>
        <p:guide pos="4991"/>
        <p:guide pos="5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6-10T10:25:12.052" idx="17">
    <p:pos x="10" y="10"/>
    <p:text>Overview del que conté la presentació.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6-10T10:24:56.122" idx="18">
    <p:pos x="10" y="10"/>
    <p:text>Introducció del que es l'aplicació web i perque s'ha decidit realitzar-la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6-10T10:24:45.652" idx="19">
    <p:pos x="10" y="10"/>
    <p:text>Objectius principals, secundaris i personals del projecte.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6-10T10:22:25.146" idx="20">
    <p:pos x="10" y="10"/>
    <p:text>Explicació de les diferents tecnologies que s'han utilitzant, tant en el frontend com en el backend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6-10T10:23:00.642" idx="21">
    <p:pos x="10" y="10"/>
    <p:text>Explicació de les llibreries frontend que s'han utilitzat i perquè s'han utilitzat.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6-10T16:17:45.064" idx="22">
    <p:pos x="10" y="10"/>
    <p:text>Estructura bàsica de la web, per introduir-la. Com que les següents diapositives son slides amb les pantalles, s'ha de situar el públic dintre de l'arbre de navegació.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6-10T11:40:17.813" idx="23">
    <p:pos x="10" y="10"/>
    <p:text>Les conclusions que s'han obtingut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6-10T11:40:05.243" idx="24">
    <p:pos x="10" y="10"/>
    <p:text>Explicació del que es té previst realitzar per ampliar el projecte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ca-ES"/>
              <a:t>11/6/2017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ca-ES"/>
              <a:t>11/6/2017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t>5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t>8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t>9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924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t>10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814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t>11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004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t>12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32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t>13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437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t>14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037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t>15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65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4A7E-5B0D-42EC-A79E-19760EEC1CDC}" type="datetime1">
              <a:rPr lang="ca-ES" smtClean="0"/>
              <a:t>11/6/2017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‹Nº›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C12A-2D27-41EA-99E3-3705A5DBCE81}" type="datetime1">
              <a:rPr lang="ca-ES" smtClean="0"/>
              <a:t>11/6/2017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D871-4A57-4CDC-8BD1-2D4394B4DC39}" type="datetime1">
              <a:rPr lang="ca-ES" smtClean="0"/>
              <a:t>11/6/2017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‹Nº›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0BD7-7A39-46AF-85C8-F93AA5947B0B}" type="datetime1">
              <a:rPr lang="ca-ES" smtClean="0"/>
              <a:t>11/6/2017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‹Nº›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E18B-DB22-4D68-9D0B-E097FB7F8D5F}" type="datetime1">
              <a:rPr lang="ca-ES" smtClean="0"/>
              <a:t>11/6/2017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‹Nº›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E288-0710-4E04-9DAB-2A2405C3A2BF}" type="datetime1">
              <a:rPr lang="ca-ES" smtClean="0"/>
              <a:t>11/6/2017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FA0F-A410-4B9E-9ADA-150357DF5F15}" type="datetime1">
              <a:rPr lang="ca-ES" smtClean="0"/>
              <a:t>11/6/2017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D6CB-8836-4E9D-9F84-8C9E3297F390}" type="datetime1">
              <a:rPr lang="ca-ES" smtClean="0"/>
              <a:t>11/6/2017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EE85-6C0C-4E52-B787-0BD6A829278A}" type="datetime1">
              <a:rPr lang="ca-ES" smtClean="0"/>
              <a:t>11/6/2017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DDA-3C57-4767-9BCE-3600DBC1E7BA}" type="datetime1">
              <a:rPr lang="ca-ES" smtClean="0"/>
              <a:t>11/6/2017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‹Nº›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A8AE-9F88-4E07-AA8B-D6FF36BAAB35}" type="datetime1">
              <a:rPr lang="ca-ES" smtClean="0"/>
              <a:t>11/6/2017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‹Nº›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37D57B9-44C0-4195-A8D7-CC82E83BFAD0}" type="datetime1">
              <a:rPr lang="ca-ES" smtClean="0"/>
              <a:t>11/6/2017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8988" y="6169843"/>
            <a:ext cx="638493" cy="484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693B167E-EA96-4147-81DE-549160052C22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314" y="692696"/>
            <a:ext cx="10819690" cy="2667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a-ES" sz="6600" b="1" dirty="0" smtClean="0">
                <a:solidFill>
                  <a:schemeClr val="tx2"/>
                </a:solidFill>
              </a:rPr>
              <a:t>Desenvolupament d'una aplicació web per a viatgers</a:t>
            </a:r>
            <a:endParaRPr lang="ca-ES" sz="6600" b="1" i="0" dirty="0">
              <a:solidFill>
                <a:schemeClr val="tx2"/>
              </a:solidFill>
              <a:latin typeface="Corbel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3314" y="5079420"/>
            <a:ext cx="5923146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800" b="1" dirty="0" smtClean="0">
                <a:solidFill>
                  <a:schemeClr val="tx2"/>
                </a:solidFill>
              </a:rPr>
              <a:t>Presentació del Projecte Final de Màster</a:t>
            </a:r>
          </a:p>
          <a:p>
            <a:r>
              <a:rPr lang="ca-ES" sz="2800" b="1" dirty="0" smtClean="0">
                <a:solidFill>
                  <a:schemeClr val="tx2"/>
                </a:solidFill>
              </a:rPr>
              <a:t>Màster en Aplicacions Multimèdia</a:t>
            </a:r>
          </a:p>
          <a:p>
            <a:r>
              <a:rPr lang="ca-ES" sz="2800" b="1" dirty="0" smtClean="0">
                <a:solidFill>
                  <a:schemeClr val="tx2"/>
                </a:solidFill>
              </a:rPr>
              <a:t>Itinerari </a:t>
            </a:r>
            <a:r>
              <a:rPr lang="ca-ES" sz="2800" b="1" dirty="0" err="1" smtClean="0">
                <a:solidFill>
                  <a:schemeClr val="tx2"/>
                </a:solidFill>
              </a:rPr>
              <a:t>professionalitzador</a:t>
            </a:r>
            <a:endParaRPr lang="ca-ES" sz="2800" b="1" dirty="0" smtClean="0">
              <a:solidFill>
                <a:schemeClr val="tx2"/>
              </a:solidFill>
            </a:endParaRPr>
          </a:p>
          <a:p>
            <a:r>
              <a:rPr lang="ca-ES" sz="2800" b="1" dirty="0">
                <a:solidFill>
                  <a:schemeClr val="tx2"/>
                </a:solidFill>
              </a:rPr>
              <a:t>Josep Triviño Valls</a:t>
            </a:r>
          </a:p>
          <a:p>
            <a:endParaRPr lang="ca-ES" dirty="0" smtClean="0">
              <a:solidFill>
                <a:schemeClr val="tx2"/>
              </a:solidFill>
            </a:endParaRPr>
          </a:p>
          <a:p>
            <a:endParaRPr lang="es-ES_tradnl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67" y="5079420"/>
            <a:ext cx="2165567" cy="158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">
        <p:fade/>
      </p:transition>
    </mc:Choice>
    <mc:Fallback xmlns=""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6600" b="1" dirty="0" smtClean="0">
                <a:solidFill>
                  <a:schemeClr val="tx2"/>
                </a:solidFill>
              </a:rPr>
              <a:t>Aplicació web</a:t>
            </a:r>
            <a:endParaRPr lang="ca-ES" sz="6600" b="1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233929"/>
            <a:ext cx="1438513" cy="1056143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a-ES" smtClean="0"/>
              <a:t>10</a:t>
            </a:fld>
            <a:endParaRPr lang="ca-ES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522413" y="1905000"/>
            <a:ext cx="4416552" cy="7620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4400" b="1" dirty="0" smtClean="0"/>
              <a:t>Cerca</a:t>
            </a:r>
            <a:endParaRPr lang="ca-ES" sz="44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48" y="2098644"/>
            <a:ext cx="3915750" cy="219445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48" y="4457896"/>
            <a:ext cx="3915750" cy="187221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2654680"/>
            <a:ext cx="2652944" cy="3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">
        <p:fade/>
      </p:transition>
    </mc:Choice>
    <mc:Fallback xmlns=""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6600" b="1" dirty="0" smtClean="0">
                <a:solidFill>
                  <a:schemeClr val="tx2"/>
                </a:solidFill>
              </a:rPr>
              <a:t>Aplicació web</a:t>
            </a:r>
            <a:endParaRPr lang="ca-ES" sz="6600" b="1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233929"/>
            <a:ext cx="1438513" cy="1056143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a-ES" smtClean="0"/>
              <a:t>11</a:t>
            </a:fld>
            <a:endParaRPr lang="ca-ES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522413" y="1905000"/>
            <a:ext cx="4416552" cy="7620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4400" b="1" dirty="0" smtClean="0"/>
              <a:t>Perfils</a:t>
            </a:r>
            <a:endParaRPr lang="ca-ES" sz="4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87" y="3161842"/>
            <a:ext cx="5142978" cy="245898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3159899"/>
            <a:ext cx="5513402" cy="246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">
        <p:fade/>
      </p:transition>
    </mc:Choice>
    <mc:Fallback xmlns=""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6600" b="1" dirty="0" smtClean="0">
                <a:solidFill>
                  <a:schemeClr val="tx2"/>
                </a:solidFill>
              </a:rPr>
              <a:t>Aplicació web</a:t>
            </a:r>
            <a:endParaRPr lang="ca-ES" sz="6600" b="1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233929"/>
            <a:ext cx="1438513" cy="1056143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a-ES" smtClean="0"/>
              <a:t>12</a:t>
            </a:fld>
            <a:endParaRPr lang="ca-ES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522412" y="1905000"/>
            <a:ext cx="579613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4400" b="1" dirty="0" smtClean="0"/>
              <a:t>Configuració/Ajuda</a:t>
            </a:r>
            <a:endParaRPr lang="ca-ES" sz="4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88" y="3161842"/>
            <a:ext cx="5142978" cy="24589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77" y="3161842"/>
            <a:ext cx="5142977" cy="245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0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">
        <p:fade/>
      </p:transition>
    </mc:Choice>
    <mc:Fallback xmlns=""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6600" b="1" dirty="0" smtClean="0">
                <a:solidFill>
                  <a:schemeClr val="tx2"/>
                </a:solidFill>
              </a:rPr>
              <a:t>Disseny responsiu</a:t>
            </a:r>
            <a:endParaRPr lang="ca-ES" sz="6600" b="1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233929"/>
            <a:ext cx="1438513" cy="1056143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a-ES" smtClean="0"/>
              <a:t>13</a:t>
            </a:fld>
            <a:endParaRPr lang="ca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2208980"/>
            <a:ext cx="1312062" cy="39330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43" y="2191373"/>
            <a:ext cx="1742450" cy="395066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35" y="2208980"/>
            <a:ext cx="2221917" cy="39506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413" y="2208981"/>
            <a:ext cx="2227654" cy="39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1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">
        <p:fade/>
      </p:transition>
    </mc:Choice>
    <mc:Fallback xmlns=""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2"/>
                </a:solidFill>
              </a:rPr>
              <a:t>Conclusions</a:t>
            </a:r>
            <a:endParaRPr lang="en-US" sz="6600" b="1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233929"/>
            <a:ext cx="1438513" cy="1056143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a-ES" smtClean="0"/>
              <a:t>14</a:t>
            </a:fld>
            <a:endParaRPr lang="ca-ES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522413" y="1905000"/>
            <a:ext cx="9144000" cy="483636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3200" b="1" dirty="0" smtClean="0"/>
              <a:t>El projecte ha sigut un èxit, assolint tots els objectius.</a:t>
            </a:r>
          </a:p>
          <a:p>
            <a:r>
              <a:rPr lang="ca-ES" sz="3200" b="1" dirty="0" smtClean="0"/>
              <a:t>Realització d’una aplicació web completament funcional i amb totes les funcionalitats planejades.</a:t>
            </a:r>
          </a:p>
          <a:p>
            <a:r>
              <a:rPr lang="ca-ES" sz="3200" b="1" dirty="0" smtClean="0"/>
              <a:t>S’ha realitzat sota un temps molt limitat  i amb pressió.</a:t>
            </a:r>
          </a:p>
          <a:p>
            <a:r>
              <a:rPr lang="ca-ES" sz="3200" b="1" dirty="0" smtClean="0"/>
              <a:t>Una experiència molt enriquidora, tant professional com personal.</a:t>
            </a:r>
          </a:p>
          <a:p>
            <a:endParaRPr lang="ca-ES" sz="3200" b="1" dirty="0" smtClean="0"/>
          </a:p>
          <a:p>
            <a:endParaRPr lang="ca-ES" sz="3200" b="1" dirty="0"/>
          </a:p>
        </p:txBody>
      </p:sp>
    </p:spTree>
    <p:extLst>
      <p:ext uri="{BB962C8B-B14F-4D97-AF65-F5344CB8AC3E}">
        <p14:creationId xmlns:p14="http://schemas.microsoft.com/office/powerpoint/2010/main" val="23165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">
        <p:fade/>
      </p:transition>
    </mc:Choice>
    <mc:Fallback xmlns=""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6600" b="1" dirty="0" smtClean="0">
                <a:solidFill>
                  <a:schemeClr val="tx2"/>
                </a:solidFill>
              </a:rPr>
              <a:t>Línies de futur</a:t>
            </a:r>
            <a:endParaRPr lang="ca-ES" sz="6600" b="1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233929"/>
            <a:ext cx="1438513" cy="1056143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a-ES" smtClean="0"/>
              <a:t>15</a:t>
            </a:fld>
            <a:endParaRPr lang="ca-ES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3200" b="1" dirty="0" smtClean="0"/>
              <a:t>Tornar a implementar l’aplicació utilitzant altres tecnologies per augmentar l’escalabilitat.</a:t>
            </a:r>
          </a:p>
          <a:p>
            <a:r>
              <a:rPr lang="ca-ES" sz="3200" b="1" dirty="0" smtClean="0"/>
              <a:t>Reestructurar l’aplicació per tal que sigui més usable. </a:t>
            </a:r>
          </a:p>
          <a:p>
            <a:r>
              <a:rPr lang="ca-ES" sz="3200" b="1" dirty="0"/>
              <a:t>Incorporar una API per realitzar la lectura d’objectes.</a:t>
            </a:r>
          </a:p>
          <a:p>
            <a:r>
              <a:rPr lang="ca-ES" sz="3200" b="1" dirty="0"/>
              <a:t>Afegir mapa </a:t>
            </a:r>
            <a:r>
              <a:rPr lang="ca-ES" sz="3200" b="1" dirty="0" smtClean="0"/>
              <a:t>amb </a:t>
            </a:r>
            <a:r>
              <a:rPr lang="ca-ES" sz="3200" b="1" dirty="0"/>
              <a:t>totes les </a:t>
            </a:r>
            <a:r>
              <a:rPr lang="ca-ES" sz="3200" b="1" dirty="0" smtClean="0"/>
              <a:t>opcions disponibles.</a:t>
            </a:r>
            <a:endParaRPr lang="ca-ES" sz="3200" b="1" dirty="0"/>
          </a:p>
          <a:p>
            <a:endParaRPr lang="ca-ES" dirty="0" smtClean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030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">
        <p:fade/>
      </p:transition>
    </mc:Choice>
    <mc:Fallback xmlns=""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a-ES" smtClean="0"/>
              <a:t>16</a:t>
            </a:fld>
            <a:endParaRPr lang="ca-ES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1485900" y="2636912"/>
            <a:ext cx="9036496" cy="29641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6600" b="1" dirty="0" smtClean="0"/>
              <a:t>Gràcies per la vostre atenció</a:t>
            </a:r>
            <a:endParaRPr lang="ca-ES" sz="6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233929"/>
            <a:ext cx="1438513" cy="105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a-ES" sz="6600" b="1" i="0" dirty="0" smtClean="0">
                <a:solidFill>
                  <a:schemeClr val="tx2"/>
                </a:solidFill>
                <a:latin typeface="Corbel"/>
                <a:ea typeface="+mj-ea"/>
                <a:cs typeface="+mj-cs"/>
              </a:rPr>
              <a:t>Contingut</a:t>
            </a:r>
            <a:endParaRPr lang="ca-ES" sz="6600" b="1" i="0" dirty="0">
              <a:solidFill>
                <a:schemeClr val="tx2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88133" y="2276872"/>
            <a:ext cx="9612559" cy="4044280"/>
          </a:xfrm>
        </p:spPr>
        <p:txBody>
          <a:bodyPr numCol="2">
            <a:normAutofit/>
          </a:bodyPr>
          <a:lstStyle/>
          <a:p>
            <a:r>
              <a:rPr lang="ca-ES" sz="4400" b="1" i="0" dirty="0" smtClean="0">
                <a:solidFill>
                  <a:schemeClr val="tx2"/>
                </a:solidFill>
                <a:latin typeface="Corbel"/>
              </a:rPr>
              <a:t>Introducció</a:t>
            </a:r>
          </a:p>
          <a:p>
            <a:r>
              <a:rPr lang="ca-ES" sz="4400" b="1" dirty="0" smtClean="0">
                <a:solidFill>
                  <a:schemeClr val="tx2"/>
                </a:solidFill>
                <a:latin typeface="Corbel"/>
              </a:rPr>
              <a:t>Objectius</a:t>
            </a:r>
          </a:p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ca-ES" sz="4400" b="1" dirty="0">
                <a:solidFill>
                  <a:schemeClr val="tx2"/>
                </a:solidFill>
              </a:rPr>
              <a:t>Tecnologies</a:t>
            </a:r>
            <a:endParaRPr lang="ca-ES" sz="4400" b="1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ca-ES" sz="4400" b="1" dirty="0" smtClean="0">
                <a:solidFill>
                  <a:schemeClr val="tx2"/>
                </a:solidFill>
              </a:rPr>
              <a:t>Estructura</a:t>
            </a:r>
          </a:p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ca-ES" sz="4400" b="1" dirty="0" smtClean="0">
                <a:solidFill>
                  <a:schemeClr val="tx2"/>
                </a:solidFill>
              </a:rPr>
              <a:t>Aplicació web</a:t>
            </a:r>
          </a:p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ca-ES" sz="4400" b="1" dirty="0" smtClean="0">
                <a:solidFill>
                  <a:schemeClr val="tx2"/>
                </a:solidFill>
              </a:rPr>
              <a:t>Disseny responsiu</a:t>
            </a:r>
          </a:p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ca-ES" sz="4400" b="1" dirty="0" smtClean="0">
                <a:solidFill>
                  <a:schemeClr val="tx2"/>
                </a:solidFill>
              </a:rPr>
              <a:t>Conclusions</a:t>
            </a:r>
          </a:p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ca-ES" sz="4400" b="1" dirty="0" smtClean="0">
                <a:solidFill>
                  <a:schemeClr val="tx2"/>
                </a:solidFill>
              </a:rPr>
              <a:t>Línies de futur</a:t>
            </a:r>
          </a:p>
          <a:p>
            <a:endParaRPr lang="ca-ES" sz="2600" b="1" dirty="0" smtClean="0">
              <a:solidFill>
                <a:schemeClr val="tx2"/>
              </a:solidFill>
              <a:latin typeface="Corbel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233929"/>
            <a:ext cx="1438513" cy="1056143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a-ES" smtClean="0"/>
              <a:t>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a-ES" sz="6600" b="1" i="0" dirty="0" smtClean="0">
                <a:solidFill>
                  <a:schemeClr val="tx2"/>
                </a:solidFill>
                <a:latin typeface="Corbel"/>
                <a:ea typeface="+mj-ea"/>
                <a:cs typeface="+mj-cs"/>
              </a:rPr>
              <a:t>Introducció</a:t>
            </a:r>
            <a:endParaRPr lang="ca-ES" sz="6600" b="1" i="0" dirty="0">
              <a:solidFill>
                <a:schemeClr val="tx2"/>
              </a:solidFill>
              <a:latin typeface="Corbel"/>
              <a:ea typeface="+mj-ea"/>
              <a:cs typeface="+mj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233929"/>
            <a:ext cx="1438513" cy="1056143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2413" y="1904999"/>
            <a:ext cx="9144000" cy="4749571"/>
          </a:xfrm>
        </p:spPr>
        <p:txBody>
          <a:bodyPr>
            <a:normAutofit/>
          </a:bodyPr>
          <a:lstStyle/>
          <a:p>
            <a:r>
              <a:rPr lang="ca-ES" sz="3200" b="1" dirty="0" smtClean="0"/>
              <a:t>Augment del nombre de persones que viatgen soles.</a:t>
            </a:r>
          </a:p>
          <a:p>
            <a:r>
              <a:rPr lang="ca-ES" sz="3200" b="1" dirty="0" smtClean="0"/>
              <a:t>Oportunitat per crear una aplicació que mescli una xarxa social/fòrum/aplicació de reserves per tal de:</a:t>
            </a:r>
          </a:p>
          <a:p>
            <a:pPr lvl="1"/>
            <a:r>
              <a:rPr lang="ca-ES" sz="2800" b="1" dirty="0" smtClean="0"/>
              <a:t>Reunir la comunitat.</a:t>
            </a:r>
          </a:p>
          <a:p>
            <a:pPr lvl="1"/>
            <a:r>
              <a:rPr lang="ca-ES" sz="2800" b="1" dirty="0" smtClean="0"/>
              <a:t>Compartir experiències i opinions enfocades al col·lectiu.</a:t>
            </a:r>
          </a:p>
          <a:p>
            <a:pPr lvl="1"/>
            <a:r>
              <a:rPr lang="ca-ES" sz="2800" b="1" dirty="0" smtClean="0"/>
              <a:t>Posar-se en contacte amb altre gent per coordinar-se.</a:t>
            </a:r>
          </a:p>
          <a:p>
            <a:pPr lvl="1"/>
            <a:endParaRPr lang="ca-ES" sz="2800" b="1" dirty="0" smtClean="0"/>
          </a:p>
          <a:p>
            <a:endParaRPr lang="ca-ES" sz="3200" b="1" dirty="0" smtClean="0"/>
          </a:p>
          <a:p>
            <a:endParaRPr lang="ca-ES" sz="3200" b="1" dirty="0" smtClean="0"/>
          </a:p>
          <a:p>
            <a:endParaRPr lang="ca-ES" dirty="0" smtClean="0"/>
          </a:p>
          <a:p>
            <a:endParaRPr lang="ca-ES" dirty="0" smtClean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a-ES" smtClean="0"/>
              <a:t>3</a:t>
            </a:fld>
            <a:endParaRPr lang="ca-E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674813" y="20574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752501" y="2348879"/>
            <a:ext cx="9144000" cy="3931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">
        <p:fade/>
      </p:transition>
    </mc:Choice>
    <mc:Fallback xmlns=""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a-ES" sz="6600" b="1" i="0" dirty="0" smtClean="0">
                <a:solidFill>
                  <a:schemeClr val="tx2"/>
                </a:solidFill>
                <a:latin typeface="Corbel"/>
                <a:ea typeface="+mj-ea"/>
                <a:cs typeface="+mj-cs"/>
              </a:rPr>
              <a:t>Objectius</a:t>
            </a:r>
            <a:endParaRPr lang="ca-ES" sz="6600" b="1" i="0" dirty="0">
              <a:solidFill>
                <a:schemeClr val="tx2"/>
              </a:solidFill>
              <a:latin typeface="Corbel"/>
              <a:ea typeface="+mj-ea"/>
              <a:cs typeface="+mj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233929"/>
            <a:ext cx="1438513" cy="1056143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1522413" y="1905000"/>
            <a:ext cx="9144000" cy="4267200"/>
          </a:xfrm>
        </p:spPr>
        <p:txBody>
          <a:bodyPr>
            <a:normAutofit lnSpcReduction="10000"/>
          </a:bodyPr>
          <a:lstStyle/>
          <a:p>
            <a:r>
              <a:rPr lang="ca-ES" sz="3200" b="1" dirty="0" smtClean="0"/>
              <a:t>Desenvolupament d’una aplicació </a:t>
            </a:r>
            <a:r>
              <a:rPr lang="ca-ES" sz="3200" b="1" dirty="0"/>
              <a:t>web que permet facilitar la vida als viatgers que viatgen sols</a:t>
            </a:r>
            <a:r>
              <a:rPr lang="ca-ES" sz="3200" b="1" dirty="0" smtClean="0"/>
              <a:t>.</a:t>
            </a:r>
          </a:p>
          <a:p>
            <a:r>
              <a:rPr lang="ca-ES" sz="3200" b="1" dirty="0" smtClean="0"/>
              <a:t>Desenvolupament a partir d’un disseny realitzat.</a:t>
            </a:r>
            <a:endParaRPr lang="ca-ES" sz="3200" b="1" dirty="0"/>
          </a:p>
          <a:p>
            <a:r>
              <a:rPr lang="ca-ES" sz="3200" b="1" dirty="0"/>
              <a:t>Aplicació responsiva i usable en diferents mides de pantalla</a:t>
            </a:r>
            <a:r>
              <a:rPr lang="ca-ES" sz="3200" b="1" dirty="0" smtClean="0"/>
              <a:t>.</a:t>
            </a:r>
          </a:p>
          <a:p>
            <a:r>
              <a:rPr lang="ca-ES" sz="3200" b="1" dirty="0" smtClean="0"/>
              <a:t>Posar en pràctica els coneixements apresos durant el màster.</a:t>
            </a:r>
            <a:endParaRPr lang="ca-ES" sz="3200" b="1" dirty="0"/>
          </a:p>
          <a:p>
            <a:endParaRPr lang="ca-ES" dirty="0"/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536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">
        <p:fade/>
      </p:transition>
    </mc:Choice>
    <mc:Fallback xmlns=""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6600" b="1" dirty="0" smtClean="0">
                <a:solidFill>
                  <a:schemeClr val="tx2"/>
                </a:solidFill>
              </a:rPr>
              <a:t>Tecnologies</a:t>
            </a:r>
            <a:endParaRPr lang="ca-ES" sz="6600" b="1" dirty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b="1" dirty="0" smtClean="0"/>
              <a:t>Frontend</a:t>
            </a:r>
            <a:endParaRPr lang="en-US" sz="4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Javascript</a:t>
            </a:r>
            <a:endParaRPr lang="en-US" sz="3200" b="1" dirty="0" smtClean="0"/>
          </a:p>
          <a:p>
            <a:r>
              <a:rPr lang="en-US" sz="3200" b="1" dirty="0" smtClean="0"/>
              <a:t>HTML</a:t>
            </a:r>
          </a:p>
          <a:p>
            <a:r>
              <a:rPr lang="en-US" sz="3200" b="1" dirty="0" smtClean="0"/>
              <a:t>CSS</a:t>
            </a:r>
          </a:p>
          <a:p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Backend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PHP</a:t>
            </a:r>
          </a:p>
          <a:p>
            <a:r>
              <a:rPr lang="en-US" sz="3200" b="1" dirty="0" smtClean="0"/>
              <a:t>MySQL</a:t>
            </a:r>
          </a:p>
          <a:p>
            <a:r>
              <a:rPr lang="en-US" sz="3200" b="1" dirty="0" smtClean="0"/>
              <a:t>Apache</a:t>
            </a:r>
            <a:endParaRPr lang="en-US" sz="32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233929"/>
            <a:ext cx="1438513" cy="1056143"/>
          </a:xfrm>
          <a:prstGeom prst="rect">
            <a:avLst/>
          </a:prstGeom>
        </p:spPr>
      </p:pic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a-ES" smtClean="0"/>
              <a:t>5</a:t>
            </a:fld>
            <a:endParaRPr lang="ca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2" y="5177275"/>
            <a:ext cx="1306840" cy="7056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59" y="5160060"/>
            <a:ext cx="1396924" cy="7229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138" y="5249283"/>
            <a:ext cx="1787705" cy="7292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63" y="4711399"/>
            <a:ext cx="2902712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">
        <p:fade/>
      </p:transition>
    </mc:Choice>
    <mc:Fallback xmlns=""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6600" b="1" dirty="0" smtClean="0"/>
              <a:t>Tecnologies</a:t>
            </a:r>
            <a:endParaRPr lang="ca-ES" sz="6600" b="1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2413" y="2811355"/>
            <a:ext cx="4416552" cy="3456384"/>
          </a:xfrm>
        </p:spPr>
        <p:txBody>
          <a:bodyPr>
            <a:normAutofit/>
          </a:bodyPr>
          <a:lstStyle/>
          <a:p>
            <a:r>
              <a:rPr lang="ca-ES" sz="3200" b="1" dirty="0" err="1" smtClean="0"/>
              <a:t>OkayNav</a:t>
            </a:r>
            <a:endParaRPr lang="ca-ES" sz="3200" b="1" dirty="0" smtClean="0"/>
          </a:p>
          <a:p>
            <a:r>
              <a:rPr lang="ca-ES" sz="3200" b="1" dirty="0" smtClean="0"/>
              <a:t>Bootstrap</a:t>
            </a:r>
          </a:p>
          <a:p>
            <a:r>
              <a:rPr lang="ca-ES" sz="3200" b="1" dirty="0" err="1" smtClean="0"/>
              <a:t>JqueryUI</a:t>
            </a:r>
            <a:endParaRPr lang="ca-ES" sz="3200" b="1" dirty="0" smtClean="0"/>
          </a:p>
          <a:p>
            <a:r>
              <a:rPr lang="ca-ES" sz="3200" b="1" dirty="0" smtClean="0"/>
              <a:t>Google </a:t>
            </a:r>
            <a:r>
              <a:rPr lang="ca-ES" sz="3200" b="1" dirty="0" err="1" smtClean="0"/>
              <a:t>Maps</a:t>
            </a:r>
            <a:r>
              <a:rPr lang="ca-ES" sz="3200" b="1" dirty="0" smtClean="0"/>
              <a:t> API</a:t>
            </a:r>
            <a:endParaRPr lang="ca-ES" sz="3200" b="1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a-ES" smtClean="0"/>
              <a:t>6</a:t>
            </a:fld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2811355"/>
            <a:ext cx="1846200" cy="153603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59" y="3789040"/>
            <a:ext cx="1905000" cy="1905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>
            <a:normAutofit fontScale="92500"/>
          </a:bodyPr>
          <a:lstStyle/>
          <a:p>
            <a:r>
              <a:rPr lang="ca-ES" sz="4400" b="1" dirty="0" smtClean="0"/>
              <a:t>Llibreries </a:t>
            </a:r>
            <a:r>
              <a:rPr lang="ca-ES" sz="4400" b="1" dirty="0" err="1" smtClean="0"/>
              <a:t>frontend</a:t>
            </a:r>
            <a:endParaRPr lang="ca-ES" sz="4400" b="1" dirty="0"/>
          </a:p>
        </p:txBody>
      </p:sp>
    </p:spTree>
    <p:extLst>
      <p:ext uri="{BB962C8B-B14F-4D97-AF65-F5344CB8AC3E}">
        <p14:creationId xmlns:p14="http://schemas.microsoft.com/office/powerpoint/2010/main" val="6995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">
        <p:fade/>
      </p:transition>
    </mc:Choice>
    <mc:Fallback xmlns=""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_tradnl" sz="6600" b="1" i="0" dirty="0" smtClean="0">
                <a:solidFill>
                  <a:schemeClr val="tx2"/>
                </a:solidFill>
                <a:latin typeface="Corbel"/>
                <a:ea typeface="+mj-ea"/>
                <a:cs typeface="+mj-cs"/>
              </a:rPr>
              <a:t>Estructura</a:t>
            </a:r>
            <a:endParaRPr lang="es-ES_tradnl" sz="6600" b="1" i="0" dirty="0">
              <a:solidFill>
                <a:schemeClr val="tx2"/>
              </a:solidFill>
              <a:latin typeface="Corbel"/>
              <a:ea typeface="+mj-ea"/>
              <a:cs typeface="+mj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233929"/>
            <a:ext cx="1438513" cy="1056143"/>
          </a:xfrm>
          <a:prstGeom prst="rect">
            <a:avLst/>
          </a:prstGeom>
        </p:spPr>
      </p:pic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a-ES" smtClean="0"/>
              <a:t>7</a:t>
            </a:fld>
            <a:endParaRPr lang="ca-ES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1962971"/>
            <a:ext cx="10009112" cy="4449236"/>
          </a:xfrm>
        </p:spPr>
      </p:pic>
    </p:spTree>
    <p:extLst>
      <p:ext uri="{BB962C8B-B14F-4D97-AF65-F5344CB8AC3E}">
        <p14:creationId xmlns:p14="http://schemas.microsoft.com/office/powerpoint/2010/main" val="26335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">
        <p:fade/>
      </p:transition>
    </mc:Choice>
    <mc:Fallback xmlns=""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6600" b="1" dirty="0" smtClean="0">
                <a:solidFill>
                  <a:schemeClr val="tx2"/>
                </a:solidFill>
              </a:rPr>
              <a:t>Aplicació web</a:t>
            </a:r>
            <a:endParaRPr lang="ca-ES" sz="6600" b="1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233929"/>
            <a:ext cx="1438513" cy="1056143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a-ES" smtClean="0"/>
              <a:t>8</a:t>
            </a:fld>
            <a:endParaRPr lang="ca-ES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522413" y="1905000"/>
            <a:ext cx="4416552" cy="7620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4400" b="1" dirty="0" smtClean="0"/>
              <a:t>Login/Signin</a:t>
            </a:r>
            <a:endParaRPr lang="ca-ES" sz="4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87" y="3161842"/>
            <a:ext cx="5142978" cy="24482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3161842"/>
            <a:ext cx="512056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">
        <p:fade/>
      </p:transition>
    </mc:Choice>
    <mc:Fallback xmlns=""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6600" b="1" dirty="0" smtClean="0">
                <a:solidFill>
                  <a:schemeClr val="tx2"/>
                </a:solidFill>
              </a:rPr>
              <a:t>Aplicació web</a:t>
            </a:r>
            <a:endParaRPr lang="ca-ES" sz="6600" b="1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233929"/>
            <a:ext cx="1438513" cy="1056143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a-ES" smtClean="0"/>
              <a:t>9</a:t>
            </a:fld>
            <a:endParaRPr lang="ca-ES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522413" y="1905000"/>
            <a:ext cx="4416552" cy="7620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4400" b="1" dirty="0" smtClean="0"/>
              <a:t>Cerca</a:t>
            </a:r>
            <a:endParaRPr lang="ca-ES" sz="4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3202261"/>
            <a:ext cx="5144400" cy="245943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456" y="2467659"/>
            <a:ext cx="3701609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">
        <p:fade/>
      </p:transition>
    </mc:Choice>
    <mc:Fallback xmlns="">
      <p:transition spd="med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_16x9">
  <a:themeElements>
    <a:clrScheme name="Personalizado 1">
      <a:dk1>
        <a:srgbClr val="000000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2C49096-DD46-499E-9793-C0046A11B4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tonos tierra (pantalla panorámica)</Template>
  <TotalTime>0</TotalTime>
  <Words>277</Words>
  <Application>Microsoft Office PowerPoint</Application>
  <PresentationFormat>Personalizado</PresentationFormat>
  <Paragraphs>90</Paragraphs>
  <Slides>16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Corbel</vt:lpstr>
      <vt:lpstr>Wingdings</vt:lpstr>
      <vt:lpstr>Earthtones_16x9</vt:lpstr>
      <vt:lpstr>Desenvolupament d'una aplicació web per a viatgers</vt:lpstr>
      <vt:lpstr>Contingut</vt:lpstr>
      <vt:lpstr>Introducció</vt:lpstr>
      <vt:lpstr>Objectius</vt:lpstr>
      <vt:lpstr>Tecnologies</vt:lpstr>
      <vt:lpstr>Tecnologies</vt:lpstr>
      <vt:lpstr>Estructura</vt:lpstr>
      <vt:lpstr>Aplicació web</vt:lpstr>
      <vt:lpstr>Aplicació web</vt:lpstr>
      <vt:lpstr>Aplicació web</vt:lpstr>
      <vt:lpstr>Aplicació web</vt:lpstr>
      <vt:lpstr>Aplicació web</vt:lpstr>
      <vt:lpstr>Disseny responsiu</vt:lpstr>
      <vt:lpstr>Conclusions</vt:lpstr>
      <vt:lpstr>Línies de futur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2017-06-09T17:08:31Z</dcterms:created>
  <dcterms:modified xsi:type="dcterms:W3CDTF">2017-06-11T15:19:17Z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