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 id="267" r:id="rId12"/>
    <p:sldId id="266" r:id="rId13"/>
    <p:sldId id="268" r:id="rId14"/>
    <p:sldId id="269" r:id="rId15"/>
    <p:sldId id="270" r:id="rId16"/>
    <p:sldId id="271" r:id="rId17"/>
    <p:sldId id="272" r:id="rId18"/>
    <p:sldId id="273" r:id="rId19"/>
    <p:sldId id="274"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01"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S"/>
          </a:p>
        </p:txBody>
      </p:sp>
      <p:sp>
        <p:nvSpPr>
          <p:cNvPr id="4" name="Marcador de fecha 3"/>
          <p:cNvSpPr>
            <a:spLocks noGrp="1"/>
          </p:cNvSpPr>
          <p:nvPr>
            <p:ph type="dt" sz="half" idx="10"/>
          </p:nvPr>
        </p:nvSpPr>
        <p:spPr/>
        <p:txBody>
          <a:bodyPr/>
          <a:lstStyle/>
          <a:p>
            <a:fld id="{B41CB409-C3B8-48CF-8125-A0F65A880F4B}" type="datetimeFigureOut">
              <a:rPr lang="es-ES" smtClean="0"/>
              <a:t>07/06/2017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597576-BBFF-4ADD-A236-BF1A60FE5951}" type="slidenum">
              <a:rPr lang="es-ES" smtClean="0"/>
              <a:t>‹Nº›</a:t>
            </a:fld>
            <a:endParaRPr lang="es-ES"/>
          </a:p>
        </p:txBody>
      </p:sp>
    </p:spTree>
    <p:extLst>
      <p:ext uri="{BB962C8B-B14F-4D97-AF65-F5344CB8AC3E}">
        <p14:creationId xmlns:p14="http://schemas.microsoft.com/office/powerpoint/2010/main" val="2511018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4" name="Marcador de fecha 3"/>
          <p:cNvSpPr>
            <a:spLocks noGrp="1"/>
          </p:cNvSpPr>
          <p:nvPr>
            <p:ph type="dt" sz="half" idx="10"/>
          </p:nvPr>
        </p:nvSpPr>
        <p:spPr/>
        <p:txBody>
          <a:bodyPr/>
          <a:lstStyle/>
          <a:p>
            <a:fld id="{B41CB409-C3B8-48CF-8125-A0F65A880F4B}" type="datetimeFigureOut">
              <a:rPr lang="es-ES" smtClean="0"/>
              <a:t>07/06/2017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597576-BBFF-4ADD-A236-BF1A60FE5951}" type="slidenum">
              <a:rPr lang="es-ES" smtClean="0"/>
              <a:t>‹Nº›</a:t>
            </a:fld>
            <a:endParaRPr lang="es-ES"/>
          </a:p>
        </p:txBody>
      </p:sp>
    </p:spTree>
    <p:extLst>
      <p:ext uri="{BB962C8B-B14F-4D97-AF65-F5344CB8AC3E}">
        <p14:creationId xmlns:p14="http://schemas.microsoft.com/office/powerpoint/2010/main" val="4037604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4" name="Marcador de fecha 3"/>
          <p:cNvSpPr>
            <a:spLocks noGrp="1"/>
          </p:cNvSpPr>
          <p:nvPr>
            <p:ph type="dt" sz="half" idx="10"/>
          </p:nvPr>
        </p:nvSpPr>
        <p:spPr/>
        <p:txBody>
          <a:bodyPr/>
          <a:lstStyle/>
          <a:p>
            <a:fld id="{B41CB409-C3B8-48CF-8125-A0F65A880F4B}" type="datetimeFigureOut">
              <a:rPr lang="es-ES" smtClean="0"/>
              <a:t>07/06/2017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597576-BBFF-4ADD-A236-BF1A60FE5951}" type="slidenum">
              <a:rPr lang="es-ES" smtClean="0"/>
              <a:t>‹Nº›</a:t>
            </a:fld>
            <a:endParaRPr lang="es-ES"/>
          </a:p>
        </p:txBody>
      </p:sp>
    </p:spTree>
    <p:extLst>
      <p:ext uri="{BB962C8B-B14F-4D97-AF65-F5344CB8AC3E}">
        <p14:creationId xmlns:p14="http://schemas.microsoft.com/office/powerpoint/2010/main" val="54684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4" name="Marcador de fecha 3"/>
          <p:cNvSpPr>
            <a:spLocks noGrp="1"/>
          </p:cNvSpPr>
          <p:nvPr>
            <p:ph type="dt" sz="half" idx="10"/>
          </p:nvPr>
        </p:nvSpPr>
        <p:spPr/>
        <p:txBody>
          <a:bodyPr/>
          <a:lstStyle/>
          <a:p>
            <a:fld id="{B41CB409-C3B8-48CF-8125-A0F65A880F4B}" type="datetimeFigureOut">
              <a:rPr lang="es-ES" smtClean="0"/>
              <a:t>07/06/2017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597576-BBFF-4ADD-A236-BF1A60FE5951}" type="slidenum">
              <a:rPr lang="es-ES" smtClean="0"/>
              <a:t>‹Nº›</a:t>
            </a:fld>
            <a:endParaRPr lang="es-ES"/>
          </a:p>
        </p:txBody>
      </p:sp>
    </p:spTree>
    <p:extLst>
      <p:ext uri="{BB962C8B-B14F-4D97-AF65-F5344CB8AC3E}">
        <p14:creationId xmlns:p14="http://schemas.microsoft.com/office/powerpoint/2010/main" val="215794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B41CB409-C3B8-48CF-8125-A0F65A880F4B}" type="datetimeFigureOut">
              <a:rPr lang="es-ES" smtClean="0"/>
              <a:t>07/06/2017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597576-BBFF-4ADD-A236-BF1A60FE5951}" type="slidenum">
              <a:rPr lang="es-ES" smtClean="0"/>
              <a:t>‹Nº›</a:t>
            </a:fld>
            <a:endParaRPr lang="es-ES"/>
          </a:p>
        </p:txBody>
      </p:sp>
    </p:spTree>
    <p:extLst>
      <p:ext uri="{BB962C8B-B14F-4D97-AF65-F5344CB8AC3E}">
        <p14:creationId xmlns:p14="http://schemas.microsoft.com/office/powerpoint/2010/main" val="42680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5" name="Marcador de fecha 4"/>
          <p:cNvSpPr>
            <a:spLocks noGrp="1"/>
          </p:cNvSpPr>
          <p:nvPr>
            <p:ph type="dt" sz="half" idx="10"/>
          </p:nvPr>
        </p:nvSpPr>
        <p:spPr/>
        <p:txBody>
          <a:bodyPr/>
          <a:lstStyle/>
          <a:p>
            <a:fld id="{B41CB409-C3B8-48CF-8125-A0F65A880F4B}" type="datetimeFigureOut">
              <a:rPr lang="es-ES" smtClean="0"/>
              <a:t>07/06/2017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B597576-BBFF-4ADD-A236-BF1A60FE5951}" type="slidenum">
              <a:rPr lang="es-ES" smtClean="0"/>
              <a:t>‹Nº›</a:t>
            </a:fld>
            <a:endParaRPr lang="es-ES"/>
          </a:p>
        </p:txBody>
      </p:sp>
    </p:spTree>
    <p:extLst>
      <p:ext uri="{BB962C8B-B14F-4D97-AF65-F5344CB8AC3E}">
        <p14:creationId xmlns:p14="http://schemas.microsoft.com/office/powerpoint/2010/main" val="324167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7" name="Marcador de fecha 6"/>
          <p:cNvSpPr>
            <a:spLocks noGrp="1"/>
          </p:cNvSpPr>
          <p:nvPr>
            <p:ph type="dt" sz="half" idx="10"/>
          </p:nvPr>
        </p:nvSpPr>
        <p:spPr/>
        <p:txBody>
          <a:bodyPr/>
          <a:lstStyle/>
          <a:p>
            <a:fld id="{B41CB409-C3B8-48CF-8125-A0F65A880F4B}" type="datetimeFigureOut">
              <a:rPr lang="es-ES" smtClean="0"/>
              <a:t>07/06/2017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B597576-BBFF-4ADD-A236-BF1A60FE5951}" type="slidenum">
              <a:rPr lang="es-ES" smtClean="0"/>
              <a:t>‹Nº›</a:t>
            </a:fld>
            <a:endParaRPr lang="es-ES"/>
          </a:p>
        </p:txBody>
      </p:sp>
    </p:spTree>
    <p:extLst>
      <p:ext uri="{BB962C8B-B14F-4D97-AF65-F5344CB8AC3E}">
        <p14:creationId xmlns:p14="http://schemas.microsoft.com/office/powerpoint/2010/main" val="1774246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
          </a:p>
        </p:txBody>
      </p:sp>
      <p:sp>
        <p:nvSpPr>
          <p:cNvPr id="3" name="Marcador de fecha 2"/>
          <p:cNvSpPr>
            <a:spLocks noGrp="1"/>
          </p:cNvSpPr>
          <p:nvPr>
            <p:ph type="dt" sz="half" idx="10"/>
          </p:nvPr>
        </p:nvSpPr>
        <p:spPr/>
        <p:txBody>
          <a:bodyPr/>
          <a:lstStyle/>
          <a:p>
            <a:fld id="{B41CB409-C3B8-48CF-8125-A0F65A880F4B}" type="datetimeFigureOut">
              <a:rPr lang="es-ES" smtClean="0"/>
              <a:t>07/06/2017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B597576-BBFF-4ADD-A236-BF1A60FE5951}" type="slidenum">
              <a:rPr lang="es-ES" smtClean="0"/>
              <a:t>‹Nº›</a:t>
            </a:fld>
            <a:endParaRPr lang="es-ES"/>
          </a:p>
        </p:txBody>
      </p:sp>
    </p:spTree>
    <p:extLst>
      <p:ext uri="{BB962C8B-B14F-4D97-AF65-F5344CB8AC3E}">
        <p14:creationId xmlns:p14="http://schemas.microsoft.com/office/powerpoint/2010/main" val="386648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41CB409-C3B8-48CF-8125-A0F65A880F4B}" type="datetimeFigureOut">
              <a:rPr lang="es-ES" smtClean="0"/>
              <a:t>07/06/2017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B597576-BBFF-4ADD-A236-BF1A60FE5951}" type="slidenum">
              <a:rPr lang="es-ES" smtClean="0"/>
              <a:t>‹Nº›</a:t>
            </a:fld>
            <a:endParaRPr lang="es-ES"/>
          </a:p>
        </p:txBody>
      </p:sp>
    </p:spTree>
    <p:extLst>
      <p:ext uri="{BB962C8B-B14F-4D97-AF65-F5344CB8AC3E}">
        <p14:creationId xmlns:p14="http://schemas.microsoft.com/office/powerpoint/2010/main" val="4294032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B41CB409-C3B8-48CF-8125-A0F65A880F4B}" type="datetimeFigureOut">
              <a:rPr lang="es-ES" smtClean="0"/>
              <a:t>07/06/2017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B597576-BBFF-4ADD-A236-BF1A60FE5951}" type="slidenum">
              <a:rPr lang="es-ES" smtClean="0"/>
              <a:t>‹Nº›</a:t>
            </a:fld>
            <a:endParaRPr lang="es-ES"/>
          </a:p>
        </p:txBody>
      </p:sp>
    </p:spTree>
    <p:extLst>
      <p:ext uri="{BB962C8B-B14F-4D97-AF65-F5344CB8AC3E}">
        <p14:creationId xmlns:p14="http://schemas.microsoft.com/office/powerpoint/2010/main" val="2399653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B41CB409-C3B8-48CF-8125-A0F65A880F4B}" type="datetimeFigureOut">
              <a:rPr lang="es-ES" smtClean="0"/>
              <a:t>07/06/2017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B597576-BBFF-4ADD-A236-BF1A60FE5951}" type="slidenum">
              <a:rPr lang="es-ES" smtClean="0"/>
              <a:t>‹Nº›</a:t>
            </a:fld>
            <a:endParaRPr lang="es-ES"/>
          </a:p>
        </p:txBody>
      </p:sp>
    </p:spTree>
    <p:extLst>
      <p:ext uri="{BB962C8B-B14F-4D97-AF65-F5344CB8AC3E}">
        <p14:creationId xmlns:p14="http://schemas.microsoft.com/office/powerpoint/2010/main" val="80719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CB409-C3B8-48CF-8125-A0F65A880F4B}" type="datetimeFigureOut">
              <a:rPr lang="es-ES" smtClean="0"/>
              <a:t>07/06/2017</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97576-BBFF-4ADD-A236-BF1A60FE5951}" type="slidenum">
              <a:rPr lang="es-ES" smtClean="0"/>
              <a:t>‹Nº›</a:t>
            </a:fld>
            <a:endParaRPr lang="es-ES"/>
          </a:p>
        </p:txBody>
      </p:sp>
    </p:spTree>
    <p:extLst>
      <p:ext uri="{BB962C8B-B14F-4D97-AF65-F5344CB8AC3E}">
        <p14:creationId xmlns:p14="http://schemas.microsoft.com/office/powerpoint/2010/main" val="1311248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15845" y="3405915"/>
            <a:ext cx="9144000" cy="2387600"/>
          </a:xfrm>
        </p:spPr>
        <p:txBody>
          <a:bodyPr>
            <a:normAutofit/>
          </a:bodyPr>
          <a:lstStyle/>
          <a:p>
            <a:r>
              <a:rPr lang="es-ES_tradnl" sz="5400" dirty="0"/>
              <a:t>IMPLEMENTACIÓN ISO 27001 – EMPRESA FICTICIA</a:t>
            </a:r>
            <a:endParaRPr lang="es-ES" sz="5400" dirty="0"/>
          </a:p>
        </p:txBody>
      </p:sp>
      <p:sp>
        <p:nvSpPr>
          <p:cNvPr id="3" name="Subtítulo 2"/>
          <p:cNvSpPr>
            <a:spLocks noGrp="1"/>
          </p:cNvSpPr>
          <p:nvPr>
            <p:ph type="subTitle" idx="1"/>
          </p:nvPr>
        </p:nvSpPr>
        <p:spPr>
          <a:xfrm>
            <a:off x="1415845" y="5801575"/>
            <a:ext cx="9144000" cy="783150"/>
          </a:xfrm>
        </p:spPr>
        <p:txBody>
          <a:bodyPr>
            <a:normAutofit/>
          </a:bodyPr>
          <a:lstStyle/>
          <a:p>
            <a:r>
              <a:rPr lang="es-ES_tradnl" sz="2000" dirty="0"/>
              <a:t>SARA CUERVO ALVAREZ</a:t>
            </a:r>
            <a:endParaRPr lang="es-ES" sz="2000" dirty="0"/>
          </a:p>
        </p:txBody>
      </p:sp>
      <p:pic>
        <p:nvPicPr>
          <p:cNvPr id="4" name="officeArt object"/>
          <p:cNvPicPr/>
          <p:nvPr/>
        </p:nvPicPr>
        <p:blipFill>
          <a:blip r:embed="rId2">
            <a:extLst/>
          </a:blip>
          <a:srcRect b="1"/>
          <a:stretch>
            <a:fillRect/>
          </a:stretch>
        </p:blipFill>
        <p:spPr>
          <a:xfrm>
            <a:off x="3127393" y="285471"/>
            <a:ext cx="5695594" cy="3848784"/>
          </a:xfrm>
          <a:custGeom>
            <a:avLst/>
            <a:gdLst/>
            <a:ahLst/>
            <a:cxnLst>
              <a:cxn ang="0">
                <a:pos x="wd2" y="hd2"/>
              </a:cxn>
              <a:cxn ang="5400000">
                <a:pos x="wd2" y="hd2"/>
              </a:cxn>
              <a:cxn ang="10800000">
                <a:pos x="wd2" y="hd2"/>
              </a:cxn>
              <a:cxn ang="16200000">
                <a:pos x="wd2" y="hd2"/>
              </a:cxn>
            </a:cxnLst>
            <a:rect l="0" t="0" r="r" b="b"/>
            <a:pathLst>
              <a:path w="21600" h="21600" extrusionOk="0">
                <a:moveTo>
                  <a:pt x="10799" y="0"/>
                </a:moveTo>
                <a:cubicBezTo>
                  <a:pt x="4835" y="0"/>
                  <a:pt x="0" y="4835"/>
                  <a:pt x="0" y="10800"/>
                </a:cubicBezTo>
                <a:cubicBezTo>
                  <a:pt x="0" y="16765"/>
                  <a:pt x="4835" y="21600"/>
                  <a:pt x="10799" y="21600"/>
                </a:cubicBezTo>
                <a:cubicBezTo>
                  <a:pt x="16764" y="21600"/>
                  <a:pt x="21600" y="16765"/>
                  <a:pt x="21600" y="10800"/>
                </a:cubicBezTo>
                <a:cubicBezTo>
                  <a:pt x="21600" y="4835"/>
                  <a:pt x="16764" y="0"/>
                  <a:pt x="10799" y="0"/>
                </a:cubicBezTo>
                <a:close/>
              </a:path>
            </a:pathLst>
          </a:custGeom>
          <a:ln w="12700" cap="flat">
            <a:noFill/>
            <a:miter lim="400000"/>
          </a:ln>
          <a:effectLst/>
        </p:spPr>
      </p:pic>
    </p:spTree>
    <p:extLst>
      <p:ext uri="{BB962C8B-B14F-4D97-AF65-F5344CB8AC3E}">
        <p14:creationId xmlns:p14="http://schemas.microsoft.com/office/powerpoint/2010/main" val="74739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8870" y="177282"/>
            <a:ext cx="10515600" cy="6326253"/>
          </a:xfrm>
        </p:spPr>
        <p:txBody>
          <a:bodyPr>
            <a:normAutofit fontScale="85000" lnSpcReduction="10000"/>
          </a:bodyPr>
          <a:lstStyle/>
          <a:p>
            <a:r>
              <a:rPr lang="es-ES_tradnl" dirty="0"/>
              <a:t>Pasamos al punto del sistema de gestión documental: </a:t>
            </a:r>
          </a:p>
          <a:p>
            <a:pPr lvl="1"/>
            <a:r>
              <a:rPr lang="es-ES_tradnl" dirty="0"/>
              <a:t>Aquí se describirán los principales documentos para la ISO 27001.</a:t>
            </a:r>
          </a:p>
          <a:p>
            <a:pPr lvl="2"/>
            <a:r>
              <a:rPr lang="es-ES_tradnl" dirty="0"/>
              <a:t>Política de seguridad de la información:</a:t>
            </a:r>
          </a:p>
          <a:p>
            <a:pPr lvl="3"/>
            <a:r>
              <a:rPr lang="es-ES_tradnl" dirty="0">
                <a:solidFill>
                  <a:srgbClr val="0070C0"/>
                </a:solidFill>
              </a:rPr>
              <a:t>Este punto es muy importante puesto que en el se describe la política de la información de la organización, uno de los documentos básicos. Esta dentro del apartado anexos de la memoria.</a:t>
            </a:r>
          </a:p>
          <a:p>
            <a:pPr lvl="2"/>
            <a:r>
              <a:rPr lang="es-ES_tradnl" dirty="0"/>
              <a:t>Procedimiento de auditorias internas:</a:t>
            </a:r>
          </a:p>
          <a:p>
            <a:pPr lvl="3"/>
            <a:r>
              <a:rPr lang="es-ES_tradnl" dirty="0">
                <a:solidFill>
                  <a:srgbClr val="0070C0"/>
                </a:solidFill>
              </a:rPr>
              <a:t>Este documento describe el Procedimiento de Auditoría Interna para el SGSI. El principal objetivo y el alcance de este procedimiento de auditoria interna es:</a:t>
            </a:r>
          </a:p>
          <a:p>
            <a:pPr lvl="4"/>
            <a:r>
              <a:rPr lang="es-ES_tradnl" dirty="0">
                <a:solidFill>
                  <a:srgbClr val="0070C0"/>
                </a:solidFill>
              </a:rPr>
              <a:t> El de asegurar que la compañía continúe operando de acuerdo con las políticas, procedimientos y requisitos externos especificados para cumplir con las metas y objetivos de la COMPAÑÍA en relación con su postura de gestión de la seguridad de la información.</a:t>
            </a:r>
          </a:p>
          <a:p>
            <a:pPr lvl="4"/>
            <a:r>
              <a:rPr lang="es-ES_tradnl" dirty="0">
                <a:solidFill>
                  <a:srgbClr val="0070C0"/>
                </a:solidFill>
              </a:rPr>
              <a:t>Asegurar que las deficiencias y mejoras al SGSI se identifiquen claramente.</a:t>
            </a:r>
            <a:endParaRPr lang="es-ES_tradnl" dirty="0">
              <a:solidFill>
                <a:srgbClr val="0070C0"/>
              </a:solidFill>
            </a:endParaRPr>
          </a:p>
          <a:p>
            <a:pPr lvl="2"/>
            <a:r>
              <a:rPr lang="es-ES_tradnl" dirty="0"/>
              <a:t>Métricas o gestión de indicadores:</a:t>
            </a:r>
          </a:p>
          <a:p>
            <a:pPr lvl="3"/>
            <a:r>
              <a:rPr lang="es-ES_tradnl" dirty="0">
                <a:solidFill>
                  <a:srgbClr val="0070C0"/>
                </a:solidFill>
              </a:rPr>
              <a:t>Las métricas o los indicadores es una manera de medir como de eficientes son los controles implementados. </a:t>
            </a:r>
            <a:endParaRPr lang="es-ES_tradnl" dirty="0">
              <a:solidFill>
                <a:srgbClr val="0070C0"/>
              </a:solidFill>
            </a:endParaRPr>
          </a:p>
          <a:p>
            <a:pPr lvl="2"/>
            <a:r>
              <a:rPr lang="es-ES_tradnl" dirty="0"/>
              <a:t>Procedimiento de revisión con la dirección.</a:t>
            </a:r>
          </a:p>
          <a:p>
            <a:pPr lvl="3"/>
            <a:r>
              <a:rPr lang="es-ES_tradnl" dirty="0">
                <a:solidFill>
                  <a:srgbClr val="0070C0"/>
                </a:solidFill>
              </a:rPr>
              <a:t>La alta dirección debe revisar el Sistema de Gestión de Seguridad de la Información de la organización a intervalos planificados, para asegurarse de que su conveniencia, adecuación y eficacia son continuas. </a:t>
            </a:r>
            <a:endParaRPr lang="es-ES_tradnl" dirty="0">
              <a:solidFill>
                <a:srgbClr val="0070C0"/>
              </a:solidFill>
            </a:endParaRPr>
          </a:p>
          <a:p>
            <a:pPr lvl="2"/>
            <a:r>
              <a:rPr lang="es-ES_tradnl" dirty="0"/>
              <a:t>Roles y responsabilidades:</a:t>
            </a:r>
          </a:p>
          <a:p>
            <a:pPr lvl="3"/>
            <a:r>
              <a:rPr lang="es-ES_tradnl" dirty="0">
                <a:solidFill>
                  <a:srgbClr val="0070C0"/>
                </a:solidFill>
              </a:rPr>
              <a:t>La alta dirección de una organización debe asignar responsabilidades y autoridades para cada uno de los roles relativos a la seguridad de la información y esto debe quedar documentado en este documento.</a:t>
            </a:r>
            <a:endParaRPr lang="es-ES_tradnl" dirty="0">
              <a:solidFill>
                <a:srgbClr val="0070C0"/>
              </a:solidFill>
            </a:endParaRPr>
          </a:p>
          <a:p>
            <a:pPr lvl="2"/>
            <a:r>
              <a:rPr lang="es-ES_tradnl" dirty="0"/>
              <a:t>Declaración de aplicabilidad:</a:t>
            </a:r>
          </a:p>
          <a:p>
            <a:pPr lvl="3"/>
            <a:r>
              <a:rPr lang="es-ES_tradnl" dirty="0">
                <a:solidFill>
                  <a:srgbClr val="0070C0"/>
                </a:solidFill>
              </a:rPr>
              <a:t>La declaración de aplicabilidad es uno de los documentos más importantes debido a que es el paso intermedio entre la evaluación y el tratamiento de los riesgos. </a:t>
            </a:r>
          </a:p>
          <a:p>
            <a:pPr lvl="3"/>
            <a:r>
              <a:rPr lang="es-ES_tradnl" dirty="0">
                <a:solidFill>
                  <a:srgbClr val="0070C0"/>
                </a:solidFill>
              </a:rPr>
              <a:t>El objetivo de este documento es definir qué medidas de seguridad (controles) del anexo de la norma ISO 27001 son lo que se implementaran, y para estos que se implementan como será llevados a cabo. </a:t>
            </a:r>
            <a:endParaRPr lang="es-ES_tradnl" dirty="0">
              <a:solidFill>
                <a:srgbClr val="0070C0"/>
              </a:solidFill>
            </a:endParaRPr>
          </a:p>
          <a:p>
            <a:pPr lvl="2"/>
            <a:r>
              <a:rPr lang="es-ES_tradnl" dirty="0"/>
              <a:t>Metodología de análisis de riesgos:</a:t>
            </a:r>
          </a:p>
          <a:p>
            <a:pPr lvl="2"/>
            <a:endParaRPr lang="es-ES_tradnl" dirty="0"/>
          </a:p>
          <a:p>
            <a:pPr marL="0" indent="0">
              <a:buNone/>
            </a:pPr>
            <a:endParaRPr lang="es-ES_tradnl" dirty="0"/>
          </a:p>
          <a:p>
            <a:endParaRPr lang="es-ES" dirty="0"/>
          </a:p>
        </p:txBody>
      </p:sp>
    </p:spTree>
    <p:extLst>
      <p:ext uri="{BB962C8B-B14F-4D97-AF65-F5344CB8AC3E}">
        <p14:creationId xmlns:p14="http://schemas.microsoft.com/office/powerpoint/2010/main" val="1084034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97159"/>
            <a:ext cx="10515600" cy="5701102"/>
          </a:xfrm>
        </p:spPr>
        <p:txBody>
          <a:bodyPr/>
          <a:lstStyle/>
          <a:p>
            <a:pPr lvl="1"/>
            <a:r>
              <a:rPr lang="es-ES_tradnl" sz="1800" dirty="0"/>
              <a:t>Metodología de análisis de riesgos:</a:t>
            </a:r>
            <a:endParaRPr lang="es-ES_tradnl" dirty="0"/>
          </a:p>
          <a:p>
            <a:pPr lvl="2" algn="just"/>
            <a:r>
              <a:rPr lang="es-ES_tradnl" sz="1800" dirty="0">
                <a:solidFill>
                  <a:srgbClr val="0070C0"/>
                </a:solidFill>
              </a:rPr>
              <a:t>Toda organización que planee certificarse en ISO 27001 deberá de llevar a cabo un análisis de riesgos sobre su sistema para determinar que activos están en riesgo. Se debe tomar la decisión en relación a que riesgos la organización aceptara y que controles serán implantados para mitigar el riesgo. Se requiere que la dirección revise la gestión de riesgos para evaluar los niveles de riesgo aceptados y el estado del riesgo residual. </a:t>
            </a:r>
          </a:p>
          <a:p>
            <a:pPr lvl="2" algn="just"/>
            <a:r>
              <a:rPr lang="es-ES_tradnl" sz="1800" dirty="0">
                <a:solidFill>
                  <a:srgbClr val="0070C0"/>
                </a:solidFill>
              </a:rPr>
              <a:t>Se definen también las fases que se llevaran a cabo en el análisis de riesgos.</a:t>
            </a:r>
            <a:endParaRPr lang="es-ES" sz="1800" dirty="0">
              <a:solidFill>
                <a:srgbClr val="0070C0"/>
              </a:solidFill>
            </a:endParaRPr>
          </a:p>
        </p:txBody>
      </p:sp>
    </p:spTree>
    <p:extLst>
      <p:ext uri="{BB962C8B-B14F-4D97-AF65-F5344CB8AC3E}">
        <p14:creationId xmlns:p14="http://schemas.microsoft.com/office/powerpoint/2010/main" val="259309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4537"/>
            <a:ext cx="10515600" cy="1034467"/>
          </a:xfrm>
        </p:spPr>
        <p:txBody>
          <a:bodyPr/>
          <a:lstStyle/>
          <a:p>
            <a:r>
              <a:rPr lang="es-ES_tradnl" dirty="0"/>
              <a:t>ANALISIS DE RIESGOS</a:t>
            </a:r>
            <a:endParaRPr lang="es-ES" dirty="0"/>
          </a:p>
        </p:txBody>
      </p:sp>
      <p:sp>
        <p:nvSpPr>
          <p:cNvPr id="3" name="Marcador de contenido 2"/>
          <p:cNvSpPr>
            <a:spLocks noGrp="1"/>
          </p:cNvSpPr>
          <p:nvPr>
            <p:ph idx="1"/>
          </p:nvPr>
        </p:nvSpPr>
        <p:spPr>
          <a:xfrm>
            <a:off x="838200" y="1129004"/>
            <a:ext cx="10515600" cy="5430416"/>
          </a:xfrm>
        </p:spPr>
        <p:txBody>
          <a:bodyPr>
            <a:normAutofit fontScale="92500" lnSpcReduction="20000"/>
          </a:bodyPr>
          <a:lstStyle/>
          <a:p>
            <a:r>
              <a:rPr lang="es-ES_tradnl" dirty="0"/>
              <a:t>Las fases que se llevaran a cabo en este punto serán:</a:t>
            </a:r>
          </a:p>
          <a:p>
            <a:pPr lvl="1"/>
            <a:r>
              <a:rPr lang="es-ES" dirty="0"/>
              <a:t>Identificación-valoración de activos:</a:t>
            </a:r>
          </a:p>
          <a:p>
            <a:pPr lvl="2"/>
            <a:r>
              <a:rPr lang="es-ES_tradnl" dirty="0">
                <a:solidFill>
                  <a:srgbClr val="0070C0"/>
                </a:solidFill>
              </a:rPr>
              <a:t>Se realizará una identificación, valoración de los activos, que serán los elementos a proteger. </a:t>
            </a:r>
          </a:p>
          <a:p>
            <a:pPr lvl="2"/>
            <a:r>
              <a:rPr lang="es-ES_tradnl" dirty="0">
                <a:solidFill>
                  <a:srgbClr val="0070C0"/>
                </a:solidFill>
              </a:rPr>
              <a:t>Se ha realizado una tabla con todos los activos y su valoración, como se podrá ver en una imagen en la siguiente diapositiva.</a:t>
            </a:r>
            <a:endParaRPr lang="es-ES" dirty="0"/>
          </a:p>
          <a:p>
            <a:pPr lvl="1"/>
            <a:r>
              <a:rPr lang="es-ES_tradnl" dirty="0"/>
              <a:t>Identificación de amenazas:</a:t>
            </a:r>
          </a:p>
          <a:p>
            <a:pPr lvl="2"/>
            <a:r>
              <a:rPr lang="es-ES_tradnl" dirty="0">
                <a:solidFill>
                  <a:srgbClr val="0070C0"/>
                </a:solidFill>
              </a:rPr>
              <a:t>Identificar y valorar las amenazas a las que se encuentran expuestos estos activos. </a:t>
            </a:r>
          </a:p>
          <a:p>
            <a:pPr lvl="2"/>
            <a:r>
              <a:rPr lang="es-ES_tradnl" dirty="0">
                <a:solidFill>
                  <a:srgbClr val="0070C0"/>
                </a:solidFill>
              </a:rPr>
              <a:t>Se ha realizado una tabla bastante extensa con todas las valoraciones teniendo en cuenta las siguientes amenazas: desastres naturales, de origen industrial, errores o fallos no intencionados y ataques intencionados. En la siguiente diapositiva se podrá ver una captura.</a:t>
            </a:r>
          </a:p>
          <a:p>
            <a:pPr lvl="1"/>
            <a:r>
              <a:rPr lang="es-ES_tradnl" dirty="0"/>
              <a:t>Calculo de impacto:</a:t>
            </a:r>
          </a:p>
          <a:p>
            <a:pPr lvl="2"/>
            <a:r>
              <a:rPr lang="es-ES_tradnl" dirty="0">
                <a:solidFill>
                  <a:srgbClr val="0070C0"/>
                </a:solidFill>
              </a:rPr>
              <a:t>Se calculará el impacto, que no es más que la cuantificación del daño que se puede producir sobre el activo al producirse la amenaza. </a:t>
            </a:r>
          </a:p>
          <a:p>
            <a:pPr lvl="2"/>
            <a:r>
              <a:rPr lang="es-ES_tradnl" dirty="0">
                <a:solidFill>
                  <a:srgbClr val="0070C0"/>
                </a:solidFill>
              </a:rPr>
              <a:t>Se adjunta imagen de la tabla con los valores obtenidos.</a:t>
            </a:r>
            <a:endParaRPr lang="es-ES_tradnl" dirty="0"/>
          </a:p>
          <a:p>
            <a:pPr lvl="1"/>
            <a:r>
              <a:rPr lang="es-ES_tradnl" dirty="0"/>
              <a:t>Calculo del riesgo:</a:t>
            </a:r>
          </a:p>
          <a:p>
            <a:pPr lvl="2"/>
            <a:r>
              <a:rPr lang="es-ES_tradnl" dirty="0">
                <a:solidFill>
                  <a:srgbClr val="0070C0"/>
                </a:solidFill>
              </a:rPr>
              <a:t>Una vez que se ha calculado el impacto potencial se puede calcular el riesgo potencial asociado teniendo en cuenta la frecuencia con la que puede tener lugar. </a:t>
            </a:r>
          </a:p>
          <a:p>
            <a:pPr lvl="2"/>
            <a:r>
              <a:rPr lang="es-ES_tradnl" dirty="0">
                <a:solidFill>
                  <a:srgbClr val="0070C0"/>
                </a:solidFill>
              </a:rPr>
              <a:t>Se adjunta imagen de la tabla con los valores obtenidos.</a:t>
            </a:r>
          </a:p>
          <a:p>
            <a:pPr lvl="1"/>
            <a:r>
              <a:rPr lang="es-ES_tradnl" sz="2100" dirty="0"/>
              <a:t>Una vez finalizada la obtención del riesgo potencial se obtendrán los puntos que se enfrentan a un riesgo mayor por lo que habrá que aplicar medidas que reduzcan este riesgo. </a:t>
            </a:r>
            <a:endParaRPr lang="es-ES" sz="2100" dirty="0"/>
          </a:p>
          <a:p>
            <a:pPr lvl="2"/>
            <a:endParaRPr lang="es-ES_tradnl" dirty="0">
              <a:solidFill>
                <a:srgbClr val="0070C0"/>
              </a:solidFill>
            </a:endParaRPr>
          </a:p>
          <a:p>
            <a:pPr lvl="2"/>
            <a:endParaRPr lang="es-ES_tradnl" dirty="0">
              <a:solidFill>
                <a:srgbClr val="0070C0"/>
              </a:solidFill>
            </a:endParaRPr>
          </a:p>
          <a:p>
            <a:pPr lvl="2"/>
            <a:endParaRPr lang="es-ES_tradnl" dirty="0"/>
          </a:p>
          <a:p>
            <a:pPr lvl="1"/>
            <a:endParaRPr lang="es-ES" dirty="0"/>
          </a:p>
          <a:p>
            <a:endParaRPr lang="es-ES" dirty="0"/>
          </a:p>
        </p:txBody>
      </p:sp>
    </p:spTree>
    <p:extLst>
      <p:ext uri="{BB962C8B-B14F-4D97-AF65-F5344CB8AC3E}">
        <p14:creationId xmlns:p14="http://schemas.microsoft.com/office/powerpoint/2010/main" val="2315649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03570" y="504167"/>
            <a:ext cx="5267325" cy="2552700"/>
          </a:xfrm>
          <a:prstGeom prst="rect">
            <a:avLst/>
          </a:prstGeom>
          <a:ln>
            <a:noFill/>
          </a:ln>
          <a:effectLst>
            <a:outerShdw blurRad="292100" dist="139700" dir="2700000" algn="tl" rotWithShape="0">
              <a:srgbClr val="333333">
                <a:alpha val="65000"/>
              </a:srgbClr>
            </a:outerShdw>
          </a:effectLst>
        </p:spPr>
      </p:pic>
      <p:pic>
        <p:nvPicPr>
          <p:cNvPr id="5" name="Imagen 4"/>
          <p:cNvPicPr>
            <a:picLocks noChangeAspect="1"/>
          </p:cNvPicPr>
          <p:nvPr/>
        </p:nvPicPr>
        <p:blipFill>
          <a:blip r:embed="rId3"/>
          <a:stretch>
            <a:fillRect/>
          </a:stretch>
        </p:blipFill>
        <p:spPr>
          <a:xfrm>
            <a:off x="6400800" y="504167"/>
            <a:ext cx="5215444" cy="2474420"/>
          </a:xfrm>
          <a:prstGeom prst="rect">
            <a:avLst/>
          </a:prstGeom>
          <a:ln>
            <a:noFill/>
          </a:ln>
          <a:effectLst>
            <a:outerShdw blurRad="292100" dist="139700" dir="2700000" algn="tl" rotWithShape="0">
              <a:srgbClr val="333333">
                <a:alpha val="65000"/>
              </a:srgbClr>
            </a:outerShdw>
          </a:effectLst>
        </p:spPr>
      </p:pic>
      <p:pic>
        <p:nvPicPr>
          <p:cNvPr id="6" name="Imagen 5"/>
          <p:cNvPicPr>
            <a:picLocks noChangeAspect="1"/>
          </p:cNvPicPr>
          <p:nvPr/>
        </p:nvPicPr>
        <p:blipFill>
          <a:blip r:embed="rId4"/>
          <a:stretch>
            <a:fillRect/>
          </a:stretch>
        </p:blipFill>
        <p:spPr>
          <a:xfrm>
            <a:off x="203571" y="4098203"/>
            <a:ext cx="5267325" cy="1971979"/>
          </a:xfrm>
          <a:prstGeom prst="rect">
            <a:avLst/>
          </a:prstGeom>
          <a:ln>
            <a:noFill/>
          </a:ln>
          <a:effectLst>
            <a:outerShdw blurRad="292100" dist="139700" dir="2700000" algn="tl" rotWithShape="0">
              <a:srgbClr val="333333">
                <a:alpha val="65000"/>
              </a:srgbClr>
            </a:outerShdw>
          </a:effectLst>
        </p:spPr>
      </p:pic>
      <p:pic>
        <p:nvPicPr>
          <p:cNvPr id="7" name="Imagen 6"/>
          <p:cNvPicPr>
            <a:picLocks noChangeAspect="1"/>
          </p:cNvPicPr>
          <p:nvPr/>
        </p:nvPicPr>
        <p:blipFill>
          <a:blip r:embed="rId5"/>
          <a:stretch>
            <a:fillRect/>
          </a:stretch>
        </p:blipFill>
        <p:spPr>
          <a:xfrm>
            <a:off x="6400801" y="3879432"/>
            <a:ext cx="5215444" cy="21907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1677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91871"/>
          </a:xfrm>
        </p:spPr>
        <p:txBody>
          <a:bodyPr/>
          <a:lstStyle/>
          <a:p>
            <a:r>
              <a:rPr lang="es-ES_tradnl" dirty="0"/>
              <a:t>PROPUESTA DE PROYECTO</a:t>
            </a:r>
            <a:endParaRPr lang="es-ES" dirty="0"/>
          </a:p>
        </p:txBody>
      </p:sp>
      <p:sp>
        <p:nvSpPr>
          <p:cNvPr id="3" name="Marcador de contenido 2"/>
          <p:cNvSpPr>
            <a:spLocks noGrp="1"/>
          </p:cNvSpPr>
          <p:nvPr>
            <p:ph idx="1"/>
          </p:nvPr>
        </p:nvSpPr>
        <p:spPr>
          <a:xfrm>
            <a:off x="912845" y="1359094"/>
            <a:ext cx="10515600" cy="5041706"/>
          </a:xfrm>
        </p:spPr>
        <p:txBody>
          <a:bodyPr>
            <a:normAutofit/>
          </a:bodyPr>
          <a:lstStyle/>
          <a:p>
            <a:pPr algn="just"/>
            <a:r>
              <a:rPr lang="es-ES_tradnl" sz="2000" dirty="0"/>
              <a:t>En el punto anterior se realizó un análisis sobre los activos de la compañía, obteniendo el riesgo potencial asociado a cada activo. </a:t>
            </a:r>
          </a:p>
          <a:p>
            <a:pPr algn="just"/>
            <a:r>
              <a:rPr lang="es-ES_tradnl" sz="2000" dirty="0"/>
              <a:t>Ahora por tanto en este punto y a partir del riesgo asociado a cada activo se han detectado las áreas más vulnerables, sobre las cuales se trabajará en este apartado para reducir ese riesgo potencial. </a:t>
            </a:r>
          </a:p>
          <a:p>
            <a:r>
              <a:rPr lang="es-ES_tradnl" sz="2000" dirty="0"/>
              <a:t>Los proyectos propuestos a continuación ayudarán a reducir el nivel de riesgo potencial que se encuentre por encima del límite estipulado. A continuación, se expondrán los proyectos escogidos y los detalles de cada uno. </a:t>
            </a:r>
          </a:p>
          <a:p>
            <a:pPr lvl="1"/>
            <a:r>
              <a:rPr lang="es-ES" sz="1600" dirty="0"/>
              <a:t>▪ P1 - Salvaguardar la información. </a:t>
            </a:r>
          </a:p>
          <a:p>
            <a:pPr lvl="1"/>
            <a:r>
              <a:rPr lang="es-ES_tradnl" sz="1600" dirty="0"/>
              <a:t>▪ P2 - Gestión de la información. </a:t>
            </a:r>
          </a:p>
          <a:p>
            <a:pPr lvl="1"/>
            <a:r>
              <a:rPr lang="es-ES" sz="1600" dirty="0"/>
              <a:t>▪ P3 - Actualización de versiones. </a:t>
            </a:r>
          </a:p>
          <a:p>
            <a:r>
              <a:rPr lang="es-ES_tradnl" sz="2000" dirty="0"/>
              <a:t>Se puede ver el detalle de los proyectos en las capturas de la siguiente diapositiva.</a:t>
            </a:r>
            <a:endParaRPr lang="es-ES" sz="2000" dirty="0"/>
          </a:p>
          <a:p>
            <a:pPr algn="just"/>
            <a:r>
              <a:rPr lang="es-ES_tradnl" sz="2000" dirty="0"/>
              <a:t>Todos los proyectos han tenido una planificación en el tiempo para su ejecución y una vez aplicados se observa el resultado obtenido para la valoración de los activos. Se puede ver una captura de pantalla en la siguiente diapositiva.</a:t>
            </a:r>
            <a:endParaRPr lang="es-ES" sz="2000" dirty="0"/>
          </a:p>
        </p:txBody>
      </p:sp>
    </p:spTree>
    <p:extLst>
      <p:ext uri="{BB962C8B-B14F-4D97-AF65-F5344CB8AC3E}">
        <p14:creationId xmlns:p14="http://schemas.microsoft.com/office/powerpoint/2010/main" val="37877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412715" y="3992839"/>
            <a:ext cx="4344111" cy="2441390"/>
          </a:xfrm>
          <a:prstGeom prst="rect">
            <a:avLst/>
          </a:prstGeom>
        </p:spPr>
      </p:pic>
      <p:pic>
        <p:nvPicPr>
          <p:cNvPr id="7" name="Marcador de contenido 6"/>
          <p:cNvPicPr>
            <a:picLocks noGrp="1" noChangeAspect="1"/>
          </p:cNvPicPr>
          <p:nvPr>
            <p:ph idx="1"/>
          </p:nvPr>
        </p:nvPicPr>
        <p:blipFill>
          <a:blip r:embed="rId3"/>
          <a:stretch>
            <a:fillRect/>
          </a:stretch>
        </p:blipFill>
        <p:spPr>
          <a:xfrm>
            <a:off x="412715" y="134296"/>
            <a:ext cx="4344111" cy="3858542"/>
          </a:xfrm>
          <a:prstGeom prst="rect">
            <a:avLst/>
          </a:prstGeom>
        </p:spPr>
      </p:pic>
      <p:pic>
        <p:nvPicPr>
          <p:cNvPr id="8" name="Imagen 7"/>
          <p:cNvPicPr>
            <a:picLocks noChangeAspect="1"/>
          </p:cNvPicPr>
          <p:nvPr/>
        </p:nvPicPr>
        <p:blipFill>
          <a:blip r:embed="rId4"/>
          <a:stretch>
            <a:fillRect/>
          </a:stretch>
        </p:blipFill>
        <p:spPr>
          <a:xfrm>
            <a:off x="5431784" y="134296"/>
            <a:ext cx="4412608" cy="3567926"/>
          </a:xfrm>
          <a:prstGeom prst="rect">
            <a:avLst/>
          </a:prstGeom>
        </p:spPr>
      </p:pic>
      <p:pic>
        <p:nvPicPr>
          <p:cNvPr id="9" name="Imagen 8"/>
          <p:cNvPicPr>
            <a:picLocks noChangeAspect="1"/>
          </p:cNvPicPr>
          <p:nvPr/>
        </p:nvPicPr>
        <p:blipFill>
          <a:blip r:embed="rId5"/>
          <a:stretch>
            <a:fillRect/>
          </a:stretch>
        </p:blipFill>
        <p:spPr>
          <a:xfrm>
            <a:off x="5431784" y="3843150"/>
            <a:ext cx="4466262" cy="2695933"/>
          </a:xfrm>
          <a:prstGeom prst="rect">
            <a:avLst/>
          </a:prstGeom>
        </p:spPr>
      </p:pic>
    </p:spTree>
    <p:extLst>
      <p:ext uri="{BB962C8B-B14F-4D97-AF65-F5344CB8AC3E}">
        <p14:creationId xmlns:p14="http://schemas.microsoft.com/office/powerpoint/2010/main" val="3281205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918926"/>
          </a:xfrm>
        </p:spPr>
        <p:txBody>
          <a:bodyPr/>
          <a:lstStyle/>
          <a:p>
            <a:r>
              <a:rPr lang="es-ES_tradnl" dirty="0"/>
              <a:t>AUDITORIA DE CUMPLIMIENTO</a:t>
            </a:r>
            <a:endParaRPr lang="es-ES" dirty="0"/>
          </a:p>
        </p:txBody>
      </p:sp>
      <p:sp>
        <p:nvSpPr>
          <p:cNvPr id="3" name="Marcador de contenido 2"/>
          <p:cNvSpPr>
            <a:spLocks noGrp="1"/>
          </p:cNvSpPr>
          <p:nvPr>
            <p:ph idx="1"/>
          </p:nvPr>
        </p:nvSpPr>
        <p:spPr>
          <a:xfrm>
            <a:off x="838200" y="1284052"/>
            <a:ext cx="10515600" cy="4892911"/>
          </a:xfrm>
        </p:spPr>
        <p:txBody>
          <a:bodyPr>
            <a:normAutofit/>
          </a:bodyPr>
          <a:lstStyle/>
          <a:p>
            <a:r>
              <a:rPr lang="es-ES_tradnl" sz="2000" dirty="0"/>
              <a:t>Llegamos al ultimo punto del proyecto.</a:t>
            </a:r>
          </a:p>
          <a:p>
            <a:r>
              <a:rPr lang="es-ES_tradnl" sz="2000" dirty="0"/>
              <a:t>Ya </a:t>
            </a:r>
            <a:r>
              <a:rPr lang="es-ES_tradnl" sz="2000" dirty="0"/>
              <a:t>conocemos los activos de la empresa y hemos evaluado las amenazas. Es momento de evaluar hasta qué punto la empresa cumple con las buenas prácticas en materia de seguridad. </a:t>
            </a:r>
          </a:p>
          <a:p>
            <a:r>
              <a:rPr lang="es-ES_tradnl" sz="2000" dirty="0"/>
              <a:t>Para el desarrollo de esta fase se usará el modelo de madurez de la capacidad (CMM) como metodología para el análisis del grado de madurez en la implementación del SGSI.</a:t>
            </a:r>
          </a:p>
          <a:p>
            <a:r>
              <a:rPr lang="es-ES_tradnl" sz="2000" dirty="0"/>
              <a:t>El objetivo de esta fase del proyecto es evaluar la madurez de la seguridad en lo que respecta a los diferentes dominios de control y los 114 controles planeados por la ISO/IEC 27001:2013. Esta auditoría se lleva a cabo partiendo de que todos los proyectos del punto anterior se han ejecutado con éxito.  Se realizará la comparación de la fase uncial con la fase final como se podrá ver en la captura de la siguiente diapositiva.</a:t>
            </a:r>
          </a:p>
          <a:p>
            <a:endParaRPr lang="es-ES_tradnl" sz="2000" dirty="0"/>
          </a:p>
          <a:p>
            <a:endParaRPr lang="es-ES" sz="2000" dirty="0"/>
          </a:p>
        </p:txBody>
      </p:sp>
    </p:spTree>
    <p:extLst>
      <p:ext uri="{BB962C8B-B14F-4D97-AF65-F5344CB8AC3E}">
        <p14:creationId xmlns:p14="http://schemas.microsoft.com/office/powerpoint/2010/main" val="455922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766662" y="916680"/>
            <a:ext cx="4705350" cy="4314825"/>
          </a:xfrm>
          <a:prstGeom prst="rect">
            <a:avLst/>
          </a:prstGeom>
        </p:spPr>
      </p:pic>
      <p:pic>
        <p:nvPicPr>
          <p:cNvPr id="5" name="Imagen 4"/>
          <p:cNvPicPr>
            <a:picLocks noChangeAspect="1"/>
          </p:cNvPicPr>
          <p:nvPr/>
        </p:nvPicPr>
        <p:blipFill>
          <a:blip r:embed="rId3"/>
          <a:stretch>
            <a:fillRect/>
          </a:stretch>
        </p:blipFill>
        <p:spPr>
          <a:xfrm>
            <a:off x="6369388" y="916680"/>
            <a:ext cx="4667250" cy="2896563"/>
          </a:xfrm>
          <a:prstGeom prst="rect">
            <a:avLst/>
          </a:prstGeom>
        </p:spPr>
      </p:pic>
    </p:spTree>
    <p:extLst>
      <p:ext uri="{BB962C8B-B14F-4D97-AF65-F5344CB8AC3E}">
        <p14:creationId xmlns:p14="http://schemas.microsoft.com/office/powerpoint/2010/main" val="1096361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29208"/>
            <a:ext cx="10515600" cy="5747755"/>
          </a:xfrm>
        </p:spPr>
        <p:txBody>
          <a:bodyPr>
            <a:normAutofit/>
          </a:bodyPr>
          <a:lstStyle/>
          <a:p>
            <a:r>
              <a:rPr lang="es-ES_tradnl" sz="2000" dirty="0"/>
              <a:t>En la siguiente gráfica vemos un resumen de los controles y el nivel en el que se encuentran. Según el modelo de madurez que se ha utilizado(CMM) el 40% de los controles está en condiciones óptimas. </a:t>
            </a:r>
          </a:p>
          <a:p>
            <a:endParaRPr lang="es-ES_tradnl" sz="2000" dirty="0"/>
          </a:p>
          <a:p>
            <a:endParaRPr lang="es-ES_tradnl" sz="2000" dirty="0"/>
          </a:p>
          <a:p>
            <a:endParaRPr lang="es-ES_tradnl" sz="2000" dirty="0"/>
          </a:p>
          <a:p>
            <a:endParaRPr lang="es-ES_tradnl" sz="2000" dirty="0"/>
          </a:p>
          <a:p>
            <a:endParaRPr lang="es-ES_tradnl" sz="2000" dirty="0"/>
          </a:p>
          <a:p>
            <a:endParaRPr lang="es-ES_tradnl" sz="2000" dirty="0"/>
          </a:p>
          <a:p>
            <a:r>
              <a:rPr lang="es-ES_tradnl" sz="2000" dirty="0"/>
              <a:t>Después de llevar a cabo todas las fases de este proyecto se ha producido una mejora en el sistema, no obstante, y tal como se puede ver en la tabla resumen de no conformidades aún quedan varias de ellas que impiden que el sistema esté en el nivel L3, según el CMM. </a:t>
            </a:r>
          </a:p>
          <a:p>
            <a:r>
              <a:rPr lang="es-ES_tradnl" sz="2000" dirty="0"/>
              <a:t>Son no conformidades menores en su mayoría y observaciones, y solo existe una no conformidad mayor, su próxima revisión será el 1 de Junio de 2017 por lo que para esa fecha con gran probabilidad varias de ellas estarán subsanadas. </a:t>
            </a:r>
            <a:endParaRPr lang="es-ES" sz="2000" dirty="0"/>
          </a:p>
        </p:txBody>
      </p:sp>
      <p:pic>
        <p:nvPicPr>
          <p:cNvPr id="4" name="Imagen 3"/>
          <p:cNvPicPr>
            <a:picLocks noChangeAspect="1"/>
          </p:cNvPicPr>
          <p:nvPr/>
        </p:nvPicPr>
        <p:blipFill>
          <a:blip r:embed="rId2"/>
          <a:stretch>
            <a:fillRect/>
          </a:stretch>
        </p:blipFill>
        <p:spPr>
          <a:xfrm>
            <a:off x="4624387" y="1483132"/>
            <a:ext cx="2943225" cy="1685925"/>
          </a:xfrm>
          <a:prstGeom prst="rect">
            <a:avLst/>
          </a:prstGeom>
        </p:spPr>
      </p:pic>
      <p:pic>
        <p:nvPicPr>
          <p:cNvPr id="5" name="Imagen 4"/>
          <p:cNvPicPr>
            <a:picLocks noChangeAspect="1"/>
          </p:cNvPicPr>
          <p:nvPr/>
        </p:nvPicPr>
        <p:blipFill>
          <a:blip r:embed="rId3"/>
          <a:stretch>
            <a:fillRect/>
          </a:stretch>
        </p:blipFill>
        <p:spPr>
          <a:xfrm>
            <a:off x="1339845" y="1432335"/>
            <a:ext cx="2445194" cy="1787521"/>
          </a:xfrm>
          <a:prstGeom prst="rect">
            <a:avLst/>
          </a:prstGeom>
        </p:spPr>
      </p:pic>
      <p:pic>
        <p:nvPicPr>
          <p:cNvPr id="6" name="Imagen 5"/>
          <p:cNvPicPr>
            <a:picLocks noChangeAspect="1"/>
          </p:cNvPicPr>
          <p:nvPr/>
        </p:nvPicPr>
        <p:blipFill>
          <a:blip r:embed="rId4"/>
          <a:stretch>
            <a:fillRect/>
          </a:stretch>
        </p:blipFill>
        <p:spPr>
          <a:xfrm>
            <a:off x="8406960" y="1432335"/>
            <a:ext cx="2745227" cy="1787521"/>
          </a:xfrm>
          <a:prstGeom prst="rect">
            <a:avLst/>
          </a:prstGeom>
        </p:spPr>
      </p:pic>
    </p:spTree>
    <p:extLst>
      <p:ext uri="{BB962C8B-B14F-4D97-AF65-F5344CB8AC3E}">
        <p14:creationId xmlns:p14="http://schemas.microsoft.com/office/powerpoint/2010/main" val="1129791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807395" y="685159"/>
            <a:ext cx="4876800" cy="5162550"/>
          </a:xfrm>
          <a:prstGeom prst="rect">
            <a:avLst/>
          </a:prstGeom>
        </p:spPr>
      </p:pic>
      <p:pic>
        <p:nvPicPr>
          <p:cNvPr id="5" name="Imagen 4"/>
          <p:cNvPicPr>
            <a:picLocks noChangeAspect="1"/>
          </p:cNvPicPr>
          <p:nvPr/>
        </p:nvPicPr>
        <p:blipFill>
          <a:blip r:embed="rId3"/>
          <a:stretch>
            <a:fillRect/>
          </a:stretch>
        </p:blipFill>
        <p:spPr>
          <a:xfrm>
            <a:off x="6367259" y="2118671"/>
            <a:ext cx="4924425" cy="2295525"/>
          </a:xfrm>
          <a:prstGeom prst="rect">
            <a:avLst/>
          </a:prstGeom>
        </p:spPr>
      </p:pic>
    </p:spTree>
    <p:extLst>
      <p:ext uri="{BB962C8B-B14F-4D97-AF65-F5344CB8AC3E}">
        <p14:creationId xmlns:p14="http://schemas.microsoft.com/office/powerpoint/2010/main" val="71328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PRESENTACION</a:t>
            </a:r>
            <a:endParaRPr lang="es-ES" dirty="0"/>
          </a:p>
        </p:txBody>
      </p:sp>
      <p:sp>
        <p:nvSpPr>
          <p:cNvPr id="3" name="Marcador de contenido 2"/>
          <p:cNvSpPr>
            <a:spLocks noGrp="1"/>
          </p:cNvSpPr>
          <p:nvPr>
            <p:ph idx="1"/>
          </p:nvPr>
        </p:nvSpPr>
        <p:spPr/>
        <p:txBody>
          <a:bodyPr/>
          <a:lstStyle/>
          <a:p>
            <a:pPr marL="0" indent="0" algn="ctr">
              <a:buNone/>
            </a:pPr>
            <a:endParaRPr lang="es-ES_tradnl" dirty="0"/>
          </a:p>
          <a:p>
            <a:pPr marL="0" indent="0" algn="ctr">
              <a:buNone/>
            </a:pPr>
            <a:endParaRPr lang="es-ES_tradnl" dirty="0"/>
          </a:p>
          <a:p>
            <a:pPr marL="0" indent="0" algn="ctr">
              <a:buNone/>
            </a:pPr>
            <a:r>
              <a:rPr lang="es-ES_tradnl" dirty="0"/>
              <a:t>Sara Cuervo Alvarez</a:t>
            </a:r>
          </a:p>
          <a:p>
            <a:pPr marL="0" indent="0" algn="ctr">
              <a:buNone/>
            </a:pPr>
            <a:r>
              <a:rPr lang="es-ES_tradnl" dirty="0"/>
              <a:t>28 años</a:t>
            </a:r>
          </a:p>
          <a:p>
            <a:pPr marL="0" indent="0" algn="ctr">
              <a:buNone/>
            </a:pPr>
            <a:r>
              <a:rPr lang="es-ES_tradnl" dirty="0"/>
              <a:t>Ingeniera técnica de Telecomunicaciones</a:t>
            </a:r>
          </a:p>
          <a:p>
            <a:pPr marL="0" indent="0" algn="ctr">
              <a:buNone/>
            </a:pPr>
            <a:r>
              <a:rPr lang="es-ES_tradnl" dirty="0"/>
              <a:t>Trabajo actual: Empresa del sector TIC – departamento de ciberseguridad</a:t>
            </a:r>
          </a:p>
        </p:txBody>
      </p:sp>
    </p:spTree>
    <p:extLst>
      <p:ext uri="{BB962C8B-B14F-4D97-AF65-F5344CB8AC3E}">
        <p14:creationId xmlns:p14="http://schemas.microsoft.com/office/powerpoint/2010/main" val="3440518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Introducción</a:t>
            </a:r>
            <a:endParaRPr lang="es-ES" dirty="0"/>
          </a:p>
        </p:txBody>
      </p:sp>
      <p:sp>
        <p:nvSpPr>
          <p:cNvPr id="3" name="Marcador de contenido 2"/>
          <p:cNvSpPr>
            <a:spLocks noGrp="1"/>
          </p:cNvSpPr>
          <p:nvPr>
            <p:ph idx="1"/>
          </p:nvPr>
        </p:nvSpPr>
        <p:spPr/>
        <p:txBody>
          <a:bodyPr>
            <a:normAutofit/>
          </a:bodyPr>
          <a:lstStyle/>
          <a:p>
            <a:pPr algn="just"/>
            <a:r>
              <a:rPr lang="es-ES_tradnl" sz="2400" dirty="0"/>
              <a:t>El objetivo de este trabajo final de master es la de implantar un plan director de seguridad en una empresa. El Plan Director de Seguridad es uno de los elementos clave con que debe trabajar el Responsable de Seguridad de una organización. Este plan constituye la hoja de ruta que debe seguir la empresa para gestionar de una forma adecuada la seguridad, permitiendo no sólo conocer el estado de la misma, sino en qué líneas se debe actuar para mejorarla.</a:t>
            </a:r>
          </a:p>
          <a:p>
            <a:pPr algn="just"/>
            <a:r>
              <a:rPr lang="es-ES_tradnl" sz="2400" dirty="0"/>
              <a:t>Este trabajo se dividirá en varias partes las cuales serán:</a:t>
            </a:r>
            <a:endParaRPr lang="es-ES" sz="2400" dirty="0"/>
          </a:p>
          <a:p>
            <a:pPr lvl="1" algn="just"/>
            <a:r>
              <a:rPr lang="es-ES_tradnl" dirty="0"/>
              <a:t>Introducción al proyecto sobre el que se va a trabajar, enfoque y selección de la empresa con la que se va a trabajar y por último la definición de los objetivos del plan de seguridad y el análisis diferencial de la empresa, y siempre de acuerdo con las normas ISO27001 y ISO 27002. </a:t>
            </a:r>
          </a:p>
          <a:p>
            <a:pPr lvl="1"/>
            <a:endParaRPr lang="es-ES_tradnl" dirty="0"/>
          </a:p>
          <a:p>
            <a:pPr lvl="1"/>
            <a:endParaRPr lang="es-ES_tradnl" dirty="0"/>
          </a:p>
        </p:txBody>
      </p:sp>
    </p:spTree>
    <p:extLst>
      <p:ext uri="{BB962C8B-B14F-4D97-AF65-F5344CB8AC3E}">
        <p14:creationId xmlns:p14="http://schemas.microsoft.com/office/powerpoint/2010/main" val="331781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38539"/>
            <a:ext cx="10515600" cy="5738424"/>
          </a:xfrm>
        </p:spPr>
        <p:txBody>
          <a:bodyPr>
            <a:normAutofit/>
          </a:bodyPr>
          <a:lstStyle/>
          <a:p>
            <a:endParaRPr lang="es-ES" dirty="0"/>
          </a:p>
          <a:p>
            <a:pPr lvl="1"/>
            <a:r>
              <a:rPr lang="es-ES_tradnl" dirty="0"/>
              <a:t>En segundo lugar, tenemos, el sistema de gestión documental. En este punto se definirán la política de seguridad, la declaración de aplicabilidad y la documentación necesaria para el SGSI. </a:t>
            </a:r>
            <a:endParaRPr lang="es-ES" dirty="0"/>
          </a:p>
          <a:p>
            <a:pPr lvl="1"/>
            <a:r>
              <a:rPr lang="es-ES_tradnl" dirty="0"/>
              <a:t>En tercer lugar, se deberá llevar a cabo la elaboración de la metodología de análisis de riesgos. </a:t>
            </a:r>
            <a:endParaRPr lang="es-ES" dirty="0"/>
          </a:p>
          <a:p>
            <a:pPr lvl="1"/>
            <a:r>
              <a:rPr lang="es-ES_tradnl" dirty="0"/>
              <a:t>En cuarto lugar, tendrá lugar la propuesta de proyectos. En este punto se evaluarán proyectos que se deben llevar a cabo en la organización para alinearlo con los objetivos planteados en el plan director de seguridad, así como la cuantificación económica y temporal de los mismos. </a:t>
            </a:r>
            <a:endParaRPr lang="es-ES" dirty="0"/>
          </a:p>
          <a:p>
            <a:pPr lvl="1"/>
            <a:r>
              <a:rPr lang="es-ES_tradnl" dirty="0"/>
              <a:t>En quinto lugar, tendrá lugar la evaluación de controles, madurez de los mismos, así como el nivel de cumplimiento. </a:t>
            </a:r>
          </a:p>
          <a:p>
            <a:endParaRPr lang="es-ES_tradnl" dirty="0"/>
          </a:p>
          <a:p>
            <a:endParaRPr lang="es-ES" dirty="0"/>
          </a:p>
        </p:txBody>
      </p:sp>
    </p:spTree>
    <p:extLst>
      <p:ext uri="{BB962C8B-B14F-4D97-AF65-F5344CB8AC3E}">
        <p14:creationId xmlns:p14="http://schemas.microsoft.com/office/powerpoint/2010/main" val="755124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62459"/>
          </a:xfrm>
        </p:spPr>
        <p:txBody>
          <a:bodyPr/>
          <a:lstStyle/>
          <a:p>
            <a:r>
              <a:rPr lang="es-ES_tradnl" dirty="0"/>
              <a:t>Introducción:</a:t>
            </a:r>
            <a:endParaRPr lang="es-ES" dirty="0"/>
          </a:p>
        </p:txBody>
      </p:sp>
      <p:sp>
        <p:nvSpPr>
          <p:cNvPr id="3" name="Marcador de contenido 2"/>
          <p:cNvSpPr>
            <a:spLocks noGrp="1"/>
          </p:cNvSpPr>
          <p:nvPr>
            <p:ph idx="1"/>
          </p:nvPr>
        </p:nvSpPr>
        <p:spPr>
          <a:xfrm>
            <a:off x="838200" y="1427583"/>
            <a:ext cx="10515600" cy="4842587"/>
          </a:xfrm>
        </p:spPr>
        <p:txBody>
          <a:bodyPr>
            <a:normAutofit fontScale="92500" lnSpcReduction="10000"/>
          </a:bodyPr>
          <a:lstStyle/>
          <a:p>
            <a:r>
              <a:rPr lang="es-ES_tradnl" sz="2000" dirty="0"/>
              <a:t>La compañía sobre la que vamos a trabajar se sitúa en Asturias y tiene alrededor de unos 1000 empleados.</a:t>
            </a:r>
          </a:p>
          <a:p>
            <a:r>
              <a:rPr lang="es-ES_tradnl" sz="2000" dirty="0"/>
              <a:t>Es una compañía estadounidense que da soporte a </a:t>
            </a:r>
            <a:r>
              <a:rPr lang="es-ES_tradnl" sz="2000" dirty="0" err="1"/>
              <a:t>multiples</a:t>
            </a:r>
            <a:r>
              <a:rPr lang="es-ES_tradnl" sz="2000" dirty="0"/>
              <a:t> clientes tanto nacionales como internacionales.</a:t>
            </a:r>
          </a:p>
          <a:p>
            <a:r>
              <a:rPr lang="es-ES_tradnl" sz="2000" dirty="0"/>
              <a:t>Es una compañía que ya ha tenido sus primeros contactos con la ISO 27001 puesto que parte de ella ya tiene una certificación.</a:t>
            </a:r>
          </a:p>
          <a:p>
            <a:r>
              <a:rPr lang="es-ES_tradnl" sz="2000" dirty="0"/>
              <a:t>Los principales servicios que esta compañía proporciona son: servicios de aplicaciones, servicios en la nube, consultoría, seguridad, banca, seguros, sector público global. </a:t>
            </a:r>
          </a:p>
          <a:p>
            <a:r>
              <a:rPr lang="es-ES_tradnl" sz="2000" dirty="0"/>
              <a:t>El alcance sobre el que trabajaremos serán: </a:t>
            </a:r>
            <a:endParaRPr lang="es-ES" sz="2000" dirty="0"/>
          </a:p>
          <a:p>
            <a:pPr lvl="1"/>
            <a:r>
              <a:rPr lang="es-ES_tradnl" sz="2000" dirty="0"/>
              <a:t>Todos los recursos humanos que se vean implicados directa o indirectamente con el negocio de Asturias. </a:t>
            </a:r>
          </a:p>
          <a:p>
            <a:pPr lvl="1"/>
            <a:r>
              <a:rPr lang="es-ES_tradnl" sz="2000" dirty="0"/>
              <a:t>Todos los servidores (producción, testeo, desarrollo), aplicaciones que se manejen o controlen desde nuestro emplazamiento. </a:t>
            </a:r>
          </a:p>
          <a:p>
            <a:pPr lvl="1"/>
            <a:r>
              <a:rPr lang="es-ES_tradnl" sz="2000" dirty="0"/>
              <a:t>Todos los activos de información durante toda su vida útil hasta su eliminación.</a:t>
            </a:r>
          </a:p>
          <a:p>
            <a:pPr lvl="1"/>
            <a:r>
              <a:rPr lang="es-ES_tradnl" sz="2000" dirty="0"/>
              <a:t>Toda la información generada durante la vida del negocio para los proyectos.</a:t>
            </a:r>
          </a:p>
          <a:p>
            <a:pPr lvl="1"/>
            <a:r>
              <a:rPr lang="es-ES_tradnl" sz="2000" dirty="0"/>
              <a:t>La información de empleados, clientes, proveedores de servicios, </a:t>
            </a:r>
            <a:r>
              <a:rPr lang="es-ES_tradnl" sz="2000" dirty="0" err="1"/>
              <a:t>etc</a:t>
            </a:r>
            <a:r>
              <a:rPr lang="es-ES_tradnl" sz="2000" dirty="0"/>
              <a:t> </a:t>
            </a:r>
          </a:p>
          <a:p>
            <a:endParaRPr lang="es-ES_tradnl" sz="2000" dirty="0"/>
          </a:p>
          <a:p>
            <a:endParaRPr lang="es-ES" dirty="0"/>
          </a:p>
        </p:txBody>
      </p:sp>
    </p:spTree>
    <p:extLst>
      <p:ext uri="{BB962C8B-B14F-4D97-AF65-F5344CB8AC3E}">
        <p14:creationId xmlns:p14="http://schemas.microsoft.com/office/powerpoint/2010/main" val="1571683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12845" y="513184"/>
            <a:ext cx="10515600" cy="5980922"/>
          </a:xfrm>
        </p:spPr>
        <p:txBody>
          <a:bodyPr>
            <a:normAutofit/>
          </a:bodyPr>
          <a:lstStyle/>
          <a:p>
            <a:r>
              <a:rPr lang="es-ES_tradnl" sz="2000" dirty="0"/>
              <a:t>Conociendo la </a:t>
            </a:r>
            <a:r>
              <a:rPr lang="es-ES_tradnl" sz="2000" dirty="0" err="1"/>
              <a:t>iso</a:t>
            </a:r>
            <a:r>
              <a:rPr lang="es-ES_tradnl" sz="2000" dirty="0"/>
              <a:t> 27001:</a:t>
            </a:r>
          </a:p>
          <a:p>
            <a:pPr lvl="1"/>
            <a:r>
              <a:rPr lang="es-ES_tradnl" sz="2000" dirty="0"/>
              <a:t>Como todos bien sabemos ISO es una norma internacional emitida por la organización  internacional de normalización y describe como gestionar la seguridad de la información en una empresa. La revisión mas reciente de la norma  fue la de 2013.</a:t>
            </a:r>
          </a:p>
          <a:p>
            <a:pPr lvl="1"/>
            <a:r>
              <a:rPr lang="es-ES_tradnl" sz="2000" dirty="0"/>
              <a:t>El eje central de ISO 27001 es proteger la confidencialidad, integridad y disponibilidad de la información en una empresa.</a:t>
            </a:r>
          </a:p>
          <a:p>
            <a:pPr lvl="1"/>
            <a:r>
              <a:rPr lang="es-ES_tradnl" sz="2000" dirty="0"/>
              <a:t>Esto lo hace investigando cuáles son los potenciales problemas que podrían afectar la información y luego definiendo lo que es necesario hacer para evitar que estos problemas se produzcan.</a:t>
            </a:r>
          </a:p>
          <a:p>
            <a:pPr lvl="1"/>
            <a:r>
              <a:rPr lang="es-ES_tradnl" sz="2000" dirty="0"/>
              <a:t>Por lo tanto, la filosofía principal de la norma ISO 27001 se basa en la gestión de riesgos: investigar dónde están los riesgos y luego tratarlos sistemáticamente. </a:t>
            </a:r>
          </a:p>
          <a:p>
            <a:r>
              <a:rPr lang="es-ES_tradnl" sz="2000" dirty="0"/>
              <a:t>Para implementar la norma ISO 27001 en una empresa, usted tiene que seguir estos 16 pasos: </a:t>
            </a:r>
          </a:p>
          <a:p>
            <a:pPr lvl="1"/>
            <a:r>
              <a:rPr lang="es-ES_tradnl" sz="1600" dirty="0"/>
              <a:t>1) Obtener el apoyo de la dirección</a:t>
            </a:r>
          </a:p>
          <a:p>
            <a:pPr lvl="1"/>
            <a:r>
              <a:rPr lang="es-ES_tradnl" sz="1600" dirty="0"/>
              <a:t> 2) Utilizar una metodología para gestión de proyectos</a:t>
            </a:r>
          </a:p>
          <a:p>
            <a:pPr lvl="1"/>
            <a:r>
              <a:rPr lang="es-ES_tradnl" sz="1600" dirty="0"/>
              <a:t> 3) Definir el alcance del SGSI </a:t>
            </a:r>
          </a:p>
          <a:p>
            <a:pPr lvl="1"/>
            <a:r>
              <a:rPr lang="es-ES_tradnl" sz="1600" dirty="0"/>
              <a:t>4) Redactar una política de alto nivel sobre seguridad de la información </a:t>
            </a:r>
          </a:p>
          <a:p>
            <a:pPr lvl="1"/>
            <a:r>
              <a:rPr lang="es-ES_tradnl" sz="1600" dirty="0"/>
              <a:t>5) Definir la metodología de evaluación de riesgos </a:t>
            </a:r>
          </a:p>
          <a:p>
            <a:pPr lvl="1"/>
            <a:r>
              <a:rPr lang="es-ES_tradnl" sz="1600" dirty="0"/>
              <a:t>6) Realizar la evaluación y el tratamiento de riesgos</a:t>
            </a:r>
          </a:p>
          <a:p>
            <a:pPr lvl="1"/>
            <a:r>
              <a:rPr lang="es-ES_tradnl" sz="1600" dirty="0"/>
              <a:t> 7) Redactar la Declaración de aplicabilidad </a:t>
            </a:r>
          </a:p>
          <a:p>
            <a:pPr lvl="1"/>
            <a:endParaRPr lang="es-ES_tradnl" dirty="0"/>
          </a:p>
          <a:p>
            <a:pPr lvl="1"/>
            <a:endParaRPr lang="es-ES_tradnl" dirty="0"/>
          </a:p>
          <a:p>
            <a:pPr lvl="1"/>
            <a:endParaRPr lang="es-ES_tradnl" dirty="0"/>
          </a:p>
          <a:p>
            <a:pPr lvl="1"/>
            <a:endParaRPr lang="es-ES_tradnl" dirty="0"/>
          </a:p>
          <a:p>
            <a:pPr lvl="1"/>
            <a:endParaRPr lang="es-ES" dirty="0"/>
          </a:p>
        </p:txBody>
      </p:sp>
    </p:spTree>
    <p:extLst>
      <p:ext uri="{BB962C8B-B14F-4D97-AF65-F5344CB8AC3E}">
        <p14:creationId xmlns:p14="http://schemas.microsoft.com/office/powerpoint/2010/main" val="3749581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8473" y="448663"/>
            <a:ext cx="10515600" cy="5747755"/>
          </a:xfrm>
        </p:spPr>
        <p:txBody>
          <a:bodyPr>
            <a:normAutofit/>
          </a:bodyPr>
          <a:lstStyle/>
          <a:p>
            <a:pPr lvl="1"/>
            <a:endParaRPr lang="es-ES_tradnl" sz="1600" dirty="0"/>
          </a:p>
          <a:p>
            <a:pPr lvl="1"/>
            <a:endParaRPr lang="es-ES_tradnl" sz="1600" dirty="0"/>
          </a:p>
          <a:p>
            <a:pPr lvl="1"/>
            <a:endParaRPr lang="es-ES_tradnl" sz="1600" dirty="0"/>
          </a:p>
          <a:p>
            <a:pPr lvl="1"/>
            <a:r>
              <a:rPr lang="es-ES_tradnl" sz="1600" dirty="0"/>
              <a:t>8) Redactar el Plan de tratamiento de riesgos </a:t>
            </a:r>
          </a:p>
          <a:p>
            <a:pPr lvl="1"/>
            <a:r>
              <a:rPr lang="es-ES_tradnl" sz="1600" dirty="0"/>
              <a:t>9) Definir la forma de medir la efectividad de sus controles y de su SGSI </a:t>
            </a:r>
          </a:p>
          <a:p>
            <a:pPr lvl="1"/>
            <a:r>
              <a:rPr lang="es-ES_tradnl" sz="1600" dirty="0"/>
              <a:t>10) Implementar todos los controles y procedimientos necesarios </a:t>
            </a:r>
          </a:p>
          <a:p>
            <a:pPr lvl="1"/>
            <a:r>
              <a:rPr lang="es-ES_tradnl" sz="1600" dirty="0"/>
              <a:t>11) Implementar programas de capacitación y concienciación</a:t>
            </a:r>
          </a:p>
          <a:p>
            <a:pPr lvl="1"/>
            <a:r>
              <a:rPr lang="es-ES_tradnl" sz="1600" dirty="0"/>
              <a:t> 12) Realizar todas las operaciones diarias establecidas en la documentación de su SGSI </a:t>
            </a:r>
          </a:p>
          <a:p>
            <a:pPr lvl="1"/>
            <a:r>
              <a:rPr lang="es-ES_tradnl" sz="1600" dirty="0"/>
              <a:t>13) Monitorear y medir su SGSI </a:t>
            </a:r>
          </a:p>
          <a:p>
            <a:pPr lvl="1"/>
            <a:r>
              <a:rPr lang="es-ES_tradnl" sz="1600" dirty="0"/>
              <a:t>14) Realizar la auditoría interna</a:t>
            </a:r>
          </a:p>
          <a:p>
            <a:pPr lvl="1"/>
            <a:r>
              <a:rPr lang="es-ES_tradnl" sz="1600" dirty="0"/>
              <a:t> 15) Realizar la revisión por parte de la dirección </a:t>
            </a:r>
          </a:p>
          <a:p>
            <a:pPr lvl="1"/>
            <a:r>
              <a:rPr lang="es-ES_tradnl" sz="1600" dirty="0"/>
              <a:t>16) Implementar medidas correctivas </a:t>
            </a:r>
          </a:p>
          <a:p>
            <a:r>
              <a:rPr lang="es-ES_tradnl" sz="2000" dirty="0"/>
              <a:t>Dentro de ISO/IEC 27002 se extiende la información de los renovados anexos de ISO/IEC 27001-2013, donde básicamente se describen los dominios de control y los mecanismos de control, que pueden ser implementados dentro de una organización, siguiendo las directrices de ISO 27001. </a:t>
            </a:r>
            <a:endParaRPr lang="es-ES" sz="2000" dirty="0"/>
          </a:p>
        </p:txBody>
      </p:sp>
    </p:spTree>
    <p:extLst>
      <p:ext uri="{BB962C8B-B14F-4D97-AF65-F5344CB8AC3E}">
        <p14:creationId xmlns:p14="http://schemas.microsoft.com/office/powerpoint/2010/main" val="675396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OBJETIVOS DEL PLAN DIRECTOR</a:t>
            </a:r>
            <a:endParaRPr lang="es-ES" dirty="0"/>
          </a:p>
        </p:txBody>
      </p:sp>
      <p:sp>
        <p:nvSpPr>
          <p:cNvPr id="3" name="Marcador de contenido 2"/>
          <p:cNvSpPr>
            <a:spLocks noGrp="1"/>
          </p:cNvSpPr>
          <p:nvPr>
            <p:ph idx="1"/>
          </p:nvPr>
        </p:nvSpPr>
        <p:spPr/>
        <p:txBody>
          <a:bodyPr>
            <a:normAutofit lnSpcReduction="10000"/>
          </a:bodyPr>
          <a:lstStyle/>
          <a:p>
            <a:r>
              <a:rPr lang="es-ES_tradnl" sz="2000" dirty="0"/>
              <a:t>Mediante la definición de un plan director de seguridad se pretende conseguir el alineamiento necesario para mantener un buen nivel de seguridad tanto en el edificio principal como en el edificio secundario, consiguiendo de esta manera que para el cliente sea transparente el emplazamiento desde el que se proporciona el servicio. </a:t>
            </a:r>
          </a:p>
          <a:p>
            <a:r>
              <a:rPr lang="es-ES_tradnl" sz="2000" dirty="0"/>
              <a:t>ANALISIS DIFERENCIAL:</a:t>
            </a:r>
          </a:p>
          <a:p>
            <a:pPr lvl="1"/>
            <a:r>
              <a:rPr lang="es-ES_tradnl" sz="2000" dirty="0"/>
              <a:t>Para una estimación inicial se han evaluado algunos de los puntos obligatorios de las normas, así como algunos de los controles de la norma ISO27002. La estimación se ha realizado a alto nivel. </a:t>
            </a:r>
          </a:p>
          <a:p>
            <a:r>
              <a:rPr lang="es-ES_tradnl" sz="2200" dirty="0"/>
              <a:t>El estado de los controles obligatorios de la norma superan en su mayoría el 80% exceptuando algunos como: </a:t>
            </a:r>
          </a:p>
          <a:p>
            <a:pPr lvl="1"/>
            <a:r>
              <a:rPr lang="es-ES_tradnl" sz="1800" dirty="0"/>
              <a:t>El punto número 9 – control de accesos.</a:t>
            </a:r>
          </a:p>
          <a:p>
            <a:pPr lvl="1"/>
            <a:r>
              <a:rPr lang="es-ES_tradnl" sz="1800" dirty="0"/>
              <a:t>El punto numero 10 - Mejora</a:t>
            </a:r>
            <a:endParaRPr lang="es-ES_tradnl" sz="2200" dirty="0"/>
          </a:p>
          <a:p>
            <a:r>
              <a:rPr lang="es-ES_tradnl" sz="2200" dirty="0"/>
              <a:t>El estado de los controles según la ISO 27002 también superan en su mayoría el 80 % exceptuando algunos como:</a:t>
            </a:r>
            <a:endParaRPr lang="es-ES_tradnl" sz="1800" dirty="0"/>
          </a:p>
          <a:p>
            <a:pPr lvl="1"/>
            <a:endParaRPr lang="es-ES_tradnl" sz="1800" dirty="0"/>
          </a:p>
          <a:p>
            <a:pPr lvl="1"/>
            <a:endParaRPr lang="es-ES" sz="1600" dirty="0"/>
          </a:p>
        </p:txBody>
      </p:sp>
    </p:spTree>
    <p:extLst>
      <p:ext uri="{BB962C8B-B14F-4D97-AF65-F5344CB8AC3E}">
        <p14:creationId xmlns:p14="http://schemas.microsoft.com/office/powerpoint/2010/main" val="1586077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838200" y="438539"/>
            <a:ext cx="10515600" cy="5738424"/>
          </a:xfrm>
        </p:spPr>
        <p:txBody>
          <a:bodyPr>
            <a:normAutofit/>
          </a:bodyPr>
          <a:lstStyle/>
          <a:p>
            <a:pPr marL="0" indent="0">
              <a:buNone/>
            </a:pPr>
            <a:endParaRPr lang="es-ES_tradnl" sz="2000" dirty="0"/>
          </a:p>
          <a:p>
            <a:pPr marL="0" indent="0">
              <a:buNone/>
            </a:pPr>
            <a:endParaRPr lang="es-ES_tradnl" sz="2000" dirty="0"/>
          </a:p>
          <a:p>
            <a:pPr marL="0" indent="0">
              <a:buNone/>
            </a:pPr>
            <a:r>
              <a:rPr lang="es-ES_tradnl" sz="2000" dirty="0"/>
              <a:t>Punto 8 – Gestión de activos – 8.1 responsabilidad sobre los activos.</a:t>
            </a:r>
          </a:p>
          <a:p>
            <a:pPr marL="0" indent="0">
              <a:buNone/>
            </a:pPr>
            <a:r>
              <a:rPr lang="es-ES_tradnl" sz="2000" dirty="0"/>
              <a:t>Punto 8 – Gestión de activos – 8.3 manejo de los soportes de almacenamiento.</a:t>
            </a:r>
          </a:p>
          <a:p>
            <a:pPr marL="0" indent="0">
              <a:buNone/>
            </a:pPr>
            <a:r>
              <a:rPr lang="es-ES_tradnl" sz="2000" dirty="0"/>
              <a:t>Punto 11 – Seguridad física y ambiental – 11.1 áreas seguras.</a:t>
            </a:r>
          </a:p>
          <a:p>
            <a:pPr marL="0" indent="0">
              <a:buNone/>
            </a:pPr>
            <a:r>
              <a:rPr lang="es-ES_tradnl" sz="2000" dirty="0"/>
              <a:t>Punto 15 – Relaciones con suministradores – 15.1 Seguridad de la información  en las relaciones con los suministradores.</a:t>
            </a:r>
          </a:p>
          <a:p>
            <a:pPr marL="0" indent="0">
              <a:buNone/>
            </a:pPr>
            <a:r>
              <a:rPr lang="es-ES_tradnl" sz="2000" dirty="0"/>
              <a:t>Punto 17 – Aspectos de seguridad de la información en la gestión de la continuidad de negocio – 17.1</a:t>
            </a:r>
          </a:p>
          <a:p>
            <a:pPr marL="0" indent="0">
              <a:buNone/>
            </a:pPr>
            <a:r>
              <a:rPr lang="es-ES_tradnl" sz="2000" dirty="0"/>
              <a:t>Punto 17 – Aspectos de seguridad de la información en la gestión de la continuidad de negocio – 17.2  Redundancias</a:t>
            </a:r>
            <a:endParaRPr lang="es-ES" sz="2000" dirty="0"/>
          </a:p>
        </p:txBody>
      </p:sp>
    </p:spTree>
    <p:extLst>
      <p:ext uri="{BB962C8B-B14F-4D97-AF65-F5344CB8AC3E}">
        <p14:creationId xmlns:p14="http://schemas.microsoft.com/office/powerpoint/2010/main" val="29160423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2213</Words>
  <Application>Microsoft Office PowerPoint</Application>
  <PresentationFormat>Panorámica</PresentationFormat>
  <Paragraphs>137</Paragraphs>
  <Slides>19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19</vt:i4>
      </vt:variant>
    </vt:vector>
  </HeadingPairs>
  <TitlesOfParts>
    <vt:vector size="23" baseType="lpstr">
      <vt:lpstr>Arial</vt:lpstr>
      <vt:lpstr>Calibri</vt:lpstr>
      <vt:lpstr>Calibri Light</vt:lpstr>
      <vt:lpstr>Tema de Office</vt:lpstr>
      <vt:lpstr>IMPLEMENTACIÓN ISO 27001 – EMPRESA FICTICIA</vt:lpstr>
      <vt:lpstr>PRESENTACION</vt:lpstr>
      <vt:lpstr>Introducción</vt:lpstr>
      <vt:lpstr>Presentación de PowerPoint</vt:lpstr>
      <vt:lpstr>Introducción:</vt:lpstr>
      <vt:lpstr>Presentación de PowerPoint</vt:lpstr>
      <vt:lpstr>Presentación de PowerPoint</vt:lpstr>
      <vt:lpstr>OBJETIVOS DEL PLAN DIRECTOR</vt:lpstr>
      <vt:lpstr>Presentación de PowerPoint</vt:lpstr>
      <vt:lpstr>Presentación de PowerPoint</vt:lpstr>
      <vt:lpstr>Presentación de PowerPoint</vt:lpstr>
      <vt:lpstr>ANALISIS DE RIESGOS</vt:lpstr>
      <vt:lpstr>Presentación de PowerPoint</vt:lpstr>
      <vt:lpstr>PROPUESTA DE PROYECTO</vt:lpstr>
      <vt:lpstr>Presentación de PowerPoint</vt:lpstr>
      <vt:lpstr>AUDITORIA DE CUMPLIMIENTO</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IMPLEMENTACIÓN ISO 27001 – EMPRESA FICTICIA</dc:title>
  <dc:creator>Sara Cuervo Alvarez</dc:creator>
  <cp:lastModifiedBy>Sara Cuervo Alvarez</cp:lastModifiedBy>
  <cp:revision>14</cp:revision>
  <dcterms:created xsi:type="dcterms:W3CDTF">2017-06-07T20:43:22Z</dcterms:created>
  <dcterms:modified xsi:type="dcterms:W3CDTF">2017-06-07T22:03:56Z</dcterms:modified>
</cp:coreProperties>
</file>