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S"/>
          </a:p>
        </p:txBody>
      </p:sp>
      <p:sp>
        <p:nvSpPr>
          <p:cNvPr id="4" name="Marcador de fecha 3"/>
          <p:cNvSpPr>
            <a:spLocks noGrp="1"/>
          </p:cNvSpPr>
          <p:nvPr>
            <p:ph type="dt" sz="half" idx="10"/>
          </p:nvPr>
        </p:nvSpPr>
        <p:spPr/>
        <p:txBody>
          <a:bodyPr/>
          <a:lstStyle/>
          <a:p>
            <a:fld id="{B443E968-80E0-4002-B27B-2A4917CDAAE8}"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427967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10"/>
          </p:nvPr>
        </p:nvSpPr>
        <p:spPr/>
        <p:txBody>
          <a:bodyPr/>
          <a:lstStyle/>
          <a:p>
            <a:fld id="{B443E968-80E0-4002-B27B-2A4917CDAAE8}"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234937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10"/>
          </p:nvPr>
        </p:nvSpPr>
        <p:spPr/>
        <p:txBody>
          <a:bodyPr/>
          <a:lstStyle/>
          <a:p>
            <a:fld id="{B443E968-80E0-4002-B27B-2A4917CDAAE8}"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46698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10"/>
          </p:nvPr>
        </p:nvSpPr>
        <p:spPr/>
        <p:txBody>
          <a:bodyPr/>
          <a:lstStyle/>
          <a:p>
            <a:fld id="{B443E968-80E0-4002-B27B-2A4917CDAAE8}"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87262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443E968-80E0-4002-B27B-2A4917CDAAE8}" type="datetimeFigureOut">
              <a:rPr lang="es-ES" smtClean="0"/>
              <a:t>07/06/2017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199617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5" name="Marcador de fecha 4"/>
          <p:cNvSpPr>
            <a:spLocks noGrp="1"/>
          </p:cNvSpPr>
          <p:nvPr>
            <p:ph type="dt" sz="half" idx="10"/>
          </p:nvPr>
        </p:nvSpPr>
        <p:spPr/>
        <p:txBody>
          <a:bodyPr/>
          <a:lstStyle/>
          <a:p>
            <a:fld id="{B443E968-80E0-4002-B27B-2A4917CDAAE8}" type="datetimeFigureOut">
              <a:rPr lang="es-ES" smtClean="0"/>
              <a:t>07/06/2017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8287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7" name="Marcador de fecha 6"/>
          <p:cNvSpPr>
            <a:spLocks noGrp="1"/>
          </p:cNvSpPr>
          <p:nvPr>
            <p:ph type="dt" sz="half" idx="10"/>
          </p:nvPr>
        </p:nvSpPr>
        <p:spPr/>
        <p:txBody>
          <a:bodyPr/>
          <a:lstStyle/>
          <a:p>
            <a:fld id="{B443E968-80E0-4002-B27B-2A4917CDAAE8}" type="datetimeFigureOut">
              <a:rPr lang="es-ES" smtClean="0"/>
              <a:t>07/06/2017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82468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
          </a:p>
        </p:txBody>
      </p:sp>
      <p:sp>
        <p:nvSpPr>
          <p:cNvPr id="3" name="Marcador de fecha 2"/>
          <p:cNvSpPr>
            <a:spLocks noGrp="1"/>
          </p:cNvSpPr>
          <p:nvPr>
            <p:ph type="dt" sz="half" idx="10"/>
          </p:nvPr>
        </p:nvSpPr>
        <p:spPr/>
        <p:txBody>
          <a:bodyPr/>
          <a:lstStyle/>
          <a:p>
            <a:fld id="{B443E968-80E0-4002-B27B-2A4917CDAAE8}" type="datetimeFigureOut">
              <a:rPr lang="es-ES" smtClean="0"/>
              <a:t>07/06/2017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370975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443E968-80E0-4002-B27B-2A4917CDAAE8}" type="datetimeFigureOut">
              <a:rPr lang="es-ES" smtClean="0"/>
              <a:t>07/06/2017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1333699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443E968-80E0-4002-B27B-2A4917CDAAE8}" type="datetimeFigureOut">
              <a:rPr lang="es-ES" smtClean="0"/>
              <a:t>07/06/2017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266867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443E968-80E0-4002-B27B-2A4917CDAAE8}" type="datetimeFigureOut">
              <a:rPr lang="es-ES" smtClean="0"/>
              <a:t>07/06/2017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AA1FFC5-D4BD-4515-A05E-FA9DB6C3939E}" type="slidenum">
              <a:rPr lang="es-ES" smtClean="0"/>
              <a:t>‹Nº›</a:t>
            </a:fld>
            <a:endParaRPr lang="es-ES"/>
          </a:p>
        </p:txBody>
      </p:sp>
    </p:spTree>
    <p:extLst>
      <p:ext uri="{BB962C8B-B14F-4D97-AF65-F5344CB8AC3E}">
        <p14:creationId xmlns:p14="http://schemas.microsoft.com/office/powerpoint/2010/main" val="50898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3E968-80E0-4002-B27B-2A4917CDAAE8}" type="datetimeFigureOut">
              <a:rPr lang="es-ES" smtClean="0"/>
              <a:t>07/06/2017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1FFC5-D4BD-4515-A05E-FA9DB6C3939E}" type="slidenum">
              <a:rPr lang="es-ES" smtClean="0"/>
              <a:t>‹Nº›</a:t>
            </a:fld>
            <a:endParaRPr lang="es-ES"/>
          </a:p>
        </p:txBody>
      </p:sp>
    </p:spTree>
    <p:extLst>
      <p:ext uri="{BB962C8B-B14F-4D97-AF65-F5344CB8AC3E}">
        <p14:creationId xmlns:p14="http://schemas.microsoft.com/office/powerpoint/2010/main" val="3838971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a:t>RESUMEN EJECUTIVO</a:t>
            </a:r>
            <a:endParaRPr lang="es-ES" dirty="0"/>
          </a:p>
        </p:txBody>
      </p:sp>
      <p:sp>
        <p:nvSpPr>
          <p:cNvPr id="3" name="Subtítulo 2"/>
          <p:cNvSpPr>
            <a:spLocks noGrp="1"/>
          </p:cNvSpPr>
          <p:nvPr>
            <p:ph type="subTitle" idx="1"/>
          </p:nvPr>
        </p:nvSpPr>
        <p:spPr/>
        <p:txBody>
          <a:bodyPr/>
          <a:lstStyle/>
          <a:p>
            <a:r>
              <a:rPr lang="es-ES_tradnl" dirty="0"/>
              <a:t>TRABAJO FIN DE MASTER: IMPLEMENTACION ISO 27001</a:t>
            </a:r>
          </a:p>
          <a:p>
            <a:r>
              <a:rPr lang="es-ES_tradnl" dirty="0"/>
              <a:t>SARA CUERVO</a:t>
            </a:r>
            <a:endParaRPr lang="es-ES" dirty="0"/>
          </a:p>
        </p:txBody>
      </p:sp>
    </p:spTree>
    <p:extLst>
      <p:ext uri="{BB962C8B-B14F-4D97-AF65-F5344CB8AC3E}">
        <p14:creationId xmlns:p14="http://schemas.microsoft.com/office/powerpoint/2010/main" val="183148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Primer punto: </a:t>
            </a:r>
            <a:r>
              <a:rPr lang="es-ES_tradnl" dirty="0" err="1"/>
              <a:t>Situacion</a:t>
            </a:r>
            <a:r>
              <a:rPr lang="es-ES_tradnl" dirty="0"/>
              <a:t> actual</a:t>
            </a:r>
            <a:endParaRPr lang="es-ES" dirty="0"/>
          </a:p>
        </p:txBody>
      </p:sp>
      <p:sp>
        <p:nvSpPr>
          <p:cNvPr id="3" name="Marcador de contenido 2"/>
          <p:cNvSpPr>
            <a:spLocks noGrp="1"/>
          </p:cNvSpPr>
          <p:nvPr>
            <p:ph idx="1"/>
          </p:nvPr>
        </p:nvSpPr>
        <p:spPr/>
        <p:txBody>
          <a:bodyPr/>
          <a:lstStyle/>
          <a:p>
            <a:pPr algn="just"/>
            <a:r>
              <a:rPr lang="es-ES_tradnl" dirty="0"/>
              <a:t>Este proyecto se ha estructurado en diferentes puntos.</a:t>
            </a:r>
          </a:p>
          <a:p>
            <a:pPr algn="just"/>
            <a:r>
              <a:rPr lang="es-ES_tradnl" dirty="0"/>
              <a:t>En la introducción:</a:t>
            </a:r>
          </a:p>
          <a:p>
            <a:pPr lvl="1" algn="just"/>
            <a:r>
              <a:rPr lang="es-ES_tradnl" dirty="0"/>
              <a:t>En la cual se facilita información del tipo de empresa para la cual se va a realizar la implementación de la ISO 27001. </a:t>
            </a:r>
          </a:p>
          <a:p>
            <a:pPr lvl="1" algn="just"/>
            <a:r>
              <a:rPr lang="es-ES_tradnl" dirty="0"/>
              <a:t>Al comienzo también tenemos un pequeño resumen de que es la ISO y que se compone de 10 puntos obligatorios así como también por 114 controles.</a:t>
            </a:r>
          </a:p>
          <a:p>
            <a:pPr lvl="1" algn="just"/>
            <a:r>
              <a:rPr lang="es-ES_tradnl" dirty="0"/>
              <a:t>En este punto se define el plan director en el cual se fijan los principales objetivo a seguir para conseguir el alineamiento necesario para mantener un buen nivel de seguridad.</a:t>
            </a:r>
          </a:p>
          <a:p>
            <a:pPr lvl="1" algn="just"/>
            <a:r>
              <a:rPr lang="es-ES_tradnl" dirty="0"/>
              <a:t>Se realiza también en este punto un análisis diferencial en el que se puede apreciar el estado actual del sistema.</a:t>
            </a:r>
          </a:p>
          <a:p>
            <a:pPr lvl="1"/>
            <a:endParaRPr lang="es-ES_tradnl" dirty="0"/>
          </a:p>
          <a:p>
            <a:pPr lvl="1"/>
            <a:endParaRPr lang="es-ES_tradnl" dirty="0"/>
          </a:p>
          <a:p>
            <a:endParaRPr lang="es-ES" dirty="0"/>
          </a:p>
        </p:txBody>
      </p:sp>
    </p:spTree>
    <p:extLst>
      <p:ext uri="{BB962C8B-B14F-4D97-AF65-F5344CB8AC3E}">
        <p14:creationId xmlns:p14="http://schemas.microsoft.com/office/powerpoint/2010/main" val="325124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Segundo punto: sistema de gestión documental</a:t>
            </a:r>
            <a:endParaRPr lang="es-ES" dirty="0"/>
          </a:p>
        </p:txBody>
      </p:sp>
      <p:sp>
        <p:nvSpPr>
          <p:cNvPr id="3" name="Marcador de contenido 2"/>
          <p:cNvSpPr>
            <a:spLocks noGrp="1"/>
          </p:cNvSpPr>
          <p:nvPr>
            <p:ph idx="1"/>
          </p:nvPr>
        </p:nvSpPr>
        <p:spPr/>
        <p:txBody>
          <a:bodyPr/>
          <a:lstStyle/>
          <a:p>
            <a:pPr algn="just"/>
            <a:r>
              <a:rPr lang="es-ES_tradnl" dirty="0"/>
              <a:t>En este punto se explican los principales documento que debe tener la </a:t>
            </a:r>
            <a:r>
              <a:rPr lang="es-ES_tradnl" dirty="0" err="1"/>
              <a:t>iso</a:t>
            </a:r>
            <a:r>
              <a:rPr lang="es-ES_tradnl" dirty="0"/>
              <a:t>, como son:</a:t>
            </a:r>
          </a:p>
          <a:p>
            <a:pPr lvl="1" algn="just"/>
            <a:r>
              <a:rPr lang="es-ES_tradnl" dirty="0"/>
              <a:t>Una buena política de seguridad.</a:t>
            </a:r>
          </a:p>
          <a:p>
            <a:pPr lvl="1" algn="just"/>
            <a:r>
              <a:rPr lang="es-ES_tradnl" dirty="0"/>
              <a:t>Un procedimiento de auditorias internas.</a:t>
            </a:r>
          </a:p>
          <a:p>
            <a:pPr lvl="1" algn="just"/>
            <a:r>
              <a:rPr lang="es-ES_tradnl" dirty="0"/>
              <a:t>La gestión de las métricas o los indicadores.</a:t>
            </a:r>
          </a:p>
          <a:p>
            <a:pPr lvl="1" algn="just"/>
            <a:r>
              <a:rPr lang="es-ES_tradnl" dirty="0"/>
              <a:t>El procedimiento de revisión por la dirección.</a:t>
            </a:r>
          </a:p>
          <a:p>
            <a:pPr lvl="1" algn="just"/>
            <a:r>
              <a:rPr lang="es-ES_tradnl" dirty="0"/>
              <a:t>La gestión de roles y responsabilidades.</a:t>
            </a:r>
          </a:p>
          <a:p>
            <a:pPr lvl="1" algn="just"/>
            <a:r>
              <a:rPr lang="es-ES_tradnl" dirty="0"/>
              <a:t>La declaración de aplicabilidad.</a:t>
            </a:r>
          </a:p>
          <a:p>
            <a:pPr lvl="1" algn="just"/>
            <a:r>
              <a:rPr lang="es-ES_tradnl" dirty="0"/>
              <a:t>Y por ultimo la metodología de riesgos que se va a utilizar.</a:t>
            </a:r>
          </a:p>
          <a:p>
            <a:pPr marL="457200" lvl="1" indent="0">
              <a:buNone/>
            </a:pPr>
            <a:endParaRPr lang="es-ES" dirty="0"/>
          </a:p>
        </p:txBody>
      </p:sp>
    </p:spTree>
    <p:extLst>
      <p:ext uri="{BB962C8B-B14F-4D97-AF65-F5344CB8AC3E}">
        <p14:creationId xmlns:p14="http://schemas.microsoft.com/office/powerpoint/2010/main" val="4179034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Tercer punto: análisis de riesgos</a:t>
            </a:r>
            <a:endParaRPr lang="es-ES" dirty="0"/>
          </a:p>
        </p:txBody>
      </p:sp>
      <p:sp>
        <p:nvSpPr>
          <p:cNvPr id="3" name="Marcador de contenido 2"/>
          <p:cNvSpPr>
            <a:spLocks noGrp="1"/>
          </p:cNvSpPr>
          <p:nvPr>
            <p:ph idx="1"/>
          </p:nvPr>
        </p:nvSpPr>
        <p:spPr/>
        <p:txBody>
          <a:bodyPr/>
          <a:lstStyle/>
          <a:p>
            <a:pPr algn="just"/>
            <a:r>
              <a:rPr lang="es-ES_tradnl" dirty="0"/>
              <a:t>En este punto entramos en materia con el propio análisis de riesgos.</a:t>
            </a:r>
          </a:p>
          <a:p>
            <a:pPr algn="just"/>
            <a:r>
              <a:rPr lang="es-ES_tradnl" dirty="0"/>
              <a:t>Consta de una breve introducción.</a:t>
            </a:r>
          </a:p>
          <a:p>
            <a:pPr algn="just"/>
            <a:r>
              <a:rPr lang="es-ES_tradnl" dirty="0"/>
              <a:t>Para después pasar a elaborar el inventario de activos así como la valoración de estos tal como se indica en la metodología.</a:t>
            </a:r>
          </a:p>
          <a:p>
            <a:pPr algn="just"/>
            <a:r>
              <a:rPr lang="es-ES_tradnl" dirty="0"/>
              <a:t>Una vez listo el inventario y su valoración se analizan las amenazas.</a:t>
            </a:r>
          </a:p>
          <a:p>
            <a:pPr algn="just"/>
            <a:r>
              <a:rPr lang="es-ES_tradnl" dirty="0"/>
              <a:t>El siguiente paso es calcular el impacto.</a:t>
            </a:r>
          </a:p>
          <a:p>
            <a:pPr algn="just"/>
            <a:r>
              <a:rPr lang="es-ES_tradnl" dirty="0"/>
              <a:t>Con este impacto pasamos a calcular el riesgo.</a:t>
            </a:r>
          </a:p>
          <a:p>
            <a:pPr algn="just"/>
            <a:r>
              <a:rPr lang="es-ES_tradnl" dirty="0"/>
              <a:t>Y por ultimo un breve resumen.</a:t>
            </a:r>
          </a:p>
          <a:p>
            <a:endParaRPr lang="es-ES" dirty="0"/>
          </a:p>
        </p:txBody>
      </p:sp>
    </p:spTree>
    <p:extLst>
      <p:ext uri="{BB962C8B-B14F-4D97-AF65-F5344CB8AC3E}">
        <p14:creationId xmlns:p14="http://schemas.microsoft.com/office/powerpoint/2010/main" val="3288066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Cuarto punto: propuesta de proyecto</a:t>
            </a:r>
            <a:endParaRPr lang="es-ES" dirty="0"/>
          </a:p>
        </p:txBody>
      </p:sp>
      <p:sp>
        <p:nvSpPr>
          <p:cNvPr id="3" name="Marcador de contenido 2"/>
          <p:cNvSpPr>
            <a:spLocks noGrp="1"/>
          </p:cNvSpPr>
          <p:nvPr>
            <p:ph idx="1"/>
          </p:nvPr>
        </p:nvSpPr>
        <p:spPr/>
        <p:txBody>
          <a:bodyPr/>
          <a:lstStyle/>
          <a:p>
            <a:pPr algn="just"/>
            <a:r>
              <a:rPr lang="es-ES_tradnl" dirty="0"/>
              <a:t>En este punto se proponen una serie de proyectos para con ello mejorar el porcentaje de satisfacción por </a:t>
            </a:r>
            <a:r>
              <a:rPr lang="es-ES_tradnl" dirty="0" err="1"/>
              <a:t>asi</a:t>
            </a:r>
            <a:r>
              <a:rPr lang="es-ES_tradnl" dirty="0"/>
              <a:t> decir con respecto a la </a:t>
            </a:r>
            <a:r>
              <a:rPr lang="es-ES_tradnl" dirty="0" err="1"/>
              <a:t>iso</a:t>
            </a:r>
            <a:r>
              <a:rPr lang="es-ES_tradnl" dirty="0"/>
              <a:t>.</a:t>
            </a:r>
          </a:p>
          <a:p>
            <a:pPr algn="just"/>
            <a:r>
              <a:rPr lang="es-ES_tradnl" dirty="0"/>
              <a:t>Se analizan los proyectos en cuanto a duración, coste económico, </a:t>
            </a:r>
            <a:r>
              <a:rPr lang="es-ES_tradnl" dirty="0" err="1"/>
              <a:t>etc</a:t>
            </a:r>
            <a:r>
              <a:rPr lang="es-ES_tradnl" dirty="0"/>
              <a:t> … </a:t>
            </a:r>
          </a:p>
          <a:p>
            <a:endParaRPr lang="es-ES" dirty="0"/>
          </a:p>
        </p:txBody>
      </p:sp>
    </p:spTree>
    <p:extLst>
      <p:ext uri="{BB962C8B-B14F-4D97-AF65-F5344CB8AC3E}">
        <p14:creationId xmlns:p14="http://schemas.microsoft.com/office/powerpoint/2010/main" val="19429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Quinto punto: Auditorias de cumplimiento</a:t>
            </a:r>
            <a:endParaRPr lang="es-ES" dirty="0"/>
          </a:p>
        </p:txBody>
      </p:sp>
      <p:sp>
        <p:nvSpPr>
          <p:cNvPr id="3" name="Marcador de contenido 2"/>
          <p:cNvSpPr>
            <a:spLocks noGrp="1"/>
          </p:cNvSpPr>
          <p:nvPr>
            <p:ph idx="1"/>
          </p:nvPr>
        </p:nvSpPr>
        <p:spPr/>
        <p:txBody>
          <a:bodyPr/>
          <a:lstStyle/>
          <a:p>
            <a:pPr algn="just"/>
            <a:r>
              <a:rPr lang="es-ES_tradnl" dirty="0"/>
              <a:t>En este punto tenemos una breve introducción para </a:t>
            </a:r>
            <a:r>
              <a:rPr lang="es-ES_tradnl" dirty="0" err="1"/>
              <a:t>lueg</a:t>
            </a:r>
            <a:r>
              <a:rPr lang="es-ES_tradnl" dirty="0"/>
              <a:t> describir la metodología que se seguirá para llevar a cabo la auditoria.</a:t>
            </a:r>
          </a:p>
          <a:p>
            <a:pPr algn="just"/>
            <a:r>
              <a:rPr lang="es-ES_tradnl" dirty="0"/>
              <a:t>Se realizará la evaluación de madurez una vez que se han aplicado los proyectos del punto anterior.</a:t>
            </a:r>
          </a:p>
          <a:p>
            <a:pPr algn="just"/>
            <a:r>
              <a:rPr lang="es-ES_tradnl" dirty="0"/>
              <a:t>En ultimo lugar se resumen las no conformidades que han salido tras la realización de la auditoria.</a:t>
            </a:r>
            <a:endParaRPr lang="es-ES" dirty="0"/>
          </a:p>
        </p:txBody>
      </p:sp>
    </p:spTree>
    <p:extLst>
      <p:ext uri="{BB962C8B-B14F-4D97-AF65-F5344CB8AC3E}">
        <p14:creationId xmlns:p14="http://schemas.microsoft.com/office/powerpoint/2010/main" val="336311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Sexto punto: presentación y entrega de informes</a:t>
            </a:r>
            <a:endParaRPr lang="es-ES" dirty="0"/>
          </a:p>
        </p:txBody>
      </p:sp>
      <p:sp>
        <p:nvSpPr>
          <p:cNvPr id="3" name="Marcador de contenido 2"/>
          <p:cNvSpPr>
            <a:spLocks noGrp="1"/>
          </p:cNvSpPr>
          <p:nvPr>
            <p:ph idx="1"/>
          </p:nvPr>
        </p:nvSpPr>
        <p:spPr/>
        <p:txBody>
          <a:bodyPr/>
          <a:lstStyle/>
          <a:p>
            <a:pPr algn="just"/>
            <a:r>
              <a:rPr lang="es-ES_tradnl" dirty="0"/>
              <a:t>Este punto es el último de todos y es esta misma presentación de </a:t>
            </a:r>
            <a:r>
              <a:rPr lang="es-ES_tradnl" dirty="0" err="1"/>
              <a:t>power</a:t>
            </a:r>
            <a:r>
              <a:rPr lang="es-ES_tradnl" dirty="0"/>
              <a:t> </a:t>
            </a:r>
            <a:r>
              <a:rPr lang="es-ES_tradnl" dirty="0" err="1"/>
              <a:t>point</a:t>
            </a:r>
            <a:r>
              <a:rPr lang="es-ES_tradnl" dirty="0"/>
              <a:t>.</a:t>
            </a:r>
          </a:p>
          <a:p>
            <a:pPr algn="just"/>
            <a:r>
              <a:rPr lang="es-ES_tradnl" dirty="0"/>
              <a:t>También tendríamos como últimos puntos los anexos con toda la información en detalle que es demasiado extensa para meter en los puntos así como la bibliografía con los documentos que se han consultado.</a:t>
            </a:r>
          </a:p>
          <a:p>
            <a:pPr marL="0" indent="0">
              <a:buNone/>
            </a:pPr>
            <a:endParaRPr lang="es-ES" dirty="0"/>
          </a:p>
        </p:txBody>
      </p:sp>
    </p:spTree>
    <p:extLst>
      <p:ext uri="{BB962C8B-B14F-4D97-AF65-F5344CB8AC3E}">
        <p14:creationId xmlns:p14="http://schemas.microsoft.com/office/powerpoint/2010/main" val="3066725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endParaRPr lang="es-ES" dirty="0"/>
          </a:p>
        </p:txBody>
      </p:sp>
    </p:spTree>
    <p:extLst>
      <p:ext uri="{BB962C8B-B14F-4D97-AF65-F5344CB8AC3E}">
        <p14:creationId xmlns:p14="http://schemas.microsoft.com/office/powerpoint/2010/main" val="39252218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464</Words>
  <Application>Microsoft Office PowerPoint</Application>
  <PresentationFormat>Panorámica</PresentationFormat>
  <Paragraphs>38</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RESUMEN EJECUTIVO</vt:lpstr>
      <vt:lpstr>Primer punto: Situacion actual</vt:lpstr>
      <vt:lpstr>Segundo punto: sistema de gestión documental</vt:lpstr>
      <vt:lpstr>Tercer punto: análisis de riesgos</vt:lpstr>
      <vt:lpstr>Cuarto punto: propuesta de proyecto</vt:lpstr>
      <vt:lpstr>Quinto punto: Auditorias de cumplimiento</vt:lpstr>
      <vt:lpstr>Sexto punto: presentación y entrega de informes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RESUMEN EJECUTIVO</dc:title>
  <dc:creator>Sara Cuervo Alvarez</dc:creator>
  <cp:lastModifiedBy>Sara Cuervo Alvarez</cp:lastModifiedBy>
  <cp:revision>2</cp:revision>
  <dcterms:created xsi:type="dcterms:W3CDTF">2017-06-07T20:21:10Z</dcterms:created>
  <dcterms:modified xsi:type="dcterms:W3CDTF">2017-06-07T20:38:23Z</dcterms:modified>
</cp:coreProperties>
</file>