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0FF7"/>
    <a:srgbClr val="3DC9C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806" autoAdjust="0"/>
  </p:normalViewPr>
  <p:slideViewPr>
    <p:cSldViewPr>
      <p:cViewPr>
        <p:scale>
          <a:sx n="50" d="100"/>
          <a:sy n="50" d="100"/>
        </p:scale>
        <p:origin x="-1944"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47B45-20AD-4331-B48B-38BF9853A2D6}" type="datetimeFigureOut">
              <a:rPr lang="es-ES" smtClean="0"/>
              <a:pPr/>
              <a:t>07/06/2017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ED3631-6F19-4C18-AE63-3E4EB76F1D66}"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loud.google.com/storage?hl=es-41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Presentación del Trabajo Final de Máster de Desarrollo de aplicaciones para dispositivos móviles</a:t>
            </a:r>
            <a:r>
              <a:rPr lang="es-ES" baseline="0" dirty="0" smtClean="0"/>
              <a:t>. Consiste en el desarrollo de la aplicación </a:t>
            </a:r>
            <a:r>
              <a:rPr lang="es-ES" baseline="0" dirty="0" err="1" smtClean="0"/>
              <a:t>Android</a:t>
            </a:r>
            <a:r>
              <a:rPr lang="es-ES" baseline="0" dirty="0" smtClean="0"/>
              <a:t> </a:t>
            </a:r>
            <a:r>
              <a:rPr lang="es-ES" baseline="0" dirty="0" err="1" smtClean="0"/>
              <a:t>Kid</a:t>
            </a:r>
            <a:r>
              <a:rPr lang="es-ES" baseline="0" dirty="0" smtClean="0"/>
              <a:t> </a:t>
            </a:r>
            <a:r>
              <a:rPr lang="es-ES" baseline="0" dirty="0" err="1" smtClean="0"/>
              <a:t>Evolution</a:t>
            </a:r>
            <a:r>
              <a:rPr lang="es-ES" baseline="0" dirty="0" smtClean="0"/>
              <a:t>.</a:t>
            </a:r>
          </a:p>
          <a:p>
            <a:r>
              <a:rPr lang="es-ES" baseline="0" dirty="0" smtClean="0"/>
              <a:t>Autor: Carolina Robles López</a:t>
            </a:r>
          </a:p>
          <a:p>
            <a:r>
              <a:rPr lang="es-ES" baseline="0" dirty="0" smtClean="0"/>
              <a:t>Nombre Consultor: </a:t>
            </a:r>
            <a:r>
              <a:rPr lang="es-ES" baseline="0" dirty="0" err="1" smtClean="0"/>
              <a:t>Eduard</a:t>
            </a:r>
            <a:r>
              <a:rPr lang="es-ES" baseline="0" dirty="0" smtClean="0"/>
              <a:t> Martín Lineros</a:t>
            </a:r>
          </a:p>
          <a:p>
            <a:r>
              <a:rPr lang="es-ES" baseline="0" dirty="0" smtClean="0"/>
              <a:t>Profesor responsable de la asignatura: Carles </a:t>
            </a:r>
            <a:r>
              <a:rPr lang="es-ES" baseline="0" dirty="0" err="1" smtClean="0"/>
              <a:t>Garrigues</a:t>
            </a:r>
            <a:r>
              <a:rPr lang="es-ES" baseline="0" dirty="0" smtClean="0"/>
              <a:t> </a:t>
            </a:r>
            <a:r>
              <a:rPr lang="es-ES" baseline="0" dirty="0" err="1" smtClean="0"/>
              <a:t>Olivella</a:t>
            </a:r>
            <a:endParaRPr lang="es-ES" baseline="0" dirty="0" smtClean="0"/>
          </a:p>
        </p:txBody>
      </p:sp>
      <p:sp>
        <p:nvSpPr>
          <p:cNvPr id="4" name="3 Marcador de número de diapositiva"/>
          <p:cNvSpPr>
            <a:spLocks noGrp="1"/>
          </p:cNvSpPr>
          <p:nvPr>
            <p:ph type="sldNum" sz="quarter" idx="10"/>
          </p:nvPr>
        </p:nvSpPr>
        <p:spPr/>
        <p:txBody>
          <a:bodyPr/>
          <a:lstStyle/>
          <a:p>
            <a:fld id="{48ED3631-6F19-4C18-AE63-3E4EB76F1D66}"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err="1" smtClean="0">
                <a:solidFill>
                  <a:schemeClr val="tx1"/>
                </a:solidFill>
                <a:latin typeface="+mn-lt"/>
                <a:ea typeface="+mn-ea"/>
                <a:cs typeface="+mn-cs"/>
              </a:rPr>
              <a:t>MyEditTextDataPicker</a:t>
            </a:r>
            <a:r>
              <a:rPr lang="es-ES" sz="1200" kern="1200" dirty="0" smtClean="0">
                <a:solidFill>
                  <a:schemeClr val="tx1"/>
                </a:solidFill>
                <a:latin typeface="+mn-lt"/>
                <a:ea typeface="+mn-ea"/>
                <a:cs typeface="+mn-cs"/>
              </a:rPr>
              <a:t> para calcular los años que tiene una persona a partir de su fecha de cumpleaños</a:t>
            </a:r>
          </a:p>
          <a:p>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Ubicación</a:t>
            </a:r>
            <a:r>
              <a:rPr lang="es-ES" sz="1200" kern="1200" baseline="0" dirty="0" smtClean="0">
                <a:solidFill>
                  <a:schemeClr val="tx1"/>
                </a:solidFill>
                <a:latin typeface="+mn-lt"/>
                <a:ea typeface="+mn-ea"/>
                <a:cs typeface="+mn-cs"/>
              </a:rPr>
              <a:t>, fragmento para mostrar un mapa con la ubicación guardada</a:t>
            </a:r>
            <a:endParaRPr lang="es-ES" sz="1200" kern="1200" dirty="0" smtClean="0">
              <a:solidFill>
                <a:schemeClr val="tx1"/>
              </a:solidFill>
              <a:latin typeface="+mn-lt"/>
              <a:ea typeface="+mn-ea"/>
              <a:cs typeface="+mn-cs"/>
            </a:endParaRPr>
          </a:p>
          <a:p>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Hay</a:t>
            </a:r>
            <a:r>
              <a:rPr lang="es-ES" sz="1200" kern="1200" baseline="0" dirty="0" smtClean="0">
                <a:solidFill>
                  <a:schemeClr val="tx1"/>
                </a:solidFill>
                <a:latin typeface="+mn-lt"/>
                <a:ea typeface="+mn-ea"/>
                <a:cs typeface="+mn-cs"/>
              </a:rPr>
              <a:t> 4 fragmentos </a:t>
            </a:r>
            <a:r>
              <a:rPr lang="es-ES" sz="1200" kern="1200" dirty="0" smtClean="0">
                <a:solidFill>
                  <a:schemeClr val="tx1"/>
                </a:solidFill>
                <a:latin typeface="+mn-lt"/>
                <a:ea typeface="+mn-ea"/>
                <a:cs typeface="+mn-cs"/>
              </a:rPr>
              <a:t>que se han creado para mostrar una imagen o un vídeo en </a:t>
            </a:r>
            <a:r>
              <a:rPr lang="es-ES" sz="1200" i="1" kern="1200" dirty="0" err="1" smtClean="0">
                <a:solidFill>
                  <a:schemeClr val="tx1"/>
                </a:solidFill>
                <a:latin typeface="+mn-lt"/>
                <a:ea typeface="+mn-ea"/>
                <a:cs typeface="+mn-cs"/>
              </a:rPr>
              <a:t>MomentosEsp</a:t>
            </a:r>
            <a:r>
              <a:rPr lang="es-ES" sz="1200" kern="1200" dirty="0" smtClean="0">
                <a:solidFill>
                  <a:schemeClr val="tx1"/>
                </a:solidFill>
                <a:latin typeface="+mn-lt"/>
                <a:ea typeface="+mn-ea"/>
                <a:cs typeface="+mn-cs"/>
              </a:rPr>
              <a:t> o </a:t>
            </a:r>
            <a:r>
              <a:rPr lang="es-ES" sz="1200" i="1" kern="1200" dirty="0" err="1" smtClean="0">
                <a:solidFill>
                  <a:schemeClr val="tx1"/>
                </a:solidFill>
                <a:latin typeface="+mn-lt"/>
                <a:ea typeface="+mn-ea"/>
                <a:cs typeface="+mn-cs"/>
              </a:rPr>
              <a:t>GrandesLogros</a:t>
            </a:r>
            <a:endParaRPr lang="es-ES" sz="1200" i="1" kern="1200" dirty="0" smtClean="0">
              <a:solidFill>
                <a:schemeClr val="tx1"/>
              </a:solidFill>
              <a:latin typeface="+mn-lt"/>
              <a:ea typeface="+mn-ea"/>
              <a:cs typeface="+mn-cs"/>
            </a:endParaRPr>
          </a:p>
          <a:p>
            <a:r>
              <a:rPr lang="es-ES" dirty="0" err="1" smtClean="0"/>
              <a:t>LogroFragActivity</a:t>
            </a:r>
            <a:endParaRPr lang="es-ES" dirty="0" smtClean="0"/>
          </a:p>
          <a:p>
            <a:r>
              <a:rPr lang="es-ES" sz="1200" kern="1200" dirty="0" err="1" smtClean="0">
                <a:solidFill>
                  <a:schemeClr val="tx1"/>
                </a:solidFill>
                <a:latin typeface="+mn-lt"/>
                <a:ea typeface="+mn-ea"/>
                <a:cs typeface="+mn-cs"/>
              </a:rPr>
              <a:t>LogroVideoActivity</a:t>
            </a:r>
            <a:endParaRPr lang="es-ES" sz="1200" kern="1200" dirty="0" smtClean="0">
              <a:solidFill>
                <a:schemeClr val="tx1"/>
              </a:solidFill>
              <a:latin typeface="+mn-lt"/>
              <a:ea typeface="+mn-ea"/>
              <a:cs typeface="+mn-cs"/>
            </a:endParaRPr>
          </a:p>
          <a:p>
            <a:r>
              <a:rPr lang="es-ES" sz="1200" kern="1200" dirty="0" err="1" smtClean="0">
                <a:solidFill>
                  <a:schemeClr val="tx1"/>
                </a:solidFill>
                <a:latin typeface="+mn-lt"/>
                <a:ea typeface="+mn-ea"/>
                <a:cs typeface="+mn-cs"/>
              </a:rPr>
              <a:t>MomentosActivity</a:t>
            </a:r>
            <a:endParaRPr lang="es-ES" sz="1200" kern="1200" dirty="0" smtClean="0">
              <a:solidFill>
                <a:schemeClr val="tx1"/>
              </a:solidFill>
              <a:latin typeface="+mn-lt"/>
              <a:ea typeface="+mn-ea"/>
              <a:cs typeface="+mn-cs"/>
            </a:endParaRPr>
          </a:p>
          <a:p>
            <a:r>
              <a:rPr lang="es-ES" sz="1200" kern="1200" dirty="0" err="1" smtClean="0">
                <a:solidFill>
                  <a:schemeClr val="tx1"/>
                </a:solidFill>
                <a:latin typeface="+mn-lt"/>
                <a:ea typeface="+mn-ea"/>
                <a:cs typeface="+mn-cs"/>
              </a:rPr>
              <a:t>MomentosVideoActivity</a:t>
            </a:r>
            <a:endParaRPr lang="es-ES" sz="1200" kern="1200" dirty="0" smtClean="0">
              <a:solidFill>
                <a:schemeClr val="tx1"/>
              </a:solidFill>
              <a:latin typeface="+mn-lt"/>
              <a:ea typeface="+mn-ea"/>
              <a:cs typeface="+mn-cs"/>
            </a:endParaRPr>
          </a:p>
          <a:p>
            <a:endParaRPr lang="es-E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Cada lista (perfiles, artista, logros y momentos) se representa con un </a:t>
            </a:r>
            <a:r>
              <a:rPr lang="es-ES" sz="1200" i="1" kern="1200" dirty="0" err="1" smtClean="0">
                <a:solidFill>
                  <a:schemeClr val="tx1"/>
                </a:solidFill>
                <a:latin typeface="+mn-lt"/>
                <a:ea typeface="+mn-ea"/>
                <a:cs typeface="+mn-cs"/>
              </a:rPr>
              <a:t>RecyclerView</a:t>
            </a:r>
            <a:r>
              <a:rPr lang="es-ES" sz="1200" kern="1200" dirty="0" smtClean="0">
                <a:solidFill>
                  <a:schemeClr val="tx1"/>
                </a:solidFill>
                <a:latin typeface="+mn-lt"/>
                <a:ea typeface="+mn-ea"/>
                <a:cs typeface="+mn-cs"/>
              </a:rPr>
              <a:t>, que a su vez necesita un </a:t>
            </a:r>
            <a:r>
              <a:rPr lang="es-ES" sz="1200" i="1" kern="1200" dirty="0" err="1" smtClean="0">
                <a:solidFill>
                  <a:schemeClr val="tx1"/>
                </a:solidFill>
                <a:latin typeface="+mn-lt"/>
                <a:ea typeface="+mn-ea"/>
                <a:cs typeface="+mn-cs"/>
              </a:rPr>
              <a:t>ViewHolder</a:t>
            </a:r>
            <a:r>
              <a:rPr lang="es-ES" sz="1200" kern="1200" dirty="0" smtClean="0">
                <a:solidFill>
                  <a:schemeClr val="tx1"/>
                </a:solidFill>
                <a:latin typeface="+mn-lt"/>
                <a:ea typeface="+mn-ea"/>
                <a:cs typeface="+mn-cs"/>
              </a:rPr>
              <a:t> para inflar la vista, por lo que hay un </a:t>
            </a:r>
            <a:r>
              <a:rPr lang="es-ES" sz="1200" i="1" kern="1200" dirty="0" err="1" smtClean="0">
                <a:solidFill>
                  <a:schemeClr val="tx1"/>
                </a:solidFill>
                <a:latin typeface="+mn-lt"/>
                <a:ea typeface="+mn-ea"/>
                <a:cs typeface="+mn-cs"/>
              </a:rPr>
              <a:t>ViewHolder</a:t>
            </a:r>
            <a:r>
              <a:rPr lang="es-ES" sz="1200" kern="1200" dirty="0" smtClean="0">
                <a:solidFill>
                  <a:schemeClr val="tx1"/>
                </a:solidFill>
                <a:latin typeface="+mn-lt"/>
                <a:ea typeface="+mn-ea"/>
                <a:cs typeface="+mn-cs"/>
              </a:rPr>
              <a:t> para cada lista que se muestra en la aplicación:</a:t>
            </a:r>
          </a:p>
          <a:p>
            <a:r>
              <a:rPr lang="es-ES" dirty="0" err="1" smtClean="0"/>
              <a:t>artistaViewHolder</a:t>
            </a:r>
            <a:endParaRPr lang="es-ES" dirty="0" smtClean="0"/>
          </a:p>
          <a:p>
            <a:r>
              <a:rPr lang="es-ES" dirty="0" err="1" smtClean="0"/>
              <a:t>logroViewHolder</a:t>
            </a:r>
            <a:endParaRPr lang="es-ES" dirty="0" smtClean="0"/>
          </a:p>
          <a:p>
            <a:r>
              <a:rPr lang="es-ES" dirty="0" err="1" smtClean="0"/>
              <a:t>momentoViewHolder</a:t>
            </a:r>
            <a:endParaRPr lang="es-ES" dirty="0" smtClean="0"/>
          </a:p>
          <a:p>
            <a:r>
              <a:rPr lang="es-ES" dirty="0" err="1" smtClean="0"/>
              <a:t>perfilViewHolder</a:t>
            </a:r>
            <a:endParaRPr lang="es-ES" dirty="0"/>
          </a:p>
        </p:txBody>
      </p:sp>
      <p:sp>
        <p:nvSpPr>
          <p:cNvPr id="4" name="3 Marcador de número de diapositiva"/>
          <p:cNvSpPr>
            <a:spLocks noGrp="1"/>
          </p:cNvSpPr>
          <p:nvPr>
            <p:ph type="sldNum" sz="quarter" idx="10"/>
          </p:nvPr>
        </p:nvSpPr>
        <p:spPr/>
        <p:txBody>
          <a:bodyPr/>
          <a:lstStyle/>
          <a:p>
            <a:fld id="{48ED3631-6F19-4C18-AE63-3E4EB76F1D66}" type="slidenum">
              <a:rPr lang="es-ES" smtClean="0"/>
              <a:pPr/>
              <a:t>11</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Cómo se almacena</a:t>
            </a:r>
            <a:r>
              <a:rPr lang="es-ES" baseline="0" dirty="0" smtClean="0"/>
              <a:t> el modelo de datos en </a:t>
            </a:r>
            <a:r>
              <a:rPr lang="es-ES" baseline="0" dirty="0" err="1" smtClean="0"/>
              <a:t>Firebase</a:t>
            </a:r>
            <a:r>
              <a:rPr lang="es-ES" baseline="0" dirty="0" smtClean="0"/>
              <a:t> </a:t>
            </a:r>
            <a:r>
              <a:rPr lang="es-ES" baseline="0" dirty="0" err="1" smtClean="0"/>
              <a:t>Database</a:t>
            </a:r>
            <a:endParaRPr lang="es-ES" baseline="0" dirty="0" smtClean="0"/>
          </a:p>
          <a:p>
            <a:r>
              <a:rPr lang="es-ES" baseline="0" dirty="0" smtClean="0"/>
              <a:t>Se puede observar que desde la consola se puede acceder a las reglas de seguridad, que se han establecido para que el usuario esté autenticado si quiere leer y escribir de la base de datos</a:t>
            </a:r>
          </a:p>
          <a:p>
            <a:r>
              <a:rPr lang="es-ES" baseline="0" dirty="0" smtClean="0"/>
              <a:t>También se puede acceder a </a:t>
            </a:r>
            <a:r>
              <a:rPr lang="es-ES" baseline="0" dirty="0" err="1" smtClean="0"/>
              <a:t>Firebase</a:t>
            </a:r>
            <a:r>
              <a:rPr lang="es-ES" baseline="0" dirty="0" smtClean="0"/>
              <a:t> Storage para ver cómo </a:t>
            </a:r>
            <a:r>
              <a:rPr lang="es-ES" baseline="0" dirty="0" err="1" smtClean="0"/>
              <a:t>Firebase</a:t>
            </a:r>
            <a:r>
              <a:rPr lang="es-ES" baseline="0" dirty="0" smtClean="0"/>
              <a:t> va almacenando los datos</a:t>
            </a:r>
          </a:p>
        </p:txBody>
      </p:sp>
      <p:sp>
        <p:nvSpPr>
          <p:cNvPr id="4" name="3 Marcador de número de diapositiva"/>
          <p:cNvSpPr>
            <a:spLocks noGrp="1"/>
          </p:cNvSpPr>
          <p:nvPr>
            <p:ph type="sldNum" sz="quarter" idx="10"/>
          </p:nvPr>
        </p:nvSpPr>
        <p:spPr/>
        <p:txBody>
          <a:bodyPr/>
          <a:lstStyle/>
          <a:p>
            <a:fld id="{48ED3631-6F19-4C18-AE63-3E4EB76F1D66}" type="slidenum">
              <a:rPr lang="es-ES" smtClean="0"/>
              <a:pPr/>
              <a:t>12</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 Este proyecto ha servido para afianzar y ampliar los conocimientos adquiridos en las asignaturas de </a:t>
            </a:r>
            <a:r>
              <a:rPr lang="es-ES" dirty="0" err="1" smtClean="0"/>
              <a:t>Android</a:t>
            </a:r>
            <a:r>
              <a:rPr lang="es-ES" dirty="0" smtClean="0"/>
              <a:t> cursadas en el Máster.</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La parte de documentación ha intentado cubrir todos los temas tratados, justificando de la mejor manera posible las decisiones tomadas en la realización del proyecto y en la elección de las tecnologías utilizadas.</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La planificación del</a:t>
            </a:r>
            <a:r>
              <a:rPr lang="es-ES" baseline="0" dirty="0" smtClean="0"/>
              <a:t> proyecto y las fechas de entrega han servido para la realización del proyecto en tiempo y su correspondiente seguimiento. Hay que decir que en la fase de implementación se han dedicado más horas de las planificadas inicialmente.</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Los requisitos que se marcaron en un principio se han cumplido aunque se haya tenido que emplear más horas en la implementación. Se ha añadido alguna funcionalidad nueva como la ubicación o el compartir con </a:t>
            </a:r>
            <a:r>
              <a:rPr lang="es-ES" baseline="0" dirty="0" err="1" smtClean="0"/>
              <a:t>whatsapp</a:t>
            </a:r>
            <a:r>
              <a:rPr lang="es-ES" baseline="0" dirty="0" smtClean="0"/>
              <a:t>. Por lo tanto se puede decir que la metodología utilizada ha sido la adecuada para la realización del proyecto en tiempo.</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En cuanto al tema de experiencia de usuario, la aplicación se ha probado por usuarios adultos y niños y se han obtenido buenos resultados, por lo tanto se puede concluir que se ha obtenido una buena usabilidad.</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48ED3631-6F19-4C18-AE63-3E4EB76F1D66}" type="slidenum">
              <a:rPr lang="es-ES" smtClean="0"/>
              <a:pPr/>
              <a:t>14</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Se ha pensado que una posible ampliación sería el envío de notificaciones</a:t>
            </a:r>
            <a:r>
              <a:rPr lang="es-ES" baseline="0" dirty="0" smtClean="0"/>
              <a:t> mediante </a:t>
            </a:r>
            <a:r>
              <a:rPr lang="es-ES" baseline="0" dirty="0" err="1" smtClean="0"/>
              <a:t>Firebase</a:t>
            </a:r>
            <a:r>
              <a:rPr lang="es-ES" baseline="0" dirty="0" smtClean="0"/>
              <a:t> cuando se inserten nuevos registros o por ejemplo en el cumpleaños de uno de los perfiles existentes.</a:t>
            </a:r>
          </a:p>
          <a:p>
            <a:r>
              <a:rPr lang="es-ES" baseline="0" dirty="0" smtClean="0"/>
              <a:t>Actualmente sólo se permite utilizar la aplicación en vertical ya que hay que implementar que se permita girar las imágenes con la librería </a:t>
            </a:r>
            <a:r>
              <a:rPr lang="es-ES" baseline="0" dirty="0" err="1" smtClean="0"/>
              <a:t>Glide</a:t>
            </a:r>
            <a:r>
              <a:rPr lang="es-ES" baseline="0" dirty="0" smtClean="0"/>
              <a:t>.</a:t>
            </a:r>
          </a:p>
          <a:p>
            <a:r>
              <a:rPr lang="es-ES" dirty="0" smtClean="0"/>
              <a:t>Se podrían incluir muchos más mensajes para el usuario, así como mejorar los existentes,</a:t>
            </a:r>
            <a:r>
              <a:rPr lang="es-ES" baseline="0" dirty="0" smtClean="0"/>
              <a:t> con el fin de que sea más entretenido para el niño incluir nuevos registros y ver qué le dice no sólo el padre, sino la aplicación.</a:t>
            </a:r>
          </a:p>
          <a:p>
            <a:r>
              <a:rPr lang="es-ES" baseline="0" dirty="0" smtClean="0"/>
              <a:t>Creación de base de datos con </a:t>
            </a:r>
            <a:r>
              <a:rPr lang="es-ES" baseline="0" dirty="0" err="1" smtClean="0"/>
              <a:t>SQLLite</a:t>
            </a:r>
            <a:r>
              <a:rPr lang="es-ES" baseline="0" dirty="0" smtClean="0"/>
              <a:t> que compruebe cada vez la sincronización de los datos y permita trabajar con ella cuando no exista conexión a Internet.</a:t>
            </a:r>
          </a:p>
          <a:p>
            <a:endParaRPr lang="es-ES" dirty="0"/>
          </a:p>
        </p:txBody>
      </p:sp>
      <p:sp>
        <p:nvSpPr>
          <p:cNvPr id="4" name="3 Marcador de número de diapositiva"/>
          <p:cNvSpPr>
            <a:spLocks noGrp="1"/>
          </p:cNvSpPr>
          <p:nvPr>
            <p:ph type="sldNum" sz="quarter" idx="10"/>
          </p:nvPr>
        </p:nvSpPr>
        <p:spPr/>
        <p:txBody>
          <a:bodyPr/>
          <a:lstStyle/>
          <a:p>
            <a:fld id="{48ED3631-6F19-4C18-AE63-3E4EB76F1D66}" type="slidenum">
              <a:rPr lang="es-ES" smtClean="0"/>
              <a:pPr/>
              <a:t>15</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Aquí acaba la presentación de </a:t>
            </a:r>
            <a:r>
              <a:rPr lang="es-ES" dirty="0" err="1" smtClean="0"/>
              <a:t>KidEvolution</a:t>
            </a:r>
            <a:r>
              <a:rPr lang="es-ES" dirty="0" smtClean="0"/>
              <a:t>. Muchas gracias por</a:t>
            </a:r>
            <a:r>
              <a:rPr lang="es-ES" baseline="0" dirty="0" smtClean="0"/>
              <a:t> su atención y espero que les haya gustado.</a:t>
            </a:r>
            <a:endParaRPr lang="es-ES" dirty="0"/>
          </a:p>
        </p:txBody>
      </p:sp>
      <p:sp>
        <p:nvSpPr>
          <p:cNvPr id="4" name="3 Marcador de número de diapositiva"/>
          <p:cNvSpPr>
            <a:spLocks noGrp="1"/>
          </p:cNvSpPr>
          <p:nvPr>
            <p:ph type="sldNum" sz="quarter" idx="10"/>
          </p:nvPr>
        </p:nvSpPr>
        <p:spPr/>
        <p:txBody>
          <a:bodyPr/>
          <a:lstStyle/>
          <a:p>
            <a:fld id="{48ED3631-6F19-4C18-AE63-3E4EB76F1D66}" type="slidenum">
              <a:rPr lang="es-ES" smtClean="0"/>
              <a:pPr/>
              <a:t>16</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La</a:t>
            </a:r>
            <a:r>
              <a:rPr lang="es-ES" baseline="0" dirty="0" smtClean="0"/>
              <a:t> presentación se va a repartir en </a:t>
            </a:r>
            <a:r>
              <a:rPr lang="es-ES" baseline="0" dirty="0" smtClean="0"/>
              <a:t>los </a:t>
            </a:r>
            <a:r>
              <a:rPr lang="es-ES" baseline="0" dirty="0" smtClean="0"/>
              <a:t>siguientes apartados:</a:t>
            </a:r>
          </a:p>
          <a:p>
            <a:r>
              <a:rPr lang="es-ES" baseline="0" dirty="0" smtClean="0"/>
              <a:t>Contexto y justificación:  Se comentará brevemente cómo se ha elegido el tema propuesto y la planificación del proyecto.</a:t>
            </a:r>
          </a:p>
          <a:p>
            <a:r>
              <a:rPr lang="es-ES" baseline="0" dirty="0" smtClean="0"/>
              <a:t>Diseño: Se tratarán los principales aspectos de diseño de la aplicación y el </a:t>
            </a:r>
            <a:r>
              <a:rPr lang="es-ES" baseline="0" dirty="0" err="1" smtClean="0"/>
              <a:t>prototipado</a:t>
            </a:r>
            <a:r>
              <a:rPr lang="es-ES" baseline="0" dirty="0" smtClean="0"/>
              <a:t>.</a:t>
            </a:r>
          </a:p>
          <a:p>
            <a:r>
              <a:rPr lang="es-ES" baseline="0" dirty="0" smtClean="0"/>
              <a:t>Implementación: Se comentarán cómo se ha implementado la aplicación, las principales funciones y características más importantes.</a:t>
            </a:r>
          </a:p>
          <a:p>
            <a:r>
              <a:rPr lang="es-ES" dirty="0" smtClean="0"/>
              <a:t>Conclusiones y líneas futuras: En el último apartado se valorará la realización de la aplicación, cómo ha ido la planificación</a:t>
            </a:r>
            <a:r>
              <a:rPr lang="es-ES" baseline="0" dirty="0" smtClean="0"/>
              <a:t> y las principales líneas futuras que han surgido tras el estudio de la aplicación.</a:t>
            </a:r>
            <a:endParaRPr lang="es-ES" dirty="0"/>
          </a:p>
        </p:txBody>
      </p:sp>
      <p:sp>
        <p:nvSpPr>
          <p:cNvPr id="4" name="3 Marcador de número de diapositiva"/>
          <p:cNvSpPr>
            <a:spLocks noGrp="1"/>
          </p:cNvSpPr>
          <p:nvPr>
            <p:ph type="sldNum" sz="quarter" idx="10"/>
          </p:nvPr>
        </p:nvSpPr>
        <p:spPr/>
        <p:txBody>
          <a:bodyPr/>
          <a:lstStyle/>
          <a:p>
            <a:fld id="{48ED3631-6F19-4C18-AE63-3E4EB76F1D66}"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La principal motivación para la realización de esta aplicación es ayudar a niños inseguros  con baja autoestima a sentirse motivados mediante el refuerzo positivo.</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Por otro lado también permite guardar todos los trabajos y manualidades</a:t>
            </a:r>
            <a:r>
              <a:rPr lang="es-ES" baseline="0" dirty="0" smtClean="0"/>
              <a:t> de los niños, para no perder así ningún trabajo ni tener cajas llenas de papeles que acaban sin volverse a mirar. Los trabajos pueden guardarse con la fecha y comentarios positivos que ayudan al niño a sentirse seguro.</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Se pueden grabar también vídeos y fotografías de grandes logros y momentos especiales que ayuden al niño a sentirse feliz y pueda consultar fácilmente siempre que quiera. </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48ED3631-6F19-4C18-AE63-3E4EB76F1D66}"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 proyecto se ha realizado en cuatro fases principales:</a:t>
            </a:r>
          </a:p>
          <a:p>
            <a:pPr marL="514350" indent="-514350">
              <a:buFont typeface="+mj-lt"/>
              <a:buAutoNum type="arabicPeriod"/>
            </a:pPr>
            <a:r>
              <a:rPr lang="es-ES" sz="1200" dirty="0" smtClean="0">
                <a:solidFill>
                  <a:srgbClr val="002060"/>
                </a:solidFill>
              </a:rPr>
              <a:t>PEC 1: Contexto, objetivos y planificación 22/02/2017 – 15/03/2017</a:t>
            </a:r>
          </a:p>
          <a:p>
            <a:pPr marL="514350" indent="-514350">
              <a:buFont typeface="+mj-lt"/>
              <a:buAutoNum type="arabicPeriod"/>
            </a:pPr>
            <a:r>
              <a:rPr lang="es-ES" sz="1200" dirty="0" smtClean="0">
                <a:solidFill>
                  <a:srgbClr val="002060"/>
                </a:solidFill>
              </a:rPr>
              <a:t>PEC 2: Diseño centrado en el usuario, prototipo, diseño técnico                                               16/03/2017 – 05/04/2017</a:t>
            </a:r>
          </a:p>
          <a:p>
            <a:pPr marL="514350" indent="-514350">
              <a:buFont typeface="+mj-lt"/>
              <a:buAutoNum type="arabicPeriod"/>
            </a:pPr>
            <a:r>
              <a:rPr lang="es-ES" sz="1200" dirty="0" smtClean="0">
                <a:solidFill>
                  <a:srgbClr val="002060"/>
                </a:solidFill>
              </a:rPr>
              <a:t>PEC 3: Implementación y desarrollo      06/04/2017 – 17/05/2017</a:t>
            </a:r>
          </a:p>
          <a:p>
            <a:pPr marL="514350" indent="-514350">
              <a:buFont typeface="+mj-lt"/>
              <a:buAutoNum type="arabicPeriod"/>
            </a:pPr>
            <a:r>
              <a:rPr lang="es-ES" sz="1200" dirty="0" smtClean="0">
                <a:solidFill>
                  <a:srgbClr val="002060"/>
                </a:solidFill>
              </a:rPr>
              <a:t>PEC 4: Conclusiones  y presentación      18/05/2017 – 07/06/2017</a:t>
            </a:r>
            <a:endParaRPr lang="es-ES" sz="1200" dirty="0">
              <a:solidFill>
                <a:srgbClr val="002060"/>
              </a:solidFill>
            </a:endParaRPr>
          </a:p>
        </p:txBody>
      </p:sp>
      <p:sp>
        <p:nvSpPr>
          <p:cNvPr id="4" name="3 Marcador de número de diapositiva"/>
          <p:cNvSpPr>
            <a:spLocks noGrp="1"/>
          </p:cNvSpPr>
          <p:nvPr>
            <p:ph type="sldNum" sz="quarter" idx="10"/>
          </p:nvPr>
        </p:nvSpPr>
        <p:spPr/>
        <p:txBody>
          <a:bodyPr/>
          <a:lstStyle/>
          <a:p>
            <a:fld id="{48ED3631-6F19-4C18-AE63-3E4EB76F1D66}" type="slidenum">
              <a:rPr lang="es-ES" smtClean="0"/>
              <a:pPr/>
              <a:t>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 sz="1200" kern="1200" dirty="0" smtClean="0">
                <a:solidFill>
                  <a:schemeClr val="tx1"/>
                </a:solidFill>
                <a:latin typeface="+mn-lt"/>
                <a:ea typeface="+mn-ea"/>
                <a:cs typeface="+mn-cs"/>
              </a:rPr>
              <a:t>El diseño centrado en el usuario (DCU) se caracteriza por asumir que todo el proceso de diseño y desarrollo debe estar conducido o centrado por el usuario. Se ha realizado  una encuesta y se ha hablado con varios usuarios potenciales para finalmente extraer cuatro perfiles y sus escenarios de uso.	</a:t>
            </a:r>
          </a:p>
          <a:p>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Este patrón MVC va a permitir separar los datos de la lógica de negocio de la aplicación del interfaz de usuario.</a:t>
            </a:r>
          </a:p>
          <a:p>
            <a:r>
              <a:rPr lang="es-ES"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El </a:t>
            </a:r>
            <a:r>
              <a:rPr lang="es-ES" sz="1200" b="1" kern="1200" dirty="0" smtClean="0">
                <a:solidFill>
                  <a:schemeClr val="tx1"/>
                </a:solidFill>
                <a:latin typeface="+mn-lt"/>
                <a:ea typeface="+mn-ea"/>
                <a:cs typeface="+mn-cs"/>
              </a:rPr>
              <a:t>modelo</a:t>
            </a:r>
            <a:r>
              <a:rPr lang="es-ES" sz="1200" kern="1200" dirty="0" smtClean="0">
                <a:solidFill>
                  <a:schemeClr val="tx1"/>
                </a:solidFill>
                <a:latin typeface="+mn-lt"/>
                <a:ea typeface="+mn-ea"/>
                <a:cs typeface="+mn-cs"/>
              </a:rPr>
              <a:t> será la capa en la que se trabaje con los datos, contendrá mecanismos para trabajar con  la información y actualizar su estado.</a:t>
            </a:r>
          </a:p>
          <a:p>
            <a:r>
              <a:rPr lang="es-ES"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La </a:t>
            </a:r>
            <a:r>
              <a:rPr lang="es-ES" sz="1200" b="1" kern="1200" dirty="0" smtClean="0">
                <a:solidFill>
                  <a:schemeClr val="tx1"/>
                </a:solidFill>
                <a:latin typeface="+mn-lt"/>
                <a:ea typeface="+mn-ea"/>
                <a:cs typeface="+mn-cs"/>
              </a:rPr>
              <a:t>vista</a:t>
            </a:r>
            <a:r>
              <a:rPr lang="es-ES" sz="1200" kern="1200" dirty="0" smtClean="0">
                <a:solidFill>
                  <a:schemeClr val="tx1"/>
                </a:solidFill>
                <a:latin typeface="+mn-lt"/>
                <a:ea typeface="+mn-ea"/>
                <a:cs typeface="+mn-cs"/>
              </a:rPr>
              <a:t> contiene el código de la aplicación que va a producir la visualización de las interfaces de usuario, es decir, muestra de forma correcta la información proporcionada por el modelo para que el usuario pueda ver dicha información.</a:t>
            </a:r>
          </a:p>
          <a:p>
            <a:r>
              <a:rPr lang="es-ES"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El </a:t>
            </a:r>
            <a:r>
              <a:rPr lang="es-ES" sz="1200" b="1" kern="1200" dirty="0" smtClean="0">
                <a:solidFill>
                  <a:schemeClr val="tx1"/>
                </a:solidFill>
                <a:latin typeface="+mn-lt"/>
                <a:ea typeface="+mn-ea"/>
                <a:cs typeface="+mn-cs"/>
              </a:rPr>
              <a:t>controlador </a:t>
            </a:r>
            <a:r>
              <a:rPr lang="es-ES" sz="1200" kern="1200" dirty="0" smtClean="0">
                <a:solidFill>
                  <a:schemeClr val="tx1"/>
                </a:solidFill>
                <a:latin typeface="+mn-lt"/>
                <a:ea typeface="+mn-ea"/>
                <a:cs typeface="+mn-cs"/>
              </a:rPr>
              <a:t>es la capa que sirve de enlace entre las vistas y los modelos, responde a los mecanismos que puedan requerirse para implementar las necesidades de la aplicación.</a:t>
            </a:r>
          </a:p>
          <a:p>
            <a:endParaRPr lang="es-E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SDK </a:t>
            </a:r>
            <a:r>
              <a:rPr lang="es-ES_tradnl" sz="1200" kern="1200" dirty="0" err="1" smtClean="0">
                <a:solidFill>
                  <a:schemeClr val="tx1"/>
                </a:solidFill>
                <a:latin typeface="+mn-lt"/>
                <a:ea typeface="+mn-ea"/>
                <a:cs typeface="+mn-cs"/>
              </a:rPr>
              <a:t>Firebase</a:t>
            </a:r>
            <a:r>
              <a:rPr lang="es-ES_tradnl" sz="1200" kern="1200" dirty="0" smtClean="0">
                <a:solidFill>
                  <a:schemeClr val="tx1"/>
                </a:solidFill>
                <a:latin typeface="+mn-lt"/>
                <a:ea typeface="+mn-ea"/>
                <a:cs typeface="+mn-cs"/>
              </a:rPr>
              <a:t> Storage para subir y bajar archivos. </a:t>
            </a:r>
            <a:r>
              <a:rPr lang="es-ES_tradnl" sz="1200" kern="1200" dirty="0" err="1" smtClean="0">
                <a:solidFill>
                  <a:schemeClr val="tx1"/>
                </a:solidFill>
                <a:latin typeface="+mn-lt"/>
                <a:ea typeface="+mn-ea"/>
                <a:cs typeface="+mn-cs"/>
              </a:rPr>
              <a:t>Firebase</a:t>
            </a:r>
            <a:r>
              <a:rPr lang="es-ES_tradnl" sz="1200" kern="1200" dirty="0" smtClean="0">
                <a:solidFill>
                  <a:schemeClr val="tx1"/>
                </a:solidFill>
                <a:latin typeface="+mn-lt"/>
                <a:ea typeface="+mn-ea"/>
                <a:cs typeface="+mn-cs"/>
              </a:rPr>
              <a:t> Storage almacena los archivos en una cubeta de </a:t>
            </a:r>
            <a:r>
              <a:rPr lang="es-ES_tradnl" sz="1200" u="sng" kern="1200" dirty="0" smtClean="0">
                <a:solidFill>
                  <a:schemeClr val="tx1"/>
                </a:solidFill>
                <a:latin typeface="+mn-lt"/>
                <a:ea typeface="+mn-ea"/>
                <a:cs typeface="+mn-cs"/>
                <a:hlinkClick r:id="rId3"/>
              </a:rPr>
              <a:t>Google Cloud Storage</a:t>
            </a:r>
            <a:r>
              <a:rPr lang="es-ES_tradnl" sz="1200" kern="1200" dirty="0" smtClean="0">
                <a:solidFill>
                  <a:schemeClr val="tx1"/>
                </a:solidFill>
                <a:latin typeface="+mn-lt"/>
                <a:ea typeface="+mn-ea"/>
                <a:cs typeface="+mn-cs"/>
              </a:rPr>
              <a:t>, por lo que se podrá acceder a ellos a través de </a:t>
            </a:r>
            <a:r>
              <a:rPr lang="es-ES_tradnl" sz="1200" kern="1200" dirty="0" err="1" smtClean="0">
                <a:solidFill>
                  <a:schemeClr val="tx1"/>
                </a:solidFill>
                <a:latin typeface="+mn-lt"/>
                <a:ea typeface="+mn-ea"/>
                <a:cs typeface="+mn-cs"/>
              </a:rPr>
              <a:t>Firebase</a:t>
            </a:r>
            <a:r>
              <a:rPr lang="es-ES_tradnl" sz="1200" kern="1200" dirty="0" smtClean="0">
                <a:solidFill>
                  <a:schemeClr val="tx1"/>
                </a:solidFill>
                <a:latin typeface="+mn-lt"/>
                <a:ea typeface="+mn-ea"/>
                <a:cs typeface="+mn-cs"/>
              </a:rPr>
              <a:t> y de las API de Google Cloud.</a:t>
            </a:r>
            <a:endParaRPr lang="es-ES" sz="1200" kern="1200" dirty="0" smtClean="0">
              <a:solidFill>
                <a:schemeClr val="tx1"/>
              </a:solidFill>
              <a:latin typeface="+mn-lt"/>
              <a:ea typeface="+mn-ea"/>
              <a:cs typeface="+mn-cs"/>
            </a:endParaRPr>
          </a:p>
          <a:p>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p>
          <a:p>
            <a:endParaRPr lang="es-ES" dirty="0"/>
          </a:p>
        </p:txBody>
      </p:sp>
      <p:sp>
        <p:nvSpPr>
          <p:cNvPr id="4" name="3 Marcador de número de diapositiva"/>
          <p:cNvSpPr>
            <a:spLocks noGrp="1"/>
          </p:cNvSpPr>
          <p:nvPr>
            <p:ph type="sldNum" sz="quarter" idx="10"/>
          </p:nvPr>
        </p:nvSpPr>
        <p:spPr/>
        <p:txBody>
          <a:bodyPr/>
          <a:lstStyle/>
          <a:p>
            <a:fld id="{48ED3631-6F19-4C18-AE63-3E4EB76F1D66}" type="slidenum">
              <a:rPr lang="es-ES" smtClean="0"/>
              <a:pPr/>
              <a:t>6</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Diagrama</a:t>
            </a:r>
            <a:r>
              <a:rPr lang="es-ES" baseline="0" dirty="0" smtClean="0"/>
              <a:t> de casos de uso. Se representan las principales funcionalidades de la aplicación.</a:t>
            </a:r>
          </a:p>
          <a:p>
            <a:r>
              <a:rPr lang="es-ES" baseline="0" dirty="0" smtClean="0"/>
              <a:t>Cabría comentar brevemente lo que se puede guardar en los casos de alta ya que añade funcionalidad extra a la aplicación. </a:t>
            </a:r>
          </a:p>
          <a:p>
            <a:r>
              <a:rPr lang="es-ES" baseline="0" dirty="0" smtClean="0"/>
              <a:t>En el alta de perfil se puede almacenar la fotografía de perfil, el nombre, la fecha de nacimiento para calcular la edad, y el color favorito que se utiliza para representar algunos campos en sus carpetas.</a:t>
            </a:r>
          </a:p>
          <a:p>
            <a:r>
              <a:rPr lang="es-ES" baseline="0" dirty="0" smtClean="0"/>
              <a:t>En el caso de alta de manualidades se puede grabar una fotografía, título, comentario, un emoticono que representa una valoración y una nota de voz. </a:t>
            </a:r>
          </a:p>
          <a:p>
            <a:r>
              <a:rPr lang="es-ES" baseline="0" dirty="0" smtClean="0"/>
              <a:t>En los casos tanto de alta de grandes logros como de momentos especiales se puede elegir añadir entre una imagen o un vídeo, también el título un comentario y una nota de voz si se desea. En momentos especiales se ha añadido finalmente la opción de añadir la ubicación del momento. </a:t>
            </a:r>
          </a:p>
          <a:p>
            <a:r>
              <a:rPr lang="es-ES" baseline="0" dirty="0" smtClean="0"/>
              <a:t>En las pantallas de detalle se puede ver todos los datos guardados y aparecen botones para nota de voz o para ver la ubicación en caso de haberse guardado estos datos al guardar el ítem.</a:t>
            </a:r>
            <a:endParaRPr lang="es-ES" dirty="0"/>
          </a:p>
        </p:txBody>
      </p:sp>
      <p:sp>
        <p:nvSpPr>
          <p:cNvPr id="4" name="3 Marcador de número de diapositiva"/>
          <p:cNvSpPr>
            <a:spLocks noGrp="1"/>
          </p:cNvSpPr>
          <p:nvPr>
            <p:ph type="sldNum" sz="quarter" idx="10"/>
          </p:nvPr>
        </p:nvSpPr>
        <p:spPr/>
        <p:txBody>
          <a:bodyPr/>
          <a:lstStyle/>
          <a:p>
            <a:fld id="{48ED3631-6F19-4C18-AE63-3E4EB76F1D66}" type="slidenum">
              <a:rPr lang="es-ES" smtClean="0"/>
              <a:pPr/>
              <a:t>7</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Los prototipos han sido una herramienta importante en el desarrollo del proyecto para tener la</a:t>
            </a:r>
            <a:r>
              <a:rPr lang="es-ES" baseline="0" dirty="0" smtClean="0"/>
              <a:t> idea clara desde el inicio de las principales funcionalidades de la aplicación y la navegación entre pantallas.</a:t>
            </a:r>
            <a:endParaRPr lang="es-ES" dirty="0" smtClean="0"/>
          </a:p>
          <a:p>
            <a:r>
              <a:rPr lang="es-ES" dirty="0" smtClean="0"/>
              <a:t>Prototipo</a:t>
            </a:r>
            <a:r>
              <a:rPr lang="es-ES" baseline="0" dirty="0" smtClean="0"/>
              <a:t> baja fidelidad con </a:t>
            </a:r>
            <a:r>
              <a:rPr lang="es-ES" baseline="0" dirty="0" err="1" smtClean="0"/>
              <a:t>Balsamiq</a:t>
            </a:r>
            <a:endParaRPr lang="es-ES" baseline="0" dirty="0" smtClean="0"/>
          </a:p>
          <a:p>
            <a:r>
              <a:rPr lang="es-ES" baseline="0" dirty="0" smtClean="0"/>
              <a:t>Prototipo alta fidelidad con </a:t>
            </a:r>
            <a:r>
              <a:rPr lang="es-ES" sz="1200" kern="1200" dirty="0" err="1" smtClean="0">
                <a:solidFill>
                  <a:schemeClr val="tx1"/>
                </a:solidFill>
                <a:latin typeface="+mn-lt"/>
                <a:ea typeface="+mn-ea"/>
                <a:cs typeface="+mn-cs"/>
              </a:rPr>
              <a:t>Justinmind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Prototyper</a:t>
            </a:r>
            <a:endParaRPr lang="es-ES" sz="1200" kern="1200" dirty="0" smtClean="0">
              <a:solidFill>
                <a:schemeClr val="tx1"/>
              </a:solidFill>
              <a:latin typeface="+mn-lt"/>
              <a:ea typeface="+mn-ea"/>
              <a:cs typeface="+mn-cs"/>
            </a:endParaRPr>
          </a:p>
          <a:p>
            <a:r>
              <a:rPr lang="es-ES" baseline="0" dirty="0" smtClean="0"/>
              <a:t>Pantallazo actual de la aplicación realizada con </a:t>
            </a:r>
            <a:r>
              <a:rPr lang="es-ES" baseline="0" dirty="0" err="1" smtClean="0"/>
              <a:t>Android</a:t>
            </a:r>
            <a:r>
              <a:rPr lang="es-ES" baseline="0" dirty="0" smtClean="0"/>
              <a:t> Studio</a:t>
            </a:r>
          </a:p>
          <a:p>
            <a:r>
              <a:rPr lang="es-ES" baseline="0" dirty="0" smtClean="0"/>
              <a:t>Para mostrar todos los perfiles se ha utilizado la clase </a:t>
            </a:r>
            <a:r>
              <a:rPr lang="es-ES" dirty="0" err="1" smtClean="0"/>
              <a:t>RecyclerView</a:t>
            </a:r>
            <a:r>
              <a:rPr lang="es-ES" dirty="0" smtClean="0"/>
              <a:t> que permite mostrar grandes</a:t>
            </a:r>
            <a:r>
              <a:rPr lang="es-ES" baseline="0" dirty="0" smtClean="0"/>
              <a:t> </a:t>
            </a:r>
            <a:r>
              <a:rPr lang="es-ES" dirty="0" smtClean="0"/>
              <a:t>conjuntos de datos que se pueden desplazar de manera muy eficiente al mantener una cantidad limitada de vistas.</a:t>
            </a:r>
          </a:p>
          <a:p>
            <a:r>
              <a:rPr lang="es-ES" dirty="0" smtClean="0"/>
              <a:t>Para cada perfil </a:t>
            </a:r>
            <a:r>
              <a:rPr lang="es-ES" dirty="0" err="1" smtClean="0"/>
              <a:t>CardView</a:t>
            </a:r>
            <a:r>
              <a:rPr lang="es-ES" dirty="0" smtClean="0"/>
              <a:t>  permite mostrar información dentro de tarjetas que tienen una apariencia uniforme en la plataforma.</a:t>
            </a:r>
          </a:p>
          <a:p>
            <a:endParaRPr lang="es-ES" baseline="0" dirty="0" smtClean="0"/>
          </a:p>
        </p:txBody>
      </p:sp>
      <p:sp>
        <p:nvSpPr>
          <p:cNvPr id="4" name="3 Marcador de número de diapositiva"/>
          <p:cNvSpPr>
            <a:spLocks noGrp="1"/>
          </p:cNvSpPr>
          <p:nvPr>
            <p:ph type="sldNum" sz="quarter" idx="10"/>
          </p:nvPr>
        </p:nvSpPr>
        <p:spPr/>
        <p:txBody>
          <a:bodyPr/>
          <a:lstStyle/>
          <a:p>
            <a:fld id="{48ED3631-6F19-4C18-AE63-3E4EB76F1D66}" type="slidenum">
              <a:rPr lang="es-ES" smtClean="0"/>
              <a:pPr/>
              <a:t>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Implementación</a:t>
            </a:r>
          </a:p>
          <a:p>
            <a:r>
              <a:rPr lang="es-ES" dirty="0" smtClean="0"/>
              <a:t>Modelo de datos resultante. </a:t>
            </a:r>
          </a:p>
          <a:p>
            <a:r>
              <a:rPr lang="es-ES" dirty="0" smtClean="0"/>
              <a:t>Clases:</a:t>
            </a:r>
          </a:p>
          <a:p>
            <a:pPr>
              <a:buFontTx/>
              <a:buChar char="-"/>
            </a:pPr>
            <a:r>
              <a:rPr lang="es-ES" dirty="0" smtClean="0"/>
              <a:t>Usuarios que utilizan la aplicación</a:t>
            </a:r>
          </a:p>
          <a:p>
            <a:pPr>
              <a:buFontTx/>
              <a:buChar char="-"/>
            </a:pPr>
            <a:r>
              <a:rPr lang="es-ES" dirty="0" smtClean="0"/>
              <a:t> Perfiles creados para cada usuario.</a:t>
            </a:r>
            <a:r>
              <a:rPr lang="es-ES" baseline="0" dirty="0" smtClean="0"/>
              <a:t> </a:t>
            </a:r>
          </a:p>
          <a:p>
            <a:pPr>
              <a:buFontTx/>
              <a:buChar char="-"/>
            </a:pPr>
            <a:r>
              <a:rPr lang="es-ES" baseline="0" dirty="0" smtClean="0"/>
              <a:t> Manualidades. No puede almacenar vídeos. Tiene un campo que el resto no tienen que simula una valoración mediante una imagen y un texto asociado.</a:t>
            </a:r>
          </a:p>
          <a:p>
            <a:pPr>
              <a:buFontTx/>
              <a:buChar char="-"/>
            </a:pPr>
            <a:r>
              <a:rPr lang="es-ES" baseline="0" dirty="0" smtClean="0"/>
              <a:t> Grandes logros. Puede grabar tanto imágenes como vídeos. </a:t>
            </a:r>
          </a:p>
          <a:p>
            <a:pPr>
              <a:buFontTx/>
              <a:buChar char="-"/>
            </a:pPr>
            <a:r>
              <a:rPr lang="es-ES" baseline="0" dirty="0" smtClean="0"/>
              <a:t> Momentos especiales. Puede grabar tanto imágenes como vídeos. Además tiene dos campos para guardar la longitud y la latitud de la posición actual si se ha indicado que se desea guardar la ubicación actual. </a:t>
            </a:r>
          </a:p>
          <a:p>
            <a:pPr>
              <a:buFontTx/>
              <a:buChar char="-"/>
            </a:pPr>
            <a:r>
              <a:rPr lang="es-ES" baseline="0" dirty="0" smtClean="0"/>
              <a:t> </a:t>
            </a:r>
            <a:r>
              <a:rPr lang="es-ES" baseline="0" dirty="0" err="1" smtClean="0"/>
              <a:t>KeysFix</a:t>
            </a:r>
            <a:r>
              <a:rPr lang="es-ES" baseline="0" dirty="0" smtClean="0"/>
              <a:t>, </a:t>
            </a:r>
            <a:r>
              <a:rPr lang="es-ES" sz="1200" kern="1200" dirty="0" smtClean="0">
                <a:solidFill>
                  <a:schemeClr val="tx1"/>
                </a:solidFill>
                <a:latin typeface="+mn-lt"/>
                <a:ea typeface="+mn-ea"/>
                <a:cs typeface="+mn-cs"/>
              </a:rPr>
              <a:t>constantes que se utilizan a lo largo de la aplicación.</a:t>
            </a:r>
            <a:endParaRPr lang="es-ES" dirty="0"/>
          </a:p>
        </p:txBody>
      </p:sp>
      <p:sp>
        <p:nvSpPr>
          <p:cNvPr id="4" name="3 Marcador de número de diapositiva"/>
          <p:cNvSpPr>
            <a:spLocks noGrp="1"/>
          </p:cNvSpPr>
          <p:nvPr>
            <p:ph type="sldNum" sz="quarter" idx="10"/>
          </p:nvPr>
        </p:nvSpPr>
        <p:spPr/>
        <p:txBody>
          <a:bodyPr/>
          <a:lstStyle/>
          <a:p>
            <a:fld id="{48ED3631-6F19-4C18-AE63-3E4EB76F1D66}" type="slidenum">
              <a:rPr lang="es-ES" smtClean="0"/>
              <a:pPr/>
              <a:t>9</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Todas las actividades extienden de la actividad </a:t>
            </a:r>
            <a:r>
              <a:rPr lang="es-ES" sz="1200" i="1" kern="1200" dirty="0" err="1" smtClean="0">
                <a:solidFill>
                  <a:schemeClr val="tx1"/>
                </a:solidFill>
                <a:latin typeface="+mn-lt"/>
                <a:ea typeface="+mn-ea"/>
                <a:cs typeface="+mn-cs"/>
              </a:rPr>
              <a:t>BaseActivity</a:t>
            </a:r>
            <a:r>
              <a:rPr lang="es-ES" sz="1200" kern="1200" dirty="0" smtClean="0">
                <a:solidFill>
                  <a:schemeClr val="tx1"/>
                </a:solidFill>
                <a:latin typeface="+mn-lt"/>
                <a:ea typeface="+mn-ea"/>
                <a:cs typeface="+mn-cs"/>
              </a:rPr>
              <a:t> que a su vez extiende de </a:t>
            </a:r>
            <a:r>
              <a:rPr lang="es-ES" sz="1200" i="1" kern="1200" dirty="0" err="1" smtClean="0">
                <a:solidFill>
                  <a:schemeClr val="tx1"/>
                </a:solidFill>
                <a:latin typeface="+mn-lt"/>
                <a:ea typeface="+mn-ea"/>
                <a:cs typeface="+mn-cs"/>
              </a:rPr>
              <a:t>AppCompatActivity</a:t>
            </a:r>
            <a:r>
              <a:rPr lang="es-ES" sz="1200" kern="1200" dirty="0" smtClean="0">
                <a:solidFill>
                  <a:schemeClr val="tx1"/>
                </a:solidFill>
                <a:latin typeface="+mn-lt"/>
                <a:ea typeface="+mn-ea"/>
                <a:cs typeface="+mn-cs"/>
              </a:rPr>
              <a:t> y contiene algunas funciones básicas que se utilizan en muchas actividades</a:t>
            </a:r>
          </a:p>
          <a:p>
            <a:r>
              <a:rPr lang="es-ES" dirty="0" err="1" smtClean="0"/>
              <a:t>AuthActivity</a:t>
            </a:r>
            <a:r>
              <a:rPr lang="es-ES" dirty="0" smtClean="0"/>
              <a:t>: autenticación </a:t>
            </a:r>
            <a:r>
              <a:rPr lang="es-ES" dirty="0" err="1" smtClean="0"/>
              <a:t>Firebase</a:t>
            </a:r>
            <a:endParaRPr lang="es-ES" dirty="0" smtClean="0"/>
          </a:p>
          <a:p>
            <a:r>
              <a:rPr lang="es-ES" sz="1200" kern="1200" dirty="0" err="1" smtClean="0">
                <a:solidFill>
                  <a:schemeClr val="tx1"/>
                </a:solidFill>
                <a:latin typeface="+mn-lt"/>
                <a:ea typeface="+mn-ea"/>
                <a:cs typeface="+mn-cs"/>
              </a:rPr>
              <a:t>MainActivity</a:t>
            </a:r>
            <a:r>
              <a:rPr lang="es-ES" sz="1200" kern="1200" dirty="0" smtClean="0">
                <a:solidFill>
                  <a:schemeClr val="tx1"/>
                </a:solidFill>
                <a:latin typeface="+mn-lt"/>
                <a:ea typeface="+mn-ea"/>
                <a:cs typeface="+mn-cs"/>
              </a:rPr>
              <a:t>: Actividad principal,</a:t>
            </a:r>
            <a:r>
              <a:rPr lang="es-ES" sz="1200" kern="1200" baseline="0" dirty="0" smtClean="0">
                <a:solidFill>
                  <a:schemeClr val="tx1"/>
                </a:solidFill>
                <a:latin typeface="+mn-lt"/>
                <a:ea typeface="+mn-ea"/>
                <a:cs typeface="+mn-cs"/>
              </a:rPr>
              <a:t> lista perfiles</a:t>
            </a:r>
          </a:p>
          <a:p>
            <a:endParaRPr lang="es-ES" sz="1200" kern="1200" baseline="0" dirty="0" smtClean="0">
              <a:solidFill>
                <a:schemeClr val="tx1"/>
              </a:solidFill>
              <a:latin typeface="+mn-lt"/>
              <a:ea typeface="+mn-ea"/>
              <a:cs typeface="+mn-cs"/>
            </a:endParaRPr>
          </a:p>
          <a:p>
            <a:r>
              <a:rPr lang="es-ES" sz="1200" kern="1200" baseline="0" dirty="0" smtClean="0">
                <a:solidFill>
                  <a:schemeClr val="tx1"/>
                </a:solidFill>
                <a:latin typeface="+mn-lt"/>
                <a:ea typeface="+mn-ea"/>
                <a:cs typeface="+mn-cs"/>
              </a:rPr>
              <a:t>3 clases para perfiles para crear nuevo perfil, mostrar detalle o modificar un perfil existente.</a:t>
            </a:r>
          </a:p>
          <a:p>
            <a:r>
              <a:rPr lang="es-ES" sz="1200" kern="1200" baseline="0" dirty="0" smtClean="0">
                <a:solidFill>
                  <a:schemeClr val="tx1"/>
                </a:solidFill>
                <a:latin typeface="+mn-lt"/>
                <a:ea typeface="+mn-ea"/>
                <a:cs typeface="+mn-cs"/>
              </a:rPr>
              <a:t>3 clases para manualidades: una para mostrar la lista de manualidades, otra para crear una nueva y otra para mostrar el detalle</a:t>
            </a:r>
          </a:p>
          <a:p>
            <a:r>
              <a:rPr lang="es-ES" sz="1200" kern="1200" baseline="0" dirty="0" smtClean="0">
                <a:solidFill>
                  <a:schemeClr val="tx1"/>
                </a:solidFill>
                <a:latin typeface="+mn-lt"/>
                <a:ea typeface="+mn-ea"/>
                <a:cs typeface="+mn-cs"/>
              </a:rPr>
              <a:t>4 clases para grandes logros: lista de logros, crear uno nuevo, crear video  menú para elegir entre imagen o vídeo</a:t>
            </a:r>
          </a:p>
          <a:p>
            <a:r>
              <a:rPr lang="es-ES" sz="1200" kern="1200" baseline="0" dirty="0" smtClean="0">
                <a:solidFill>
                  <a:schemeClr val="tx1"/>
                </a:solidFill>
                <a:latin typeface="+mn-lt"/>
                <a:ea typeface="+mn-ea"/>
                <a:cs typeface="+mn-cs"/>
              </a:rPr>
              <a:t>4 clases para momentos igual que logros.</a:t>
            </a:r>
          </a:p>
        </p:txBody>
      </p:sp>
      <p:sp>
        <p:nvSpPr>
          <p:cNvPr id="4" name="3 Marcador de número de diapositiva"/>
          <p:cNvSpPr>
            <a:spLocks noGrp="1"/>
          </p:cNvSpPr>
          <p:nvPr>
            <p:ph type="sldNum" sz="quarter" idx="10"/>
          </p:nvPr>
        </p:nvSpPr>
        <p:spPr/>
        <p:txBody>
          <a:bodyPr/>
          <a:lstStyle/>
          <a:p>
            <a:fld id="{48ED3631-6F19-4C18-AE63-3E4EB76F1D66}" type="slidenum">
              <a:rPr lang="es-ES" smtClean="0"/>
              <a:pPr/>
              <a:t>10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F14939C-921B-4F3C-B375-28491A447D82}" type="datetimeFigureOut">
              <a:rPr lang="es-ES" smtClean="0"/>
              <a:pPr/>
              <a:t>07/06/2017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2530080-EE28-4C06-B74F-279BADD64CE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F14939C-921B-4F3C-B375-28491A447D82}" type="datetimeFigureOut">
              <a:rPr lang="es-ES" smtClean="0"/>
              <a:pPr/>
              <a:t>07/06/2017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2530080-EE28-4C06-B74F-279BADD64CE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F14939C-921B-4F3C-B375-28491A447D82}" type="datetimeFigureOut">
              <a:rPr lang="es-ES" smtClean="0"/>
              <a:pPr/>
              <a:t>07/06/2017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2530080-EE28-4C06-B74F-279BADD64CE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F14939C-921B-4F3C-B375-28491A447D82}" type="datetimeFigureOut">
              <a:rPr lang="es-ES" smtClean="0"/>
              <a:pPr/>
              <a:t>07/06/2017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2530080-EE28-4C06-B74F-279BADD64CE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F14939C-921B-4F3C-B375-28491A447D82}" type="datetimeFigureOut">
              <a:rPr lang="es-ES" smtClean="0"/>
              <a:pPr/>
              <a:t>07/06/2017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2530080-EE28-4C06-B74F-279BADD64CE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F14939C-921B-4F3C-B375-28491A447D82}" type="datetimeFigureOut">
              <a:rPr lang="es-ES" smtClean="0"/>
              <a:pPr/>
              <a:t>07/06/2017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2530080-EE28-4C06-B74F-279BADD64CE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F14939C-921B-4F3C-B375-28491A447D82}" type="datetimeFigureOut">
              <a:rPr lang="es-ES" smtClean="0"/>
              <a:pPr/>
              <a:t>07/06/2017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2530080-EE28-4C06-B74F-279BADD64CE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F14939C-921B-4F3C-B375-28491A447D82}" type="datetimeFigureOut">
              <a:rPr lang="es-ES" smtClean="0"/>
              <a:pPr/>
              <a:t>07/06/2017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2530080-EE28-4C06-B74F-279BADD64CE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F14939C-921B-4F3C-B375-28491A447D82}" type="datetimeFigureOut">
              <a:rPr lang="es-ES" smtClean="0"/>
              <a:pPr/>
              <a:t>07/06/2017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2530080-EE28-4C06-B74F-279BADD64CE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F14939C-921B-4F3C-B375-28491A447D82}" type="datetimeFigureOut">
              <a:rPr lang="es-ES" smtClean="0"/>
              <a:pPr/>
              <a:t>07/06/2017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2530080-EE28-4C06-B74F-279BADD64CE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F14939C-921B-4F3C-B375-28491A447D82}" type="datetimeFigureOut">
              <a:rPr lang="es-ES" smtClean="0"/>
              <a:pPr/>
              <a:t>07/06/2017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2530080-EE28-4C06-B74F-279BADD64CE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4939C-921B-4F3C-B375-28491A447D82}" type="datetimeFigureOut">
              <a:rPr lang="es-ES" smtClean="0"/>
              <a:pPr/>
              <a:t>07/06/2017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30080-EE28-4C06-B74F-279BADD64CE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3886200"/>
            <a:ext cx="7200800" cy="1415008"/>
          </a:xfrm>
        </p:spPr>
        <p:txBody>
          <a:bodyPr>
            <a:normAutofit/>
          </a:bodyPr>
          <a:lstStyle/>
          <a:p>
            <a:r>
              <a:rPr lang="es-ES_tradnl" dirty="0" smtClean="0">
                <a:solidFill>
                  <a:srgbClr val="002060"/>
                </a:solidFill>
              </a:rPr>
              <a:t>Desarrollo </a:t>
            </a:r>
            <a:r>
              <a:rPr lang="es-ES_tradnl" dirty="0">
                <a:solidFill>
                  <a:srgbClr val="002060"/>
                </a:solidFill>
              </a:rPr>
              <a:t>de la aplicación </a:t>
            </a:r>
            <a:r>
              <a:rPr lang="es-ES_tradnl" dirty="0" err="1">
                <a:solidFill>
                  <a:srgbClr val="002060"/>
                </a:solidFill>
              </a:rPr>
              <a:t>Kid</a:t>
            </a:r>
            <a:r>
              <a:rPr lang="es-ES_tradnl" dirty="0">
                <a:solidFill>
                  <a:srgbClr val="002060"/>
                </a:solidFill>
              </a:rPr>
              <a:t> </a:t>
            </a:r>
            <a:r>
              <a:rPr lang="es-ES_tradnl" dirty="0" err="1" smtClean="0">
                <a:solidFill>
                  <a:srgbClr val="002060"/>
                </a:solidFill>
              </a:rPr>
              <a:t>Evolution</a:t>
            </a:r>
            <a:r>
              <a:rPr lang="es-ES_tradnl" dirty="0" smtClean="0">
                <a:solidFill>
                  <a:srgbClr val="002060"/>
                </a:solidFill>
              </a:rPr>
              <a:t> </a:t>
            </a:r>
            <a:r>
              <a:rPr lang="es-ES_tradnl" dirty="0">
                <a:solidFill>
                  <a:srgbClr val="002060"/>
                </a:solidFill>
              </a:rPr>
              <a:t>para </a:t>
            </a:r>
            <a:r>
              <a:rPr lang="es-ES_tradnl" dirty="0" err="1" smtClean="0">
                <a:solidFill>
                  <a:srgbClr val="002060"/>
                </a:solidFill>
              </a:rPr>
              <a:t>Android</a:t>
            </a:r>
            <a:endParaRPr lang="es-ES" dirty="0"/>
          </a:p>
        </p:txBody>
      </p:sp>
      <p:cxnSp>
        <p:nvCxnSpPr>
          <p:cNvPr id="5" name="4 Conector recto"/>
          <p:cNvCxnSpPr/>
          <p:nvPr/>
        </p:nvCxnSpPr>
        <p:spPr>
          <a:xfrm>
            <a:off x="395536" y="1484784"/>
            <a:ext cx="8424936" cy="0"/>
          </a:xfrm>
          <a:prstGeom prst="line">
            <a:avLst/>
          </a:prstGeom>
          <a:ln w="28575">
            <a:solidFill>
              <a:srgbClr val="620FF7"/>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467544" y="5589240"/>
            <a:ext cx="842493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8604448" y="2204864"/>
            <a:ext cx="0" cy="43924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2627784" y="476672"/>
            <a:ext cx="6120680" cy="646331"/>
          </a:xfrm>
          <a:prstGeom prst="rect">
            <a:avLst/>
          </a:prstGeom>
        </p:spPr>
        <p:txBody>
          <a:bodyPr wrap="square">
            <a:spAutoFit/>
          </a:bodyPr>
          <a:lstStyle/>
          <a:p>
            <a:pPr algn="ctr"/>
            <a:r>
              <a:rPr lang="es-ES_tradnl" dirty="0" smtClean="0">
                <a:solidFill>
                  <a:srgbClr val="002060"/>
                </a:solidFill>
                <a:latin typeface="Helvetica Neue Medium" charset="0"/>
                <a:ea typeface="Helvetica Neue Medium" charset="0"/>
                <a:cs typeface="Helvetica Neue Medium" charset="0"/>
                <a:sym typeface="Montserrat"/>
              </a:rPr>
              <a:t>Máster Universitario de Desarrollo de aplicaciones para dispositivos móviles</a:t>
            </a:r>
            <a:endParaRPr lang="es-ES_tradnl" dirty="0">
              <a:solidFill>
                <a:srgbClr val="002060"/>
              </a:solidFill>
              <a:latin typeface="Helvetica Neue Medium" charset="0"/>
              <a:ea typeface="Helvetica Neue Medium" charset="0"/>
              <a:cs typeface="Helvetica Neue Medium" charset="0"/>
              <a:sym typeface="Montserrat"/>
            </a:endParaRPr>
          </a:p>
        </p:txBody>
      </p:sp>
      <p:pic>
        <p:nvPicPr>
          <p:cNvPr id="15" name="14 Imagen" descr="tItulo.png"/>
          <p:cNvPicPr>
            <a:picLocks noChangeAspect="1"/>
          </p:cNvPicPr>
          <p:nvPr/>
        </p:nvPicPr>
        <p:blipFill>
          <a:blip r:embed="rId3" cstate="print"/>
          <a:stretch>
            <a:fillRect/>
          </a:stretch>
        </p:blipFill>
        <p:spPr>
          <a:xfrm>
            <a:off x="2339752" y="2010715"/>
            <a:ext cx="4320480" cy="1129970"/>
          </a:xfrm>
          <a:prstGeom prst="rect">
            <a:avLst/>
          </a:prstGeom>
        </p:spPr>
      </p:pic>
      <p:sp>
        <p:nvSpPr>
          <p:cNvPr id="11268" name="Rectangle 4"/>
          <p:cNvSpPr>
            <a:spLocks noChangeArrowheads="1"/>
          </p:cNvSpPr>
          <p:nvPr/>
        </p:nvSpPr>
        <p:spPr bwMode="auto">
          <a:xfrm>
            <a:off x="1547664" y="5713321"/>
            <a:ext cx="619268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rgbClr val="002060"/>
                </a:solidFill>
                <a:effectLst/>
                <a:ea typeface="Times New Roman" pitchFamily="18" charset="0"/>
                <a:cs typeface="Arial" pitchFamily="34" charset="0"/>
              </a:rPr>
              <a:t>Nombre Estudiante: </a:t>
            </a:r>
            <a:r>
              <a:rPr kumimoji="0" lang="es-ES_tradnl" sz="1400" b="0" i="0" u="none" strike="noStrike" cap="none" normalizeH="0" baseline="0" dirty="0" smtClean="0">
                <a:ln>
                  <a:noFill/>
                </a:ln>
                <a:solidFill>
                  <a:srgbClr val="002060"/>
                </a:solidFill>
                <a:effectLst/>
                <a:ea typeface="Times New Roman" pitchFamily="18" charset="0"/>
                <a:cs typeface="Arial" pitchFamily="34" charset="0"/>
              </a:rPr>
              <a:t>Carolina Robles López</a:t>
            </a:r>
          </a:p>
          <a:p>
            <a:pPr marL="0" marR="0" lvl="0" indent="0"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rgbClr val="002060"/>
              </a:solidFill>
              <a:effectLst/>
              <a:ea typeface="Times New Roman" pitchFamily="18" charset="0"/>
              <a:cs typeface="Arial" pitchFamily="34" charset="0"/>
            </a:endParaRPr>
          </a:p>
          <a:p>
            <a:r>
              <a:rPr lang="es-ES_tradnl" sz="1400" b="1" dirty="0">
                <a:solidFill>
                  <a:srgbClr val="002060"/>
                </a:solidFill>
                <a:cs typeface="Arial" pitchFamily="34" charset="0"/>
              </a:rPr>
              <a:t>Nombre </a:t>
            </a:r>
            <a:r>
              <a:rPr lang="es-ES_tradnl" sz="1400" b="1" dirty="0" smtClean="0">
                <a:solidFill>
                  <a:srgbClr val="002060"/>
                </a:solidFill>
                <a:cs typeface="Arial" pitchFamily="34" charset="0"/>
              </a:rPr>
              <a:t>Consultor:  </a:t>
            </a:r>
            <a:r>
              <a:rPr lang="es-ES_tradnl" sz="1400" dirty="0" err="1" smtClean="0">
                <a:solidFill>
                  <a:srgbClr val="002060"/>
                </a:solidFill>
                <a:cs typeface="Arial" pitchFamily="34" charset="0"/>
              </a:rPr>
              <a:t>Eduard</a:t>
            </a:r>
            <a:r>
              <a:rPr lang="es-ES_tradnl" sz="1400" dirty="0" smtClean="0">
                <a:solidFill>
                  <a:srgbClr val="002060"/>
                </a:solidFill>
                <a:cs typeface="Arial" pitchFamily="34" charset="0"/>
              </a:rPr>
              <a:t> </a:t>
            </a:r>
            <a:r>
              <a:rPr lang="es-ES_tradnl" sz="1400" dirty="0">
                <a:solidFill>
                  <a:srgbClr val="002060"/>
                </a:solidFill>
                <a:cs typeface="Arial" pitchFamily="34" charset="0"/>
              </a:rPr>
              <a:t>Martín Lineros</a:t>
            </a:r>
            <a:endParaRPr lang="es-ES" sz="1400" dirty="0">
              <a:solidFill>
                <a:srgbClr val="002060"/>
              </a:solidFill>
              <a:cs typeface="Arial" pitchFamily="34" charset="0"/>
            </a:endParaRPr>
          </a:p>
          <a:p>
            <a:r>
              <a:rPr lang="es-ES_tradnl" sz="1400" b="1" dirty="0" smtClean="0">
                <a:solidFill>
                  <a:srgbClr val="002060"/>
                </a:solidFill>
                <a:cs typeface="Arial" pitchFamily="34" charset="0"/>
              </a:rPr>
              <a:t>Profesor responsable </a:t>
            </a:r>
            <a:r>
              <a:rPr lang="es-ES_tradnl" sz="1400" b="1" dirty="0">
                <a:solidFill>
                  <a:srgbClr val="002060"/>
                </a:solidFill>
                <a:cs typeface="Arial" pitchFamily="34" charset="0"/>
              </a:rPr>
              <a:t>de la asignatura: </a:t>
            </a:r>
            <a:r>
              <a:rPr lang="es-ES_tradnl" sz="1400" dirty="0">
                <a:solidFill>
                  <a:srgbClr val="002060"/>
                </a:solidFill>
                <a:cs typeface="Arial" pitchFamily="34" charset="0"/>
              </a:rPr>
              <a:t>Carles </a:t>
            </a:r>
            <a:r>
              <a:rPr lang="es-ES_tradnl" sz="1400" dirty="0" err="1">
                <a:solidFill>
                  <a:srgbClr val="002060"/>
                </a:solidFill>
                <a:cs typeface="Arial" pitchFamily="34" charset="0"/>
              </a:rPr>
              <a:t>Garrigues</a:t>
            </a:r>
            <a:r>
              <a:rPr lang="es-ES_tradnl" sz="1400" dirty="0">
                <a:solidFill>
                  <a:srgbClr val="002060"/>
                </a:solidFill>
                <a:cs typeface="Arial" pitchFamily="34" charset="0"/>
              </a:rPr>
              <a:t> </a:t>
            </a:r>
            <a:r>
              <a:rPr lang="es-ES_tradnl" sz="1400" dirty="0" err="1" smtClean="0">
                <a:solidFill>
                  <a:srgbClr val="002060"/>
                </a:solidFill>
                <a:cs typeface="Arial" pitchFamily="34" charset="0"/>
              </a:rPr>
              <a:t>Olivella</a:t>
            </a:r>
            <a:endParaRPr kumimoji="0" lang="es-ES_tradnl" sz="1800" b="0" i="0" u="none" strike="noStrike" cap="none" normalizeH="0" baseline="0" dirty="0" smtClean="0">
              <a:ln>
                <a:noFill/>
              </a:ln>
              <a:solidFill>
                <a:srgbClr val="002060"/>
              </a:solidFill>
              <a:effectLst/>
              <a:cs typeface="Arial" pitchFamily="34" charset="0"/>
            </a:endParaRPr>
          </a:p>
        </p:txBody>
      </p:sp>
      <p:cxnSp>
        <p:nvCxnSpPr>
          <p:cNvPr id="10" name="9 Conector recto"/>
          <p:cNvCxnSpPr/>
          <p:nvPr/>
        </p:nvCxnSpPr>
        <p:spPr>
          <a:xfrm>
            <a:off x="611560" y="404664"/>
            <a:ext cx="0" cy="43924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7584" y="188640"/>
            <a:ext cx="1728192" cy="126882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1000"/>
                            </p:stCondLst>
                            <p:childTnLst>
                              <p:par>
                                <p:cTn id="18" presetID="4" presetClass="entr" presetSubtype="16"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ox(in)">
                                      <p:cBhvr>
                                        <p:cTn id="20" dur="500"/>
                                        <p:tgtEl>
                                          <p:spTgt spid="14"/>
                                        </p:tgtEl>
                                      </p:cBhvr>
                                    </p:animEffect>
                                  </p:childTnLst>
                                </p:cTn>
                              </p:par>
                            </p:childTnLst>
                          </p:cTn>
                        </p:par>
                        <p:par>
                          <p:cTn id="21" fill="hold">
                            <p:stCondLst>
                              <p:cond delay="1500"/>
                            </p:stCondLst>
                            <p:childTnLst>
                              <p:par>
                                <p:cTn id="22" presetID="4" presetClass="entr" presetSubtype="16"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500"/>
                                        <p:tgtEl>
                                          <p:spTgt spid="15"/>
                                        </p:tgtEl>
                                      </p:cBhvr>
                                    </p:animEffect>
                                  </p:childTnLst>
                                </p:cTn>
                              </p:par>
                            </p:childTnLst>
                          </p:cTn>
                        </p:par>
                        <p:par>
                          <p:cTn id="25" fill="hold">
                            <p:stCondLst>
                              <p:cond delay="2000"/>
                            </p:stCondLst>
                            <p:childTnLst>
                              <p:par>
                                <p:cTn id="26" presetID="4" presetClass="entr" presetSubtype="16" fill="hold" grpId="0"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box(in)">
                                      <p:cBhvr>
                                        <p:cTn id="28" dur="500"/>
                                        <p:tgtEl>
                                          <p:spTgt spid="3">
                                            <p:txEl>
                                              <p:pRg st="0" end="0"/>
                                            </p:txEl>
                                          </p:spTgt>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4" presetClass="entr" presetSubtype="16" fill="hold" grpId="0" nodeType="afterEffect">
                                  <p:stCondLst>
                                    <p:cond delay="0"/>
                                  </p:stCondLst>
                                  <p:childTnLst>
                                    <p:set>
                                      <p:cBhvr>
                                        <p:cTn id="41" dur="1" fill="hold">
                                          <p:stCondLst>
                                            <p:cond delay="0"/>
                                          </p:stCondLst>
                                        </p:cTn>
                                        <p:tgtEl>
                                          <p:spTgt spid="11268"/>
                                        </p:tgtEl>
                                        <p:attrNameLst>
                                          <p:attrName>style.visibility</p:attrName>
                                        </p:attrNameLst>
                                      </p:cBhvr>
                                      <p:to>
                                        <p:strVal val="visible"/>
                                      </p:to>
                                    </p:set>
                                    <p:animEffect transition="in" filter="box(in)">
                                      <p:cBhvr>
                                        <p:cTn id="42"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P spid="1126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700808"/>
            <a:ext cx="7931224" cy="4425355"/>
          </a:xfrm>
        </p:spPr>
        <p:txBody>
          <a:bodyPr>
            <a:normAutofit/>
          </a:bodyPr>
          <a:lstStyle/>
          <a:p>
            <a:pPr>
              <a:buNone/>
            </a:pPr>
            <a:r>
              <a:rPr lang="es-ES" sz="2400" dirty="0" smtClean="0">
                <a:solidFill>
                  <a:srgbClr val="002060"/>
                </a:solidFill>
              </a:rPr>
              <a:t>Diagrama de clases 1</a:t>
            </a:r>
            <a:endParaRPr lang="es-ES" sz="2400" dirty="0">
              <a:solidFill>
                <a:srgbClr val="002060"/>
              </a:solidFill>
            </a:endParaRPr>
          </a:p>
        </p:txBody>
      </p:sp>
      <p:sp>
        <p:nvSpPr>
          <p:cNvPr id="4" name="2 Marcador de contenido"/>
          <p:cNvSpPr txBox="1">
            <a:spLocks/>
          </p:cNvSpPr>
          <p:nvPr/>
        </p:nvSpPr>
        <p:spPr>
          <a:xfrm>
            <a:off x="827584" y="1600200"/>
            <a:ext cx="7859216"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 name="4 Conector recto"/>
          <p:cNvCxnSpPr/>
          <p:nvPr/>
        </p:nvCxnSpPr>
        <p:spPr>
          <a:xfrm>
            <a:off x="611560" y="404664"/>
            <a:ext cx="0" cy="43924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395536" y="1484784"/>
            <a:ext cx="8424936" cy="0"/>
          </a:xfrm>
          <a:prstGeom prst="line">
            <a:avLst/>
          </a:prstGeom>
          <a:ln w="28575">
            <a:solidFill>
              <a:srgbClr val="620FF7"/>
            </a:solidFill>
          </a:ln>
        </p:spPr>
        <p:style>
          <a:lnRef idx="1">
            <a:schemeClr val="accent1"/>
          </a:lnRef>
          <a:fillRef idx="0">
            <a:schemeClr val="accent1"/>
          </a:fillRef>
          <a:effectRef idx="0">
            <a:schemeClr val="accent1"/>
          </a:effectRef>
          <a:fontRef idx="minor">
            <a:schemeClr val="tx1"/>
          </a:fontRef>
        </p:style>
      </p:cxnSp>
      <p:sp>
        <p:nvSpPr>
          <p:cNvPr id="7" name="1 Título"/>
          <p:cNvSpPr txBox="1">
            <a:spLocks/>
          </p:cNvSpPr>
          <p:nvPr/>
        </p:nvSpPr>
        <p:spPr>
          <a:xfrm>
            <a:off x="683568" y="548680"/>
            <a:ext cx="8003232" cy="8689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3600" dirty="0" smtClean="0">
                <a:solidFill>
                  <a:srgbClr val="002060"/>
                </a:solidFill>
                <a:latin typeface="+mj-lt"/>
                <a:ea typeface="+mj-ea"/>
                <a:cs typeface="+mj-cs"/>
              </a:rPr>
              <a:t>IMPLEMENTACIÓN</a:t>
            </a:r>
            <a:endParaRPr kumimoji="0" lang="es-ES" sz="3600" b="0" i="0" u="none" strike="noStrike" kern="1200" cap="none" spc="0" normalizeH="0" baseline="0" noProof="0" dirty="0">
              <a:ln>
                <a:noFill/>
              </a:ln>
              <a:solidFill>
                <a:srgbClr val="002060"/>
              </a:solidFill>
              <a:effectLst/>
              <a:uLnTx/>
              <a:uFillTx/>
              <a:latin typeface="+mj-lt"/>
              <a:ea typeface="+mj-ea"/>
              <a:cs typeface="+mj-cs"/>
            </a:endParaRPr>
          </a:p>
        </p:txBody>
      </p:sp>
      <p:pic>
        <p:nvPicPr>
          <p:cNvPr id="10" name="9 Imagen" descr="modelotot.jpg"/>
          <p:cNvPicPr>
            <a:picLocks noChangeAspect="1"/>
          </p:cNvPicPr>
          <p:nvPr/>
        </p:nvPicPr>
        <p:blipFill>
          <a:blip r:embed="rId3" cstate="print"/>
          <a:srcRect r="4923" b="61550"/>
          <a:stretch>
            <a:fillRect/>
          </a:stretch>
        </p:blipFill>
        <p:spPr>
          <a:xfrm>
            <a:off x="683568" y="2132856"/>
            <a:ext cx="8179742" cy="4392488"/>
          </a:xfrm>
          <a:prstGeom prst="rect">
            <a:avLst/>
          </a:prstGeom>
        </p:spPr>
      </p:pic>
      <p:pic>
        <p:nvPicPr>
          <p:cNvPr id="8" name="5 Marcador de contenido" descr="tItulo.png"/>
          <p:cNvPicPr>
            <a:picLocks noChangeAspect="1"/>
          </p:cNvPicPr>
          <p:nvPr/>
        </p:nvPicPr>
        <p:blipFill>
          <a:blip r:embed="rId4" cstate="print"/>
          <a:stretch>
            <a:fillRect/>
          </a:stretch>
        </p:blipFill>
        <p:spPr>
          <a:xfrm>
            <a:off x="251520" y="6021288"/>
            <a:ext cx="2202599" cy="5760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1000"/>
                            </p:stCondLst>
                            <p:childTnLst>
                              <p:par>
                                <p:cTn id="21" presetID="4" presetClass="entr" presetSubtype="16" fill="hold"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ox(in)">
                                      <p:cBhvr>
                                        <p:cTn id="23" dur="500"/>
                                        <p:tgtEl>
                                          <p:spTgt spid="3">
                                            <p:txEl>
                                              <p:pRg st="0" end="0"/>
                                            </p:txEl>
                                          </p:spTgt>
                                        </p:tgtEl>
                                      </p:cBhvr>
                                    </p:animEffect>
                                  </p:childTnLst>
                                </p:cTn>
                              </p:par>
                            </p:childTnLst>
                          </p:cTn>
                        </p:par>
                        <p:par>
                          <p:cTn id="24" fill="hold">
                            <p:stCondLst>
                              <p:cond delay="1500"/>
                            </p:stCondLst>
                            <p:childTnLst>
                              <p:par>
                                <p:cTn id="25" presetID="1"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827584" y="1600200"/>
            <a:ext cx="7859216"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 name="4 Conector recto"/>
          <p:cNvCxnSpPr/>
          <p:nvPr/>
        </p:nvCxnSpPr>
        <p:spPr>
          <a:xfrm>
            <a:off x="611560" y="404664"/>
            <a:ext cx="0" cy="43924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395536" y="1484784"/>
            <a:ext cx="8424936" cy="0"/>
          </a:xfrm>
          <a:prstGeom prst="line">
            <a:avLst/>
          </a:prstGeom>
          <a:ln w="28575">
            <a:solidFill>
              <a:srgbClr val="3DC9C2"/>
            </a:solidFill>
          </a:ln>
        </p:spPr>
        <p:style>
          <a:lnRef idx="1">
            <a:schemeClr val="accent1"/>
          </a:lnRef>
          <a:fillRef idx="0">
            <a:schemeClr val="accent1"/>
          </a:fillRef>
          <a:effectRef idx="0">
            <a:schemeClr val="accent1"/>
          </a:effectRef>
          <a:fontRef idx="minor">
            <a:schemeClr val="tx1"/>
          </a:fontRef>
        </p:style>
      </p:cxnSp>
      <p:sp>
        <p:nvSpPr>
          <p:cNvPr id="7" name="1 Título"/>
          <p:cNvSpPr txBox="1">
            <a:spLocks/>
          </p:cNvSpPr>
          <p:nvPr/>
        </p:nvSpPr>
        <p:spPr>
          <a:xfrm>
            <a:off x="683568" y="548680"/>
            <a:ext cx="8003232" cy="8689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3600" noProof="0" dirty="0" smtClean="0">
                <a:solidFill>
                  <a:srgbClr val="002060"/>
                </a:solidFill>
                <a:latin typeface="+mj-lt"/>
                <a:ea typeface="+mj-ea"/>
                <a:cs typeface="+mj-cs"/>
              </a:rPr>
              <a:t>IMPLEMENTACIÓN</a:t>
            </a:r>
            <a:endParaRPr kumimoji="0" lang="es-ES" sz="3600" b="0" i="0" u="none" strike="noStrike" kern="1200" cap="none" spc="0" normalizeH="0" baseline="0" noProof="0" dirty="0">
              <a:ln>
                <a:noFill/>
              </a:ln>
              <a:solidFill>
                <a:srgbClr val="002060"/>
              </a:solidFill>
              <a:effectLst/>
              <a:uLnTx/>
              <a:uFillTx/>
              <a:latin typeface="+mj-lt"/>
              <a:ea typeface="+mj-ea"/>
              <a:cs typeface="+mj-cs"/>
            </a:endParaRPr>
          </a:p>
        </p:txBody>
      </p:sp>
      <p:pic>
        <p:nvPicPr>
          <p:cNvPr id="8" name="5 Marcador de contenido" descr="tItulo.png"/>
          <p:cNvPicPr>
            <a:picLocks noChangeAspect="1"/>
          </p:cNvPicPr>
          <p:nvPr/>
        </p:nvPicPr>
        <p:blipFill>
          <a:blip r:embed="rId3" cstate="print"/>
          <a:stretch>
            <a:fillRect/>
          </a:stretch>
        </p:blipFill>
        <p:spPr>
          <a:xfrm>
            <a:off x="6660232" y="5949280"/>
            <a:ext cx="2202599" cy="576064"/>
          </a:xfrm>
          <a:prstGeom prst="rect">
            <a:avLst/>
          </a:prstGeom>
        </p:spPr>
      </p:pic>
      <p:sp>
        <p:nvSpPr>
          <p:cNvPr id="10" name="9 CuadroTexto"/>
          <p:cNvSpPr txBox="1"/>
          <p:nvPr/>
        </p:nvSpPr>
        <p:spPr>
          <a:xfrm>
            <a:off x="683568" y="1628800"/>
            <a:ext cx="3096344" cy="461665"/>
          </a:xfrm>
          <a:prstGeom prst="rect">
            <a:avLst/>
          </a:prstGeom>
          <a:noFill/>
        </p:spPr>
        <p:txBody>
          <a:bodyPr wrap="square" rtlCol="0">
            <a:spAutoFit/>
          </a:bodyPr>
          <a:lstStyle/>
          <a:p>
            <a:r>
              <a:rPr lang="es-ES" sz="2400" dirty="0" smtClean="0">
                <a:solidFill>
                  <a:srgbClr val="002060"/>
                </a:solidFill>
              </a:rPr>
              <a:t>Diagrama de clases 2</a:t>
            </a:r>
            <a:endParaRPr lang="es-ES" sz="2400" dirty="0">
              <a:solidFill>
                <a:srgbClr val="002060"/>
              </a:solidFill>
            </a:endParaRPr>
          </a:p>
        </p:txBody>
      </p:sp>
      <p:pic>
        <p:nvPicPr>
          <p:cNvPr id="12" name="11 Imagen" descr="modelotot.jpg"/>
          <p:cNvPicPr>
            <a:picLocks noChangeAspect="1"/>
          </p:cNvPicPr>
          <p:nvPr/>
        </p:nvPicPr>
        <p:blipFill>
          <a:blip r:embed="rId4" cstate="print"/>
          <a:srcRect l="872" t="38450" b="36350"/>
          <a:stretch>
            <a:fillRect/>
          </a:stretch>
        </p:blipFill>
        <p:spPr>
          <a:xfrm>
            <a:off x="683568" y="2564904"/>
            <a:ext cx="8181450" cy="2880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827584" y="1600200"/>
            <a:ext cx="7859216"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 name="4 Conector recto"/>
          <p:cNvCxnSpPr/>
          <p:nvPr/>
        </p:nvCxnSpPr>
        <p:spPr>
          <a:xfrm>
            <a:off x="611560" y="404664"/>
            <a:ext cx="0" cy="43924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395536" y="1484784"/>
            <a:ext cx="8424936" cy="0"/>
          </a:xfrm>
          <a:prstGeom prst="line">
            <a:avLst/>
          </a:prstGeom>
          <a:ln w="28575">
            <a:solidFill>
              <a:srgbClr val="620FF7"/>
            </a:solidFill>
          </a:ln>
        </p:spPr>
        <p:style>
          <a:lnRef idx="1">
            <a:schemeClr val="accent1"/>
          </a:lnRef>
          <a:fillRef idx="0">
            <a:schemeClr val="accent1"/>
          </a:fillRef>
          <a:effectRef idx="0">
            <a:schemeClr val="accent1"/>
          </a:effectRef>
          <a:fontRef idx="minor">
            <a:schemeClr val="tx1"/>
          </a:fontRef>
        </p:style>
      </p:cxnSp>
      <p:sp>
        <p:nvSpPr>
          <p:cNvPr id="7" name="1 Título"/>
          <p:cNvSpPr txBox="1">
            <a:spLocks/>
          </p:cNvSpPr>
          <p:nvPr/>
        </p:nvSpPr>
        <p:spPr>
          <a:xfrm>
            <a:off x="683568" y="548680"/>
            <a:ext cx="8003232" cy="8689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3600" noProof="0" dirty="0" smtClean="0">
                <a:solidFill>
                  <a:srgbClr val="002060"/>
                </a:solidFill>
                <a:latin typeface="+mj-lt"/>
                <a:ea typeface="+mj-ea"/>
                <a:cs typeface="+mj-cs"/>
              </a:rPr>
              <a:t>IMPLEMENTACIÓN</a:t>
            </a:r>
            <a:endParaRPr kumimoji="0" lang="es-ES" sz="3600" b="0" i="0" u="none" strike="noStrike" kern="1200" cap="none" spc="0" normalizeH="0" baseline="0" noProof="0" dirty="0">
              <a:ln>
                <a:noFill/>
              </a:ln>
              <a:solidFill>
                <a:srgbClr val="002060"/>
              </a:solidFill>
              <a:effectLst/>
              <a:uLnTx/>
              <a:uFillTx/>
              <a:latin typeface="+mj-lt"/>
              <a:ea typeface="+mj-ea"/>
              <a:cs typeface="+mj-cs"/>
            </a:endParaRPr>
          </a:p>
        </p:txBody>
      </p:sp>
      <p:pic>
        <p:nvPicPr>
          <p:cNvPr id="8" name="5 Marcador de contenido" descr="tItulo.png"/>
          <p:cNvPicPr>
            <a:picLocks noChangeAspect="1"/>
          </p:cNvPicPr>
          <p:nvPr/>
        </p:nvPicPr>
        <p:blipFill>
          <a:blip r:embed="rId3" cstate="print"/>
          <a:stretch>
            <a:fillRect/>
          </a:stretch>
        </p:blipFill>
        <p:spPr>
          <a:xfrm>
            <a:off x="6660232" y="5949280"/>
            <a:ext cx="2202599" cy="576064"/>
          </a:xfrm>
          <a:prstGeom prst="rect">
            <a:avLst/>
          </a:prstGeom>
        </p:spPr>
      </p:pic>
      <p:sp>
        <p:nvSpPr>
          <p:cNvPr id="9" name="8 CuadroTexto"/>
          <p:cNvSpPr txBox="1"/>
          <p:nvPr/>
        </p:nvSpPr>
        <p:spPr>
          <a:xfrm>
            <a:off x="683568" y="1628800"/>
            <a:ext cx="4032448" cy="461665"/>
          </a:xfrm>
          <a:prstGeom prst="rect">
            <a:avLst/>
          </a:prstGeom>
          <a:noFill/>
        </p:spPr>
        <p:txBody>
          <a:bodyPr wrap="square" rtlCol="0">
            <a:spAutoFit/>
          </a:bodyPr>
          <a:lstStyle/>
          <a:p>
            <a:r>
              <a:rPr lang="es-ES" sz="2400" dirty="0" smtClean="0">
                <a:solidFill>
                  <a:srgbClr val="002060"/>
                </a:solidFill>
              </a:rPr>
              <a:t>Modelo de datos en </a:t>
            </a:r>
            <a:r>
              <a:rPr lang="es-ES" sz="2400" dirty="0" err="1" smtClean="0">
                <a:solidFill>
                  <a:srgbClr val="002060"/>
                </a:solidFill>
              </a:rPr>
              <a:t>Firebase</a:t>
            </a:r>
            <a:endParaRPr lang="es-ES" sz="2400" dirty="0">
              <a:solidFill>
                <a:srgbClr val="002060"/>
              </a:solidFill>
            </a:endParaRPr>
          </a:p>
        </p:txBody>
      </p:sp>
      <p:pic>
        <p:nvPicPr>
          <p:cNvPr id="10" name="9 Imagen"/>
          <p:cNvPicPr/>
          <p:nvPr/>
        </p:nvPicPr>
        <p:blipFill>
          <a:blip r:embed="rId4" cstate="print"/>
          <a:srcRect t="9934"/>
          <a:stretch>
            <a:fillRect/>
          </a:stretch>
        </p:blipFill>
        <p:spPr bwMode="auto">
          <a:xfrm>
            <a:off x="1619672" y="2204864"/>
            <a:ext cx="6228730" cy="35996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1000"/>
                            </p:stCondLst>
                            <p:childTnLst>
                              <p:par>
                                <p:cTn id="21" presetID="4"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childTnLst>
                          </p:cTn>
                        </p:par>
                        <p:par>
                          <p:cTn id="24" fill="hold">
                            <p:stCondLst>
                              <p:cond delay="1500"/>
                            </p:stCondLst>
                            <p:childTnLst>
                              <p:par>
                                <p:cTn id="25" presetID="1"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827584" y="1600200"/>
            <a:ext cx="7859216"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 name="4 Conector recto"/>
          <p:cNvCxnSpPr/>
          <p:nvPr/>
        </p:nvCxnSpPr>
        <p:spPr>
          <a:xfrm>
            <a:off x="611560" y="404664"/>
            <a:ext cx="0" cy="43924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395536" y="1484784"/>
            <a:ext cx="8424936" cy="0"/>
          </a:xfrm>
          <a:prstGeom prst="line">
            <a:avLst/>
          </a:prstGeom>
          <a:ln w="28575">
            <a:solidFill>
              <a:srgbClr val="3DC9C2"/>
            </a:solidFill>
          </a:ln>
        </p:spPr>
        <p:style>
          <a:lnRef idx="1">
            <a:schemeClr val="accent1"/>
          </a:lnRef>
          <a:fillRef idx="0">
            <a:schemeClr val="accent1"/>
          </a:fillRef>
          <a:effectRef idx="0">
            <a:schemeClr val="accent1"/>
          </a:effectRef>
          <a:fontRef idx="minor">
            <a:schemeClr val="tx1"/>
          </a:fontRef>
        </p:style>
      </p:cxnSp>
      <p:sp>
        <p:nvSpPr>
          <p:cNvPr id="7" name="1 Título"/>
          <p:cNvSpPr txBox="1">
            <a:spLocks/>
          </p:cNvSpPr>
          <p:nvPr/>
        </p:nvSpPr>
        <p:spPr>
          <a:xfrm>
            <a:off x="683568" y="548680"/>
            <a:ext cx="8003232" cy="8689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3600" noProof="0" dirty="0" smtClean="0">
                <a:solidFill>
                  <a:srgbClr val="002060"/>
                </a:solidFill>
                <a:latin typeface="+mj-lt"/>
                <a:ea typeface="+mj-ea"/>
                <a:cs typeface="+mj-cs"/>
              </a:rPr>
              <a:t>DEMOSTRACIÓN</a:t>
            </a:r>
            <a:endParaRPr kumimoji="0" lang="es-ES" sz="3600" b="0" i="0" u="none" strike="noStrike" kern="1200" cap="none" spc="0" normalizeH="0" baseline="0" noProof="0" dirty="0">
              <a:ln>
                <a:noFill/>
              </a:ln>
              <a:solidFill>
                <a:srgbClr val="002060"/>
              </a:solidFill>
              <a:effectLst/>
              <a:uLnTx/>
              <a:uFillTx/>
              <a:latin typeface="+mj-lt"/>
              <a:ea typeface="+mj-ea"/>
              <a:cs typeface="+mj-cs"/>
            </a:endParaRPr>
          </a:p>
        </p:txBody>
      </p:sp>
      <p:pic>
        <p:nvPicPr>
          <p:cNvPr id="8" name="5 Marcador de contenido" descr="tItulo.png"/>
          <p:cNvPicPr>
            <a:picLocks noChangeAspect="1"/>
          </p:cNvPicPr>
          <p:nvPr/>
        </p:nvPicPr>
        <p:blipFill>
          <a:blip r:embed="rId2" cstate="print"/>
          <a:stretch>
            <a:fillRect/>
          </a:stretch>
        </p:blipFill>
        <p:spPr>
          <a:xfrm>
            <a:off x="6660232" y="5949280"/>
            <a:ext cx="2202599" cy="5760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contenido"/>
          <p:cNvSpPr txBox="1">
            <a:spLocks/>
          </p:cNvSpPr>
          <p:nvPr/>
        </p:nvSpPr>
        <p:spPr>
          <a:xfrm>
            <a:off x="827584" y="1600200"/>
            <a:ext cx="7859216"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0" name="9 Conector recto"/>
          <p:cNvCxnSpPr/>
          <p:nvPr/>
        </p:nvCxnSpPr>
        <p:spPr>
          <a:xfrm>
            <a:off x="611560" y="404664"/>
            <a:ext cx="0" cy="43924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395536" y="1484784"/>
            <a:ext cx="8424936" cy="0"/>
          </a:xfrm>
          <a:prstGeom prst="line">
            <a:avLst/>
          </a:prstGeom>
          <a:ln w="28575">
            <a:solidFill>
              <a:srgbClr val="620FF7"/>
            </a:solidFill>
          </a:ln>
        </p:spPr>
        <p:style>
          <a:lnRef idx="1">
            <a:schemeClr val="accent1"/>
          </a:lnRef>
          <a:fillRef idx="0">
            <a:schemeClr val="accent1"/>
          </a:fillRef>
          <a:effectRef idx="0">
            <a:schemeClr val="accent1"/>
          </a:effectRef>
          <a:fontRef idx="minor">
            <a:schemeClr val="tx1"/>
          </a:fontRef>
        </p:style>
      </p:cxnSp>
      <p:sp>
        <p:nvSpPr>
          <p:cNvPr id="12" name="1 Título"/>
          <p:cNvSpPr txBox="1">
            <a:spLocks/>
          </p:cNvSpPr>
          <p:nvPr/>
        </p:nvSpPr>
        <p:spPr>
          <a:xfrm>
            <a:off x="683568" y="548680"/>
            <a:ext cx="8003232" cy="8689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3600" noProof="0" dirty="0" smtClean="0">
                <a:solidFill>
                  <a:srgbClr val="002060"/>
                </a:solidFill>
                <a:latin typeface="+mj-lt"/>
                <a:ea typeface="+mj-ea"/>
                <a:cs typeface="+mj-cs"/>
              </a:rPr>
              <a:t>CONCLUSIONES</a:t>
            </a:r>
            <a:endParaRPr kumimoji="0" lang="es-ES" sz="3600" b="0" i="0" u="none" strike="noStrike" kern="1200" cap="none" spc="0" normalizeH="0" baseline="0" noProof="0" dirty="0">
              <a:ln>
                <a:noFill/>
              </a:ln>
              <a:solidFill>
                <a:srgbClr val="002060"/>
              </a:solidFill>
              <a:effectLst/>
              <a:uLnTx/>
              <a:uFillTx/>
              <a:latin typeface="+mj-lt"/>
              <a:ea typeface="+mj-ea"/>
              <a:cs typeface="+mj-cs"/>
            </a:endParaRPr>
          </a:p>
        </p:txBody>
      </p:sp>
      <p:pic>
        <p:nvPicPr>
          <p:cNvPr id="13" name="5 Marcador de contenido" descr="tItulo.png"/>
          <p:cNvPicPr>
            <a:picLocks noChangeAspect="1"/>
          </p:cNvPicPr>
          <p:nvPr/>
        </p:nvPicPr>
        <p:blipFill>
          <a:blip r:embed="rId3" cstate="print"/>
          <a:stretch>
            <a:fillRect/>
          </a:stretch>
        </p:blipFill>
        <p:spPr>
          <a:xfrm>
            <a:off x="6660232" y="5949280"/>
            <a:ext cx="2202599" cy="576064"/>
          </a:xfrm>
          <a:prstGeom prst="rect">
            <a:avLst/>
          </a:prstGeom>
        </p:spPr>
      </p:pic>
      <p:sp>
        <p:nvSpPr>
          <p:cNvPr id="7" name="6 CuadroTexto"/>
          <p:cNvSpPr txBox="1"/>
          <p:nvPr/>
        </p:nvSpPr>
        <p:spPr>
          <a:xfrm>
            <a:off x="899593" y="1772817"/>
            <a:ext cx="7848872" cy="4852998"/>
          </a:xfrm>
          <a:prstGeom prst="rect">
            <a:avLst/>
          </a:prstGeom>
          <a:noFill/>
        </p:spPr>
        <p:txBody>
          <a:bodyPr wrap="square" rtlCol="0">
            <a:spAutoFit/>
          </a:bodyPr>
          <a:lstStyle/>
          <a:p>
            <a:pPr>
              <a:buFont typeface="Arial" pitchFamily="34" charset="0"/>
              <a:buChar char="•"/>
            </a:pPr>
            <a:r>
              <a:rPr lang="es-ES" sz="2800" dirty="0" smtClean="0">
                <a:solidFill>
                  <a:srgbClr val="002060"/>
                </a:solidFill>
              </a:rPr>
              <a:t> Afianzar y ampliar los conocimientos adquiridos de </a:t>
            </a:r>
            <a:r>
              <a:rPr lang="es-ES" sz="2800" dirty="0" err="1" smtClean="0">
                <a:solidFill>
                  <a:srgbClr val="002060"/>
                </a:solidFill>
              </a:rPr>
              <a:t>Android</a:t>
            </a:r>
            <a:r>
              <a:rPr lang="es-ES" sz="2800" dirty="0" smtClean="0">
                <a:solidFill>
                  <a:srgbClr val="002060"/>
                </a:solidFill>
              </a:rPr>
              <a:t>.</a:t>
            </a:r>
          </a:p>
          <a:p>
            <a:pPr>
              <a:buFont typeface="Arial" pitchFamily="34" charset="0"/>
              <a:buChar char="•"/>
            </a:pPr>
            <a:r>
              <a:rPr lang="es-ES" sz="2800" dirty="0" smtClean="0">
                <a:solidFill>
                  <a:srgbClr val="002060"/>
                </a:solidFill>
              </a:rPr>
              <a:t> Documentación y justificación de las decisiones tomadas.</a:t>
            </a:r>
          </a:p>
          <a:p>
            <a:pPr>
              <a:buFont typeface="Arial" pitchFamily="34" charset="0"/>
              <a:buChar char="•"/>
            </a:pPr>
            <a:r>
              <a:rPr lang="es-ES" sz="2800" dirty="0" smtClean="0">
                <a:solidFill>
                  <a:srgbClr val="002060"/>
                </a:solidFill>
              </a:rPr>
              <a:t> Planificación del proyecto necesario para la realización y el seguimiento del proyecto.</a:t>
            </a:r>
          </a:p>
          <a:p>
            <a:pPr>
              <a:buFont typeface="Arial" pitchFamily="34" charset="0"/>
              <a:buChar char="•"/>
            </a:pPr>
            <a:r>
              <a:rPr lang="es-ES" sz="2800" dirty="0" smtClean="0">
                <a:solidFill>
                  <a:srgbClr val="002060"/>
                </a:solidFill>
              </a:rPr>
              <a:t> Requisitos previos funcionales conseguidos gracias a la metodología empleada.</a:t>
            </a:r>
          </a:p>
          <a:p>
            <a:pPr>
              <a:buFont typeface="Arial" pitchFamily="34" charset="0"/>
              <a:buChar char="•"/>
            </a:pPr>
            <a:r>
              <a:rPr lang="es-ES" sz="2800" dirty="0" smtClean="0">
                <a:solidFill>
                  <a:srgbClr val="002060"/>
                </a:solidFill>
              </a:rPr>
              <a:t> Requisitos de usabilidad conseguidos.</a:t>
            </a:r>
          </a:p>
          <a:p>
            <a:pPr>
              <a:buFont typeface="Arial" pitchFamily="34" charset="0"/>
              <a:buChar char="•"/>
            </a:pPr>
            <a:endParaRPr lang="es-ES" sz="2400" dirty="0" smtClean="0">
              <a:solidFill>
                <a:srgbClr val="002060"/>
              </a:solidFill>
            </a:endParaRPr>
          </a:p>
          <a:p>
            <a:pPr>
              <a:buFont typeface="Arial" pitchFamily="34" charset="0"/>
              <a:buChar char="•"/>
            </a:pPr>
            <a:endParaRPr lang="es-E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827584" y="1600200"/>
            <a:ext cx="7859216"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 name="4 Conector recto"/>
          <p:cNvCxnSpPr/>
          <p:nvPr/>
        </p:nvCxnSpPr>
        <p:spPr>
          <a:xfrm>
            <a:off x="611560" y="404664"/>
            <a:ext cx="0" cy="43924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395536" y="1484784"/>
            <a:ext cx="8424936" cy="0"/>
          </a:xfrm>
          <a:prstGeom prst="line">
            <a:avLst/>
          </a:prstGeom>
          <a:ln w="28575">
            <a:solidFill>
              <a:srgbClr val="3DC9C2"/>
            </a:solidFill>
          </a:ln>
        </p:spPr>
        <p:style>
          <a:lnRef idx="1">
            <a:schemeClr val="accent1"/>
          </a:lnRef>
          <a:fillRef idx="0">
            <a:schemeClr val="accent1"/>
          </a:fillRef>
          <a:effectRef idx="0">
            <a:schemeClr val="accent1"/>
          </a:effectRef>
          <a:fontRef idx="minor">
            <a:schemeClr val="tx1"/>
          </a:fontRef>
        </p:style>
      </p:cxnSp>
      <p:sp>
        <p:nvSpPr>
          <p:cNvPr id="7" name="1 Título"/>
          <p:cNvSpPr txBox="1">
            <a:spLocks/>
          </p:cNvSpPr>
          <p:nvPr/>
        </p:nvSpPr>
        <p:spPr>
          <a:xfrm>
            <a:off x="683568" y="548680"/>
            <a:ext cx="8003232" cy="8689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3600" noProof="0" dirty="0" smtClean="0">
                <a:solidFill>
                  <a:srgbClr val="002060"/>
                </a:solidFill>
                <a:latin typeface="+mj-lt"/>
                <a:ea typeface="+mj-ea"/>
                <a:cs typeface="+mj-cs"/>
              </a:rPr>
              <a:t>LINEAS FUTURAS</a:t>
            </a:r>
            <a:endParaRPr kumimoji="0" lang="es-ES" sz="3600" b="0" i="0" u="none" strike="noStrike" kern="1200" cap="none" spc="0" normalizeH="0" baseline="0" noProof="0" dirty="0">
              <a:ln>
                <a:noFill/>
              </a:ln>
              <a:solidFill>
                <a:srgbClr val="002060"/>
              </a:solidFill>
              <a:effectLst/>
              <a:uLnTx/>
              <a:uFillTx/>
              <a:latin typeface="+mj-lt"/>
              <a:ea typeface="+mj-ea"/>
              <a:cs typeface="+mj-cs"/>
            </a:endParaRPr>
          </a:p>
        </p:txBody>
      </p:sp>
      <p:pic>
        <p:nvPicPr>
          <p:cNvPr id="8" name="5 Marcador de contenido" descr="tItulo.png"/>
          <p:cNvPicPr>
            <a:picLocks noChangeAspect="1"/>
          </p:cNvPicPr>
          <p:nvPr/>
        </p:nvPicPr>
        <p:blipFill>
          <a:blip r:embed="rId3" cstate="print"/>
          <a:stretch>
            <a:fillRect/>
          </a:stretch>
        </p:blipFill>
        <p:spPr>
          <a:xfrm>
            <a:off x="6660232" y="5949280"/>
            <a:ext cx="2202599" cy="576064"/>
          </a:xfrm>
          <a:prstGeom prst="rect">
            <a:avLst/>
          </a:prstGeom>
        </p:spPr>
      </p:pic>
      <p:sp>
        <p:nvSpPr>
          <p:cNvPr id="9" name="8 CuadroTexto"/>
          <p:cNvSpPr txBox="1"/>
          <p:nvPr/>
        </p:nvSpPr>
        <p:spPr>
          <a:xfrm>
            <a:off x="971600" y="1772816"/>
            <a:ext cx="6840760" cy="3231654"/>
          </a:xfrm>
          <a:prstGeom prst="rect">
            <a:avLst/>
          </a:prstGeom>
          <a:noFill/>
        </p:spPr>
        <p:txBody>
          <a:bodyPr wrap="square" rtlCol="0">
            <a:spAutoFit/>
          </a:bodyPr>
          <a:lstStyle/>
          <a:p>
            <a:pPr>
              <a:buFont typeface="Arial" pitchFamily="34" charset="0"/>
              <a:buChar char="•"/>
            </a:pPr>
            <a:r>
              <a:rPr lang="es-ES" sz="2800" dirty="0" smtClean="0">
                <a:solidFill>
                  <a:srgbClr val="002060"/>
                </a:solidFill>
              </a:rPr>
              <a:t> Notificaciones. </a:t>
            </a:r>
          </a:p>
          <a:p>
            <a:pPr>
              <a:buFont typeface="Arial" pitchFamily="34" charset="0"/>
              <a:buChar char="•"/>
            </a:pPr>
            <a:r>
              <a:rPr lang="es-ES" sz="2800" dirty="0" smtClean="0">
                <a:solidFill>
                  <a:srgbClr val="002060"/>
                </a:solidFill>
              </a:rPr>
              <a:t> Permitir al usuario utilizar la aplicación en horizontal.</a:t>
            </a:r>
          </a:p>
          <a:p>
            <a:pPr>
              <a:buFont typeface="Arial" pitchFamily="34" charset="0"/>
              <a:buChar char="•"/>
            </a:pPr>
            <a:r>
              <a:rPr lang="es-ES" sz="2800" dirty="0" smtClean="0">
                <a:solidFill>
                  <a:srgbClr val="002060"/>
                </a:solidFill>
              </a:rPr>
              <a:t> Nuevos mensajes para el usuario.</a:t>
            </a:r>
          </a:p>
          <a:p>
            <a:pPr>
              <a:buFont typeface="Arial" pitchFamily="34" charset="0"/>
              <a:buChar char="•"/>
            </a:pPr>
            <a:r>
              <a:rPr lang="es-ES" sz="2800" dirty="0" smtClean="0">
                <a:solidFill>
                  <a:srgbClr val="002060"/>
                </a:solidFill>
              </a:rPr>
              <a:t> Trabajar sin conexión.</a:t>
            </a:r>
          </a:p>
          <a:p>
            <a:pPr>
              <a:buFont typeface="Arial" pitchFamily="34" charset="0"/>
              <a:buChar char="•"/>
            </a:pPr>
            <a:endParaRPr lang="es-ES" sz="2800" dirty="0" smtClean="0">
              <a:solidFill>
                <a:srgbClr val="002060"/>
              </a:solidFill>
            </a:endParaRPr>
          </a:p>
          <a:p>
            <a:endParaRPr lang="es-ES" dirty="0" smtClean="0"/>
          </a:p>
          <a:p>
            <a:pPr>
              <a:buFont typeface="Arial" pitchFamily="34" charset="0"/>
              <a:buChar char="•"/>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2051720" y="2060848"/>
            <a:ext cx="4752528" cy="76693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ES" sz="4000" b="0" i="0" u="none" strike="noStrike" kern="1200" cap="none" spc="0" normalizeH="0" baseline="0" noProof="0" dirty="0" smtClean="0">
                <a:ln>
                  <a:noFill/>
                </a:ln>
                <a:solidFill>
                  <a:srgbClr val="002060"/>
                </a:solidFill>
                <a:effectLst/>
                <a:uLnTx/>
                <a:uFillTx/>
                <a:latin typeface="+mn-lt"/>
                <a:ea typeface="+mn-ea"/>
                <a:cs typeface="+mn-cs"/>
              </a:rPr>
              <a:t>MUCHAS</a:t>
            </a:r>
            <a:r>
              <a:rPr kumimoji="0" lang="es-ES" sz="4000" b="0" i="0" u="none" strike="noStrike" kern="1200" cap="none" spc="0" normalizeH="0" noProof="0" dirty="0" smtClean="0">
                <a:ln>
                  <a:noFill/>
                </a:ln>
                <a:solidFill>
                  <a:srgbClr val="002060"/>
                </a:solidFill>
                <a:effectLst/>
                <a:uLnTx/>
                <a:uFillTx/>
                <a:latin typeface="+mn-lt"/>
                <a:ea typeface="+mn-ea"/>
                <a:cs typeface="+mn-cs"/>
              </a:rPr>
              <a:t> GRACIAS</a:t>
            </a:r>
            <a:endParaRPr kumimoji="0" lang="es-ES" sz="4000" b="0" i="0" u="none" strike="noStrike" kern="1200" cap="none" spc="0" normalizeH="0" baseline="0" noProof="0" dirty="0">
              <a:ln>
                <a:noFill/>
              </a:ln>
              <a:solidFill>
                <a:srgbClr val="002060"/>
              </a:solidFill>
              <a:effectLst/>
              <a:uLnTx/>
              <a:uFillTx/>
              <a:latin typeface="+mn-lt"/>
              <a:ea typeface="+mn-ea"/>
              <a:cs typeface="+mn-cs"/>
            </a:endParaRPr>
          </a:p>
        </p:txBody>
      </p:sp>
      <p:cxnSp>
        <p:nvCxnSpPr>
          <p:cNvPr id="5" name="4 Conector recto"/>
          <p:cNvCxnSpPr/>
          <p:nvPr/>
        </p:nvCxnSpPr>
        <p:spPr>
          <a:xfrm>
            <a:off x="395536" y="1484784"/>
            <a:ext cx="8424936" cy="0"/>
          </a:xfrm>
          <a:prstGeom prst="line">
            <a:avLst/>
          </a:prstGeom>
          <a:ln w="28575">
            <a:solidFill>
              <a:srgbClr val="620FF7"/>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467544" y="5589240"/>
            <a:ext cx="842493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8604448" y="2204864"/>
            <a:ext cx="0" cy="43924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8 Imagen" descr="tItulo.png"/>
          <p:cNvPicPr>
            <a:picLocks noChangeAspect="1"/>
          </p:cNvPicPr>
          <p:nvPr/>
        </p:nvPicPr>
        <p:blipFill>
          <a:blip r:embed="rId3" cstate="print"/>
          <a:stretch>
            <a:fillRect/>
          </a:stretch>
        </p:blipFill>
        <p:spPr>
          <a:xfrm>
            <a:off x="2771800" y="4437112"/>
            <a:ext cx="3240360" cy="847478"/>
          </a:xfrm>
          <a:prstGeom prst="rect">
            <a:avLst/>
          </a:prstGeom>
        </p:spPr>
      </p:pic>
      <p:cxnSp>
        <p:nvCxnSpPr>
          <p:cNvPr id="10" name="9 Conector recto"/>
          <p:cNvCxnSpPr/>
          <p:nvPr/>
        </p:nvCxnSpPr>
        <p:spPr>
          <a:xfrm>
            <a:off x="611560" y="404664"/>
            <a:ext cx="0" cy="43924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par>
                          <p:cTn id="18" fill="hold">
                            <p:stCondLst>
                              <p:cond delay="1500"/>
                            </p:stCondLst>
                            <p:childTnLst>
                              <p:par>
                                <p:cTn id="19" presetID="4" presetClass="entr" presetSubtype="16"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box(in)">
                                      <p:cBhvr>
                                        <p:cTn id="21" dur="500"/>
                                        <p:tgtEl>
                                          <p:spTgt spid="4">
                                            <p:txEl>
                                              <p:pRg st="0" end="0"/>
                                            </p:txEl>
                                          </p:spTgt>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548680"/>
            <a:ext cx="8003232" cy="868958"/>
          </a:xfrm>
        </p:spPr>
        <p:txBody>
          <a:bodyPr>
            <a:normAutofit/>
          </a:bodyPr>
          <a:lstStyle/>
          <a:p>
            <a:pPr algn="l"/>
            <a:r>
              <a:rPr lang="es-ES" sz="3600" dirty="0" smtClean="0">
                <a:solidFill>
                  <a:srgbClr val="002060"/>
                </a:solidFill>
              </a:rPr>
              <a:t>CONTENIDO</a:t>
            </a:r>
            <a:endParaRPr lang="es-ES" sz="3600" dirty="0">
              <a:solidFill>
                <a:srgbClr val="002060"/>
              </a:solidFill>
            </a:endParaRPr>
          </a:p>
        </p:txBody>
      </p:sp>
      <p:pic>
        <p:nvPicPr>
          <p:cNvPr id="6" name="5 Marcador de contenido" descr="tItulo.png"/>
          <p:cNvPicPr>
            <a:picLocks noGrp="1" noChangeAspect="1"/>
          </p:cNvPicPr>
          <p:nvPr>
            <p:ph idx="1"/>
          </p:nvPr>
        </p:nvPicPr>
        <p:blipFill>
          <a:blip r:embed="rId3" cstate="print"/>
          <a:stretch>
            <a:fillRect/>
          </a:stretch>
        </p:blipFill>
        <p:spPr>
          <a:xfrm>
            <a:off x="6660232" y="5949280"/>
            <a:ext cx="2202599" cy="576064"/>
          </a:xfrm>
        </p:spPr>
      </p:pic>
      <p:cxnSp>
        <p:nvCxnSpPr>
          <p:cNvPr id="4" name="3 Conector recto"/>
          <p:cNvCxnSpPr/>
          <p:nvPr/>
        </p:nvCxnSpPr>
        <p:spPr>
          <a:xfrm>
            <a:off x="395536" y="1484784"/>
            <a:ext cx="8424936" cy="0"/>
          </a:xfrm>
          <a:prstGeom prst="line">
            <a:avLst/>
          </a:prstGeom>
          <a:ln w="28575">
            <a:solidFill>
              <a:srgbClr val="620FF7"/>
            </a:solidFill>
          </a:ln>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611560" y="404664"/>
            <a:ext cx="0" cy="43924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1259632" y="1772816"/>
            <a:ext cx="7241534" cy="2554545"/>
          </a:xfrm>
          <a:prstGeom prst="rect">
            <a:avLst/>
          </a:prstGeom>
          <a:noFill/>
        </p:spPr>
        <p:txBody>
          <a:bodyPr wrap="none" rtlCol="0">
            <a:spAutoFit/>
          </a:bodyPr>
          <a:lstStyle/>
          <a:p>
            <a:pPr>
              <a:buFont typeface="Arial" pitchFamily="34" charset="0"/>
              <a:buChar char="•"/>
            </a:pPr>
            <a:r>
              <a:rPr lang="es-ES" sz="3200" dirty="0" smtClean="0"/>
              <a:t> </a:t>
            </a:r>
            <a:r>
              <a:rPr lang="es-ES" sz="3200" dirty="0" smtClean="0">
                <a:solidFill>
                  <a:srgbClr val="002060"/>
                </a:solidFill>
              </a:rPr>
              <a:t>CONTEXTO, OBJETIVOS Y PLANIFICACIÓN</a:t>
            </a:r>
          </a:p>
          <a:p>
            <a:pPr>
              <a:buFont typeface="Arial" pitchFamily="34" charset="0"/>
              <a:buChar char="•"/>
            </a:pPr>
            <a:r>
              <a:rPr lang="es-ES" sz="3200" dirty="0" smtClean="0">
                <a:solidFill>
                  <a:srgbClr val="002060"/>
                </a:solidFill>
              </a:rPr>
              <a:t> DISEÑO</a:t>
            </a:r>
          </a:p>
          <a:p>
            <a:pPr>
              <a:buFont typeface="Arial" pitchFamily="34" charset="0"/>
              <a:buChar char="•"/>
            </a:pPr>
            <a:r>
              <a:rPr lang="es-ES" sz="3200" dirty="0" smtClean="0">
                <a:solidFill>
                  <a:srgbClr val="002060"/>
                </a:solidFill>
              </a:rPr>
              <a:t> IMPLEMENTACIÓN</a:t>
            </a:r>
          </a:p>
          <a:p>
            <a:pPr>
              <a:buFont typeface="Arial" pitchFamily="34" charset="0"/>
              <a:buChar char="•"/>
            </a:pPr>
            <a:r>
              <a:rPr lang="es-ES" sz="3200" dirty="0" smtClean="0">
                <a:solidFill>
                  <a:srgbClr val="002060"/>
                </a:solidFill>
              </a:rPr>
              <a:t> CONCLUSIONES Y LINEAS FUTURAS</a:t>
            </a:r>
          </a:p>
          <a:p>
            <a:pPr>
              <a:buFont typeface="Arial" pitchFamily="34" charset="0"/>
              <a:buChar char="•"/>
            </a:pPr>
            <a:endParaRPr lang="es-ES" sz="32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500"/>
                                  </p:stCondLst>
                                  <p:childTnLst>
                                    <p:set>
                                      <p:cBhvr>
                                        <p:cTn id="16" dur="1" fill="hold">
                                          <p:stCondLst>
                                            <p:cond delay="0"/>
                                          </p:stCondLst>
                                        </p:cTn>
                                        <p:tgtEl>
                                          <p:spTgt spid="2"/>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50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50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Marcador de contenido" descr="NIÑOS_DIBUJO.jpg"/>
          <p:cNvPicPr>
            <a:picLocks noGrp="1" noChangeAspect="1"/>
          </p:cNvPicPr>
          <p:nvPr>
            <p:ph idx="1"/>
          </p:nvPr>
        </p:nvPicPr>
        <p:blipFill>
          <a:blip r:embed="rId3" cstate="print"/>
          <a:srcRect l="7127" t="7919" r="9722" b="8930"/>
          <a:stretch>
            <a:fillRect/>
          </a:stretch>
        </p:blipFill>
        <p:spPr>
          <a:xfrm>
            <a:off x="5508104" y="3501008"/>
            <a:ext cx="2520280" cy="1512168"/>
          </a:xfrm>
        </p:spPr>
      </p:pic>
      <p:cxnSp>
        <p:nvCxnSpPr>
          <p:cNvPr id="4" name="3 Conector recto"/>
          <p:cNvCxnSpPr/>
          <p:nvPr/>
        </p:nvCxnSpPr>
        <p:spPr>
          <a:xfrm>
            <a:off x="611560" y="404664"/>
            <a:ext cx="0" cy="43924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395536" y="1484784"/>
            <a:ext cx="8424936" cy="0"/>
          </a:xfrm>
          <a:prstGeom prst="line">
            <a:avLst/>
          </a:prstGeom>
          <a:ln w="28575">
            <a:solidFill>
              <a:srgbClr val="3DC9C2"/>
            </a:solidFill>
          </a:ln>
        </p:spPr>
        <p:style>
          <a:lnRef idx="1">
            <a:schemeClr val="accent1"/>
          </a:lnRef>
          <a:fillRef idx="0">
            <a:schemeClr val="accent1"/>
          </a:fillRef>
          <a:effectRef idx="0">
            <a:schemeClr val="accent1"/>
          </a:effectRef>
          <a:fontRef idx="minor">
            <a:schemeClr val="tx1"/>
          </a:fontRef>
        </p:style>
      </p:cxnSp>
      <p:pic>
        <p:nvPicPr>
          <p:cNvPr id="7" name="5 Marcador de contenido" descr="tItulo.png"/>
          <p:cNvPicPr>
            <a:picLocks noChangeAspect="1"/>
          </p:cNvPicPr>
          <p:nvPr/>
        </p:nvPicPr>
        <p:blipFill>
          <a:blip r:embed="rId4" cstate="print"/>
          <a:stretch>
            <a:fillRect/>
          </a:stretch>
        </p:blipFill>
        <p:spPr>
          <a:xfrm>
            <a:off x="251520" y="5805264"/>
            <a:ext cx="2202599" cy="576064"/>
          </a:xfrm>
          <a:prstGeom prst="rect">
            <a:avLst/>
          </a:prstGeom>
        </p:spPr>
      </p:pic>
      <p:sp>
        <p:nvSpPr>
          <p:cNvPr id="8" name="1 Título"/>
          <p:cNvSpPr txBox="1">
            <a:spLocks/>
          </p:cNvSpPr>
          <p:nvPr/>
        </p:nvSpPr>
        <p:spPr>
          <a:xfrm>
            <a:off x="683568" y="548680"/>
            <a:ext cx="8003232" cy="8689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3600" dirty="0" smtClean="0">
                <a:solidFill>
                  <a:srgbClr val="002060"/>
                </a:solidFill>
                <a:latin typeface="+mj-lt"/>
                <a:ea typeface="+mj-ea"/>
                <a:cs typeface="+mj-cs"/>
              </a:rPr>
              <a:t>CONTEXTO</a:t>
            </a:r>
            <a:endParaRPr kumimoji="0" lang="es-ES" sz="3600" b="0" i="0" u="none" strike="noStrike" kern="1200" cap="none" spc="0" normalizeH="0" baseline="0" noProof="0" dirty="0">
              <a:ln>
                <a:noFill/>
              </a:ln>
              <a:solidFill>
                <a:srgbClr val="002060"/>
              </a:solidFill>
              <a:effectLst/>
              <a:uLnTx/>
              <a:uFillTx/>
              <a:latin typeface="+mj-lt"/>
              <a:ea typeface="+mj-ea"/>
              <a:cs typeface="+mj-cs"/>
            </a:endParaRPr>
          </a:p>
        </p:txBody>
      </p:sp>
      <p:sp>
        <p:nvSpPr>
          <p:cNvPr id="12" name="11 CuadroTexto"/>
          <p:cNvSpPr txBox="1"/>
          <p:nvPr/>
        </p:nvSpPr>
        <p:spPr>
          <a:xfrm>
            <a:off x="899592" y="2060848"/>
            <a:ext cx="4896544" cy="646331"/>
          </a:xfrm>
          <a:prstGeom prst="rect">
            <a:avLst/>
          </a:prstGeom>
          <a:noFill/>
        </p:spPr>
        <p:txBody>
          <a:bodyPr wrap="square" rtlCol="0">
            <a:spAutoFit/>
          </a:bodyPr>
          <a:lstStyle/>
          <a:p>
            <a:r>
              <a:rPr lang="es-ES" dirty="0" smtClean="0"/>
              <a:t>Ayudar a niños inseguros  con baja autoestima a sentirse motivados mediante el refuerzo positivo</a:t>
            </a:r>
            <a:endParaRPr lang="es-ES" dirty="0"/>
          </a:p>
        </p:txBody>
      </p:sp>
      <p:sp>
        <p:nvSpPr>
          <p:cNvPr id="13" name="12 CuadroTexto"/>
          <p:cNvSpPr txBox="1"/>
          <p:nvPr/>
        </p:nvSpPr>
        <p:spPr>
          <a:xfrm>
            <a:off x="899592" y="3068960"/>
            <a:ext cx="4896544" cy="646331"/>
          </a:xfrm>
          <a:prstGeom prst="rect">
            <a:avLst/>
          </a:prstGeom>
          <a:noFill/>
        </p:spPr>
        <p:txBody>
          <a:bodyPr wrap="square" rtlCol="0">
            <a:spAutoFit/>
          </a:bodyPr>
          <a:lstStyle/>
          <a:p>
            <a:r>
              <a:rPr lang="es-ES" dirty="0" smtClean="0"/>
              <a:t>Guardar los trabajos y las manualidades de forma ordenada para cada niño.</a:t>
            </a:r>
            <a:endParaRPr lang="es-ES" dirty="0"/>
          </a:p>
        </p:txBody>
      </p:sp>
      <p:sp>
        <p:nvSpPr>
          <p:cNvPr id="14" name="13 CuadroTexto"/>
          <p:cNvSpPr txBox="1"/>
          <p:nvPr/>
        </p:nvSpPr>
        <p:spPr>
          <a:xfrm>
            <a:off x="827584" y="4005064"/>
            <a:ext cx="4248472" cy="923330"/>
          </a:xfrm>
          <a:prstGeom prst="rect">
            <a:avLst/>
          </a:prstGeom>
          <a:noFill/>
        </p:spPr>
        <p:txBody>
          <a:bodyPr wrap="square" rtlCol="0">
            <a:spAutoFit/>
          </a:bodyPr>
          <a:lstStyle/>
          <a:p>
            <a:r>
              <a:rPr lang="es-ES" dirty="0" smtClean="0"/>
              <a:t>Guardar grandes logros y momentos especiales que ayuden al niño a sentirse especial y le refuercen</a:t>
            </a:r>
            <a:endParaRPr lang="es-ES" dirty="0"/>
          </a:p>
        </p:txBody>
      </p:sp>
      <p:pic>
        <p:nvPicPr>
          <p:cNvPr id="15" name="14 Imagen" descr="mano_tf.png"/>
          <p:cNvPicPr>
            <a:picLocks noChangeAspect="1"/>
          </p:cNvPicPr>
          <p:nvPr/>
        </p:nvPicPr>
        <p:blipFill>
          <a:blip r:embed="rId5" cstate="print"/>
          <a:stretch>
            <a:fillRect/>
          </a:stretch>
        </p:blipFill>
        <p:spPr>
          <a:xfrm>
            <a:off x="4139952" y="4964410"/>
            <a:ext cx="1893590" cy="1893590"/>
          </a:xfrm>
          <a:prstGeom prst="rect">
            <a:avLst/>
          </a:prstGeom>
        </p:spPr>
      </p:pic>
      <p:pic>
        <p:nvPicPr>
          <p:cNvPr id="16" name="15 Imagen" descr="sc2.png"/>
          <p:cNvPicPr>
            <a:picLocks noChangeAspect="1"/>
          </p:cNvPicPr>
          <p:nvPr/>
        </p:nvPicPr>
        <p:blipFill>
          <a:blip r:embed="rId6" cstate="print"/>
          <a:srcRect l="8006" t="7469" r="8006" b="15202"/>
          <a:stretch>
            <a:fillRect/>
          </a:stretch>
        </p:blipFill>
        <p:spPr>
          <a:xfrm>
            <a:off x="4954672" y="5301208"/>
            <a:ext cx="625440" cy="912102"/>
          </a:xfrm>
          <a:prstGeom prst="rect">
            <a:avLst/>
          </a:prstGeom>
        </p:spPr>
      </p:pic>
      <p:pic>
        <p:nvPicPr>
          <p:cNvPr id="17" name="16 Imagen" descr="firebase_storage.jpg"/>
          <p:cNvPicPr>
            <a:picLocks noChangeAspect="1"/>
          </p:cNvPicPr>
          <p:nvPr/>
        </p:nvPicPr>
        <p:blipFill>
          <a:blip r:embed="rId7" cstate="print"/>
          <a:srcRect l="63987" t="18952" r="6390" b="17873"/>
          <a:stretch>
            <a:fillRect/>
          </a:stretch>
        </p:blipFill>
        <p:spPr>
          <a:xfrm>
            <a:off x="7020272" y="5087213"/>
            <a:ext cx="1475656" cy="1770787"/>
          </a:xfrm>
          <a:prstGeom prst="rect">
            <a:avLst/>
          </a:prstGeom>
          <a:noFill/>
        </p:spPr>
      </p:pic>
      <p:pic>
        <p:nvPicPr>
          <p:cNvPr id="18" name="17 Imagen" descr="cajas-para-guardar-dibujos.jpeg"/>
          <p:cNvPicPr>
            <a:picLocks noChangeAspect="1"/>
          </p:cNvPicPr>
          <p:nvPr/>
        </p:nvPicPr>
        <p:blipFill>
          <a:blip r:embed="rId8" cstate="print"/>
          <a:srcRect r="15523" b="7333"/>
          <a:stretch>
            <a:fillRect/>
          </a:stretch>
        </p:blipFill>
        <p:spPr>
          <a:xfrm>
            <a:off x="6804248" y="1556792"/>
            <a:ext cx="1512168" cy="18482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nodeType="afterEffect">
                                  <p:stCondLst>
                                    <p:cond delay="50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50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500"/>
                                        <p:tgtEl>
                                          <p:spTgt spid="12"/>
                                        </p:tgtEl>
                                      </p:cBhvr>
                                    </p:animEffect>
                                  </p:childTnLst>
                                </p:cTn>
                              </p:par>
                            </p:childTnLst>
                          </p:cTn>
                        </p:par>
                        <p:par>
                          <p:cTn id="24" fill="hold">
                            <p:stCondLst>
                              <p:cond delay="2500"/>
                            </p:stCondLst>
                            <p:childTnLst>
                              <p:par>
                                <p:cTn id="25" presetID="4" presetClass="entr" presetSubtype="16" fill="hold" grpId="0" nodeType="after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par>
                          <p:cTn id="28" fill="hold">
                            <p:stCondLst>
                              <p:cond delay="3500"/>
                            </p:stCondLst>
                            <p:childTnLst>
                              <p:par>
                                <p:cTn id="29" presetID="4"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500"/>
                                        <p:tgtEl>
                                          <p:spTgt spid="14"/>
                                        </p:tgtEl>
                                      </p:cBhvr>
                                    </p:animEffect>
                                  </p:childTnLst>
                                </p:cTn>
                              </p:par>
                            </p:childTnLst>
                          </p:cTn>
                        </p:par>
                        <p:par>
                          <p:cTn id="32" fill="hold">
                            <p:stCondLst>
                              <p:cond delay="4000"/>
                            </p:stCondLst>
                            <p:childTnLst>
                              <p:par>
                                <p:cTn id="33" presetID="8" presetClass="entr" presetSubtype="16"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amond(in)">
                                      <p:cBhvr>
                                        <p:cTn id="35" dur="500"/>
                                        <p:tgtEl>
                                          <p:spTgt spid="18"/>
                                        </p:tgtEl>
                                      </p:cBhvr>
                                    </p:animEffect>
                                  </p:childTnLst>
                                </p:cTn>
                              </p:par>
                            </p:childTnLst>
                          </p:cTn>
                        </p:par>
                        <p:par>
                          <p:cTn id="36" fill="hold">
                            <p:stCondLst>
                              <p:cond delay="4500"/>
                            </p:stCondLst>
                            <p:childTnLst>
                              <p:par>
                                <p:cTn id="37" presetID="8" presetClass="entr" presetSubtype="16"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amond(in)">
                                      <p:cBhvr>
                                        <p:cTn id="39" dur="500"/>
                                        <p:tgtEl>
                                          <p:spTgt spid="10"/>
                                        </p:tgtEl>
                                      </p:cBhvr>
                                    </p:animEffect>
                                  </p:childTnLst>
                                </p:cTn>
                              </p:par>
                            </p:childTnLst>
                          </p:cTn>
                        </p:par>
                        <p:par>
                          <p:cTn id="40" fill="hold">
                            <p:stCondLst>
                              <p:cond delay="5000"/>
                            </p:stCondLst>
                            <p:childTnLst>
                              <p:par>
                                <p:cTn id="41" presetID="8" presetClass="entr" presetSubtype="16"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amond(in)">
                                      <p:cBhvr>
                                        <p:cTn id="43" dur="500"/>
                                        <p:tgtEl>
                                          <p:spTgt spid="15"/>
                                        </p:tgtEl>
                                      </p:cBhvr>
                                    </p:animEffect>
                                  </p:childTnLst>
                                </p:cTn>
                              </p:par>
                              <p:par>
                                <p:cTn id="44" presetID="1"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par>
                          <p:cTn id="46" fill="hold">
                            <p:stCondLst>
                              <p:cond delay="5500"/>
                            </p:stCondLst>
                            <p:childTnLst>
                              <p:par>
                                <p:cTn id="47" presetID="8" presetClass="entr" presetSubtype="16"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diamond(in)">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1600200"/>
            <a:ext cx="7859216" cy="4525963"/>
          </a:xfrm>
        </p:spPr>
        <p:txBody>
          <a:bodyPr/>
          <a:lstStyle/>
          <a:p>
            <a:pPr>
              <a:buNone/>
            </a:pPr>
            <a:r>
              <a:rPr lang="es-ES" b="1" dirty="0" smtClean="0">
                <a:solidFill>
                  <a:srgbClr val="002060"/>
                </a:solidFill>
              </a:rPr>
              <a:t>Principales objetivos creación aplicación: </a:t>
            </a:r>
          </a:p>
          <a:p>
            <a:r>
              <a:rPr lang="es-ES" sz="2800" dirty="0" smtClean="0">
                <a:solidFill>
                  <a:srgbClr val="002060"/>
                </a:solidFill>
              </a:rPr>
              <a:t>Creación cuenta usuario correo-contraseña.</a:t>
            </a:r>
          </a:p>
          <a:p>
            <a:r>
              <a:rPr lang="es-ES" sz="2800" dirty="0" smtClean="0">
                <a:solidFill>
                  <a:srgbClr val="002060"/>
                </a:solidFill>
              </a:rPr>
              <a:t>Creación de distintos perfiles por usuario.</a:t>
            </a:r>
          </a:p>
          <a:p>
            <a:r>
              <a:rPr lang="es-ES" sz="2800" dirty="0" smtClean="0">
                <a:solidFill>
                  <a:srgbClr val="002060"/>
                </a:solidFill>
              </a:rPr>
              <a:t>Almacenamiento en base de datos en la nube de fotos, vídeos y notas de voz.</a:t>
            </a:r>
          </a:p>
          <a:p>
            <a:r>
              <a:rPr lang="es-ES" sz="2800" dirty="0" smtClean="0">
                <a:solidFill>
                  <a:srgbClr val="002060"/>
                </a:solidFill>
              </a:rPr>
              <a:t>Consulta de perfiles, fotos y vídeos.</a:t>
            </a:r>
          </a:p>
          <a:p>
            <a:endParaRPr lang="es-ES" dirty="0" smtClean="0"/>
          </a:p>
          <a:p>
            <a:endParaRPr lang="es-ES" dirty="0"/>
          </a:p>
        </p:txBody>
      </p:sp>
      <p:cxnSp>
        <p:nvCxnSpPr>
          <p:cNvPr id="5" name="4 Conector recto"/>
          <p:cNvCxnSpPr/>
          <p:nvPr/>
        </p:nvCxnSpPr>
        <p:spPr>
          <a:xfrm>
            <a:off x="611560" y="404664"/>
            <a:ext cx="0" cy="43924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395536" y="1484784"/>
            <a:ext cx="8424936" cy="0"/>
          </a:xfrm>
          <a:prstGeom prst="line">
            <a:avLst/>
          </a:prstGeom>
          <a:ln w="28575">
            <a:solidFill>
              <a:srgbClr val="620FF7"/>
            </a:solidFill>
          </a:ln>
        </p:spPr>
        <p:style>
          <a:lnRef idx="1">
            <a:schemeClr val="accent1"/>
          </a:lnRef>
          <a:fillRef idx="0">
            <a:schemeClr val="accent1"/>
          </a:fillRef>
          <a:effectRef idx="0">
            <a:schemeClr val="accent1"/>
          </a:effectRef>
          <a:fontRef idx="minor">
            <a:schemeClr val="tx1"/>
          </a:fontRef>
        </p:style>
      </p:cxnSp>
      <p:sp>
        <p:nvSpPr>
          <p:cNvPr id="7" name="1 Título"/>
          <p:cNvSpPr txBox="1">
            <a:spLocks/>
          </p:cNvSpPr>
          <p:nvPr/>
        </p:nvSpPr>
        <p:spPr>
          <a:xfrm>
            <a:off x="683568" y="548680"/>
            <a:ext cx="8003232" cy="8689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3600" dirty="0" smtClean="0">
                <a:solidFill>
                  <a:srgbClr val="002060"/>
                </a:solidFill>
                <a:latin typeface="+mj-lt"/>
                <a:ea typeface="+mj-ea"/>
                <a:cs typeface="+mj-cs"/>
              </a:rPr>
              <a:t>OBJETIVOS</a:t>
            </a:r>
            <a:endParaRPr kumimoji="0" lang="es-ES" sz="3600" b="0" i="0" u="none" strike="noStrike" kern="1200" cap="none" spc="0" normalizeH="0" baseline="0" noProof="0" dirty="0">
              <a:ln>
                <a:noFill/>
              </a:ln>
              <a:solidFill>
                <a:srgbClr val="002060"/>
              </a:solidFill>
              <a:effectLst/>
              <a:uLnTx/>
              <a:uFillTx/>
              <a:latin typeface="+mj-lt"/>
              <a:ea typeface="+mj-ea"/>
              <a:cs typeface="+mj-cs"/>
            </a:endParaRPr>
          </a:p>
        </p:txBody>
      </p:sp>
      <p:pic>
        <p:nvPicPr>
          <p:cNvPr id="11" name="5 Marcador de contenido" descr="tItulo.png"/>
          <p:cNvPicPr>
            <a:picLocks noChangeAspect="1"/>
          </p:cNvPicPr>
          <p:nvPr/>
        </p:nvPicPr>
        <p:blipFill>
          <a:blip r:embed="rId2" cstate="print"/>
          <a:stretch>
            <a:fillRect/>
          </a:stretch>
        </p:blipFill>
        <p:spPr>
          <a:xfrm>
            <a:off x="6660232" y="5949280"/>
            <a:ext cx="2202599" cy="5760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1000"/>
                            </p:stCondLst>
                            <p:childTnLst>
                              <p:par>
                                <p:cTn id="21" presetID="4" presetClass="entr" presetSubtype="16"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ox(in)">
                                      <p:cBhvr>
                                        <p:cTn id="23" dur="500"/>
                                        <p:tgtEl>
                                          <p:spTgt spid="3">
                                            <p:txEl>
                                              <p:pRg st="0" end="0"/>
                                            </p:txEl>
                                          </p:spTgt>
                                        </p:tgtEl>
                                      </p:cBhvr>
                                    </p:animEffect>
                                  </p:childTnLst>
                                </p:cTn>
                              </p:par>
                            </p:childTnLst>
                          </p:cTn>
                        </p:par>
                        <p:par>
                          <p:cTn id="24" fill="hold">
                            <p:stCondLst>
                              <p:cond delay="1500"/>
                            </p:stCondLst>
                            <p:childTnLst>
                              <p:par>
                                <p:cTn id="25" presetID="4" presetClass="entr" presetSubtype="16"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ox(in)">
                                      <p:cBhvr>
                                        <p:cTn id="27" dur="500"/>
                                        <p:tgtEl>
                                          <p:spTgt spid="3">
                                            <p:txEl>
                                              <p:pRg st="1" end="1"/>
                                            </p:txEl>
                                          </p:spTgt>
                                        </p:tgtEl>
                                      </p:cBhvr>
                                    </p:animEffect>
                                  </p:childTnLst>
                                </p:cTn>
                              </p:par>
                            </p:childTnLst>
                          </p:cTn>
                        </p:par>
                        <p:par>
                          <p:cTn id="28" fill="hold">
                            <p:stCondLst>
                              <p:cond delay="2000"/>
                            </p:stCondLst>
                            <p:childTnLst>
                              <p:par>
                                <p:cTn id="29" presetID="4" presetClass="entr" presetSubtype="16"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ox(in)">
                                      <p:cBhvr>
                                        <p:cTn id="31" dur="500"/>
                                        <p:tgtEl>
                                          <p:spTgt spid="3">
                                            <p:txEl>
                                              <p:pRg st="2" end="2"/>
                                            </p:txEl>
                                          </p:spTgt>
                                        </p:tgtEl>
                                      </p:cBhvr>
                                    </p:animEffect>
                                  </p:childTnLst>
                                </p:cTn>
                              </p:par>
                            </p:childTnLst>
                          </p:cTn>
                        </p:par>
                        <p:par>
                          <p:cTn id="32" fill="hold">
                            <p:stCondLst>
                              <p:cond delay="2500"/>
                            </p:stCondLst>
                            <p:childTnLst>
                              <p:par>
                                <p:cTn id="33" presetID="4" presetClass="entr" presetSubtype="16"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ox(in)">
                                      <p:cBhvr>
                                        <p:cTn id="35" dur="500"/>
                                        <p:tgtEl>
                                          <p:spTgt spid="3">
                                            <p:txEl>
                                              <p:pRg st="3" end="3"/>
                                            </p:txEl>
                                          </p:spTgt>
                                        </p:tgtEl>
                                      </p:cBhvr>
                                    </p:animEffect>
                                  </p:childTnLst>
                                </p:cTn>
                              </p:par>
                            </p:childTnLst>
                          </p:cTn>
                        </p:par>
                        <p:par>
                          <p:cTn id="36" fill="hold">
                            <p:stCondLst>
                              <p:cond delay="3000"/>
                            </p:stCondLst>
                            <p:childTnLst>
                              <p:par>
                                <p:cTn id="37" presetID="4" presetClass="entr" presetSubtype="16" fill="hold" grpId="0"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box(in)">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1600200"/>
            <a:ext cx="7859216" cy="4525963"/>
          </a:xfrm>
        </p:spPr>
        <p:txBody>
          <a:bodyPr>
            <a:normAutofit/>
          </a:bodyPr>
          <a:lstStyle/>
          <a:p>
            <a:pPr marL="514350" indent="-514350">
              <a:buFont typeface="+mj-lt"/>
              <a:buAutoNum type="arabicPeriod"/>
            </a:pPr>
            <a:r>
              <a:rPr lang="es-ES" sz="2800" dirty="0" smtClean="0">
                <a:solidFill>
                  <a:srgbClr val="002060"/>
                </a:solidFill>
              </a:rPr>
              <a:t>PEC 1: Contexto, objetivos y planificación 22/02/2017 – 15/03/2017</a:t>
            </a:r>
          </a:p>
          <a:p>
            <a:pPr marL="514350" indent="-514350">
              <a:buFont typeface="+mj-lt"/>
              <a:buAutoNum type="arabicPeriod"/>
            </a:pPr>
            <a:r>
              <a:rPr lang="es-ES" sz="2800" dirty="0" smtClean="0">
                <a:solidFill>
                  <a:srgbClr val="002060"/>
                </a:solidFill>
              </a:rPr>
              <a:t>PEC 2: Diseño centrado en el usuario, prototipo, diseño técnico                                               16/03/2017 – 05/04/2017</a:t>
            </a:r>
          </a:p>
          <a:p>
            <a:pPr marL="514350" indent="-514350">
              <a:buFont typeface="+mj-lt"/>
              <a:buAutoNum type="arabicPeriod"/>
            </a:pPr>
            <a:r>
              <a:rPr lang="es-ES" sz="2800" dirty="0" smtClean="0">
                <a:solidFill>
                  <a:srgbClr val="002060"/>
                </a:solidFill>
              </a:rPr>
              <a:t>PEC 3: Implementación y desarrollo      06/04/2017 – 17/05/2017</a:t>
            </a:r>
          </a:p>
          <a:p>
            <a:pPr marL="514350" indent="-514350">
              <a:buFont typeface="+mj-lt"/>
              <a:buAutoNum type="arabicPeriod"/>
            </a:pPr>
            <a:r>
              <a:rPr lang="es-ES" sz="2800" dirty="0" smtClean="0">
                <a:solidFill>
                  <a:srgbClr val="002060"/>
                </a:solidFill>
              </a:rPr>
              <a:t>PEC 4: Conclusiones  y presentación      18/05/2017 – 07/06/2017</a:t>
            </a:r>
            <a:endParaRPr lang="es-ES" sz="2800" dirty="0">
              <a:solidFill>
                <a:srgbClr val="002060"/>
              </a:solidFill>
            </a:endParaRPr>
          </a:p>
        </p:txBody>
      </p:sp>
      <p:sp>
        <p:nvSpPr>
          <p:cNvPr id="4" name="2 Marcador de contenido"/>
          <p:cNvSpPr txBox="1">
            <a:spLocks/>
          </p:cNvSpPr>
          <p:nvPr/>
        </p:nvSpPr>
        <p:spPr>
          <a:xfrm>
            <a:off x="827584" y="1600200"/>
            <a:ext cx="7859216"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 name="4 Conector recto"/>
          <p:cNvCxnSpPr/>
          <p:nvPr/>
        </p:nvCxnSpPr>
        <p:spPr>
          <a:xfrm>
            <a:off x="611560" y="404664"/>
            <a:ext cx="0" cy="43924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395536" y="1484784"/>
            <a:ext cx="8424936" cy="0"/>
          </a:xfrm>
          <a:prstGeom prst="line">
            <a:avLst/>
          </a:prstGeom>
          <a:ln w="28575">
            <a:solidFill>
              <a:srgbClr val="3DC9C2"/>
            </a:solidFill>
          </a:ln>
        </p:spPr>
        <p:style>
          <a:lnRef idx="1">
            <a:schemeClr val="accent1"/>
          </a:lnRef>
          <a:fillRef idx="0">
            <a:schemeClr val="accent1"/>
          </a:fillRef>
          <a:effectRef idx="0">
            <a:schemeClr val="accent1"/>
          </a:effectRef>
          <a:fontRef idx="minor">
            <a:schemeClr val="tx1"/>
          </a:fontRef>
        </p:style>
      </p:cxnSp>
      <p:sp>
        <p:nvSpPr>
          <p:cNvPr id="7" name="1 Título"/>
          <p:cNvSpPr txBox="1">
            <a:spLocks/>
          </p:cNvSpPr>
          <p:nvPr/>
        </p:nvSpPr>
        <p:spPr>
          <a:xfrm>
            <a:off x="683568" y="548680"/>
            <a:ext cx="8003232" cy="8689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3600" dirty="0" smtClean="0">
                <a:solidFill>
                  <a:srgbClr val="002060"/>
                </a:solidFill>
                <a:latin typeface="+mj-lt"/>
                <a:ea typeface="+mj-ea"/>
                <a:cs typeface="+mj-cs"/>
              </a:rPr>
              <a:t>PLANIFICACIÓN</a:t>
            </a:r>
            <a:endParaRPr kumimoji="0" lang="es-ES" sz="3600" b="0" i="0" u="none" strike="noStrike" kern="1200" cap="none" spc="0" normalizeH="0" baseline="0" noProof="0" dirty="0">
              <a:ln>
                <a:noFill/>
              </a:ln>
              <a:solidFill>
                <a:srgbClr val="002060"/>
              </a:solidFill>
              <a:effectLst/>
              <a:uLnTx/>
              <a:uFillTx/>
              <a:latin typeface="+mj-lt"/>
              <a:ea typeface="+mj-ea"/>
              <a:cs typeface="+mj-cs"/>
            </a:endParaRPr>
          </a:p>
        </p:txBody>
      </p:sp>
      <p:pic>
        <p:nvPicPr>
          <p:cNvPr id="8" name="5 Marcador de contenido" descr="tItulo.png"/>
          <p:cNvPicPr>
            <a:picLocks noChangeAspect="1"/>
          </p:cNvPicPr>
          <p:nvPr/>
        </p:nvPicPr>
        <p:blipFill>
          <a:blip r:embed="rId3" cstate="print"/>
          <a:stretch>
            <a:fillRect/>
          </a:stretch>
        </p:blipFill>
        <p:spPr>
          <a:xfrm>
            <a:off x="6660232" y="5949280"/>
            <a:ext cx="2202599" cy="5760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1000"/>
                            </p:stCondLst>
                            <p:childTnLst>
                              <p:par>
                                <p:cTn id="21" presetID="4" presetClass="entr" presetSubtype="16"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ox(in)">
                                      <p:cBhvr>
                                        <p:cTn id="23" dur="500"/>
                                        <p:tgtEl>
                                          <p:spTgt spid="3">
                                            <p:txEl>
                                              <p:pRg st="0" end="0"/>
                                            </p:txEl>
                                          </p:spTgt>
                                        </p:tgtEl>
                                      </p:cBhvr>
                                    </p:animEffect>
                                  </p:childTnLst>
                                </p:cTn>
                              </p:par>
                            </p:childTnLst>
                          </p:cTn>
                        </p:par>
                        <p:par>
                          <p:cTn id="24" fill="hold">
                            <p:stCondLst>
                              <p:cond delay="1500"/>
                            </p:stCondLst>
                            <p:childTnLst>
                              <p:par>
                                <p:cTn id="25" presetID="4" presetClass="entr" presetSubtype="16"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ox(in)">
                                      <p:cBhvr>
                                        <p:cTn id="27" dur="500"/>
                                        <p:tgtEl>
                                          <p:spTgt spid="3">
                                            <p:txEl>
                                              <p:pRg st="1" end="1"/>
                                            </p:txEl>
                                          </p:spTgt>
                                        </p:tgtEl>
                                      </p:cBhvr>
                                    </p:animEffect>
                                  </p:childTnLst>
                                </p:cTn>
                              </p:par>
                            </p:childTnLst>
                          </p:cTn>
                        </p:par>
                        <p:par>
                          <p:cTn id="28" fill="hold">
                            <p:stCondLst>
                              <p:cond delay="2000"/>
                            </p:stCondLst>
                            <p:childTnLst>
                              <p:par>
                                <p:cTn id="29" presetID="4" presetClass="entr" presetSubtype="16"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ox(in)">
                                      <p:cBhvr>
                                        <p:cTn id="31" dur="500"/>
                                        <p:tgtEl>
                                          <p:spTgt spid="3">
                                            <p:txEl>
                                              <p:pRg st="2" end="2"/>
                                            </p:txEl>
                                          </p:spTgt>
                                        </p:tgtEl>
                                      </p:cBhvr>
                                    </p:animEffect>
                                  </p:childTnLst>
                                </p:cTn>
                              </p:par>
                            </p:childTnLst>
                          </p:cTn>
                        </p:par>
                        <p:par>
                          <p:cTn id="32" fill="hold">
                            <p:stCondLst>
                              <p:cond delay="2500"/>
                            </p:stCondLst>
                            <p:childTnLst>
                              <p:par>
                                <p:cTn id="33" presetID="4" presetClass="entr" presetSubtype="16"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ox(in)">
                                      <p:cBhvr>
                                        <p:cTn id="3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contenido" descr="Arquitectura.png"/>
          <p:cNvPicPr>
            <a:picLocks noGrp="1" noChangeAspect="1"/>
          </p:cNvPicPr>
          <p:nvPr>
            <p:ph idx="1"/>
          </p:nvPr>
        </p:nvPicPr>
        <p:blipFill>
          <a:blip r:embed="rId3" cstate="print"/>
          <a:stretch>
            <a:fillRect/>
          </a:stretch>
        </p:blipFill>
        <p:spPr>
          <a:xfrm>
            <a:off x="2267744" y="2132856"/>
            <a:ext cx="4248472" cy="2824269"/>
          </a:xfrm>
        </p:spPr>
      </p:pic>
      <p:sp>
        <p:nvSpPr>
          <p:cNvPr id="10" name="2 Marcador de contenido"/>
          <p:cNvSpPr txBox="1">
            <a:spLocks/>
          </p:cNvSpPr>
          <p:nvPr/>
        </p:nvSpPr>
        <p:spPr>
          <a:xfrm>
            <a:off x="827584" y="1600200"/>
            <a:ext cx="7859216"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1" name="10 Conector recto"/>
          <p:cNvCxnSpPr/>
          <p:nvPr/>
        </p:nvCxnSpPr>
        <p:spPr>
          <a:xfrm>
            <a:off x="611560" y="404664"/>
            <a:ext cx="0" cy="43924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395536" y="1484784"/>
            <a:ext cx="8424936" cy="0"/>
          </a:xfrm>
          <a:prstGeom prst="line">
            <a:avLst/>
          </a:prstGeom>
          <a:ln w="28575">
            <a:solidFill>
              <a:srgbClr val="620FF7"/>
            </a:solidFill>
          </a:ln>
        </p:spPr>
        <p:style>
          <a:lnRef idx="1">
            <a:schemeClr val="accent1"/>
          </a:lnRef>
          <a:fillRef idx="0">
            <a:schemeClr val="accent1"/>
          </a:fillRef>
          <a:effectRef idx="0">
            <a:schemeClr val="accent1"/>
          </a:effectRef>
          <a:fontRef idx="minor">
            <a:schemeClr val="tx1"/>
          </a:fontRef>
        </p:style>
      </p:cxnSp>
      <p:sp>
        <p:nvSpPr>
          <p:cNvPr id="13" name="1 Título"/>
          <p:cNvSpPr txBox="1">
            <a:spLocks/>
          </p:cNvSpPr>
          <p:nvPr/>
        </p:nvSpPr>
        <p:spPr>
          <a:xfrm>
            <a:off x="683568" y="548680"/>
            <a:ext cx="8003232" cy="8689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3600" noProof="0" dirty="0" smtClean="0">
                <a:solidFill>
                  <a:srgbClr val="002060"/>
                </a:solidFill>
                <a:latin typeface="+mj-lt"/>
                <a:ea typeface="+mj-ea"/>
                <a:cs typeface="+mj-cs"/>
              </a:rPr>
              <a:t>DISEÑO</a:t>
            </a:r>
            <a:endParaRPr kumimoji="0" lang="es-ES" sz="3600" b="0" i="0" u="none" strike="noStrike" kern="1200" cap="none" spc="0" normalizeH="0" baseline="0" noProof="0" dirty="0">
              <a:ln>
                <a:noFill/>
              </a:ln>
              <a:solidFill>
                <a:srgbClr val="002060"/>
              </a:solidFill>
              <a:effectLst/>
              <a:uLnTx/>
              <a:uFillTx/>
              <a:latin typeface="+mj-lt"/>
              <a:ea typeface="+mj-ea"/>
              <a:cs typeface="+mj-cs"/>
            </a:endParaRPr>
          </a:p>
        </p:txBody>
      </p:sp>
      <p:pic>
        <p:nvPicPr>
          <p:cNvPr id="14" name="5 Marcador de contenido" descr="tItulo.png"/>
          <p:cNvPicPr>
            <a:picLocks noChangeAspect="1"/>
          </p:cNvPicPr>
          <p:nvPr/>
        </p:nvPicPr>
        <p:blipFill>
          <a:blip r:embed="rId4" cstate="print"/>
          <a:stretch>
            <a:fillRect/>
          </a:stretch>
        </p:blipFill>
        <p:spPr>
          <a:xfrm>
            <a:off x="6660232" y="5949280"/>
            <a:ext cx="2202599" cy="576064"/>
          </a:xfrm>
          <a:prstGeom prst="rect">
            <a:avLst/>
          </a:prstGeom>
        </p:spPr>
      </p:pic>
      <p:sp>
        <p:nvSpPr>
          <p:cNvPr id="15" name="14 CuadroTexto"/>
          <p:cNvSpPr txBox="1"/>
          <p:nvPr/>
        </p:nvSpPr>
        <p:spPr>
          <a:xfrm>
            <a:off x="827584" y="5013176"/>
            <a:ext cx="7560840" cy="830997"/>
          </a:xfrm>
          <a:prstGeom prst="rect">
            <a:avLst/>
          </a:prstGeom>
          <a:noFill/>
        </p:spPr>
        <p:txBody>
          <a:bodyPr wrap="square" rtlCol="0">
            <a:spAutoFit/>
          </a:bodyPr>
          <a:lstStyle/>
          <a:p>
            <a:r>
              <a:rPr lang="es-ES" sz="2400" dirty="0" smtClean="0">
                <a:solidFill>
                  <a:srgbClr val="002060"/>
                </a:solidFill>
              </a:rPr>
              <a:t>Patrón Modelo   Vista  Controlador MVC</a:t>
            </a:r>
          </a:p>
          <a:p>
            <a:r>
              <a:rPr lang="es-ES" sz="2400" dirty="0" err="1" smtClean="0">
                <a:solidFill>
                  <a:srgbClr val="002060"/>
                </a:solidFill>
              </a:rPr>
              <a:t>Firebase</a:t>
            </a:r>
            <a:r>
              <a:rPr lang="es-ES" sz="2400" dirty="0" smtClean="0">
                <a:solidFill>
                  <a:srgbClr val="002060"/>
                </a:solidFill>
              </a:rPr>
              <a:t> Storage para el almacenamiento de los datos</a:t>
            </a:r>
            <a:endParaRPr lang="es-ES" sz="2400" dirty="0">
              <a:solidFill>
                <a:srgbClr val="002060"/>
              </a:solidFill>
            </a:endParaRPr>
          </a:p>
        </p:txBody>
      </p:sp>
      <p:sp>
        <p:nvSpPr>
          <p:cNvPr id="16" name="15 CuadroTexto"/>
          <p:cNvSpPr txBox="1"/>
          <p:nvPr/>
        </p:nvSpPr>
        <p:spPr>
          <a:xfrm>
            <a:off x="899592" y="1628800"/>
            <a:ext cx="4176464" cy="523220"/>
          </a:xfrm>
          <a:prstGeom prst="rect">
            <a:avLst/>
          </a:prstGeom>
          <a:noFill/>
        </p:spPr>
        <p:txBody>
          <a:bodyPr wrap="square" rtlCol="0">
            <a:spAutoFit/>
          </a:bodyPr>
          <a:lstStyle/>
          <a:p>
            <a:r>
              <a:rPr lang="es-ES" sz="2800" dirty="0" smtClean="0">
                <a:solidFill>
                  <a:srgbClr val="002060"/>
                </a:solidFill>
              </a:rPr>
              <a:t>Arquitectura del sistema</a:t>
            </a:r>
            <a:endParaRPr lang="es-ES" sz="2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par>
                          <p:cTn id="20" fill="hold">
                            <p:stCondLst>
                              <p:cond delay="1000"/>
                            </p:stCondLst>
                            <p:childTnLst>
                              <p:par>
                                <p:cTn id="21" presetID="4"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in)">
                                      <p:cBhvr>
                                        <p:cTn id="23" dur="500"/>
                                        <p:tgtEl>
                                          <p:spTgt spid="16"/>
                                        </p:tgtEl>
                                      </p:cBhvr>
                                    </p:animEffect>
                                  </p:childTnLst>
                                </p:cTn>
                              </p:par>
                            </p:childTnLst>
                          </p:cTn>
                        </p:par>
                        <p:par>
                          <p:cTn id="24" fill="hold">
                            <p:stCondLst>
                              <p:cond delay="1500"/>
                            </p:stCondLst>
                            <p:childTnLst>
                              <p:par>
                                <p:cTn id="25" presetID="1"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p:stCondLst>
                              <p:cond delay="1500"/>
                            </p:stCondLst>
                            <p:childTnLst>
                              <p:par>
                                <p:cTn id="28" presetID="4" presetClass="entr" presetSubtype="16"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ox(in)">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Marcador de contenido" descr="casos_uso.png"/>
          <p:cNvPicPr>
            <a:picLocks noGrp="1" noChangeAspect="1"/>
          </p:cNvPicPr>
          <p:nvPr>
            <p:ph idx="1"/>
          </p:nvPr>
        </p:nvPicPr>
        <p:blipFill>
          <a:blip r:embed="rId3" cstate="print"/>
          <a:stretch>
            <a:fillRect/>
          </a:stretch>
        </p:blipFill>
        <p:spPr>
          <a:xfrm>
            <a:off x="1043608" y="1556792"/>
            <a:ext cx="7067128" cy="3591730"/>
          </a:xfrm>
        </p:spPr>
      </p:pic>
      <p:sp>
        <p:nvSpPr>
          <p:cNvPr id="5" name="2 Marcador de contenido"/>
          <p:cNvSpPr txBox="1">
            <a:spLocks/>
          </p:cNvSpPr>
          <p:nvPr/>
        </p:nvSpPr>
        <p:spPr>
          <a:xfrm>
            <a:off x="827584" y="1600200"/>
            <a:ext cx="7859216"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6" name="5 Conector recto"/>
          <p:cNvCxnSpPr/>
          <p:nvPr/>
        </p:nvCxnSpPr>
        <p:spPr>
          <a:xfrm>
            <a:off x="611560" y="404664"/>
            <a:ext cx="0" cy="43924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395536" y="1484784"/>
            <a:ext cx="8424936" cy="0"/>
          </a:xfrm>
          <a:prstGeom prst="line">
            <a:avLst/>
          </a:prstGeom>
          <a:ln w="28575">
            <a:solidFill>
              <a:srgbClr val="3DC9C2"/>
            </a:solidFill>
          </a:ln>
        </p:spPr>
        <p:style>
          <a:lnRef idx="1">
            <a:schemeClr val="accent1"/>
          </a:lnRef>
          <a:fillRef idx="0">
            <a:schemeClr val="accent1"/>
          </a:fillRef>
          <a:effectRef idx="0">
            <a:schemeClr val="accent1"/>
          </a:effectRef>
          <a:fontRef idx="minor">
            <a:schemeClr val="tx1"/>
          </a:fontRef>
        </p:style>
      </p:cxnSp>
      <p:sp>
        <p:nvSpPr>
          <p:cNvPr id="8" name="1 Título"/>
          <p:cNvSpPr txBox="1">
            <a:spLocks/>
          </p:cNvSpPr>
          <p:nvPr/>
        </p:nvSpPr>
        <p:spPr>
          <a:xfrm>
            <a:off x="683568" y="548680"/>
            <a:ext cx="8003232" cy="8689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3600" noProof="0" dirty="0" smtClean="0">
                <a:solidFill>
                  <a:srgbClr val="002060"/>
                </a:solidFill>
                <a:latin typeface="+mj-lt"/>
                <a:ea typeface="+mj-ea"/>
                <a:cs typeface="+mj-cs"/>
              </a:rPr>
              <a:t>DISEÑO</a:t>
            </a:r>
            <a:endParaRPr kumimoji="0" lang="es-ES" sz="3600" b="0" i="0" u="none" strike="noStrike" kern="1200" cap="none" spc="0" normalizeH="0" baseline="0" noProof="0" dirty="0">
              <a:ln>
                <a:noFill/>
              </a:ln>
              <a:solidFill>
                <a:srgbClr val="002060"/>
              </a:solidFill>
              <a:effectLst/>
              <a:uLnTx/>
              <a:uFillTx/>
              <a:latin typeface="+mj-lt"/>
              <a:ea typeface="+mj-ea"/>
              <a:cs typeface="+mj-cs"/>
            </a:endParaRPr>
          </a:p>
        </p:txBody>
      </p:sp>
      <p:pic>
        <p:nvPicPr>
          <p:cNvPr id="9" name="5 Marcador de contenido" descr="tItulo.png"/>
          <p:cNvPicPr>
            <a:picLocks noChangeAspect="1"/>
          </p:cNvPicPr>
          <p:nvPr/>
        </p:nvPicPr>
        <p:blipFill>
          <a:blip r:embed="rId4" cstate="print"/>
          <a:stretch>
            <a:fillRect/>
          </a:stretch>
        </p:blipFill>
        <p:spPr>
          <a:xfrm>
            <a:off x="6660232" y="5949280"/>
            <a:ext cx="2202599" cy="576064"/>
          </a:xfrm>
          <a:prstGeom prst="rect">
            <a:avLst/>
          </a:prstGeom>
        </p:spPr>
      </p:pic>
      <p:sp>
        <p:nvSpPr>
          <p:cNvPr id="13" name="12 CuadroTexto"/>
          <p:cNvSpPr txBox="1"/>
          <p:nvPr/>
        </p:nvSpPr>
        <p:spPr>
          <a:xfrm>
            <a:off x="1619672" y="5157192"/>
            <a:ext cx="5688632" cy="830997"/>
          </a:xfrm>
          <a:prstGeom prst="rect">
            <a:avLst/>
          </a:prstGeom>
          <a:noFill/>
        </p:spPr>
        <p:txBody>
          <a:bodyPr wrap="square" rtlCol="0">
            <a:spAutoFit/>
          </a:bodyPr>
          <a:lstStyle/>
          <a:p>
            <a:r>
              <a:rPr lang="es-ES" sz="2400" dirty="0" smtClean="0">
                <a:solidFill>
                  <a:srgbClr val="002060"/>
                </a:solidFill>
              </a:rPr>
              <a:t>Funcionalidad principal de la aplicación.</a:t>
            </a:r>
          </a:p>
          <a:p>
            <a:r>
              <a:rPr lang="es-ES" sz="2400" dirty="0" smtClean="0">
                <a:solidFill>
                  <a:srgbClr val="002060"/>
                </a:solidFill>
              </a:rPr>
              <a:t>Casos de Uso</a:t>
            </a:r>
            <a:endParaRPr lang="es-E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1000"/>
                            </p:stCondLst>
                            <p:childTnLst>
                              <p:par>
                                <p:cTn id="24" presetID="4"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ox(i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827584" y="1600200"/>
            <a:ext cx="7859216"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6" name="5 Conector recto"/>
          <p:cNvCxnSpPr/>
          <p:nvPr/>
        </p:nvCxnSpPr>
        <p:spPr>
          <a:xfrm>
            <a:off x="611560" y="404664"/>
            <a:ext cx="0" cy="43924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395536" y="1484784"/>
            <a:ext cx="8424936" cy="0"/>
          </a:xfrm>
          <a:prstGeom prst="line">
            <a:avLst/>
          </a:prstGeom>
          <a:ln w="28575">
            <a:solidFill>
              <a:srgbClr val="620FF7"/>
            </a:solidFill>
          </a:ln>
        </p:spPr>
        <p:style>
          <a:lnRef idx="1">
            <a:schemeClr val="accent1"/>
          </a:lnRef>
          <a:fillRef idx="0">
            <a:schemeClr val="accent1"/>
          </a:fillRef>
          <a:effectRef idx="0">
            <a:schemeClr val="accent1"/>
          </a:effectRef>
          <a:fontRef idx="minor">
            <a:schemeClr val="tx1"/>
          </a:fontRef>
        </p:style>
      </p:cxnSp>
      <p:sp>
        <p:nvSpPr>
          <p:cNvPr id="8" name="1 Título"/>
          <p:cNvSpPr txBox="1">
            <a:spLocks/>
          </p:cNvSpPr>
          <p:nvPr/>
        </p:nvSpPr>
        <p:spPr>
          <a:xfrm>
            <a:off x="683568" y="548680"/>
            <a:ext cx="8003232" cy="8689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3600" noProof="0" dirty="0" smtClean="0">
                <a:solidFill>
                  <a:srgbClr val="002060"/>
                </a:solidFill>
                <a:latin typeface="+mj-lt"/>
                <a:ea typeface="+mj-ea"/>
                <a:cs typeface="+mj-cs"/>
              </a:rPr>
              <a:t>DISEÑO</a:t>
            </a:r>
            <a:endParaRPr kumimoji="0" lang="es-ES" sz="3600" b="0" i="0" u="none" strike="noStrike" kern="1200" cap="none" spc="0" normalizeH="0" baseline="0" noProof="0" dirty="0">
              <a:ln>
                <a:noFill/>
              </a:ln>
              <a:solidFill>
                <a:srgbClr val="002060"/>
              </a:solidFill>
              <a:effectLst/>
              <a:uLnTx/>
              <a:uFillTx/>
              <a:latin typeface="+mj-lt"/>
              <a:ea typeface="+mj-ea"/>
              <a:cs typeface="+mj-cs"/>
            </a:endParaRPr>
          </a:p>
        </p:txBody>
      </p:sp>
      <p:pic>
        <p:nvPicPr>
          <p:cNvPr id="9" name="5 Marcador de contenido" descr="tItulo.png"/>
          <p:cNvPicPr>
            <a:picLocks noChangeAspect="1"/>
          </p:cNvPicPr>
          <p:nvPr/>
        </p:nvPicPr>
        <p:blipFill>
          <a:blip r:embed="rId3" cstate="print"/>
          <a:stretch>
            <a:fillRect/>
          </a:stretch>
        </p:blipFill>
        <p:spPr>
          <a:xfrm>
            <a:off x="6660232" y="5949280"/>
            <a:ext cx="2202599" cy="576064"/>
          </a:xfrm>
          <a:prstGeom prst="rect">
            <a:avLst/>
          </a:prstGeom>
        </p:spPr>
      </p:pic>
      <p:pic>
        <p:nvPicPr>
          <p:cNvPr id="14" name="13 Marcador de contenido" descr="KidEvolution.png"/>
          <p:cNvPicPr>
            <a:picLocks noGrp="1" noChangeAspect="1"/>
          </p:cNvPicPr>
          <p:nvPr>
            <p:ph idx="1"/>
          </p:nvPr>
        </p:nvPicPr>
        <p:blipFill>
          <a:blip r:embed="rId4" cstate="print"/>
          <a:srcRect t="26013" r="84810" b="53191"/>
          <a:stretch>
            <a:fillRect/>
          </a:stretch>
        </p:blipFill>
        <p:spPr>
          <a:xfrm>
            <a:off x="1187624" y="2132856"/>
            <a:ext cx="1224136" cy="2346261"/>
          </a:xfrm>
        </p:spPr>
      </p:pic>
      <p:pic>
        <p:nvPicPr>
          <p:cNvPr id="15" name="14 Imagen" descr="sc2.png"/>
          <p:cNvPicPr>
            <a:picLocks noChangeAspect="1"/>
          </p:cNvPicPr>
          <p:nvPr/>
        </p:nvPicPr>
        <p:blipFill>
          <a:blip r:embed="rId5" cstate="print"/>
          <a:stretch>
            <a:fillRect/>
          </a:stretch>
        </p:blipFill>
        <p:spPr>
          <a:xfrm>
            <a:off x="3275857" y="2132856"/>
            <a:ext cx="1312719" cy="2376264"/>
          </a:xfrm>
          <a:prstGeom prst="rect">
            <a:avLst/>
          </a:prstGeom>
        </p:spPr>
      </p:pic>
      <p:pic>
        <p:nvPicPr>
          <p:cNvPr id="16" name="15 Imagen" descr="Screenshot_2017-05-17-01-54-10.png"/>
          <p:cNvPicPr>
            <a:picLocks noChangeAspect="1"/>
          </p:cNvPicPr>
          <p:nvPr/>
        </p:nvPicPr>
        <p:blipFill>
          <a:blip r:embed="rId6" cstate="print"/>
          <a:stretch>
            <a:fillRect/>
          </a:stretch>
        </p:blipFill>
        <p:spPr>
          <a:xfrm>
            <a:off x="5508104" y="2204864"/>
            <a:ext cx="1215135" cy="2160240"/>
          </a:xfrm>
          <a:prstGeom prst="rect">
            <a:avLst/>
          </a:prstGeom>
        </p:spPr>
      </p:pic>
      <p:sp>
        <p:nvSpPr>
          <p:cNvPr id="17" name="16 CuadroTexto"/>
          <p:cNvSpPr txBox="1"/>
          <p:nvPr/>
        </p:nvSpPr>
        <p:spPr>
          <a:xfrm>
            <a:off x="755576" y="1556792"/>
            <a:ext cx="7824838" cy="461665"/>
          </a:xfrm>
          <a:prstGeom prst="rect">
            <a:avLst/>
          </a:prstGeom>
          <a:noFill/>
        </p:spPr>
        <p:txBody>
          <a:bodyPr wrap="square" rtlCol="0">
            <a:spAutoFit/>
          </a:bodyPr>
          <a:lstStyle/>
          <a:p>
            <a:r>
              <a:rPr lang="es-ES" sz="2400" dirty="0" smtClean="0">
                <a:solidFill>
                  <a:srgbClr val="002060"/>
                </a:solidFill>
              </a:rPr>
              <a:t>Prototipo en baja y alta fidelidad. Pantalla actual de perfiles</a:t>
            </a:r>
            <a:endParaRPr lang="es-ES" sz="2400" dirty="0">
              <a:solidFill>
                <a:srgbClr val="002060"/>
              </a:solidFill>
            </a:endParaRPr>
          </a:p>
        </p:txBody>
      </p:sp>
      <p:sp>
        <p:nvSpPr>
          <p:cNvPr id="18" name="17 CuadroTexto"/>
          <p:cNvSpPr txBox="1"/>
          <p:nvPr/>
        </p:nvSpPr>
        <p:spPr>
          <a:xfrm>
            <a:off x="827584" y="4509120"/>
            <a:ext cx="7704856" cy="830997"/>
          </a:xfrm>
          <a:prstGeom prst="rect">
            <a:avLst/>
          </a:prstGeom>
          <a:noFill/>
        </p:spPr>
        <p:txBody>
          <a:bodyPr wrap="square" rtlCol="0">
            <a:spAutoFit/>
          </a:bodyPr>
          <a:lstStyle/>
          <a:p>
            <a:r>
              <a:rPr lang="es-ES" sz="2400" dirty="0" err="1" smtClean="0">
                <a:solidFill>
                  <a:srgbClr val="002060"/>
                </a:solidFill>
              </a:rPr>
              <a:t>RecyclerView</a:t>
            </a:r>
            <a:r>
              <a:rPr lang="es-ES" sz="2400" dirty="0" smtClean="0">
                <a:solidFill>
                  <a:srgbClr val="002060"/>
                </a:solidFill>
              </a:rPr>
              <a:t> para mostrar la lista de perfiles</a:t>
            </a:r>
          </a:p>
          <a:p>
            <a:r>
              <a:rPr lang="es-ES" sz="2400" dirty="0" err="1" smtClean="0">
                <a:solidFill>
                  <a:srgbClr val="002060"/>
                </a:solidFill>
              </a:rPr>
              <a:t>CardView</a:t>
            </a:r>
            <a:r>
              <a:rPr lang="es-ES" sz="2400" dirty="0" smtClean="0">
                <a:solidFill>
                  <a:srgbClr val="002060"/>
                </a:solidFill>
              </a:rPr>
              <a:t>  para mostrar la información de cada perfil</a:t>
            </a:r>
            <a:endParaRPr lang="es-ES" sz="2400" dirty="0">
              <a:solidFill>
                <a:srgbClr val="002060"/>
              </a:solidFill>
            </a:endParaRPr>
          </a:p>
        </p:txBody>
      </p:sp>
      <p:pic>
        <p:nvPicPr>
          <p:cNvPr id="19" name="18 Imagen" descr="RecyclerView.png"/>
          <p:cNvPicPr>
            <a:picLocks noChangeAspect="1"/>
          </p:cNvPicPr>
          <p:nvPr/>
        </p:nvPicPr>
        <p:blipFill>
          <a:blip r:embed="rId7" cstate="print"/>
          <a:stretch>
            <a:fillRect/>
          </a:stretch>
        </p:blipFill>
        <p:spPr>
          <a:xfrm>
            <a:off x="1475656" y="5445224"/>
            <a:ext cx="3539872" cy="6845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1000"/>
                            </p:stCondLst>
                            <p:childTnLst>
                              <p:par>
                                <p:cTn id="21" presetID="4"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ox(in)">
                                      <p:cBhvr>
                                        <p:cTn id="23" dur="500"/>
                                        <p:tgtEl>
                                          <p:spTgt spid="17"/>
                                        </p:tgtEl>
                                      </p:cBhvr>
                                    </p:animEffect>
                                  </p:childTnLst>
                                </p:cTn>
                              </p:par>
                            </p:childTnLst>
                          </p:cTn>
                        </p:par>
                        <p:par>
                          <p:cTn id="24" fill="hold">
                            <p:stCondLst>
                              <p:cond delay="1500"/>
                            </p:stCondLst>
                            <p:childTnLst>
                              <p:par>
                                <p:cTn id="25" presetID="1"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par>
                          <p:cTn id="27" fill="hold">
                            <p:stCondLst>
                              <p:cond delay="1500"/>
                            </p:stCondLst>
                            <p:childTnLst>
                              <p:par>
                                <p:cTn id="28" presetID="1"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par>
                          <p:cTn id="30" fill="hold">
                            <p:stCondLst>
                              <p:cond delay="1500"/>
                            </p:stCondLst>
                            <p:childTnLst>
                              <p:par>
                                <p:cTn id="31" presetID="1"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par>
                          <p:cTn id="33" fill="hold">
                            <p:stCondLst>
                              <p:cond delay="1500"/>
                            </p:stCondLst>
                            <p:childTnLst>
                              <p:par>
                                <p:cTn id="34" presetID="4"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ox(in)">
                                      <p:cBhvr>
                                        <p:cTn id="36" dur="500"/>
                                        <p:tgtEl>
                                          <p:spTgt spid="18"/>
                                        </p:tgtEl>
                                      </p:cBhvr>
                                    </p:animEffect>
                                  </p:childTnLst>
                                </p:cTn>
                              </p:par>
                            </p:childTnLst>
                          </p:cTn>
                        </p:par>
                        <p:par>
                          <p:cTn id="37" fill="hold">
                            <p:stCondLst>
                              <p:cond delay="2000"/>
                            </p:stCondLst>
                            <p:childTnLst>
                              <p:par>
                                <p:cTn id="38" presetID="1"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827584" y="1600200"/>
            <a:ext cx="7859216"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 name="4 Conector recto"/>
          <p:cNvCxnSpPr/>
          <p:nvPr/>
        </p:nvCxnSpPr>
        <p:spPr>
          <a:xfrm>
            <a:off x="611560" y="404664"/>
            <a:ext cx="0" cy="43924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395536" y="1484784"/>
            <a:ext cx="8424936" cy="0"/>
          </a:xfrm>
          <a:prstGeom prst="line">
            <a:avLst/>
          </a:prstGeom>
          <a:ln w="28575">
            <a:solidFill>
              <a:srgbClr val="3DC9C2"/>
            </a:solidFill>
          </a:ln>
        </p:spPr>
        <p:style>
          <a:lnRef idx="1">
            <a:schemeClr val="accent1"/>
          </a:lnRef>
          <a:fillRef idx="0">
            <a:schemeClr val="accent1"/>
          </a:fillRef>
          <a:effectRef idx="0">
            <a:schemeClr val="accent1"/>
          </a:effectRef>
          <a:fontRef idx="minor">
            <a:schemeClr val="tx1"/>
          </a:fontRef>
        </p:style>
      </p:cxnSp>
      <p:sp>
        <p:nvSpPr>
          <p:cNvPr id="7" name="1 Título"/>
          <p:cNvSpPr txBox="1">
            <a:spLocks/>
          </p:cNvSpPr>
          <p:nvPr/>
        </p:nvSpPr>
        <p:spPr>
          <a:xfrm>
            <a:off x="683568" y="548680"/>
            <a:ext cx="8003232" cy="8689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3600" noProof="0" dirty="0" smtClean="0">
                <a:solidFill>
                  <a:srgbClr val="002060"/>
                </a:solidFill>
                <a:latin typeface="+mj-lt"/>
                <a:ea typeface="+mj-ea"/>
                <a:cs typeface="+mj-cs"/>
              </a:rPr>
              <a:t>IMPLEMENTACIÓN</a:t>
            </a:r>
            <a:endParaRPr kumimoji="0" lang="es-ES" sz="3600" b="0" i="0" u="none" strike="noStrike" kern="1200" cap="none" spc="0" normalizeH="0" baseline="0" noProof="0" dirty="0">
              <a:ln>
                <a:noFill/>
              </a:ln>
              <a:solidFill>
                <a:srgbClr val="002060"/>
              </a:solidFill>
              <a:effectLst/>
              <a:uLnTx/>
              <a:uFillTx/>
              <a:latin typeface="+mj-lt"/>
              <a:ea typeface="+mj-ea"/>
              <a:cs typeface="+mj-cs"/>
            </a:endParaRPr>
          </a:p>
        </p:txBody>
      </p:sp>
      <p:sp>
        <p:nvSpPr>
          <p:cNvPr id="9" name="8 CuadroTexto"/>
          <p:cNvSpPr txBox="1"/>
          <p:nvPr/>
        </p:nvSpPr>
        <p:spPr>
          <a:xfrm>
            <a:off x="755576" y="1556792"/>
            <a:ext cx="3384376" cy="523220"/>
          </a:xfrm>
          <a:prstGeom prst="rect">
            <a:avLst/>
          </a:prstGeom>
          <a:noFill/>
        </p:spPr>
        <p:txBody>
          <a:bodyPr wrap="square" rtlCol="0">
            <a:spAutoFit/>
          </a:bodyPr>
          <a:lstStyle/>
          <a:p>
            <a:r>
              <a:rPr lang="es-ES" sz="2800" dirty="0" smtClean="0">
                <a:solidFill>
                  <a:srgbClr val="002060"/>
                </a:solidFill>
              </a:rPr>
              <a:t>Modelo de datos</a:t>
            </a:r>
            <a:endParaRPr lang="es-ES" sz="2800" dirty="0">
              <a:solidFill>
                <a:srgbClr val="002060"/>
              </a:solidFill>
            </a:endParaRPr>
          </a:p>
        </p:txBody>
      </p:sp>
      <p:pic>
        <p:nvPicPr>
          <p:cNvPr id="13" name="12 Imagen" descr="modelotot.jpg"/>
          <p:cNvPicPr>
            <a:picLocks noChangeAspect="1"/>
          </p:cNvPicPr>
          <p:nvPr/>
        </p:nvPicPr>
        <p:blipFill>
          <a:blip r:embed="rId3" cstate="print"/>
          <a:srcRect t="65445" r="7174"/>
          <a:stretch>
            <a:fillRect/>
          </a:stretch>
        </p:blipFill>
        <p:spPr>
          <a:xfrm>
            <a:off x="755576" y="1988840"/>
            <a:ext cx="8241044" cy="4248472"/>
          </a:xfrm>
          <a:prstGeom prst="rect">
            <a:avLst/>
          </a:prstGeom>
        </p:spPr>
      </p:pic>
      <p:pic>
        <p:nvPicPr>
          <p:cNvPr id="8" name="5 Marcador de contenido" descr="tItulo.png"/>
          <p:cNvPicPr>
            <a:picLocks noChangeAspect="1"/>
          </p:cNvPicPr>
          <p:nvPr/>
        </p:nvPicPr>
        <p:blipFill>
          <a:blip r:embed="rId4" cstate="print"/>
          <a:stretch>
            <a:fillRect/>
          </a:stretch>
        </p:blipFill>
        <p:spPr>
          <a:xfrm>
            <a:off x="251520" y="5877272"/>
            <a:ext cx="2202599" cy="5760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1000"/>
                            </p:stCondLst>
                            <p:childTnLst>
                              <p:par>
                                <p:cTn id="21" presetID="4"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childTnLst>
                          </p:cTn>
                        </p:par>
                        <p:par>
                          <p:cTn id="24" fill="hold">
                            <p:stCondLst>
                              <p:cond delay="1500"/>
                            </p:stCondLst>
                            <p:childTnLst>
                              <p:par>
                                <p:cTn id="25" presetID="1"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1187</TotalTime>
  <Words>1746</Words>
  <Application>Microsoft Office PowerPoint</Application>
  <PresentationFormat>Presentación en pantalla (4:3)</PresentationFormat>
  <Paragraphs>162</Paragraphs>
  <Slides>16</Slides>
  <Notes>14</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Diapositiva 1</vt:lpstr>
      <vt:lpstr>CONTENIDO</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carob</dc:creator>
  <cp:lastModifiedBy>carob</cp:lastModifiedBy>
  <cp:revision>99</cp:revision>
  <dcterms:created xsi:type="dcterms:W3CDTF">2017-05-29T14:11:48Z</dcterms:created>
  <dcterms:modified xsi:type="dcterms:W3CDTF">2017-06-06T23:31:11Z</dcterms:modified>
</cp:coreProperties>
</file>