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9911E-46F5-1B47-A8FC-1DEFBB78B90B}" type="datetimeFigureOut">
              <a:rPr lang="es-ES_tradnl" smtClean="0"/>
              <a:t>13/6/17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F37C-75C1-D942-9F47-5DF03111331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06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Trabajo Final de Master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Aplicación Móvil para Petición de Trabajadores en Demanda.</a:t>
            </a:r>
            <a:endParaRPr lang="es-ES_tradnl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507067" y="5697135"/>
            <a:ext cx="2545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chemeClr val="bg2">
                    <a:lumMod val="50000"/>
                  </a:schemeClr>
                </a:solidFill>
              </a:rPr>
              <a:t>Javier Argüello Flores</a:t>
            </a:r>
            <a:endParaRPr lang="es-ES_tradnl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97" y="71505"/>
            <a:ext cx="1293325" cy="185513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95424" y="3439631"/>
            <a:ext cx="5013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chemeClr val="accent1"/>
                </a:solidFill>
              </a:rPr>
              <a:t>Master en Desarrollo de Aplicaciones Móviles</a:t>
            </a:r>
            <a:endParaRPr lang="es-ES_tradn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5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Diseño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1400" dirty="0" smtClean="0"/>
              <a:t>Para la etapa de diseño se han realizado diferentes diagramas:</a:t>
            </a:r>
          </a:p>
          <a:p>
            <a:pPr lvl="1"/>
            <a:r>
              <a:rPr lang="es-ES_tradnl" sz="1400" dirty="0" smtClean="0"/>
              <a:t>Diseño Conceptual</a:t>
            </a:r>
          </a:p>
          <a:p>
            <a:pPr lvl="1"/>
            <a:r>
              <a:rPr lang="es-ES_tradnl" sz="1400" dirty="0" smtClean="0"/>
              <a:t>Casos de Uso</a:t>
            </a:r>
          </a:p>
          <a:p>
            <a:pPr lvl="1"/>
            <a:r>
              <a:rPr lang="es-ES_tradnl" sz="1400" dirty="0" smtClean="0"/>
              <a:t>Prototipo</a:t>
            </a:r>
          </a:p>
          <a:p>
            <a:pPr lvl="1"/>
            <a:r>
              <a:rPr lang="es-ES_tradnl" sz="1400" dirty="0" smtClean="0"/>
              <a:t>Arquitectura</a:t>
            </a:r>
          </a:p>
          <a:p>
            <a:r>
              <a:rPr lang="es-ES_tradnl" sz="1400" dirty="0" smtClean="0"/>
              <a:t>El Prototipo de la aplicación se realizó con </a:t>
            </a:r>
            <a:r>
              <a:rPr lang="es-ES_tradnl" sz="1400" dirty="0" err="1" smtClean="0"/>
              <a:t>Mockups</a:t>
            </a:r>
            <a:r>
              <a:rPr lang="es-ES_tradnl" sz="1400" dirty="0" smtClean="0"/>
              <a:t> con las posibles pantallas por las que el usuario de la aplicación iba a navegar.</a:t>
            </a:r>
          </a:p>
          <a:p>
            <a:r>
              <a:rPr lang="es-ES_tradnl" sz="1400" dirty="0" smtClean="0"/>
              <a:t>El modelo final se ha basado en este diseño pero ha diferido en cierta medida según se descubrieron requisitos no contemplados en el Diseño, teniendo que hacer cambios en el mismo.</a:t>
            </a:r>
          </a:p>
        </p:txBody>
      </p:sp>
    </p:spTree>
    <p:extLst>
      <p:ext uri="{BB962C8B-B14F-4D97-AF65-F5344CB8AC3E}">
        <p14:creationId xmlns:p14="http://schemas.microsoft.com/office/powerpoint/2010/main" val="103219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Diseño: Prototipo</a:t>
            </a:r>
            <a:endParaRPr lang="es-ES_tradnl" dirty="0"/>
          </a:p>
        </p:txBody>
      </p:sp>
      <p:pic>
        <p:nvPicPr>
          <p:cNvPr id="5" name="Marcador de contenido 4" descr="Prototipo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671" y="1270000"/>
            <a:ext cx="6960331" cy="5432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0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Diseño: Arquitectura de Sistema</a:t>
            </a:r>
            <a:endParaRPr lang="es-ES_tradnl" dirty="0"/>
          </a:p>
        </p:txBody>
      </p:sp>
      <p:pic>
        <p:nvPicPr>
          <p:cNvPr id="4" name="Marcador de contenido 3" descr="Diagrama%20Arquitectura%20Sistem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91" y="1669521"/>
            <a:ext cx="5488476" cy="4392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181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Objetivos del Trabajo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Planificación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Diseño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 smtClean="0"/>
              <a:t>Demo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6401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Implementación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Entorno de Desarrollo: </a:t>
            </a:r>
            <a:r>
              <a:rPr lang="es-ES_tradnl" dirty="0" err="1" smtClean="0"/>
              <a:t>Xcode</a:t>
            </a:r>
            <a:endParaRPr lang="es-ES_tradnl" dirty="0" smtClean="0"/>
          </a:p>
          <a:p>
            <a:r>
              <a:rPr lang="es-ES_tradnl" dirty="0" smtClean="0"/>
              <a:t>Lenguaje de Programación: Swift 3</a:t>
            </a:r>
          </a:p>
          <a:p>
            <a:r>
              <a:rPr lang="es-ES_tradnl" dirty="0" smtClean="0"/>
              <a:t>Software para Control de Versiones: </a:t>
            </a:r>
            <a:r>
              <a:rPr lang="es-ES_tradnl" dirty="0" err="1" smtClean="0"/>
              <a:t>Git</a:t>
            </a:r>
            <a:r>
              <a:rPr lang="es-ES_tradnl" dirty="0" smtClean="0"/>
              <a:t> (</a:t>
            </a:r>
            <a:r>
              <a:rPr lang="es-ES_tradnl" dirty="0" err="1" smtClean="0"/>
              <a:t>SourceTree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Librerías Externas:</a:t>
            </a:r>
          </a:p>
          <a:p>
            <a:pPr lvl="1"/>
            <a:r>
              <a:rPr lang="es-ES_tradnl" dirty="0" err="1" smtClean="0"/>
              <a:t>Firebase</a:t>
            </a:r>
            <a:r>
              <a:rPr lang="es-ES_tradnl" dirty="0" smtClean="0"/>
              <a:t> (Notificaciones </a:t>
            </a:r>
            <a:r>
              <a:rPr lang="es-ES_tradnl" dirty="0" err="1" smtClean="0"/>
              <a:t>Push</a:t>
            </a:r>
            <a:r>
              <a:rPr lang="es-ES_tradnl" dirty="0" smtClean="0"/>
              <a:t>, Base de Datos).</a:t>
            </a:r>
          </a:p>
          <a:p>
            <a:pPr lvl="1"/>
            <a:r>
              <a:rPr lang="es-ES_tradnl" dirty="0" err="1" smtClean="0"/>
              <a:t>JSQMessagesViewController</a:t>
            </a:r>
            <a:endParaRPr lang="es-ES_tradnl" dirty="0" smtClean="0"/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0529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Objetivos del Trabajo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Planificación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Diseño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Implementación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Conclusión</a:t>
            </a:r>
          </a:p>
          <a:p>
            <a:r>
              <a:rPr lang="es-ES_tradnl" dirty="0" smtClean="0"/>
              <a:t>Demo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531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Conclusión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Trabajo Final de Master ambicioso y novedoso.</a:t>
            </a:r>
          </a:p>
          <a:p>
            <a:r>
              <a:rPr lang="es-ES_tradnl" dirty="0" smtClean="0"/>
              <a:t>Se han podido cubrir muchos objetivos:</a:t>
            </a:r>
          </a:p>
          <a:p>
            <a:pPr lvl="1"/>
            <a:r>
              <a:rPr lang="es-ES_tradnl" dirty="0" smtClean="0"/>
              <a:t>Puesta en práctica de los conceptos adquiridos en el Master.</a:t>
            </a:r>
          </a:p>
          <a:p>
            <a:pPr lvl="1"/>
            <a:r>
              <a:rPr lang="es-ES_tradnl" dirty="0" smtClean="0"/>
              <a:t>Desarrollo de una Aplicación Móvil desde su planificación hasta Implementación.</a:t>
            </a:r>
          </a:p>
          <a:p>
            <a:pPr lvl="1"/>
            <a:r>
              <a:rPr lang="es-ES_tradnl" dirty="0" smtClean="0"/>
              <a:t>Ser capaz de intercomunicar dispositivos mediante Chat en Tiempo Real y uso de Notificaciones </a:t>
            </a:r>
            <a:r>
              <a:rPr lang="es-ES_tradnl" dirty="0" err="1" smtClean="0"/>
              <a:t>Push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Pegas:</a:t>
            </a:r>
          </a:p>
          <a:p>
            <a:pPr lvl="1"/>
            <a:r>
              <a:rPr lang="es-ES_tradnl" dirty="0" smtClean="0"/>
              <a:t>Falta de tiempo.</a:t>
            </a:r>
          </a:p>
          <a:p>
            <a:pPr lvl="1"/>
            <a:r>
              <a:rPr lang="es-ES_tradnl" dirty="0" smtClean="0"/>
              <a:t>Planificación no del todo realista.</a:t>
            </a:r>
          </a:p>
        </p:txBody>
      </p:sp>
    </p:spTree>
    <p:extLst>
      <p:ext uri="{BB962C8B-B14F-4D97-AF65-F5344CB8AC3E}">
        <p14:creationId xmlns:p14="http://schemas.microsoft.com/office/powerpoint/2010/main" val="557923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Objetivos del Trabajo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Planificación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Diseño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Implementación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Conclusión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Demo</a:t>
            </a:r>
            <a:endParaRPr lang="es-ES_tradn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7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</a:p>
          <a:p>
            <a:r>
              <a:rPr lang="es-ES_tradnl" dirty="0" smtClean="0"/>
              <a:t>Objetivos del Trabajo</a:t>
            </a:r>
          </a:p>
          <a:p>
            <a:r>
              <a:rPr lang="es-ES_tradnl" dirty="0" smtClean="0"/>
              <a:t>Planificación</a:t>
            </a:r>
          </a:p>
          <a:p>
            <a:r>
              <a:rPr lang="es-ES_tradnl" dirty="0" smtClean="0"/>
              <a:t>Diseño</a:t>
            </a:r>
          </a:p>
          <a:p>
            <a:r>
              <a:rPr lang="es-ES_tradnl" dirty="0" smtClean="0"/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3637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</a:p>
          <a:p>
            <a:r>
              <a:rPr lang="es-ES_tradnl" dirty="0" smtClean="0"/>
              <a:t>Objetivos del Trabajo</a:t>
            </a:r>
          </a:p>
          <a:p>
            <a:r>
              <a:rPr lang="es-ES_tradnl" dirty="0" smtClean="0"/>
              <a:t>Planificación</a:t>
            </a:r>
          </a:p>
          <a:p>
            <a:r>
              <a:rPr lang="es-ES_tradnl" dirty="0" smtClean="0"/>
              <a:t>Diseño</a:t>
            </a:r>
          </a:p>
          <a:p>
            <a:r>
              <a:rPr lang="es-ES_tradnl" dirty="0" smtClean="0"/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89440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Introducción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Las aplicaciones de petición de servicios en demanda son cada vez más frecuentes y utilizadas.</a:t>
            </a:r>
          </a:p>
          <a:p>
            <a:r>
              <a:rPr lang="es-ES_tradnl" dirty="0" smtClean="0"/>
              <a:t>Los usuarios de móviles requieren de servicios y necesitan una comunicación en tiempo real con usuarios de su propia zona.</a:t>
            </a:r>
          </a:p>
          <a:p>
            <a:r>
              <a:rPr lang="es-ES_tradnl" dirty="0" smtClean="0"/>
              <a:t>Ejemplos:</a:t>
            </a:r>
          </a:p>
          <a:p>
            <a:pPr lvl="1"/>
            <a:r>
              <a:rPr lang="es-ES_tradnl" dirty="0" smtClean="0"/>
              <a:t>Uber, </a:t>
            </a:r>
            <a:r>
              <a:rPr lang="es-ES_tradnl" dirty="0" err="1" smtClean="0"/>
              <a:t>MyTaxi</a:t>
            </a:r>
            <a:r>
              <a:rPr lang="es-ES_tradnl" dirty="0" smtClean="0"/>
              <a:t>, </a:t>
            </a:r>
            <a:r>
              <a:rPr lang="es-ES_tradnl" dirty="0" err="1" smtClean="0"/>
              <a:t>Wallapop</a:t>
            </a:r>
            <a:r>
              <a:rPr lang="es-ES_tradnl" dirty="0" smtClean="0"/>
              <a:t>, etc.</a:t>
            </a:r>
          </a:p>
          <a:p>
            <a:r>
              <a:rPr lang="es-ES_tradnl" dirty="0" smtClean="0"/>
              <a:t>En el mercado de aplicaciones móviles existe un vacío de aplicaciones que cubran demanda de trabajadores autónomos de diversos oficios.</a:t>
            </a:r>
          </a:p>
          <a:p>
            <a:r>
              <a:rPr lang="es-ES_tradnl" dirty="0" smtClean="0"/>
              <a:t>Las alternativas: Páginas Amarillas y QDQ sólo incluyen listados de trabajadores profesionales sin incluir contacto en tiempo real, ni petición en demanda de servicios.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978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Objetivos del Trabajo</a:t>
            </a:r>
          </a:p>
          <a:p>
            <a:r>
              <a:rPr lang="es-ES_tradnl" dirty="0" smtClean="0"/>
              <a:t>Planificación</a:t>
            </a:r>
          </a:p>
          <a:p>
            <a:r>
              <a:rPr lang="es-ES_tradnl" dirty="0" smtClean="0"/>
              <a:t>Diseño</a:t>
            </a:r>
          </a:p>
          <a:p>
            <a:r>
              <a:rPr lang="es-ES_tradnl" dirty="0" smtClean="0"/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97282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Objetivos del Trabajo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Planificación, Diseño, e Implementación de una Aplicación en Demanda para petición de Servicios Profesionales.</a:t>
            </a:r>
          </a:p>
          <a:p>
            <a:r>
              <a:rPr lang="es-ES_tradnl" dirty="0" smtClean="0"/>
              <a:t>Comunicación en tiempo real de potenciales clientes y trabajadores.</a:t>
            </a:r>
          </a:p>
          <a:p>
            <a:r>
              <a:rPr lang="es-ES_tradnl" dirty="0" smtClean="0"/>
              <a:t>Utilización de geolocalización para la detección de trabajadores en una zona concreta.</a:t>
            </a:r>
          </a:p>
          <a:p>
            <a:r>
              <a:rPr lang="es-ES_tradnl" dirty="0" smtClean="0"/>
              <a:t>Avisos y Notificaciones a trabajadores suscritos a determinados oficios en caso de existir una demanda por parte de un usuario.</a:t>
            </a:r>
          </a:p>
          <a:p>
            <a:r>
              <a:rPr lang="es-ES_tradnl" dirty="0" smtClean="0"/>
              <a:t>Posibilidad de enviar Ofertas en tiempo real como profesional a los usuarios.</a:t>
            </a:r>
          </a:p>
          <a:p>
            <a:r>
              <a:rPr lang="es-ES_tradnl" dirty="0" smtClean="0"/>
              <a:t>Listado de profesionales de una determinada categoría profesional en un rango de distancia.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4767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Objetivos del Trabajo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Planificación</a:t>
            </a:r>
          </a:p>
          <a:p>
            <a:r>
              <a:rPr lang="es-ES_tradnl" dirty="0" smtClean="0"/>
              <a:t>Diseño</a:t>
            </a:r>
          </a:p>
          <a:p>
            <a:r>
              <a:rPr lang="es-ES_tradnl" dirty="0" smtClean="0"/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 smtClean="0"/>
              <a:t>Demo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795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Planificación</a:t>
            </a:r>
            <a:endParaRPr lang="es-ES_tradnl" dirty="0"/>
          </a:p>
        </p:txBody>
      </p:sp>
      <p:pic>
        <p:nvPicPr>
          <p:cNvPr id="4" name="Marcador de contenido 3" descr="gantproject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76401"/>
            <a:ext cx="11192933" cy="3623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717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Índice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chemeClr val="tx1"/>
                </a:solidFill>
              </a:rPr>
              <a:t>Introducción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Objetivos del Trabajo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Planificación</a:t>
            </a:r>
          </a:p>
          <a:p>
            <a:r>
              <a:rPr lang="es-ES_tradnl" b="1" dirty="0" smtClean="0">
                <a:solidFill>
                  <a:schemeClr val="accent1"/>
                </a:solidFill>
              </a:rPr>
              <a:t>Diseño</a:t>
            </a:r>
          </a:p>
          <a:p>
            <a:r>
              <a:rPr lang="es-ES_tradnl" dirty="0" smtClean="0"/>
              <a:t>Implementación</a:t>
            </a:r>
          </a:p>
          <a:p>
            <a:r>
              <a:rPr lang="es-ES_tradnl" dirty="0" smtClean="0"/>
              <a:t>Conclusión</a:t>
            </a:r>
          </a:p>
          <a:p>
            <a:r>
              <a:rPr lang="es-ES_tradnl" dirty="0" smtClean="0"/>
              <a:t>Demo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52471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Faceta</Template>
  <TotalTime>64</TotalTime>
  <Words>476</Words>
  <Application>Microsoft Macintosh PowerPoint</Application>
  <PresentationFormat>Panorámica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Calibri</vt:lpstr>
      <vt:lpstr>Trebuchet MS</vt:lpstr>
      <vt:lpstr>Wingdings 3</vt:lpstr>
      <vt:lpstr>Arial</vt:lpstr>
      <vt:lpstr>Faceta</vt:lpstr>
      <vt:lpstr>Trabajo Final de Master </vt:lpstr>
      <vt:lpstr>Índice</vt:lpstr>
      <vt:lpstr>Índice</vt:lpstr>
      <vt:lpstr>Introducción</vt:lpstr>
      <vt:lpstr>Índice</vt:lpstr>
      <vt:lpstr>Objetivos del Trabajo</vt:lpstr>
      <vt:lpstr>Índice</vt:lpstr>
      <vt:lpstr>Planificación</vt:lpstr>
      <vt:lpstr>Índice</vt:lpstr>
      <vt:lpstr>Diseño</vt:lpstr>
      <vt:lpstr>Diseño: Prototipo</vt:lpstr>
      <vt:lpstr>Diseño: Arquitectura de Sistema</vt:lpstr>
      <vt:lpstr>Índice</vt:lpstr>
      <vt:lpstr>Implementación</vt:lpstr>
      <vt:lpstr>Índice</vt:lpstr>
      <vt:lpstr>Conclusión</vt:lpstr>
      <vt:lpstr>Índice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Final de Master </dc:title>
  <dc:creator>Javier Argüello</dc:creator>
  <cp:lastModifiedBy>Javier Argüello</cp:lastModifiedBy>
  <cp:revision>5</cp:revision>
  <dcterms:created xsi:type="dcterms:W3CDTF">2017-06-13T05:14:32Z</dcterms:created>
  <dcterms:modified xsi:type="dcterms:W3CDTF">2017-06-13T06:19:19Z</dcterms:modified>
</cp:coreProperties>
</file>