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2" r:id="rId4"/>
    <p:sldId id="267" r:id="rId5"/>
    <p:sldId id="264" r:id="rId6"/>
    <p:sldId id="268" r:id="rId7"/>
    <p:sldId id="276" r:id="rId8"/>
    <p:sldId id="277" r:id="rId9"/>
    <p:sldId id="263" r:id="rId10"/>
    <p:sldId id="275" r:id="rId11"/>
    <p:sldId id="274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83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sthe\Desktop\presentacion\Indicadores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800" b="1" dirty="0"/>
              <a:t>USUARIS DE L'SBD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7FD-4A00-A967-364DD07002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7FD-4A00-A967-364DD07002F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7FD-4A00-A967-364DD07002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7FD-4A00-A967-364DD07002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7FD-4A00-A967-364DD07002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7FD-4A00-A967-364DD07002F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[Indicadores.xls]Hoja1!$C$2:$H$2</c:f>
              <c:strCache>
                <c:ptCount val="6"/>
                <c:pt idx="0">
                  <c:v>1.3.1.Docents amb dedicació completa</c:v>
                </c:pt>
                <c:pt idx="1">
                  <c:v>1.3.2.Docents amb dedicació parcial</c:v>
                </c:pt>
                <c:pt idx="2">
                  <c:v>1.2.2.Estudiants de posgrau</c:v>
                </c:pt>
                <c:pt idx="3">
                  <c:v>1.2.1.Estudiants de grau</c:v>
                </c:pt>
                <c:pt idx="4">
                  <c:v>1.2.3.Estudiants de títols propis i altres</c:v>
                </c:pt>
                <c:pt idx="5">
                  <c:v>1.5.Usuaris externs registrats.</c:v>
                </c:pt>
              </c:strCache>
            </c:strRef>
          </c:cat>
          <c:val>
            <c:numRef>
              <c:f>[Indicadores.xls]Hoja1!$C$3:$H$3</c:f>
              <c:numCache>
                <c:formatCode>General</c:formatCode>
                <c:ptCount val="6"/>
                <c:pt idx="0">
                  <c:v>657</c:v>
                </c:pt>
                <c:pt idx="1">
                  <c:v>644</c:v>
                </c:pt>
                <c:pt idx="2">
                  <c:v>2228</c:v>
                </c:pt>
                <c:pt idx="3" formatCode="#,##0">
                  <c:v>11754</c:v>
                </c:pt>
                <c:pt idx="4" formatCode="#,##0">
                  <c:v>1494</c:v>
                </c:pt>
                <c:pt idx="5" formatCode="#,##0">
                  <c:v>3220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7FD-4A00-A967-364DD07002F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41076718868671E-2"/>
          <c:y val="0.83296793906898547"/>
          <c:w val="0.87973202779057458"/>
          <c:h val="0.148851817415957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9A6A3-52C3-43C6-86B9-D84C336562C7}" type="datetimeFigureOut">
              <a:rPr lang="es-ES" smtClean="0"/>
              <a:t>18/06/2017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A7623-4094-42E0-99FF-98FB563D0E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570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F67366-E828-44F4-8D60-02830EA0D233}" type="datetime1">
              <a:rPr lang="es-ES"/>
              <a:pPr lvl="0"/>
              <a:t>18/06/2017</a:t>
            </a:fld>
            <a:endParaRPr lang="es-ES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545A75-1D6D-4DA2-8F6F-01F2DAE3C8A3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587844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2CE800-194B-427C-B309-F33DB73F09FD}" type="datetime1">
              <a:rPr lang="es-ES"/>
              <a:pPr lvl="0"/>
              <a:t>18/06/2017</a:t>
            </a:fld>
            <a:endParaRPr lang="es-ES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94CA37-1246-42F1-A695-E3C936EAE944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7789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4BF834-DFD6-4A09-99E2-0E769995C46D}" type="datetime1">
              <a:rPr lang="es-ES"/>
              <a:pPr lvl="0"/>
              <a:t>18/06/2017</a:t>
            </a:fld>
            <a:endParaRPr lang="es-ES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DCC346-F895-4877-8A3D-7B943332F1FA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026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D43052-DA5E-4551-B725-3F6F3B4F2861}" type="datetime1">
              <a:rPr lang="es-ES"/>
              <a:pPr lvl="0"/>
              <a:t>18/06/2017</a:t>
            </a:fld>
            <a:endParaRPr lang="es-ES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5EA8D4-1F84-4E16-A59C-DB024515982E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321021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8A062D-91A9-48D1-A6D0-CE752D25237E}" type="datetime1">
              <a:rPr lang="es-ES"/>
              <a:pPr lvl="0"/>
              <a:t>18/06/2017</a:t>
            </a:fld>
            <a:endParaRPr lang="es-ES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5F9EEB-B209-42AF-8C2C-5497F209327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55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539255-27BB-4560-AFAC-8C9CB7300F37}" type="datetime1">
              <a:rPr lang="es-ES"/>
              <a:pPr lvl="0"/>
              <a:t>18/06/2017</a:t>
            </a:fld>
            <a:endParaRPr lang="es-ES"/>
          </a:p>
        </p:txBody>
      </p:sp>
      <p:sp>
        <p:nvSpPr>
          <p:cNvPr id="6" name="Marcador de pie de pá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Marcador de número de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FB5B0F-7657-4B98-BD86-12A6FE934433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533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3A6CE6-53FA-47C6-A49B-D8B581A8E788}" type="datetime1">
              <a:rPr lang="es-ES"/>
              <a:pPr lvl="0"/>
              <a:t>18/06/2017</a:t>
            </a:fld>
            <a:endParaRPr lang="es-ES"/>
          </a:p>
        </p:txBody>
      </p:sp>
      <p:sp>
        <p:nvSpPr>
          <p:cNvPr id="8" name="Marcador de pie de página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9" name="Marcador de número de diapositiva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2B6D14-B6D7-4BDD-A027-1F055D23C8E4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806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C0381D-6753-4AC7-951C-DA27D4B2C1DF}" type="datetime1">
              <a:rPr lang="es-ES"/>
              <a:pPr lvl="0"/>
              <a:t>18/06/2017</a:t>
            </a:fld>
            <a:endParaRPr lang="es-ES"/>
          </a:p>
        </p:txBody>
      </p:sp>
      <p:sp>
        <p:nvSpPr>
          <p:cNvPr id="4" name="Marcador de pie de página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5" name="Marcador de número de diapositiva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7643FB-8994-429E-8F94-822ECEB58EAA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194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C7802F-F945-471A-88F6-A2F26B9189D1}" type="datetime1">
              <a:rPr lang="es-ES"/>
              <a:pPr lvl="0"/>
              <a:t>18/06/2017</a:t>
            </a:fld>
            <a:endParaRPr lang="es-ES"/>
          </a:p>
        </p:txBody>
      </p:sp>
      <p:sp>
        <p:nvSpPr>
          <p:cNvPr id="3" name="Marcador de pie de página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4" name="Marcador de número de diapos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6D94FA-ADDC-4364-BB1D-C2F4F8509DBF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3498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1E005F-A225-4B07-A789-376A86940AD8}" type="datetime1">
              <a:rPr lang="es-ES"/>
              <a:pPr lvl="0"/>
              <a:t>18/06/2017</a:t>
            </a:fld>
            <a:endParaRPr lang="es-ES"/>
          </a:p>
        </p:txBody>
      </p:sp>
      <p:sp>
        <p:nvSpPr>
          <p:cNvPr id="6" name="Marcador de pie de pá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Marcador de número de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A425C9-5588-4860-9C52-19B9BB64E8B3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8710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es-ES"/>
          </a:p>
        </p:txBody>
      </p:sp>
      <p:sp>
        <p:nvSpPr>
          <p:cNvPr id="4" name="Marcador de texto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FE9AE1-833B-4820-82A9-33BA2C587B4A}" type="datetime1">
              <a:rPr lang="es-ES"/>
              <a:pPr lvl="0"/>
              <a:t>18/06/2017</a:t>
            </a:fld>
            <a:endParaRPr lang="es-ES"/>
          </a:p>
        </p:txBody>
      </p:sp>
      <p:sp>
        <p:nvSpPr>
          <p:cNvPr id="6" name="Marcador de pie de pá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s-ES"/>
          </a:p>
        </p:txBody>
      </p:sp>
      <p:sp>
        <p:nvSpPr>
          <p:cNvPr id="7" name="Marcador de número de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EBEC05-9E85-4F99-BAEA-D450EAD358ED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6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0C1C69A-6552-44EE-9B84-C148F03F59D0}" type="datetime1">
              <a:rPr lang="es-ES"/>
              <a:pPr lvl="0"/>
              <a:t>18/06/2017</a:t>
            </a:fld>
            <a:endParaRPr lang="es-ES"/>
          </a:p>
        </p:txBody>
      </p:sp>
      <p:sp>
        <p:nvSpPr>
          <p:cNvPr id="5" name="Marcador de pie de página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Marcador de número de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04050F1-2381-4F59-9E80-9C0A50FCA96B}" type="slidenum"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s-E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s-E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sther.fernandez@uib.es" TargetMode="External"/><Relationship Id="rId2" Type="http://schemas.openxmlformats.org/officeDocument/2006/relationships/hyperlink" Target="mailto:efernandezramos@uoc.ed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biblioteca.uib.cat/estructura/serveis_centrals/gestio_subscripcions_adquisicions/Serveis-a-la-Investigacio-i-Adquisicions.cid196119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/>
          <p:nvPr/>
        </p:nvSpPr>
        <p:spPr>
          <a:xfrm>
            <a:off x="2082802" y="0"/>
            <a:ext cx="6705596" cy="6858000"/>
          </a:xfrm>
          <a:prstGeom prst="rect">
            <a:avLst/>
          </a:prstGeom>
          <a:gradFill>
            <a:gsLst>
              <a:gs pos="0">
                <a:srgbClr val="DEEBF7"/>
              </a:gs>
              <a:gs pos="100000">
                <a:srgbClr val="9DC3E6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274320" tIns="45720" rIns="2743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Times New Roman" pitchFamily="18"/>
              </a:rPr>
              <a:t> </a:t>
            </a:r>
          </a:p>
        </p:txBody>
      </p:sp>
      <p:sp>
        <p:nvSpPr>
          <p:cNvPr id="3" name="Rectángulo 4"/>
          <p:cNvSpPr/>
          <p:nvPr/>
        </p:nvSpPr>
        <p:spPr>
          <a:xfrm>
            <a:off x="4496113" y="529391"/>
            <a:ext cx="2998473" cy="5182755"/>
          </a:xfrm>
          <a:prstGeom prst="rect">
            <a:avLst/>
          </a:prstGeom>
          <a:solidFill>
            <a:srgbClr val="FFFFFF"/>
          </a:solidFill>
          <a:ln w="15873" cap="flat">
            <a:solidFill>
              <a:srgbClr val="767171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ÀREA DE SERVEIS</a:t>
            </a:r>
            <a:endParaRPr lang="es-ES" sz="1800" b="0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A LA INVESTIGACIÓ</a:t>
            </a:r>
            <a:endParaRPr lang="es-ES" sz="1800" b="0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800" b="1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S" sz="1800" b="0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TFG I – PROJECTE PROFESSIONAL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400" b="0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Esther Fernández Ramos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Tutor: Joan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Isidre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Badell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Guijarro</a:t>
            </a:r>
            <a:endParaRPr lang="es-ES" sz="1400" b="0" i="0" u="none" strike="noStrike" kern="1200" cap="none" spc="0" baseline="0" dirty="0">
              <a:solidFill>
                <a:srgbClr val="000000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Rectángulo 6"/>
          <p:cNvSpPr/>
          <p:nvPr/>
        </p:nvSpPr>
        <p:spPr>
          <a:xfrm>
            <a:off x="4596761" y="5366083"/>
            <a:ext cx="2797177" cy="118743"/>
          </a:xfrm>
          <a:prstGeom prst="rect">
            <a:avLst/>
          </a:prstGeom>
          <a:solidFill>
            <a:srgbClr val="5B9B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Imagen 7" descr="uoc_masterbrand_vertical_positiu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33060" y="745958"/>
            <a:ext cx="724570" cy="108925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/>
          <p:nvPr/>
        </p:nvSpPr>
        <p:spPr>
          <a:xfrm>
            <a:off x="2082802" y="0"/>
            <a:ext cx="6705596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cap="flat">
            <a:noFill/>
            <a:prstDash val="solid"/>
          </a:ln>
        </p:spPr>
        <p:txBody>
          <a:bodyPr vert="horz" wrap="square" lIns="274320" tIns="45720" rIns="2743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Times New Roman" pitchFamily="18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0" y="60100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VALORACIÓ I CONCLUSIONS FINALS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082802" y="2038468"/>
            <a:ext cx="670559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>
                <a:latin typeface="Arial" panose="020B0604020202020204" pitchFamily="34" charset="0"/>
                <a:cs typeface="Arial" panose="020B0604020202020204" pitchFamily="34" charset="0"/>
              </a:rPr>
              <a:t>Per poder aconseguir tot això, és indispensable la formació contínua dels professionals, una bona estructura de suport i la voluntat d’ajudar i servir als usuaris de la millor manera possible. 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943" y="4754810"/>
            <a:ext cx="2871143" cy="191061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2" r="3591"/>
          <a:stretch/>
        </p:blipFill>
        <p:spPr>
          <a:xfrm>
            <a:off x="8868608" y="1443790"/>
            <a:ext cx="3259224" cy="5157537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8749630" y="6365586"/>
            <a:ext cx="3497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Font: https://www.flickr.com/photos/pstainthorp/5464971022/in/photostream/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46372" y="6642556"/>
            <a:ext cx="40265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Font: https://pixabay.com/es/unidad-cooperaci%C3%B3n-confianza-mano-1917780/</a:t>
            </a:r>
          </a:p>
        </p:txBody>
      </p:sp>
    </p:spTree>
    <p:extLst>
      <p:ext uri="{BB962C8B-B14F-4D97-AF65-F5344CB8AC3E}">
        <p14:creationId xmlns:p14="http://schemas.microsoft.com/office/powerpoint/2010/main" val="2554322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/>
          <p:nvPr/>
        </p:nvSpPr>
        <p:spPr>
          <a:xfrm>
            <a:off x="2082802" y="0"/>
            <a:ext cx="6705596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cap="flat">
            <a:noFill/>
            <a:prstDash val="solid"/>
          </a:ln>
        </p:spPr>
        <p:txBody>
          <a:bodyPr vert="horz" wrap="square" lIns="274320" tIns="45720" rIns="2743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Times New Roman" pitchFamily="18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308100" y="2659559"/>
            <a:ext cx="825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GRÀCIES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562100" y="488823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ESTHER FERNÁNDEZ RAMOS</a:t>
            </a:r>
          </a:p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2016-2017</a:t>
            </a:r>
          </a:p>
          <a:p>
            <a:pPr algn="ctr"/>
            <a:endParaRPr lang="es-ES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efernandezramos@uoc.edu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esther.fernandez@uib.es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5899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/>
          <p:nvPr/>
        </p:nvSpPr>
        <p:spPr>
          <a:xfrm>
            <a:off x="2082802" y="0"/>
            <a:ext cx="6705596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cap="flat">
            <a:noFill/>
            <a:prstDash val="solid"/>
          </a:ln>
        </p:spPr>
        <p:txBody>
          <a:bodyPr vert="horz" wrap="square" lIns="274320" tIns="45720" rIns="2743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Times New Roman" pitchFamily="18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308100" y="601007"/>
            <a:ext cx="825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OBJECTE DEL TREBALL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593925" y="3101062"/>
            <a:ext cx="5683347" cy="36933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SERVEI DE BIBLIOTECA I DOCUMENTACIÓ (SBD)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098801" y="3833242"/>
            <a:ext cx="735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064066" y="3852292"/>
            <a:ext cx="739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858214" y="4687687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COMENÇA REESTRUCTURACIÓ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962649" y="4647286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ACABA  REESTRUCTURACIÓ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969476" y="5735536"/>
            <a:ext cx="716045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ÀREA DE SERVEIS A LA INVESTIGACIÓ I ADQUISICIONS (ASIA)</a:t>
            </a:r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3458414" y="3539473"/>
            <a:ext cx="8017" cy="274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>
            <a:stCxn id="6" idx="3"/>
          </p:cNvCxnSpPr>
          <p:nvPr/>
        </p:nvCxnSpPr>
        <p:spPr>
          <a:xfrm flipV="1">
            <a:off x="3834062" y="4013716"/>
            <a:ext cx="3048000" cy="41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>
            <a:off x="3466431" y="4248150"/>
            <a:ext cx="1" cy="418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>
            <a:endCxn id="9" idx="0"/>
          </p:cNvCxnSpPr>
          <p:nvPr/>
        </p:nvCxnSpPr>
        <p:spPr>
          <a:xfrm>
            <a:off x="7448549" y="4248150"/>
            <a:ext cx="0" cy="399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>
            <a:off x="7448549" y="5356217"/>
            <a:ext cx="1" cy="316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>
            <a:off x="3458414" y="5356217"/>
            <a:ext cx="0" cy="344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666" y="1676271"/>
            <a:ext cx="3365866" cy="91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1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/>
          <p:nvPr/>
        </p:nvSpPr>
        <p:spPr>
          <a:xfrm>
            <a:off x="2082802" y="0"/>
            <a:ext cx="6705596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cap="flat">
            <a:noFill/>
            <a:prstDash val="solid"/>
          </a:ln>
        </p:spPr>
        <p:txBody>
          <a:bodyPr vert="horz" wrap="square" lIns="274320" tIns="45720" rIns="2743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Times New Roman" pitchFamily="18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308100" y="601007"/>
            <a:ext cx="825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OBJECTIUS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44691" y="1637461"/>
            <a:ext cx="5251784" cy="4832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GENERALS</a:t>
            </a:r>
          </a:p>
          <a:p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1- DEFINIR L’ABAST I LES COMPETÈNCIES</a:t>
            </a:r>
          </a:p>
          <a:p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2- IDENDIFICAR I ATENDRE LES NECESSITATS REALS DELS USUARIS</a:t>
            </a:r>
          </a:p>
          <a:p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3- DEFINIR I DISTRIBUIR LES TASQUES</a:t>
            </a:r>
          </a:p>
          <a:p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4- DIFONDRE EL SERVEI</a:t>
            </a:r>
          </a:p>
          <a:p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5- ACTUALITZACIÓ I FORMACIÓ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334586" y="1667400"/>
            <a:ext cx="4000500" cy="483209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ESPECÍFICS</a:t>
            </a:r>
          </a:p>
          <a:p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1- identificar les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possibilitats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obtenir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informació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dels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usuaris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3- definir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l’estructura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 i les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responsabilitats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4- presentar-se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usuaris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5-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informació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formació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>
                <a:latin typeface="Arial" panose="020B0604020202020204" pitchFamily="34" charset="0"/>
                <a:cs typeface="Arial" panose="020B0604020202020204" pitchFamily="34" charset="0"/>
              </a:rPr>
              <a:t>contínua</a:t>
            </a:r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62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/>
          <p:nvPr/>
        </p:nvSpPr>
        <p:spPr>
          <a:xfrm>
            <a:off x="2082802" y="0"/>
            <a:ext cx="6705596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cap="flat">
            <a:noFill/>
            <a:prstDash val="solid"/>
          </a:ln>
        </p:spPr>
        <p:txBody>
          <a:bodyPr vert="horz" wrap="square" lIns="274320" tIns="45720" rIns="2743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Times New Roman" pitchFamily="18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308100" y="601007"/>
            <a:ext cx="825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ÀMBIT D’ACTUACIÓ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881185" y="3079401"/>
            <a:ext cx="306705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CAP DE SECCIÓ (FORMACIÓ D’USUARIS I COORDINACIÓ)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408816" y="4399701"/>
            <a:ext cx="250424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PRÉSTEC INTERBIBLIOTECARI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805236" y="4399701"/>
            <a:ext cx="272415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ADQUISICIONS I SUBSCRIPCIONS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892549" y="5584710"/>
            <a:ext cx="30861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INTERCANVIS I DONATIUS</a:t>
            </a:r>
          </a:p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DIALNET</a:t>
            </a:r>
          </a:p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RECOLZAMENT PI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169361" y="2190763"/>
            <a:ext cx="65324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ÀREA DE SERVEIS A LA INVESTIGACIÓ I ADQUISICIONS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cto 13"/>
          <p:cNvCxnSpPr/>
          <p:nvPr/>
        </p:nvCxnSpPr>
        <p:spPr>
          <a:xfrm flipH="1">
            <a:off x="3660937" y="4002731"/>
            <a:ext cx="918080" cy="396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6160168" y="4002731"/>
            <a:ext cx="788067" cy="396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stCxn id="6" idx="2"/>
            <a:endCxn id="9" idx="0"/>
          </p:cNvCxnSpPr>
          <p:nvPr/>
        </p:nvCxnSpPr>
        <p:spPr>
          <a:xfrm>
            <a:off x="5414710" y="4002731"/>
            <a:ext cx="20889" cy="1581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93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/>
          <p:nvPr/>
        </p:nvSpPr>
        <p:spPr>
          <a:xfrm>
            <a:off x="2082802" y="0"/>
            <a:ext cx="6705596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cap="flat">
            <a:noFill/>
            <a:prstDash val="solid"/>
          </a:ln>
        </p:spPr>
        <p:txBody>
          <a:bodyPr vert="horz" wrap="square" lIns="274320" tIns="45720" rIns="2743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Times New Roman" pitchFamily="18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0" y="60100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METODOLOGIA I RECOLLIDA DE DADES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082802" y="1840159"/>
            <a:ext cx="63591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ESTADÍSTIQUES</a:t>
            </a: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ENQUESTES</a:t>
            </a:r>
          </a:p>
          <a:p>
            <a:pPr marL="285750" indent="-285750">
              <a:buFontTx/>
              <a:buChar char="-"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COMUNICACIÓ DIRECTA AMB ELS USUARIS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85" y="5315361"/>
            <a:ext cx="3962400" cy="1114425"/>
          </a:xfrm>
          <a:prstGeom prst="rect">
            <a:avLst/>
          </a:prstGeom>
        </p:spPr>
      </p:pic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1B61479D-E845-48C9-941C-2DE9E847E8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644312"/>
              </p:ext>
            </p:extLst>
          </p:nvPr>
        </p:nvGraphicFramePr>
        <p:xfrm>
          <a:off x="7459579" y="1615689"/>
          <a:ext cx="4732421" cy="419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1402464" y="6497053"/>
            <a:ext cx="31534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Font: https://en.wikipedia.org/wiki/File:Feedback-loop-general.svg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788398" y="5919537"/>
            <a:ext cx="20828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Font de les </a:t>
            </a:r>
            <a:r>
              <a:rPr lang="es-ES" sz="800" dirty="0" err="1">
                <a:latin typeface="Arial" panose="020B0604020202020204" pitchFamily="34" charset="0"/>
                <a:cs typeface="Arial" panose="020B0604020202020204" pitchFamily="34" charset="0"/>
              </a:rPr>
              <a:t>dades</a:t>
            </a:r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800" dirty="0" err="1">
                <a:latin typeface="Arial" panose="020B0604020202020204" pitchFamily="34" charset="0"/>
                <a:cs typeface="Arial" panose="020B0604020202020204" pitchFamily="34" charset="0"/>
              </a:rPr>
              <a:t>estadístiques</a:t>
            </a:r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 REBIUN</a:t>
            </a:r>
          </a:p>
        </p:txBody>
      </p:sp>
    </p:spTree>
    <p:extLst>
      <p:ext uri="{BB962C8B-B14F-4D97-AF65-F5344CB8AC3E}">
        <p14:creationId xmlns:p14="http://schemas.microsoft.com/office/powerpoint/2010/main" val="659910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/>
          <p:nvPr/>
        </p:nvSpPr>
        <p:spPr>
          <a:xfrm>
            <a:off x="2082802" y="0"/>
            <a:ext cx="6705596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cap="flat">
            <a:noFill/>
            <a:prstDash val="solid"/>
          </a:ln>
        </p:spPr>
        <p:txBody>
          <a:bodyPr vert="horz" wrap="square" lIns="274320" tIns="45720" rIns="2743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Times New Roman" pitchFamily="18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308100" y="601007"/>
            <a:ext cx="825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atin typeface="Arial" panose="020B0604020202020204" pitchFamily="34" charset="0"/>
                <a:cs typeface="Arial" panose="020B0604020202020204" pitchFamily="34" charset="0"/>
              </a:rPr>
              <a:t>CALENDARI D’ACTUACIÓ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206570"/>
              </p:ext>
            </p:extLst>
          </p:nvPr>
        </p:nvGraphicFramePr>
        <p:xfrm>
          <a:off x="1109536" y="2147108"/>
          <a:ext cx="4326064" cy="4351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0091">
                  <a:extLst>
                    <a:ext uri="{9D8B030D-6E8A-4147-A177-3AD203B41FA5}">
                      <a16:colId xmlns:a16="http://schemas.microsoft.com/office/drawing/2014/main" val="2990166036"/>
                    </a:ext>
                  </a:extLst>
                </a:gridCol>
                <a:gridCol w="476677">
                  <a:extLst>
                    <a:ext uri="{9D8B030D-6E8A-4147-A177-3AD203B41FA5}">
                      <a16:colId xmlns:a16="http://schemas.microsoft.com/office/drawing/2014/main" val="3340252501"/>
                    </a:ext>
                  </a:extLst>
                </a:gridCol>
                <a:gridCol w="494664">
                  <a:extLst>
                    <a:ext uri="{9D8B030D-6E8A-4147-A177-3AD203B41FA5}">
                      <a16:colId xmlns:a16="http://schemas.microsoft.com/office/drawing/2014/main" val="238865662"/>
                    </a:ext>
                  </a:extLst>
                </a:gridCol>
                <a:gridCol w="503658">
                  <a:extLst>
                    <a:ext uri="{9D8B030D-6E8A-4147-A177-3AD203B41FA5}">
                      <a16:colId xmlns:a16="http://schemas.microsoft.com/office/drawing/2014/main" val="1902517343"/>
                    </a:ext>
                  </a:extLst>
                </a:gridCol>
                <a:gridCol w="503658">
                  <a:extLst>
                    <a:ext uri="{9D8B030D-6E8A-4147-A177-3AD203B41FA5}">
                      <a16:colId xmlns:a16="http://schemas.microsoft.com/office/drawing/2014/main" val="1833122456"/>
                    </a:ext>
                  </a:extLst>
                </a:gridCol>
                <a:gridCol w="503658">
                  <a:extLst>
                    <a:ext uri="{9D8B030D-6E8A-4147-A177-3AD203B41FA5}">
                      <a16:colId xmlns:a16="http://schemas.microsoft.com/office/drawing/2014/main" val="1886297366"/>
                    </a:ext>
                  </a:extLst>
                </a:gridCol>
                <a:gridCol w="503658">
                  <a:extLst>
                    <a:ext uri="{9D8B030D-6E8A-4147-A177-3AD203B41FA5}">
                      <a16:colId xmlns:a16="http://schemas.microsoft.com/office/drawing/2014/main" val="908087706"/>
                    </a:ext>
                  </a:extLst>
                </a:gridCol>
              </a:tblGrid>
              <a:tr h="12141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TFG I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extLst>
                  <a:ext uri="{0D108BD9-81ED-4DB2-BD59-A6C34878D82A}">
                    <a16:rowId xmlns:a16="http://schemas.microsoft.com/office/drawing/2014/main" val="1312060613"/>
                  </a:ext>
                </a:extLst>
              </a:tr>
              <a:tr h="114672"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 err="1">
                          <a:effectLst/>
                        </a:rPr>
                        <a:t>setmana</a:t>
                      </a:r>
                      <a:r>
                        <a:rPr lang="es-ES" sz="600" dirty="0">
                          <a:effectLst/>
                        </a:rPr>
                        <a:t> 1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 err="1">
                          <a:effectLst/>
                        </a:rPr>
                        <a:t>setmana</a:t>
                      </a:r>
                      <a:r>
                        <a:rPr lang="es-ES" sz="600" dirty="0">
                          <a:effectLst/>
                        </a:rPr>
                        <a:t> 2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 err="1">
                          <a:effectLst/>
                        </a:rPr>
                        <a:t>setmana</a:t>
                      </a:r>
                      <a:r>
                        <a:rPr lang="es-ES" sz="600" dirty="0">
                          <a:effectLst/>
                        </a:rPr>
                        <a:t> 3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setmana 4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extLst>
                  <a:ext uri="{0D108BD9-81ED-4DB2-BD59-A6C34878D82A}">
                    <a16:rowId xmlns:a16="http://schemas.microsoft.com/office/drawing/2014/main" val="4032810254"/>
                  </a:ext>
                </a:extLst>
              </a:tr>
              <a:tr h="11871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Primera entrega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extLst>
                  <a:ext uri="{0D108BD9-81ED-4DB2-BD59-A6C34878D82A}">
                    <a16:rowId xmlns:a16="http://schemas.microsoft.com/office/drawing/2014/main" val="1060649692"/>
                  </a:ext>
                </a:extLst>
              </a:tr>
              <a:tr h="11871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Lectura del material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819843"/>
                  </a:ext>
                </a:extLst>
              </a:tr>
              <a:tr h="11871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Títol i objecte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999268"/>
                  </a:ext>
                </a:extLst>
              </a:tr>
              <a:tr h="11871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Cerca bibliogràfica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981975"/>
                  </a:ext>
                </a:extLst>
              </a:tr>
              <a:tr h="11871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Objectius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653499"/>
                  </a:ext>
                </a:extLst>
              </a:tr>
              <a:tr h="11871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Àmbit, interès i relació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494270"/>
                  </a:ext>
                </a:extLst>
              </a:tr>
              <a:tr h="11871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Precedents i coneixements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085905"/>
                  </a:ext>
                </a:extLst>
              </a:tr>
              <a:tr h="11871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Metodologia recollida de dades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358658"/>
                  </a:ext>
                </a:extLst>
              </a:tr>
              <a:tr h="11871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Calendari d'actuació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011991"/>
                  </a:ext>
                </a:extLst>
              </a:tr>
              <a:tr h="11871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Bibliografia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802656"/>
                  </a:ext>
                </a:extLst>
              </a:tr>
              <a:tr h="11871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Redacció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814147"/>
                  </a:ext>
                </a:extLst>
              </a:tr>
              <a:tr h="114672"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extLst>
                  <a:ext uri="{0D108BD9-81ED-4DB2-BD59-A6C34878D82A}">
                    <a16:rowId xmlns:a16="http://schemas.microsoft.com/office/drawing/2014/main" val="3186000475"/>
                  </a:ext>
                </a:extLst>
              </a:tr>
              <a:tr h="114672"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setmana 5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setmana 6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setmana 7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setmana 8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extLst>
                  <a:ext uri="{0D108BD9-81ED-4DB2-BD59-A6C34878D82A}">
                    <a16:rowId xmlns:a16="http://schemas.microsoft.com/office/drawing/2014/main" val="4195709334"/>
                  </a:ext>
                </a:extLst>
              </a:tr>
              <a:tr h="11871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Segona entrega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extLst>
                  <a:ext uri="{0D108BD9-81ED-4DB2-BD59-A6C34878D82A}">
                    <a16:rowId xmlns:a16="http://schemas.microsoft.com/office/drawing/2014/main" val="916841526"/>
                  </a:ext>
                </a:extLst>
              </a:tr>
              <a:tr h="11871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Repasar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343768"/>
                  </a:ext>
                </a:extLst>
              </a:tr>
              <a:tr h="11871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Portada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784928"/>
                  </a:ext>
                </a:extLst>
              </a:tr>
              <a:tr h="11871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Cronograma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188516"/>
                  </a:ext>
                </a:extLst>
              </a:tr>
              <a:tr h="11871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Competències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025631"/>
                  </a:ext>
                </a:extLst>
              </a:tr>
              <a:tr h="11871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DAFO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033168"/>
                  </a:ext>
                </a:extLst>
              </a:tr>
              <a:tr h="11871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Hipòtesi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653795"/>
                  </a:ext>
                </a:extLst>
              </a:tr>
              <a:tr h="11871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Metodologia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0794070"/>
                  </a:ext>
                </a:extLst>
              </a:tr>
              <a:tr h="11871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Comentar bibliografia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040426"/>
                  </a:ext>
                </a:extLst>
              </a:tr>
              <a:tr h="11871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Revisió de la literatura científica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648073"/>
                  </a:ext>
                </a:extLst>
              </a:tr>
              <a:tr h="11871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Dades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62357"/>
                  </a:ext>
                </a:extLst>
              </a:tr>
              <a:tr h="11871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Valoració i conclusions finals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254436"/>
                  </a:ext>
                </a:extLst>
              </a:tr>
              <a:tr h="114672"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extLst>
                  <a:ext uri="{0D108BD9-81ED-4DB2-BD59-A6C34878D82A}">
                    <a16:rowId xmlns:a16="http://schemas.microsoft.com/office/drawing/2014/main" val="3680681029"/>
                  </a:ext>
                </a:extLst>
              </a:tr>
              <a:tr h="213695"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setmana 9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setmana 10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setmana 11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setmana 12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600">
                          <a:effectLst/>
                        </a:rPr>
                        <a:t>setmana 13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 err="1">
                          <a:effectLst/>
                        </a:rPr>
                        <a:t>setmana</a:t>
                      </a:r>
                      <a:r>
                        <a:rPr lang="es-ES" sz="600" dirty="0">
                          <a:effectLst/>
                        </a:rPr>
                        <a:t> 14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/>
                </a:tc>
                <a:extLst>
                  <a:ext uri="{0D108BD9-81ED-4DB2-BD59-A6C34878D82A}">
                    <a16:rowId xmlns:a16="http://schemas.microsoft.com/office/drawing/2014/main" val="2469632804"/>
                  </a:ext>
                </a:extLst>
              </a:tr>
              <a:tr h="11871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Entrega final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extLst>
                  <a:ext uri="{0D108BD9-81ED-4DB2-BD59-A6C34878D82A}">
                    <a16:rowId xmlns:a16="http://schemas.microsoft.com/office/drawing/2014/main" val="614570897"/>
                  </a:ext>
                </a:extLst>
              </a:tr>
              <a:tr h="11871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Repassar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377992"/>
                  </a:ext>
                </a:extLst>
              </a:tr>
              <a:tr h="11871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Corregir errades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887479"/>
                  </a:ext>
                </a:extLst>
              </a:tr>
              <a:tr h="11871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Resumen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517299"/>
                  </a:ext>
                </a:extLst>
              </a:tr>
              <a:tr h="11871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Comentar bibliografia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978479"/>
                  </a:ext>
                </a:extLst>
              </a:tr>
              <a:tr h="11871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Valoració i conclusions finals</a:t>
                      </a:r>
                      <a:endParaRPr lang="es-ES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600" dirty="0">
                          <a:effectLst/>
                        </a:rPr>
                        <a:t> </a:t>
                      </a:r>
                      <a:endParaRPr lang="es-ES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479" marR="31479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402083"/>
                  </a:ext>
                </a:extLst>
              </a:tr>
              <a:tr h="114672"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tc>
                  <a:txBody>
                    <a:bodyPr/>
                    <a:lstStyle/>
                    <a:p>
                      <a:endParaRPr lang="es-ES" sz="7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479" marR="31479" marT="0" marB="0" anchor="b"/>
                </a:tc>
                <a:extLst>
                  <a:ext uri="{0D108BD9-81ED-4DB2-BD59-A6C34878D82A}">
                    <a16:rowId xmlns:a16="http://schemas.microsoft.com/office/drawing/2014/main" val="3833199138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225938"/>
              </p:ext>
            </p:extLst>
          </p:nvPr>
        </p:nvGraphicFramePr>
        <p:xfrm>
          <a:off x="6196198" y="2131875"/>
          <a:ext cx="5184399" cy="43513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5978">
                  <a:extLst>
                    <a:ext uri="{9D8B030D-6E8A-4147-A177-3AD203B41FA5}">
                      <a16:colId xmlns:a16="http://schemas.microsoft.com/office/drawing/2014/main" val="3828722364"/>
                    </a:ext>
                  </a:extLst>
                </a:gridCol>
                <a:gridCol w="571254">
                  <a:extLst>
                    <a:ext uri="{9D8B030D-6E8A-4147-A177-3AD203B41FA5}">
                      <a16:colId xmlns:a16="http://schemas.microsoft.com/office/drawing/2014/main" val="2731774144"/>
                    </a:ext>
                  </a:extLst>
                </a:gridCol>
                <a:gridCol w="592811">
                  <a:extLst>
                    <a:ext uri="{9D8B030D-6E8A-4147-A177-3AD203B41FA5}">
                      <a16:colId xmlns:a16="http://schemas.microsoft.com/office/drawing/2014/main" val="2872547737"/>
                    </a:ext>
                  </a:extLst>
                </a:gridCol>
                <a:gridCol w="603589">
                  <a:extLst>
                    <a:ext uri="{9D8B030D-6E8A-4147-A177-3AD203B41FA5}">
                      <a16:colId xmlns:a16="http://schemas.microsoft.com/office/drawing/2014/main" val="2865113665"/>
                    </a:ext>
                  </a:extLst>
                </a:gridCol>
                <a:gridCol w="603589">
                  <a:extLst>
                    <a:ext uri="{9D8B030D-6E8A-4147-A177-3AD203B41FA5}">
                      <a16:colId xmlns:a16="http://schemas.microsoft.com/office/drawing/2014/main" val="268666044"/>
                    </a:ext>
                  </a:extLst>
                </a:gridCol>
                <a:gridCol w="603589">
                  <a:extLst>
                    <a:ext uri="{9D8B030D-6E8A-4147-A177-3AD203B41FA5}">
                      <a16:colId xmlns:a16="http://schemas.microsoft.com/office/drawing/2014/main" val="641491398"/>
                    </a:ext>
                  </a:extLst>
                </a:gridCol>
                <a:gridCol w="603589">
                  <a:extLst>
                    <a:ext uri="{9D8B030D-6E8A-4147-A177-3AD203B41FA5}">
                      <a16:colId xmlns:a16="http://schemas.microsoft.com/office/drawing/2014/main" val="458939180"/>
                    </a:ext>
                  </a:extLst>
                </a:gridCol>
              </a:tblGrid>
              <a:tr h="14550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TFG II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extLst>
                  <a:ext uri="{0D108BD9-81ED-4DB2-BD59-A6C34878D82A}">
                    <a16:rowId xmlns:a16="http://schemas.microsoft.com/office/drawing/2014/main" val="3232255029"/>
                  </a:ext>
                </a:extLst>
              </a:tr>
              <a:tr h="137424"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setmana 1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setmana 2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setmana 3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setmana 4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setmana 5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setmana 6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/>
                </a:tc>
                <a:extLst>
                  <a:ext uri="{0D108BD9-81ED-4DB2-BD59-A6C34878D82A}">
                    <a16:rowId xmlns:a16="http://schemas.microsoft.com/office/drawing/2014/main" val="3917565986"/>
                  </a:ext>
                </a:extLst>
              </a:tr>
              <a:tr h="14227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Primera entrega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extLst>
                  <a:ext uri="{0D108BD9-81ED-4DB2-BD59-A6C34878D82A}">
                    <a16:rowId xmlns:a16="http://schemas.microsoft.com/office/drawing/2014/main" val="3960855390"/>
                  </a:ext>
                </a:extLst>
              </a:tr>
              <a:tr h="14227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Revisió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008147"/>
                  </a:ext>
                </a:extLst>
              </a:tr>
              <a:tr h="14227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Lectura del material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986280"/>
                  </a:ext>
                </a:extLst>
              </a:tr>
              <a:tr h="14227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Cerca bibliogràfica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729245"/>
                  </a:ext>
                </a:extLst>
              </a:tr>
              <a:tr h="14227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Calendari d'actuació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499945"/>
                  </a:ext>
                </a:extLst>
              </a:tr>
              <a:tr h="14227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Comprobació referències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052876"/>
                  </a:ext>
                </a:extLst>
              </a:tr>
              <a:tr h="14227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extLst>
                  <a:ext uri="{0D108BD9-81ED-4DB2-BD59-A6C34878D82A}">
                    <a16:rowId xmlns:a16="http://schemas.microsoft.com/office/drawing/2014/main" val="1624119198"/>
                  </a:ext>
                </a:extLst>
              </a:tr>
              <a:tr h="14227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extLst>
                  <a:ext uri="{0D108BD9-81ED-4DB2-BD59-A6C34878D82A}">
                    <a16:rowId xmlns:a16="http://schemas.microsoft.com/office/drawing/2014/main" val="2856246041"/>
                  </a:ext>
                </a:extLst>
              </a:tr>
              <a:tr h="137424"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extLst>
                  <a:ext uri="{0D108BD9-81ED-4DB2-BD59-A6C34878D82A}">
                    <a16:rowId xmlns:a16="http://schemas.microsoft.com/office/drawing/2014/main" val="1275104251"/>
                  </a:ext>
                </a:extLst>
              </a:tr>
              <a:tr h="137424"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setmana 7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setmana 8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setmana 9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setmana 10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setmana 11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setmana 12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/>
                </a:tc>
                <a:extLst>
                  <a:ext uri="{0D108BD9-81ED-4DB2-BD59-A6C34878D82A}">
                    <a16:rowId xmlns:a16="http://schemas.microsoft.com/office/drawing/2014/main" val="2901181690"/>
                  </a:ext>
                </a:extLst>
              </a:tr>
              <a:tr h="14227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Segona entrega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extLst>
                  <a:ext uri="{0D108BD9-81ED-4DB2-BD59-A6C34878D82A}">
                    <a16:rowId xmlns:a16="http://schemas.microsoft.com/office/drawing/2014/main" val="1170363898"/>
                  </a:ext>
                </a:extLst>
              </a:tr>
              <a:tr h="14227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Repassar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057282"/>
                  </a:ext>
                </a:extLst>
              </a:tr>
              <a:tr h="14227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Lectura del material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427508"/>
                  </a:ext>
                </a:extLst>
              </a:tr>
              <a:tr h="14227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Cerca bibliogràfica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30035"/>
                  </a:ext>
                </a:extLst>
              </a:tr>
              <a:tr h="14227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Redacció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450492"/>
                  </a:ext>
                </a:extLst>
              </a:tr>
              <a:tr h="14227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Començar presentació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135275"/>
                  </a:ext>
                </a:extLst>
              </a:tr>
              <a:tr h="14227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extLst>
                  <a:ext uri="{0D108BD9-81ED-4DB2-BD59-A6C34878D82A}">
                    <a16:rowId xmlns:a16="http://schemas.microsoft.com/office/drawing/2014/main" val="4222862868"/>
                  </a:ext>
                </a:extLst>
              </a:tr>
              <a:tr h="14227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extLst>
                  <a:ext uri="{0D108BD9-81ED-4DB2-BD59-A6C34878D82A}">
                    <a16:rowId xmlns:a16="http://schemas.microsoft.com/office/drawing/2014/main" val="3474754999"/>
                  </a:ext>
                </a:extLst>
              </a:tr>
              <a:tr h="137424"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extLst>
                  <a:ext uri="{0D108BD9-81ED-4DB2-BD59-A6C34878D82A}">
                    <a16:rowId xmlns:a16="http://schemas.microsoft.com/office/drawing/2014/main" val="1058568991"/>
                  </a:ext>
                </a:extLst>
              </a:tr>
              <a:tr h="256094"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setmana 13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setmana 14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setmana 15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extLst>
                  <a:ext uri="{0D108BD9-81ED-4DB2-BD59-A6C34878D82A}">
                    <a16:rowId xmlns:a16="http://schemas.microsoft.com/office/drawing/2014/main" val="373040092"/>
                  </a:ext>
                </a:extLst>
              </a:tr>
              <a:tr h="14227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Entrega final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extLst>
                  <a:ext uri="{0D108BD9-81ED-4DB2-BD59-A6C34878D82A}">
                    <a16:rowId xmlns:a16="http://schemas.microsoft.com/office/drawing/2014/main" val="1441641687"/>
                  </a:ext>
                </a:extLst>
              </a:tr>
              <a:tr h="14227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Repassar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058838"/>
                  </a:ext>
                </a:extLst>
              </a:tr>
              <a:tr h="14227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Acabar presentació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482202"/>
                  </a:ext>
                </a:extLst>
              </a:tr>
              <a:tr h="14227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Revisió final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21178"/>
                  </a:ext>
                </a:extLst>
              </a:tr>
              <a:tr h="137424"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extLst>
                  <a:ext uri="{0D108BD9-81ED-4DB2-BD59-A6C34878D82A}">
                    <a16:rowId xmlns:a16="http://schemas.microsoft.com/office/drawing/2014/main" val="3956108312"/>
                  </a:ext>
                </a:extLst>
              </a:tr>
              <a:tr h="137424"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extLst>
                  <a:ext uri="{0D108BD9-81ED-4DB2-BD59-A6C34878D82A}">
                    <a16:rowId xmlns:a16="http://schemas.microsoft.com/office/drawing/2014/main" val="4014197738"/>
                  </a:ext>
                </a:extLst>
              </a:tr>
              <a:tr h="14227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Defensa tribunal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8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extLst>
                  <a:ext uri="{0D108BD9-81ED-4DB2-BD59-A6C34878D82A}">
                    <a16:rowId xmlns:a16="http://schemas.microsoft.com/office/drawing/2014/main" val="3232739430"/>
                  </a:ext>
                </a:extLst>
              </a:tr>
              <a:tr h="137424"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tc>
                  <a:txBody>
                    <a:bodyPr/>
                    <a:lstStyle/>
                    <a:p>
                      <a:endParaRPr lang="es-ES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724" marR="37724" marT="0" marB="0" anchor="b"/>
                </a:tc>
                <a:extLst>
                  <a:ext uri="{0D108BD9-81ED-4DB2-BD59-A6C34878D82A}">
                    <a16:rowId xmlns:a16="http://schemas.microsoft.com/office/drawing/2014/main" val="2242477617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2261938" y="1572127"/>
            <a:ext cx="866274" cy="366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TFG I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355260" y="1572127"/>
            <a:ext cx="866274" cy="366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TFG II</a:t>
            </a:r>
          </a:p>
        </p:txBody>
      </p:sp>
    </p:spTree>
    <p:extLst>
      <p:ext uri="{BB962C8B-B14F-4D97-AF65-F5344CB8AC3E}">
        <p14:creationId xmlns:p14="http://schemas.microsoft.com/office/powerpoint/2010/main" val="973879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/>
          <p:nvPr/>
        </p:nvSpPr>
        <p:spPr>
          <a:xfrm>
            <a:off x="2082802" y="0"/>
            <a:ext cx="6705596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cap="flat">
            <a:noFill/>
            <a:prstDash val="solid"/>
          </a:ln>
        </p:spPr>
        <p:txBody>
          <a:bodyPr vert="horz" wrap="square" lIns="274320" tIns="45720" rIns="2743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Times New Roman" pitchFamily="18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0" y="60100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RESULTATS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090247" y="1691918"/>
            <a:ext cx="956603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OG 1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:	- 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Una àrea amb tres seccions clarament diferenciades:</a:t>
            </a:r>
          </a:p>
          <a:p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		- Adquisicions i Subscripcions</a:t>
            </a:r>
          </a:p>
          <a:p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		- Préstec Interbibliotecari </a:t>
            </a:r>
          </a:p>
          <a:p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		- Serveis a la Investigació</a:t>
            </a:r>
          </a:p>
          <a:p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OG 2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: 	- 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Un millor coneixement de:</a:t>
            </a:r>
          </a:p>
          <a:p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		- les tendències i novetats al nostre àmbit</a:t>
            </a:r>
          </a:p>
          <a:p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		- els usuaris (les seves característiques, interessos i necessitats)</a:t>
            </a:r>
          </a:p>
          <a:p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	- Un millor contacte amb l’Oficina de Suport a la Recerca</a:t>
            </a:r>
          </a:p>
          <a:p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OG 3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:	- 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Una distribució coherent de la feina i eines per millorar la comunicació interna</a:t>
            </a:r>
          </a:p>
          <a:p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OG 4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- Creació d’una identitat per l’Àrea i la seva difusió (correu electrònic, cartells…)</a:t>
            </a:r>
          </a:p>
          <a:p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OG 5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- Es posa la informació d’interès a l’abast de tot el personal de l’àrea </a:t>
            </a:r>
          </a:p>
          <a:p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	- Es facilita la formació necessària segons les tasques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0920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/>
          <p:nvPr/>
        </p:nvSpPr>
        <p:spPr>
          <a:xfrm>
            <a:off x="2082802" y="0"/>
            <a:ext cx="6705596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cap="flat">
            <a:noFill/>
            <a:prstDash val="solid"/>
          </a:ln>
        </p:spPr>
        <p:txBody>
          <a:bodyPr vert="horz" wrap="square" lIns="274320" tIns="45720" rIns="2743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Times New Roman" pitchFamily="18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0" y="601007"/>
            <a:ext cx="7807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RESULTATS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917330" y="1951672"/>
            <a:ext cx="662295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La secció de Serveis a la Investigació ofereix informació i formació per:</a:t>
            </a:r>
          </a:p>
          <a:p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	- acreditació i sexennis</a:t>
            </a:r>
          </a:p>
          <a:p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	- drets d’autor i accés obert</a:t>
            </a:r>
          </a:p>
          <a:p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	- suport a la publicació</a:t>
            </a:r>
          </a:p>
          <a:p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	- bibliometria</a:t>
            </a: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Amb una atenció especial a la visibilitat dels professionals i de la UIB.)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962" y="0"/>
            <a:ext cx="43640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86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/>
          <p:cNvSpPr/>
          <p:nvPr/>
        </p:nvSpPr>
        <p:spPr>
          <a:xfrm>
            <a:off x="2082802" y="0"/>
            <a:ext cx="6705596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cap="flat">
            <a:noFill/>
            <a:prstDash val="solid"/>
          </a:ln>
        </p:spPr>
        <p:txBody>
          <a:bodyPr vert="horz" wrap="square" lIns="274320" tIns="45720" rIns="27432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200" b="0" i="0" u="none" strike="noStrike" kern="1200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ea typeface="Times New Roman" pitchFamily="18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0" y="60100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VALORACIÓ I CONCLUSIONS FINALS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308100" y="1962150"/>
            <a:ext cx="93599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>
                <a:latin typeface="Arial" panose="020B0604020202020204" pitchFamily="34" charset="0"/>
                <a:cs typeface="Arial" panose="020B0604020202020204" pitchFamily="34" charset="0"/>
              </a:rPr>
              <a:t>En aquest moment, alguns dels punts claus pels investigadors són:</a:t>
            </a:r>
          </a:p>
          <a:p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- gran part de la informació és accessible mitjançant mitjans electrònics, que requereixen una actualització constant (administrativa, tecnològica i d’aprenentatge d’ús). </a:t>
            </a:r>
          </a:p>
          <a:p>
            <a:pPr lvl="0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- la identitat dels autors ha de ser unívocament determinada, tant per prestigi com per publicar.</a:t>
            </a:r>
          </a:p>
          <a:p>
            <a:pPr lvl="0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- és impossible tenir disponibles tots els recursos en una mateixa organització, per la qual cosa és indispensable la col·laboració (xarxes, convenis, etc.).</a:t>
            </a:r>
          </a:p>
          <a:p>
            <a:pPr lvl="0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a-ES" sz="2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- els serveis de préstec interbibliotecari són molt apreciats per poder estar informat de les darreres investigacions.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1682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rgbClr val="DEEBF7"/>
            </a:gs>
            <a:gs pos="100000">
              <a:srgbClr val="9DC3E6"/>
            </a:gs>
          </a:gsLst>
          <a:lin ang="5400000"/>
        </a:gradFill>
        <a:ln cap="flat">
          <a:noFill/>
          <a:prstDash val="solid"/>
        </a:ln>
      </a:spPr>
      <a:bodyPr vert="horz" wrap="square" lIns="274320" tIns="45720" rIns="274320" bIns="45720" anchor="ctr" anchorCtr="0" compatLnSpc="1">
        <a:noAutofit/>
      </a:bodyPr>
      <a:lstStyle>
        <a:defPPr marL="0" marR="0" indent="0" algn="l" defTabSz="914400" rtl="0" fontAlgn="auto" hangingPunct="1">
          <a:lnSpc>
            <a:spcPct val="110000"/>
          </a:lnSpc>
          <a:spcBef>
            <a:spcPts val="500"/>
          </a:spcBef>
          <a:spcAft>
            <a:spcPts val="600"/>
          </a:spcAft>
          <a:buNone/>
          <a:tabLst/>
          <a:defRPr sz="1200" b="0" i="0" u="none" strike="noStrike" kern="1200" cap="none" spc="0" baseline="0">
            <a:solidFill>
              <a:srgbClr val="000000"/>
            </a:solidFill>
            <a:uFillTx/>
            <a:latin typeface="Arial" pitchFamily="34"/>
            <a:ea typeface="Times New Roman" pitchFamily="18"/>
            <a:cs typeface="Times New Roman" pitchFamily="18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10394</TotalTime>
  <Words>485</Words>
  <Application>Microsoft Office PowerPoint</Application>
  <PresentationFormat>Panorámica</PresentationFormat>
  <Paragraphs>277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Esther Fernandez Ramos</dc:creator>
  <cp:lastModifiedBy>Esther Fernandez Ramos</cp:lastModifiedBy>
  <cp:revision>41</cp:revision>
  <dcterms:created xsi:type="dcterms:W3CDTF">2017-05-11T17:19:12Z</dcterms:created>
  <dcterms:modified xsi:type="dcterms:W3CDTF">2017-06-18T10:07:38Z</dcterms:modified>
</cp:coreProperties>
</file>