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ink/ink1.xml" ContentType="application/inkml+xml"/>
  <Override PartName="/ppt/ink/inkAction2.xml" ContentType="application/vnd.ms-office.inkAction+xml"/>
  <Override PartName="/ppt/ink/ink2.xml" ContentType="application/inkml+xml"/>
  <Override PartName="/ppt/notesSlides/notesSlide3.xml" ContentType="application/vnd.openxmlformats-officedocument.presentationml.notesSlide+xml"/>
  <Override PartName="/ppt/ink/inkAction3.xml" ContentType="application/vnd.ms-office.inkAction+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57" r:id="rId3"/>
    <p:sldId id="280" r:id="rId4"/>
    <p:sldId id="258" r:id="rId5"/>
    <p:sldId id="259" r:id="rId6"/>
    <p:sldId id="260" r:id="rId7"/>
    <p:sldId id="261" r:id="rId8"/>
    <p:sldId id="281" r:id="rId9"/>
    <p:sldId id="262" r:id="rId10"/>
    <p:sldId id="265" r:id="rId11"/>
    <p:sldId id="263" r:id="rId12"/>
    <p:sldId id="264" r:id="rId13"/>
    <p:sldId id="266" r:id="rId14"/>
    <p:sldId id="267" r:id="rId15"/>
    <p:sldId id="269" r:id="rId16"/>
    <p:sldId id="270" r:id="rId17"/>
    <p:sldId id="271" r:id="rId18"/>
    <p:sldId id="272" r:id="rId19"/>
    <p:sldId id="274" r:id="rId20"/>
    <p:sldId id="275" r:id="rId21"/>
    <p:sldId id="279" r:id="rId22"/>
    <p:sldId id="276" r:id="rId23"/>
    <p:sldId id="277" r:id="rId24"/>
    <p:sldId id="27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697" autoAdjust="0"/>
  </p:normalViewPr>
  <p:slideViewPr>
    <p:cSldViewPr snapToGrid="0">
      <p:cViewPr varScale="1">
        <p:scale>
          <a:sx n="66" d="100"/>
          <a:sy n="66" d="100"/>
        </p:scale>
        <p:origin x="9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17-06-06T23:04:59.622"/>
    </inkml:context>
    <inkml:brush xml:id="br0">
      <inkml:brushProperty name="width" value="0.05292" units="cm"/>
      <inkml:brushProperty name="height" value="0.05292" units="cm"/>
      <inkml:brushProperty name="color" value="#00B0F0"/>
    </inkml:brush>
  </inkml:definitions>
  <inkml:trace contextRef="#ctx0" brushRef="#br0">7492 11762 0,'34'0'49,"0"0"-32,67 0-8,-67 0-2,102 0 1,-68 0-1,33 0 0,-33 0 2,34 0-2,-68 0 2,34 0-1,-35 0 8,1 0 9</inkml:trace>
  <inkml:trace contextRef="#ctx0" brushRef="#br0" timeOffset="665">7831 12338 0,'34'34'66,"0"-34"-52,33 34-6,1 0 0,0-1-3,34-33 0,-1 0 3,-67 0-3,34 68 4,-34-68-1,0 0 1,0 0-3,0 0 11</inkml:trace>
  <inkml:trace contextRef="#ctx0" brushRef="#br0" timeOffset="1282">7966 12982 0,'102'34'89,"34"-34"-76,33 0-3,-67 0-5,0 0 0,-35 0 4,-33 0 6</inkml:trace>
  <inkml:trace contextRef="#ctx0" brushRef="#br0" timeOffset="2753">22544 11796 0,'34'0'34,"-34"33"22,34 1-49,-34 68 3,0-68-3,0 34 3,0-34-4,0 33 3,0 35-3,0-68 1,0 0 2,0 0-1,0 34-1,0-35 10,0 35-1,0-34 1,0 0-11,0 0 4,0 0-4,0 34 11,0-34-1,0-1-10,0 1 14,0 0-14,0 0 9,0 0 9,0 0 1,0 0-9,0 0 27,-34-34-26,34 34 77</inkml:trace>
  <inkml:trace contextRef="#ctx0" brushRef="#br0" timeOffset="5450">8272 13999 0,'33'0'105,"35"0"-87,-34 0-2,0 0-5,0 0-6,0 0 9,34 0 2,-34 0 1,-1 0 9,1 0 3,0 0-13</inkml:trace>
  <inkml:trace contextRef="#ctx0" brushRef="#br0" timeOffset="7562">24001 13558 0,'-67'-34'23,"33"34"6,0 0 11,0 0-21,0 0-12,-34 0-3,34 0 9,-33 0-7,-1 0 4,34 0-4,0 0 0,-34 0 2,0 0 8,34 0 7,1 0-14,-1 0-4,0 0 14,0 0-3,0 0 8,0 0-2,34 34-5,-34-34 8,0 0-18,0 34 2,0 34 6,1-68 1,33 68-9,-34-34 18,0-34-8,34 33-10,0 1 12,0 0-14,0 0 73,34 0-60,33 0 0,-33-34 5,34 34-7,-34-34 16,0 0-16,0 0-2,0 0 4,0 0 6,0 0 8,-1 0 0,1 0-26,0 0 15,0 0-9,0 0 13,0 0-9,0 0 16,34 0-17,-34 0 4,-1 0-13,1 0 2,0 0 8,0 0 8,0 0 4,0 0-22,0 0 2,0 0 5,0 0-6,0 0 11,-1 0-2,1 0 1,0 0-10,0-34 1,0 34 8,0 0-8,0-34 8,0 0-3,34 0 22,-68 0-11,0 0 8,0 1-9,0-1-14,0 0 9,0 0-12,0 0 50,-34 34 126,-34 0-167,34 34 3</inkml:trace>
  <inkml:trace contextRef="#ctx0" brushRef="#br0" timeOffset="11132">22747 14711 0</inkml:trace>
  <inkml:trace contextRef="#ctx0" brushRef="#br0" timeOffset="12533">22679 14473 0,'0'34'82,"0"0"-73,0 0-3,0 34 2,0-34 1,0 34 8,0-1-11,34-67 3,-34 34-2,0 34 1</inkml:trace>
  <inkml:trace contextRef="#ctx0" brushRef="#br0" timeOffset="13229">22713 14338 0,'34'-34'88,"68"0"-77,67 0-2,-33 34-2,0-34 1,-1 34-1,35 0-1,-103 0 1,1 0 4,-34 0-5,34 0 2,-34 0 1,0 0 8,0 0-11,0 0 3,33 0 24,1 0-24,0 0-2,-34 0 0,0 0 1,0 0 1,0 0 6,-1 0 16,-33 34 47,0 68-68,0 0 6,-67 33-5,67-101-5,0 0 1,0 34 0,-68-34 186,68-1-192</inkml:trace>
  <inkml:trace contextRef="#ctx0" brushRef="#br0" timeOffset="14309">22984 15084 0,'68'0'81,"34"0"-70,-34 0-4,67 0 0,-101-34-2,34 34 6,0 0-5,34 0 4,-69 0-5,1 0 5,34-34-3,-34 34 12,0 0 4,34 0-1,-34-34 4</inkml:trace>
  <inkml:trace contextRef="#ctx0" brushRef="#br0" timeOffset="18519">22951 16982 0,'101'0'74,"1"0"-61,0 0-2,67 0-5,-67 0 3,0 0-2,-1 0 3,1 0-2,-34 0-3,0 0 4,-1 0-1,-33 0 0,0 0-1,0 0 51</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17-06-06T23:05:08.399"/>
    </inkml:context>
    <inkml:brush xml:id="br0">
      <inkml:brushProperty name="width" value="0.05292" units="cm"/>
      <inkml:brushProperty name="height" value="0.05292" units="cm"/>
      <inkml:brushProperty name="color" value="#00B0F0"/>
    </inkml:brush>
  </inkml:definitions>
  <inkml:trace contextRef="#ctx0" brushRef="#br0">23866 9762 0,'34'0'91,"67"0"-82,1 0 1,34 0-4,-35 0 4,1 0-4,0-34 4,-68 34-4,0 0 2,0 0 1,-1 0 5</inkml:trace>
  <inkml:trace contextRef="#ctx0" brushRef="#br0" timeOffset="767">27425 9660 0,'34'0'21,"0"0"-6,34 0-5,101 0 8,35 0-6,-102 0-5,-1 34 2,1-34-1,0 0 2,-1 0-4,-67 0 1,34 0 0,-34 0-3</inkml:trace>
  <inkml:trace contextRef="#ctx0" brushRef="#br0" timeOffset="18528">17120 10643 0,'0'0'2,"34"0"115,33 0-97,103 0-3,101 0-3,-135 0-10,67 0 0,-67 0 4,-1 0 0,69 0 0,-69 0 0,-33 0-1,0 0 1,-35 0 0,1 0 2,-34 0-4,0 0 3,68 0-3,-68 0 3,33 0-1,-33 0 0,34 0 0,-34 0 2,34 0 6,-34 0 30</inkml:trace>
  <inkml:trace contextRef="#ctx0" brushRef="#br0" timeOffset="19610">23561 10541 0,'34'0'11,"0"0"-5,-1 0 3,1-34-3,0 34 10,34 0-6,0 0-3,0 0 3,-1 0-4,35 0 3,34 0-2,-68 0 3,-1 0-4,1 0 3,68 0-2,-68 0 1,-1 0 0,-33 0 0,0 0-1,0 0 9</inkml:trace>
  <inkml:trace contextRef="#ctx0" brushRef="#br0" timeOffset="27772">17628 11558 0,'0'-34'100,"68"34"-89,34 0-1,-35 0-5,1 0 4,34-34-1,0 34 1,-68-33-2,67 33 4,-33 0-5,34 0 3,-34-34-2,-1 34 1,1 0-1,0 0 2,0 0-3,0 0-1,-1 0 2,-33 0 1,0 0 0,34 0-3,0 0 5,-34 0-4,0 0 4,33 0-1,-33-34-1,0 34-3,0 0 7,34 0-5,-34 0 1,0 0-2,33 0 1,-33 0 1,-34-34 1,34 34-2,0 0 1,0 0 1,0 0-2,0-34 2,0 34-1,34 0 11,-35 0-5,35 0-5,-34 0-3,0 0 5,34 0-4,-34 0 3,34 0 5,-35 34 167,69 34-169,-68-68-5,0 0-2,0 34 1,34-1-2,-34-33 2,-1 0 3,1 0 0,34 34-4,-34-34 10,0 0-8,0 0 8,0 0 10,0 0-19,0 0 1,-1 0 7</inkml:trace>
  <inkml:trace contextRef="#ctx0" brushRef="#br0" timeOffset="29476">27764 11423 0,'34'0'48,"0"0"-40,0 0-3,0 0 0,34 0 1,-34 0 3,0 0-2,0 0 2,-1 0-2,35 0 11,-34 0-5,0 0-3,0 0 7,34 0-2</inkml:trace>
  <inkml:trace contextRef="#ctx0" brushRef="#br0" timeOffset="30638">28273 8643 0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17-06-06T23:05:25.289"/>
    </inkml:context>
    <inkml:brush xml:id="br0">
      <inkml:brushProperty name="width" value="0.05292" units="cm"/>
      <inkml:brushProperty name="height" value="0.05292" units="cm"/>
      <inkml:brushProperty name="color" value="#00B0F0"/>
    </inkml:brush>
  </inkml:definitions>
  <inkml:trace contextRef="#ctx0" brushRef="#br0">21594 8847 0,'34'0'40,"0"0"-24,34 0-8,0 0 2,-34 0-3,34 0 3,101 0-3,-101 0 0,0 0 2,33 0-2,-67 0 0,0 0 1,34 0-1,-34 0 0,0 0 5,0 0-5,0 0 1,0 0 16</inkml:trace>
  <inkml:trace contextRef="#ctx0" brushRef="#br0" timeOffset="1416">21289 10609 0,'68'0'84,"0"-34"-72,68 0-6,-35 34 2,1 0-2,34 0 0,-1-34 3,-33 34-1,34 0 1,-69 0-2,1 0 0,0 0-1,0 0 3,-34 0 10,0 0 18,-1 0-27,1 0 6,0 0-12</inkml:trace>
  <inkml:trace contextRef="#ctx0" brushRef="#br0" timeOffset="2433">21561 11965 0,'33'-34'63,"103"34"-57,-34-34 3,0 34 7,101-34-8,-135 34 0,0 0-2,33 0 0,-33 0 2,-34-34-1,68 34 0,-102-33 1,34 33 0</inkml:trace>
  <inkml:trace contextRef="#ctx0" brushRef="#br0" timeOffset="3080">21391 12914 0,'0'68'42,"34"-68"-34,0 0 0,34 0 0,-1 0 1,1 0-1,68 0 0,-102 0 1,68 0-3,-1 0 4,69 34-3,-35 0-1,1 0 5,33 0-1,-67-34-4,0 67-2,-68-67 5,0 0-1</inkml:trace>
  <inkml:trace contextRef="#ctx0" brushRef="#br0" timeOffset="3807">21561 13999 0,'33'0'50,"1"0"-42,68 0 2,34 0-4,-35 0 3,1 0-2,0 0 1,0 0 1,-69 0-2,35 0 2,-34 0-2,0 0 25</inkml:trace>
  <inkml:trace contextRef="#ctx0" brushRef="#br0" timeOffset="4462">21493 14914 0,'34'0'5,"33"0"10,1 0-7,34 0 2,135 0-1,-101 0-3,-34 0 1,-1 0 0,-67 0 1,34 0 9</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17-06-06T23:04:34.216"/>
    </inkml:context>
    <inkml:brush xml:id="br0">
      <inkml:brushProperty name="width" value="0.05292" units="cm"/>
      <inkml:brushProperty name="height" value="0.05292" units="cm"/>
      <inkml:brushProperty name="color" value="#00B0F0"/>
    </inkml:brush>
  </inkml:definitions>
  <iact:action type="add" startTime="25406">
    <iact:property name="dataType"/>
    <iact:actionData xml:id="d0">
      <inkml:trace xmlns:inkml="http://www.w3.org/2003/InkML" xml:id="stk0" contextRef="#ctx0" brushRef="#br0">7492 11762 0,'34'0'49,"0"0"-32,67 0-8,-67 0-2,102 0 1,-68 0-1,33 0 0,-33 0 2,34 0-2,-68 0 2,34 0-1,-35 0 8,1 0 9</inkml:trace>
    </iact:actionData>
  </iact:action>
  <iact:action type="add" startTime="26071">
    <iact:property name="dataType"/>
    <iact:actionData xml:id="d1">
      <inkml:trace xmlns:inkml="http://www.w3.org/2003/InkML" xml:id="stk1" contextRef="#ctx0" brushRef="#br0">7831 12338 0,'34'34'66,"0"-34"-52,33 34-6,1 0 0,0-1-3,34-33 0,-1 0 3,-67 0-3,34 68 4,-34-68-1,0 0 1,0 0-3,0 0 11</inkml:trace>
    </iact:actionData>
  </iact:action>
  <iact:action type="add" startTime="26688">
    <iact:property name="dataType"/>
    <iact:actionData xml:id="d2">
      <inkml:trace xmlns:inkml="http://www.w3.org/2003/InkML" xml:id="stk2" contextRef="#ctx0" brushRef="#br0">7966 12982 0,'102'34'89,"34"-34"-76,33 0-3,-67 0-5,0 0 0,-35 0 4,-33 0 6</inkml:trace>
    </iact:actionData>
  </iact:action>
  <iact:action type="add" startTime="28159">
    <iact:property name="dataType"/>
    <iact:actionData xml:id="d3">
      <inkml:trace xmlns:inkml="http://www.w3.org/2003/InkML" xml:id="stk3" contextRef="#ctx0" brushRef="#br0">22544 11796 0,'34'0'34,"-34"33"22,34 1-49,-34 68 3,0-68-3,0 34 3,0-34-4,0 33 3,0 35-3,0-68 1,0 0 2,0 0-1,0 34-1,0-35 10,0 35-1,0-34 1,0 0-11,0 0 4,0 0-4,0 34 11,0-34-1,0-1-10,0 1 14,0 0-14,0 0 9,0 0 9,0 0 1,0 0-9,0 0 27,-34-34-26,34 34 77</inkml:trace>
    </iact:actionData>
  </iact:action>
  <iact:action type="add" startTime="30856">
    <iact:property name="dataType"/>
    <iact:actionData xml:id="d4">
      <inkml:trace xmlns:inkml="http://www.w3.org/2003/InkML" xml:id="stk4" contextRef="#ctx0" brushRef="#br0">8272 13999 0,'33'0'105,"35"0"-87,-34 0-2,0 0-5,0 0-6,0 0 9,34 0 2,-34 0 1,-1 0 9,1 0 3,0 0-13</inkml:trace>
    </iact:actionData>
  </iact:action>
  <iact:action type="add" startTime="32968">
    <iact:property name="dataType"/>
    <iact:actionData xml:id="d5">
      <inkml:trace xmlns:inkml="http://www.w3.org/2003/InkML" xml:id="stk5" contextRef="#ctx0" brushRef="#br0">24001 13558 0,'-67'-34'23,"33"34"6,0 0 11,0 0-21,0 0-12,-34 0-3,34 0 9,-33 0-7,-1 0 4,34 0-4,0 0 0,-34 0 2,0 0 8,34 0 7,1 0-14,-1 0-4,0 0 14,0 0-3,0 0 8,0 0-2,34 34-5,-34-34 8,0 0-18,0 34 2,0 34 6,1-68 1,33 68-9,-34-34 18,0-34-8,34 33-10,0 1 12,0 0-14,0 0 73,34 0-60,33 0 0,-33-34 5,34 34-7,-34-34 16,0 0-16,0 0-2,0 0 4,0 0 6,0 0 8,-1 0 0,1 0-26,0 0 15,0 0-9,0 0 13,0 0-9,0 0 16,34 0-17,-34 0 4,-1 0-13,1 0 2,0 0 8,0 0 8,0 0 4,0 0-22,0 0 2,0 0 5,0 0-6,0 0 11,-1 0-2,1 0 1,0 0-10,0-34 1,0 34 8,0 0-8,0-34 8,0 0-3,34 0 22,-68 0-11,0 0 8,0 1-9,0-1-14,0 0 9,0 0-12,0 0 50,-34 34 126,-34 0-167,34 34 3</inkml:trace>
    </iact:actionData>
  </iact:action>
  <iact:action type="add" startTime="36538">
    <iact:property name="dataType"/>
    <iact:actionData xml:id="d6">
      <inkml:trace xmlns:inkml="http://www.w3.org/2003/InkML" xml:id="stk6" contextRef="#ctx0" brushRef="#br0">22747 14711 0</inkml:trace>
    </iact:actionData>
  </iact:action>
  <iact:action type="add" startTime="37939">
    <iact:property name="dataType"/>
    <iact:actionData xml:id="d7">
      <inkml:trace xmlns:inkml="http://www.w3.org/2003/InkML" xml:id="stk7" contextRef="#ctx0" brushRef="#br0">22679 14473 0,'0'34'82,"0"0"-73,0 0-3,0 34 2,0-34 1,0 34 8,0-1-11,34-67 3,-34 34-2,0 34 1</inkml:trace>
    </iact:actionData>
  </iact:action>
  <iact:action type="add" startTime="38635">
    <iact:property name="dataType"/>
    <iact:actionData xml:id="d8">
      <inkml:trace xmlns:inkml="http://www.w3.org/2003/InkML" xml:id="stk8" contextRef="#ctx0" brushRef="#br0">22713 14338 0,'34'-34'88,"68"0"-77,67 0-2,-33 34-2,0-34 1,-1 34-1,35 0-1,-103 0 1,1 0 4,-34 0-5,34 0 2,-34 0 1,0 0 8,0 0-11,0 0 3,33 0 24,1 0-24,0 0-2,-34 0 0,0 0 1,0 0 1,0 0 6,-1 0 16,-33 34 47,0 68-68,0 0 6,-67 33-5,67-101-5,0 0 1,0 34 0,-68-34 186,68-1-192</inkml:trace>
    </iact:actionData>
  </iact:action>
  <iact:action type="add" startTime="39715">
    <iact:property name="dataType"/>
    <iact:actionData xml:id="d9">
      <inkml:trace xmlns:inkml="http://www.w3.org/2003/InkML" xml:id="stk9" contextRef="#ctx0" brushRef="#br0">22984 15084 0,'68'0'81,"34"0"-70,-34 0-4,67 0 0,-101-34-2,34 34 6,0 0-5,34 0 4,-69 0-5,1 0 5,34-34-3,-34 34 12,0 0 4,34 0-1,-34-34 4</inkml:trace>
    </iact:actionData>
  </iact:action>
  <iact:action type="add" startTime="43925">
    <iact:property name="dataType"/>
    <iact:actionData xml:id="d10">
      <inkml:trace xmlns:inkml="http://www.w3.org/2003/InkML" xml:id="stk10" contextRef="#ctx0" brushRef="#br0">22951 16982 0,'101'0'74,"1"0"-61,0 0-2,67 0-5,-67 0 3,0 0-2,-1 0 3,1 0-2,-34 0-3,0 0 4,-1 0-1,-33 0 0,0 0-1,0 0 51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17-06-06T23:04:34.216"/>
    </inkml:context>
    <inkml:brush xml:id="br0">
      <inkml:brushProperty name="width" value="0.05292" units="cm"/>
      <inkml:brushProperty name="height" value="0.05292" units="cm"/>
      <inkml:brushProperty name="color" value="#00B0F0"/>
    </inkml:brush>
  </inkml:definitions>
  <iact:action type="add" startTime="34183">
    <iact:property name="dataType"/>
    <iact:actionData xml:id="d0">
      <inkml:trace xmlns:inkml="http://www.w3.org/2003/InkML" xml:id="stk0" contextRef="#ctx0" brushRef="#br0">23866 9762 0,'34'0'91,"67"0"-82,1 0 1,34 0-4,-35 0 4,1 0-4,0-34 4,-68 34-4,0 0 2,0 0 1,-1 0 5</inkml:trace>
    </iact:actionData>
  </iact:action>
  <iact:action type="add" startTime="34950">
    <iact:property name="dataType"/>
    <iact:actionData xml:id="d1">
      <inkml:trace xmlns:inkml="http://www.w3.org/2003/InkML" xml:id="stk1" contextRef="#ctx0" brushRef="#br0">27425 9660 0,'34'0'21,"0"0"-6,34 0-5,101 0 8,35 0-6,-102 0-5,-1 34 2,1-34-1,0 0 2,-1 0-4,-67 0 1,34 0 0,-34 0-3</inkml:trace>
    </iact:actionData>
  </iact:action>
  <iact:action type="add" startTime="52711">
    <iact:property name="dataType"/>
    <iact:actionData xml:id="d2">
      <inkml:trace xmlns:inkml="http://www.w3.org/2003/InkML" xml:id="stk2" contextRef="#ctx0" brushRef="#br0">17120 10643 0,'0'0'2,"34"0"115,33 0-97,103 0-3,101 0-3,-135 0-10,67 0 0,-67 0 4,-1 0 0,69 0 0,-69 0 0,-33 0-1,0 0 1,-35 0 0,1 0 2,-34 0-4,0 0 3,68 0-3,-68 0 3,33 0-1,-33 0 0,34 0 0,-34 0 2,34 0 6,-34 0 30</inkml:trace>
    </iact:actionData>
  </iact:action>
  <iact:action type="add" startTime="53793">
    <iact:property name="dataType"/>
    <iact:actionData xml:id="d3">
      <inkml:trace xmlns:inkml="http://www.w3.org/2003/InkML" xml:id="stk3" contextRef="#ctx0" brushRef="#br0">23561 10541 0,'34'0'11,"0"0"-5,-1 0 3,1-34-3,0 34 10,34 0-6,0 0-3,0 0 3,-1 0-4,35 0 3,34 0-2,-68 0 3,-1 0-4,1 0 3,68 0-2,-68 0 1,-1 0 0,-33 0 0,0 0-1,0 0 9</inkml:trace>
    </iact:actionData>
  </iact:action>
  <iact:action type="add" startTime="61955">
    <iact:property name="dataType"/>
    <iact:actionData xml:id="d4">
      <inkml:trace xmlns:inkml="http://www.w3.org/2003/InkML" xml:id="stk4" contextRef="#ctx0" brushRef="#br0">17628 11558 0,'0'-34'100,"68"34"-89,34 0-1,-35 0-5,1 0 4,34-34-1,0 34 1,-68-33-2,67 33 4,-33 0-5,34 0 3,-34-34-2,-1 34 1,1 0-1,0 0 2,0 0-3,0 0-1,-1 0 2,-33 0 1,0 0 0,34 0-3,0 0 5,-34 0-4,0 0 4,33 0-1,-33-34-1,0 34-3,0 0 7,34 0-5,-34 0 1,0 0-2,33 0 1,-33 0 1,-34-34 1,34 34-2,0 0 1,0 0 1,0 0-2,0-34 2,0 34-1,34 0 11,-35 0-5,35 0-5,-34 0-3,0 0 5,34 0-4,-34 0 3,34 0 5,-35 34 167,69 34-169,-68-68-5,0 0-2,0 34 1,34-1-2,-34-33 2,-1 0 3,1 0 0,34 34-4,-34-34 10,0 0-8,0 0 8,0 0 10,0 0-19,0 0 1,-1 0 7</inkml:trace>
    </iact:actionData>
  </iact:action>
  <iact:action type="add" startTime="63659">
    <iact:property name="dataType"/>
    <iact:actionData xml:id="d5">
      <inkml:trace xmlns:inkml="http://www.w3.org/2003/InkML" xml:id="stk5" contextRef="#ctx0" brushRef="#br0">27764 11423 0,'34'0'48,"0"0"-40,0 0-3,0 0 0,34 0 1,-34 0 3,0 0-2,0 0 2,-1 0-2,35 0 11,-34 0-5,0 0-3,0 0 7,34 0-2</inkml:trace>
    </iact:actionData>
  </iact:action>
  <iact:action type="add" startTime="64821">
    <iact:property name="dataType"/>
    <iact:actionData xml:id="d6">
      <inkml:trace xmlns:inkml="http://www.w3.org/2003/InkML" xml:id="stk6" contextRef="#ctx0" brushRef="#br0">28273 8643 0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58763" units="1/cm"/>
          <inkml:channelProperty channel="T" name="resolution" value="1" units="1/dev"/>
        </inkml:channelProperties>
      </inkml:inkSource>
      <inkml:timestamp xml:id="ts0" timeString="2017-06-06T23:04:34.216"/>
    </inkml:context>
    <inkml:brush xml:id="br0">
      <inkml:brushProperty name="width" value="0.05292" units="cm"/>
      <inkml:brushProperty name="height" value="0.05292" units="cm"/>
      <inkml:brushProperty name="color" value="#00B0F0"/>
    </inkml:brush>
  </inkml:definitions>
  <iact:action type="add" startTime="51073">
    <iact:property name="dataType"/>
    <iact:actionData xml:id="d0">
      <inkml:trace xmlns:inkml="http://www.w3.org/2003/InkML" xml:id="stk0" contextRef="#ctx0" brushRef="#br0">21594 8847 0,'34'0'40,"0"0"-24,34 0-8,0 0 2,-34 0-3,34 0 3,101 0-3,-101 0 0,0 0 2,33 0-2,-67 0 0,0 0 1,34 0-1,-34 0 0,0 0 5,0 0-5,0 0 1,0 0 16</inkml:trace>
    </iact:actionData>
  </iact:action>
  <iact:action type="add" startTime="52489">
    <iact:property name="dataType"/>
    <iact:actionData xml:id="d1">
      <inkml:trace xmlns:inkml="http://www.w3.org/2003/InkML" xml:id="stk1" contextRef="#ctx0" brushRef="#br0">21289 10609 0,'68'0'84,"0"-34"-72,68 0-6,-35 34 2,1 0-2,34 0 0,-1-34 3,-33 34-1,34 0 1,-69 0-2,1 0 0,0 0-1,0 0 3,-34 0 10,0 0 18,-1 0-27,1 0 6,0 0-12</inkml:trace>
    </iact:actionData>
  </iact:action>
  <iact:action type="add" startTime="53506">
    <iact:property name="dataType"/>
    <iact:actionData xml:id="d2">
      <inkml:trace xmlns:inkml="http://www.w3.org/2003/InkML" xml:id="stk2" contextRef="#ctx0" brushRef="#br0">21561 11965 0,'33'-34'63,"103"34"-57,-34-34 3,0 34 7,101-34-8,-135 34 0,0 0-2,33 0 0,-33 0 2,-34-34-1,68 34 0,-102-33 1,34 33 0</inkml:trace>
    </iact:actionData>
  </iact:action>
  <iact:action type="add" startTime="54153">
    <iact:property name="dataType"/>
    <iact:actionData xml:id="d3">
      <inkml:trace xmlns:inkml="http://www.w3.org/2003/InkML" xml:id="stk3" contextRef="#ctx0" brushRef="#br0">21391 12914 0,'0'68'42,"34"-68"-34,0 0 0,34 0 0,-1 0 1,1 0-1,68 0 0,-102 0 1,68 0-3,-1 0 4,69 34-3,-35 0-1,1 0 5,33 0-1,-67-34-4,0 67-2,-68-67 5,0 0-1</inkml:trace>
    </iact:actionData>
  </iact:action>
  <iact:action type="add" startTime="54880">
    <iact:property name="dataType"/>
    <iact:actionData xml:id="d4">
      <inkml:trace xmlns:inkml="http://www.w3.org/2003/InkML" xml:id="stk4" contextRef="#ctx0" brushRef="#br0">21561 13999 0,'33'0'50,"1"0"-42,68 0 2,34 0-4,-35 0 3,1 0-2,0 0 1,0 0 1,-69 0-2,35 0 2,-34 0-2,0 0 25</inkml:trace>
    </iact:actionData>
  </iact:action>
  <iact:action type="add" startTime="55535">
    <iact:property name="dataType"/>
    <iact:actionData xml:id="d5">
      <inkml:trace xmlns:inkml="http://www.w3.org/2003/InkML" xml:id="stk5" contextRef="#ctx0" brushRef="#br0">21493 14914 0,'34'0'5,"33"0"10,1 0-7,34 0 2,135 0-1,-101 0-3,-34 0 1,-1 0 0,-67 0 1,34 0 9</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867C4-9A89-4502-A08C-5515BCDAB082}" type="datetimeFigureOut">
              <a:rPr lang="es-ES" smtClean="0"/>
              <a:t>06/06/2017</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48CBD-E719-43B9-A33B-CB939E88EE76}" type="slidenum">
              <a:rPr lang="es-ES" smtClean="0"/>
              <a:t>‹Nº›</a:t>
            </a:fld>
            <a:endParaRPr lang="es-ES"/>
          </a:p>
        </p:txBody>
      </p:sp>
    </p:spTree>
    <p:extLst>
      <p:ext uri="{BB962C8B-B14F-4D97-AF65-F5344CB8AC3E}">
        <p14:creationId xmlns:p14="http://schemas.microsoft.com/office/powerpoint/2010/main" val="166465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3C48CBD-E719-43B9-A33B-CB939E88EE76}" type="slidenum">
              <a:rPr lang="es-ES" smtClean="0"/>
              <a:t>2</a:t>
            </a:fld>
            <a:endParaRPr lang="es-ES"/>
          </a:p>
        </p:txBody>
      </p:sp>
    </p:spTree>
    <p:extLst>
      <p:ext uri="{BB962C8B-B14F-4D97-AF65-F5344CB8AC3E}">
        <p14:creationId xmlns:p14="http://schemas.microsoft.com/office/powerpoint/2010/main" val="53865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3C48CBD-E719-43B9-A33B-CB939E88EE76}" type="slidenum">
              <a:rPr lang="es-ES" smtClean="0"/>
              <a:t>3</a:t>
            </a:fld>
            <a:endParaRPr lang="es-ES"/>
          </a:p>
        </p:txBody>
      </p:sp>
    </p:spTree>
    <p:extLst>
      <p:ext uri="{BB962C8B-B14F-4D97-AF65-F5344CB8AC3E}">
        <p14:creationId xmlns:p14="http://schemas.microsoft.com/office/powerpoint/2010/main" val="3246846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3C48CBD-E719-43B9-A33B-CB939E88EE76}" type="slidenum">
              <a:rPr lang="es-ES" smtClean="0"/>
              <a:t>18</a:t>
            </a:fld>
            <a:endParaRPr lang="es-ES"/>
          </a:p>
        </p:txBody>
      </p:sp>
    </p:spTree>
    <p:extLst>
      <p:ext uri="{BB962C8B-B14F-4D97-AF65-F5344CB8AC3E}">
        <p14:creationId xmlns:p14="http://schemas.microsoft.com/office/powerpoint/2010/main" val="1486069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ES"/>
              <a:t>Haga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18C79C5D-2A6F-F04D-97DA-BEF2467B64E4}" type="datetimeFigureOut">
              <a:rPr lang="en-US" dirty="0"/>
              <a:pPr/>
              <a:t>6/6/2017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ES"/>
              <a:t>Editar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ES"/>
              <a:t>Haga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ES"/>
              <a:t>Editar el estilo de texto del patrón</a:t>
            </a:r>
          </a:p>
        </p:txBody>
      </p:sp>
      <p:sp>
        <p:nvSpPr>
          <p:cNvPr id="2" name="Date Placeholder 1"/>
          <p:cNvSpPr>
            <a:spLocks noGrp="1"/>
          </p:cNvSpPr>
          <p:nvPr>
            <p:ph type="dt" sz="half" idx="10"/>
          </p:nvPr>
        </p:nvSpPr>
        <p:spPr/>
        <p:txBody>
          <a:bodyPr/>
          <a:lstStyle/>
          <a:p>
            <a:fld id="{FBF54567-0DE4-3F47-BF90-CB84690072F9}" type="datetimeFigureOut">
              <a:rPr lang="en-US" dirty="0"/>
              <a:pPr/>
              <a:t>6/6/2017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6/6/2017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6/6/2017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6/6/2017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6/6/2017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D0DF5E60-9974-AC48-9591-99C2BB44B7CF}" type="datetimeFigureOut">
              <a:rPr lang="en-US" dirty="0"/>
              <a:pPr/>
              <a:t>6/6/2017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ES"/>
              <a:t>Haga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ES"/>
              <a:t>Haga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6/6/2017</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6/6/2017</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png"/><Relationship Id="rId4" Type="http://schemas.microsoft.com/office/2011/relationships/inkAction" Target="../ink/inkAction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2.xml"/><Relationship Id="rId7" Type="http://schemas.openxmlformats.org/officeDocument/2006/relationships/customXml" Target="../ink/ink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6.png"/><Relationship Id="rId4" Type="http://schemas.microsoft.com/office/2011/relationships/inkAction" Target="../ink/inkAction2.xml"/></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microsoft.com/office/2011/relationships/inkAction" Target="../ink/inkAction3.xml"/><Relationship Id="rId4" Type="http://schemas.openxmlformats.org/officeDocument/2006/relationships/notesSlide" Target="../notesSlides/notesSlide3.xml"/><Relationship Id="rId9"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TRATAMIENTO DE MISSINGS EN ESTUDIOS DE COHORTE</a:t>
            </a:r>
          </a:p>
        </p:txBody>
      </p:sp>
      <p:sp>
        <p:nvSpPr>
          <p:cNvPr id="3" name="Subtítulo 2"/>
          <p:cNvSpPr>
            <a:spLocks noGrp="1"/>
          </p:cNvSpPr>
          <p:nvPr>
            <p:ph type="subTitle" idx="1"/>
          </p:nvPr>
        </p:nvSpPr>
        <p:spPr>
          <a:xfrm>
            <a:off x="810001" y="5094514"/>
            <a:ext cx="10572000" cy="1306285"/>
          </a:xfrm>
        </p:spPr>
        <p:txBody>
          <a:bodyPr>
            <a:normAutofit lnSpcReduction="10000"/>
          </a:bodyPr>
          <a:lstStyle/>
          <a:p>
            <a:pPr algn="ctr"/>
            <a:r>
              <a:rPr lang="es-ES" dirty="0"/>
              <a:t>TFM – Mar Harmut Prats</a:t>
            </a:r>
            <a:br>
              <a:rPr lang="es-ES" dirty="0"/>
            </a:br>
            <a:r>
              <a:rPr lang="es-ES" dirty="0"/>
              <a:t>Máster en Bioinformática y Bioestadística (UOC)</a:t>
            </a:r>
            <a:br>
              <a:rPr lang="es-ES" dirty="0"/>
            </a:br>
            <a:r>
              <a:rPr lang="es-ES" dirty="0"/>
              <a:t>JUNIO 2017</a:t>
            </a:r>
          </a:p>
          <a:p>
            <a:pPr algn="ctr"/>
            <a:r>
              <a:rPr lang="es-ES" dirty="0"/>
              <a:t>Tutora: Núria Pérez</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9443977"/>
      </p:ext>
    </p:extLst>
  </p:cSld>
  <p:clrMapOvr>
    <a:masterClrMapping/>
  </p:clrMapOvr>
  <mc:AlternateContent xmlns:mc="http://schemas.openxmlformats.org/markup-compatibility/2006">
    <mc:Choice xmlns:p14="http://schemas.microsoft.com/office/powerpoint/2010/main" Requires="p14">
      <p:transition spd="slow" p14:dur="2000" advTm="16204"/>
    </mc:Choice>
    <mc:Fallback>
      <p:transition spd="slow" advTm="1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REGISTRO SORASE (III)</a:t>
            </a:r>
          </a:p>
        </p:txBody>
      </p:sp>
      <p:sp>
        <p:nvSpPr>
          <p:cNvPr id="3" name="Marcador de contenido 2"/>
          <p:cNvSpPr>
            <a:spLocks noGrp="1"/>
          </p:cNvSpPr>
          <p:nvPr>
            <p:ph idx="1"/>
          </p:nvPr>
        </p:nvSpPr>
        <p:spPr>
          <a:xfrm>
            <a:off x="818712" y="2222288"/>
            <a:ext cx="10554574" cy="390284"/>
          </a:xfrm>
        </p:spPr>
        <p:txBody>
          <a:bodyPr/>
          <a:lstStyle/>
          <a:p>
            <a:r>
              <a:rPr lang="es-ES" dirty="0"/>
              <a:t>Las variables utilizadas para el análisis son:</a:t>
            </a:r>
          </a:p>
        </p:txBody>
      </p:sp>
      <p:graphicFrame>
        <p:nvGraphicFramePr>
          <p:cNvPr id="4" name="Tabla 3"/>
          <p:cNvGraphicFramePr>
            <a:graphicFrameLocks noGrp="1"/>
          </p:cNvGraphicFramePr>
          <p:nvPr>
            <p:extLst>
              <p:ext uri="{D42A27DB-BD31-4B8C-83A1-F6EECF244321}">
                <p14:modId xmlns:p14="http://schemas.microsoft.com/office/powerpoint/2010/main" val="2110087231"/>
              </p:ext>
            </p:extLst>
          </p:nvPr>
        </p:nvGraphicFramePr>
        <p:xfrm>
          <a:off x="809625" y="2743203"/>
          <a:ext cx="10563225" cy="3752604"/>
        </p:xfrm>
        <a:graphic>
          <a:graphicData uri="http://schemas.openxmlformats.org/drawingml/2006/table">
            <a:tbl>
              <a:tblPr firstRow="1" firstCol="1" bandRow="1">
                <a:tableStyleId>{5C22544A-7EE6-4342-B048-85BDC9FD1C3A}</a:tableStyleId>
              </a:tblPr>
              <a:tblGrid>
                <a:gridCol w="2315459">
                  <a:extLst>
                    <a:ext uri="{9D8B030D-6E8A-4147-A177-3AD203B41FA5}">
                      <a16:colId xmlns:a16="http://schemas.microsoft.com/office/drawing/2014/main" val="20000"/>
                    </a:ext>
                  </a:extLst>
                </a:gridCol>
                <a:gridCol w="8247766">
                  <a:extLst>
                    <a:ext uri="{9D8B030D-6E8A-4147-A177-3AD203B41FA5}">
                      <a16:colId xmlns:a16="http://schemas.microsoft.com/office/drawing/2014/main" val="20001"/>
                    </a:ext>
                  </a:extLst>
                </a:gridCol>
              </a:tblGrid>
              <a:tr h="312717">
                <a:tc>
                  <a:txBody>
                    <a:bodyPr/>
                    <a:lstStyle/>
                    <a:p>
                      <a:pPr>
                        <a:spcAft>
                          <a:spcPts val="0"/>
                        </a:spcAft>
                      </a:pPr>
                      <a:r>
                        <a:rPr lang="es-ES" sz="1400" dirty="0">
                          <a:effectLst/>
                        </a:rPr>
                        <a:t>Nombre</a:t>
                      </a:r>
                      <a:endParaRPr lang="es-ES" sz="20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Descripción</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12717">
                <a:tc>
                  <a:txBody>
                    <a:bodyPr/>
                    <a:lstStyle/>
                    <a:p>
                      <a:pPr>
                        <a:spcAft>
                          <a:spcPts val="0"/>
                        </a:spcAft>
                      </a:pPr>
                      <a:r>
                        <a:rPr lang="es-ES" sz="1400">
                          <a:effectLst/>
                        </a:rPr>
                        <a:t>gr_riesg</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Grupo de riesgo de ECV</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12717">
                <a:tc>
                  <a:txBody>
                    <a:bodyPr/>
                    <a:lstStyle/>
                    <a:p>
                      <a:pPr>
                        <a:spcAft>
                          <a:spcPts val="0"/>
                        </a:spcAft>
                      </a:pPr>
                      <a:r>
                        <a:rPr lang="es-ES" sz="1400">
                          <a:effectLst/>
                        </a:rPr>
                        <a:t>edad</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Edad en años</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12717">
                <a:tc>
                  <a:txBody>
                    <a:bodyPr/>
                    <a:lstStyle/>
                    <a:p>
                      <a:pPr>
                        <a:spcAft>
                          <a:spcPts val="0"/>
                        </a:spcAft>
                      </a:pPr>
                      <a:r>
                        <a:rPr lang="es-ES" sz="1400">
                          <a:effectLst/>
                        </a:rPr>
                        <a:t>sexo</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Sexo del paciente (1=Femenino; 2=Masculino)</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12717">
                <a:tc>
                  <a:txBody>
                    <a:bodyPr/>
                    <a:lstStyle/>
                    <a:p>
                      <a:pPr>
                        <a:spcAft>
                          <a:spcPts val="0"/>
                        </a:spcAft>
                      </a:pPr>
                      <a:r>
                        <a:rPr lang="es-ES" sz="1400">
                          <a:effectLst/>
                        </a:rPr>
                        <a:t>morgreen</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Puntuación Morisky-Green obtenida por el paciente en la visita basal</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12717">
                <a:tc>
                  <a:txBody>
                    <a:bodyPr/>
                    <a:lstStyle/>
                    <a:p>
                      <a:pPr>
                        <a:spcAft>
                          <a:spcPts val="0"/>
                        </a:spcAft>
                      </a:pPr>
                      <a:r>
                        <a:rPr lang="es-ES" sz="1400">
                          <a:effectLst/>
                        </a:rPr>
                        <a:t>morgreenc</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Puntuación Morisky-Green (visita basal) clasificados como: 0=no cumplidor; 1=cumplidor</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12717">
                <a:tc>
                  <a:txBody>
                    <a:bodyPr/>
                    <a:lstStyle/>
                    <a:p>
                      <a:pPr>
                        <a:spcAft>
                          <a:spcPts val="0"/>
                        </a:spcAft>
                      </a:pPr>
                      <a:r>
                        <a:rPr lang="es-ES" sz="1400">
                          <a:effectLst/>
                        </a:rPr>
                        <a:t>morgreen1</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Puntuación Morisky-Green obtenida por el paciente en la visita 1 mes</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12717">
                <a:tc>
                  <a:txBody>
                    <a:bodyPr/>
                    <a:lstStyle/>
                    <a:p>
                      <a:pPr>
                        <a:spcAft>
                          <a:spcPts val="0"/>
                        </a:spcAft>
                      </a:pPr>
                      <a:r>
                        <a:rPr lang="es-ES" sz="1400">
                          <a:effectLst/>
                        </a:rPr>
                        <a:t>morgreenc1</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Puntuación Morisky-Green (visita 1 mes) clasificados como: 0=no cumplidor; 1=cumplidor</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12717">
                <a:tc>
                  <a:txBody>
                    <a:bodyPr/>
                    <a:lstStyle/>
                    <a:p>
                      <a:pPr>
                        <a:spcAft>
                          <a:spcPts val="0"/>
                        </a:spcAft>
                      </a:pPr>
                      <a:r>
                        <a:rPr lang="es-ES" sz="1400">
                          <a:effectLst/>
                        </a:rPr>
                        <a:t>morgreen3</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Puntuación Morisky-Green obtenida por el paciente en la visita 3 meses</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12717">
                <a:tc>
                  <a:txBody>
                    <a:bodyPr/>
                    <a:lstStyle/>
                    <a:p>
                      <a:pPr>
                        <a:spcAft>
                          <a:spcPts val="0"/>
                        </a:spcAft>
                      </a:pPr>
                      <a:r>
                        <a:rPr lang="es-ES" sz="1400">
                          <a:effectLst/>
                        </a:rPr>
                        <a:t>morgreenc3</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Puntuación Morisky-Green (visita 3 meses) clasificados como: 0=no cumplidor; 1=cumplidor</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12717">
                <a:tc>
                  <a:txBody>
                    <a:bodyPr/>
                    <a:lstStyle/>
                    <a:p>
                      <a:pPr>
                        <a:spcAft>
                          <a:spcPts val="0"/>
                        </a:spcAft>
                      </a:pPr>
                      <a:r>
                        <a:rPr lang="es-ES" sz="1400">
                          <a:effectLst/>
                        </a:rPr>
                        <a:t>morgreen12</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a:effectLst/>
                        </a:rPr>
                        <a:t>Puntuación Morisky-Green obtenida por el paciente en la visita 12 meses</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312717">
                <a:tc>
                  <a:txBody>
                    <a:bodyPr/>
                    <a:lstStyle/>
                    <a:p>
                      <a:pPr>
                        <a:spcAft>
                          <a:spcPts val="0"/>
                        </a:spcAft>
                      </a:pPr>
                      <a:r>
                        <a:rPr lang="es-ES" sz="1400">
                          <a:effectLst/>
                        </a:rPr>
                        <a:t>morgreenc12</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ES" sz="1400" dirty="0">
                          <a:effectLst/>
                        </a:rPr>
                        <a:t>Puntuación </a:t>
                      </a:r>
                      <a:r>
                        <a:rPr lang="es-ES" sz="1400" dirty="0" err="1">
                          <a:effectLst/>
                        </a:rPr>
                        <a:t>Morisky</a:t>
                      </a:r>
                      <a:r>
                        <a:rPr lang="es-ES" sz="1400" dirty="0">
                          <a:effectLst/>
                        </a:rPr>
                        <a:t>-Green (visita 12 meses) clasificados como: 0=no cumplidor; 1=cumplidor</a:t>
                      </a:r>
                      <a:endParaRPr lang="es-ES" sz="20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9286565"/>
      </p:ext>
    </p:extLst>
  </p:cSld>
  <p:clrMapOvr>
    <a:masterClrMapping/>
  </p:clrMapOvr>
  <mc:AlternateContent xmlns:mc="http://schemas.openxmlformats.org/markup-compatibility/2006">
    <mc:Choice xmlns:p14="http://schemas.microsoft.com/office/powerpoint/2010/main" Requires="p14">
      <p:transition spd="slow" p14:dur="2000" advTm="35921"/>
    </mc:Choice>
    <mc:Fallback>
      <p:transition spd="slow" advTm="3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CAUSA DE MISSINGS (I)</a:t>
            </a:r>
          </a:p>
        </p:txBody>
      </p:sp>
      <p:sp>
        <p:nvSpPr>
          <p:cNvPr id="3" name="Marcador de contenido 2"/>
          <p:cNvSpPr>
            <a:spLocks noGrp="1"/>
          </p:cNvSpPr>
          <p:nvPr>
            <p:ph idx="1"/>
          </p:nvPr>
        </p:nvSpPr>
        <p:spPr/>
        <p:txBody>
          <a:bodyPr/>
          <a:lstStyle/>
          <a:p>
            <a:r>
              <a:rPr lang="es-ES" dirty="0"/>
              <a:t>Algunas de las razones por las cuales los pacientes discontinuaron el estudio fueron: razones económicas, abandono del estudio, reacciones adversas (dolor estomacal, irritación cutánea, etc.), fallecimiento del paciente, imposibilidad de re-contactar con el sujeto o el cambio de residencia.</a:t>
            </a:r>
          </a:p>
          <a:p>
            <a:r>
              <a:rPr lang="es-ES" dirty="0"/>
              <a:t>En los tres grupos de riesgo, la disminución de pacientes a lo largo de las visitas de seguimiento de 1 mes, 3 meses y 12 meses fue similar.</a:t>
            </a:r>
          </a:p>
          <a:p>
            <a:pPr marL="0" indent="0">
              <a:buNone/>
            </a:pPr>
            <a:endParaRPr lang="es-E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7128596"/>
      </p:ext>
    </p:extLst>
  </p:cSld>
  <p:clrMapOvr>
    <a:masterClrMapping/>
  </p:clrMapOvr>
  <mc:AlternateContent xmlns:mc="http://schemas.openxmlformats.org/markup-compatibility/2006">
    <mc:Choice xmlns:p14="http://schemas.microsoft.com/office/powerpoint/2010/main" Requires="p14">
      <p:transition spd="slow" p14:dur="2000" advTm="35716"/>
    </mc:Choice>
    <mc:Fallback>
      <p:transition spd="slow" advTm="35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IDENTIFICACIÓN DE MISSINGS (I)</a:t>
            </a:r>
          </a:p>
        </p:txBody>
      </p:sp>
      <p:sp>
        <p:nvSpPr>
          <p:cNvPr id="3" name="Marcador de contenido 2"/>
          <p:cNvSpPr>
            <a:spLocks noGrp="1"/>
          </p:cNvSpPr>
          <p:nvPr>
            <p:ph idx="1"/>
          </p:nvPr>
        </p:nvSpPr>
        <p:spPr>
          <a:xfrm>
            <a:off x="818712" y="2222288"/>
            <a:ext cx="10554574" cy="710918"/>
          </a:xfrm>
        </p:spPr>
        <p:txBody>
          <a:bodyPr/>
          <a:lstStyle/>
          <a:p>
            <a:r>
              <a:rPr lang="es-ES" dirty="0"/>
              <a:t>Test de Little: p=0,382</a:t>
            </a:r>
          </a:p>
        </p:txBody>
      </p:sp>
      <p:graphicFrame>
        <p:nvGraphicFramePr>
          <p:cNvPr id="6" name="Tabla 5"/>
          <p:cNvGraphicFramePr>
            <a:graphicFrameLocks noGrp="1"/>
          </p:cNvGraphicFramePr>
          <p:nvPr>
            <p:extLst>
              <p:ext uri="{D42A27DB-BD31-4B8C-83A1-F6EECF244321}">
                <p14:modId xmlns:p14="http://schemas.microsoft.com/office/powerpoint/2010/main" val="4074181288"/>
              </p:ext>
            </p:extLst>
          </p:nvPr>
        </p:nvGraphicFramePr>
        <p:xfrm>
          <a:off x="1935681" y="2890107"/>
          <a:ext cx="8716484" cy="3409794"/>
        </p:xfrm>
        <a:graphic>
          <a:graphicData uri="http://schemas.openxmlformats.org/drawingml/2006/table">
            <a:tbl>
              <a:tblPr>
                <a:tableStyleId>{3C2FFA5D-87B4-456A-9821-1D502468CF0F}</a:tableStyleId>
              </a:tblPr>
              <a:tblGrid>
                <a:gridCol w="1391723">
                  <a:extLst>
                    <a:ext uri="{9D8B030D-6E8A-4147-A177-3AD203B41FA5}">
                      <a16:colId xmlns:a16="http://schemas.microsoft.com/office/drawing/2014/main" val="20000"/>
                    </a:ext>
                  </a:extLst>
                </a:gridCol>
                <a:gridCol w="929341">
                  <a:extLst>
                    <a:ext uri="{9D8B030D-6E8A-4147-A177-3AD203B41FA5}">
                      <a16:colId xmlns:a16="http://schemas.microsoft.com/office/drawing/2014/main" val="20001"/>
                    </a:ext>
                  </a:extLst>
                </a:gridCol>
                <a:gridCol w="929341">
                  <a:extLst>
                    <a:ext uri="{9D8B030D-6E8A-4147-A177-3AD203B41FA5}">
                      <a16:colId xmlns:a16="http://schemas.microsoft.com/office/drawing/2014/main" val="20002"/>
                    </a:ext>
                  </a:extLst>
                </a:gridCol>
                <a:gridCol w="1332267">
                  <a:extLst>
                    <a:ext uri="{9D8B030D-6E8A-4147-A177-3AD203B41FA5}">
                      <a16:colId xmlns:a16="http://schemas.microsoft.com/office/drawing/2014/main" val="20003"/>
                    </a:ext>
                  </a:extLst>
                </a:gridCol>
                <a:gridCol w="1082579">
                  <a:extLst>
                    <a:ext uri="{9D8B030D-6E8A-4147-A177-3AD203B41FA5}">
                      <a16:colId xmlns:a16="http://schemas.microsoft.com/office/drawing/2014/main" val="20004"/>
                    </a:ext>
                  </a:extLst>
                </a:gridCol>
                <a:gridCol w="1082579">
                  <a:extLst>
                    <a:ext uri="{9D8B030D-6E8A-4147-A177-3AD203B41FA5}">
                      <a16:colId xmlns:a16="http://schemas.microsoft.com/office/drawing/2014/main" val="20005"/>
                    </a:ext>
                  </a:extLst>
                </a:gridCol>
                <a:gridCol w="984327">
                  <a:extLst>
                    <a:ext uri="{9D8B030D-6E8A-4147-A177-3AD203B41FA5}">
                      <a16:colId xmlns:a16="http://schemas.microsoft.com/office/drawing/2014/main" val="20006"/>
                    </a:ext>
                  </a:extLst>
                </a:gridCol>
                <a:gridCol w="984327">
                  <a:extLst>
                    <a:ext uri="{9D8B030D-6E8A-4147-A177-3AD203B41FA5}">
                      <a16:colId xmlns:a16="http://schemas.microsoft.com/office/drawing/2014/main" val="20007"/>
                    </a:ext>
                  </a:extLst>
                </a:gridCol>
              </a:tblGrid>
              <a:tr h="235370">
                <a:tc gridSpan="8">
                  <a:txBody>
                    <a:bodyPr/>
                    <a:lstStyle/>
                    <a:p>
                      <a:pPr marL="38100" marR="38100" algn="ctr">
                        <a:lnSpc>
                          <a:spcPts val="1600"/>
                        </a:lnSpc>
                        <a:spcAft>
                          <a:spcPts val="0"/>
                        </a:spcAft>
                      </a:pPr>
                      <a:r>
                        <a:rPr lang="es-ES" sz="1200" dirty="0">
                          <a:effectLst/>
                        </a:rPr>
                        <a:t>Estadísticos </a:t>
                      </a:r>
                      <a:r>
                        <a:rPr lang="es-ES" sz="1200" dirty="0" err="1">
                          <a:effectLst/>
                        </a:rPr>
                        <a:t>univariados</a:t>
                      </a:r>
                      <a:endParaRPr lang="es-ES" sz="1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504000">
                <a:tc rowSpan="2">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38100" marR="38100" algn="ctr">
                        <a:lnSpc>
                          <a:spcPts val="1600"/>
                        </a:lnSpc>
                        <a:spcAft>
                          <a:spcPts val="0"/>
                        </a:spcAft>
                      </a:pPr>
                      <a:r>
                        <a:rPr lang="es-ES" sz="1200" dirty="0">
                          <a:effectLst/>
                        </a:rPr>
                        <a:t>N</a:t>
                      </a:r>
                      <a:endParaRPr lang="es-ES" sz="1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38100" marR="38100" algn="ctr">
                        <a:lnSpc>
                          <a:spcPts val="1600"/>
                        </a:lnSpc>
                        <a:spcAft>
                          <a:spcPts val="0"/>
                        </a:spcAft>
                      </a:pPr>
                      <a:r>
                        <a:rPr lang="es-ES" sz="1200">
                          <a:effectLst/>
                        </a:rPr>
                        <a:t>Media</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38100" marR="38100" algn="ctr">
                        <a:lnSpc>
                          <a:spcPts val="1600"/>
                        </a:lnSpc>
                        <a:spcAft>
                          <a:spcPts val="0"/>
                        </a:spcAft>
                      </a:pPr>
                      <a:r>
                        <a:rPr lang="es-ES" sz="1200">
                          <a:effectLst/>
                        </a:rPr>
                        <a:t>Desviación estándar</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38100" marR="38100" algn="ctr">
                        <a:lnSpc>
                          <a:spcPts val="1600"/>
                        </a:lnSpc>
                        <a:spcAft>
                          <a:spcPts val="0"/>
                        </a:spcAft>
                      </a:pPr>
                      <a:r>
                        <a:rPr lang="es-ES" sz="1200">
                          <a:effectLst/>
                        </a:rPr>
                        <a:t>Perdidos</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S"/>
                    </a:p>
                  </a:txBody>
                  <a:tcPr/>
                </a:tc>
                <a:tc gridSpan="2">
                  <a:txBody>
                    <a:bodyPr/>
                    <a:lstStyle/>
                    <a:p>
                      <a:pPr marL="38100" marR="38100" algn="ctr">
                        <a:lnSpc>
                          <a:spcPts val="1600"/>
                        </a:lnSpc>
                        <a:spcAft>
                          <a:spcPts val="0"/>
                        </a:spcAft>
                      </a:pPr>
                      <a:r>
                        <a:rPr lang="es-ES" sz="1200">
                          <a:effectLst/>
                        </a:rPr>
                        <a:t>Número de extremos</a:t>
                      </a:r>
                      <a:r>
                        <a:rPr lang="es-ES" sz="1200" baseline="30000">
                          <a:effectLst/>
                        </a:rPr>
                        <a:t>a</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S"/>
                    </a:p>
                  </a:txBody>
                  <a:tcPr/>
                </a:tc>
                <a:extLst>
                  <a:ext uri="{0D108BD9-81ED-4DB2-BD59-A6C34878D82A}">
                    <a16:rowId xmlns:a16="http://schemas.microsoft.com/office/drawing/2014/main" val="10001"/>
                  </a:ext>
                </a:extLst>
              </a:tr>
              <a:tr h="50400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38100" marR="38100" algn="ctr">
                        <a:lnSpc>
                          <a:spcPts val="1600"/>
                        </a:lnSpc>
                        <a:spcAft>
                          <a:spcPts val="0"/>
                        </a:spcAft>
                      </a:pPr>
                      <a:r>
                        <a:rPr lang="es-ES" sz="1200">
                          <a:effectLst/>
                        </a:rPr>
                        <a:t>Recuento</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s-ES" sz="1200">
                          <a:effectLst/>
                        </a:rPr>
                        <a:t>Porcentaje</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s-ES" sz="1200">
                          <a:effectLst/>
                        </a:rPr>
                        <a:t>Menor</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s-ES" sz="1200">
                          <a:effectLst/>
                        </a:rPr>
                        <a:t>Mayor</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35370">
                <a:tc>
                  <a:txBody>
                    <a:bodyPr/>
                    <a:lstStyle/>
                    <a:p>
                      <a:pPr marL="38100" marR="38100">
                        <a:lnSpc>
                          <a:spcPts val="1600"/>
                        </a:lnSpc>
                        <a:spcAft>
                          <a:spcPts val="0"/>
                        </a:spcAft>
                      </a:pPr>
                      <a:r>
                        <a:rPr lang="es-ES" sz="1200">
                          <a:effectLst/>
                        </a:rPr>
                        <a:t>edad</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1286</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57,4489</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14,45310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40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35370">
                <a:tc>
                  <a:txBody>
                    <a:bodyPr/>
                    <a:lstStyle/>
                    <a:p>
                      <a:pPr marL="38100" marR="38100">
                        <a:lnSpc>
                          <a:spcPts val="1600"/>
                        </a:lnSpc>
                        <a:spcAft>
                          <a:spcPts val="0"/>
                        </a:spcAft>
                      </a:pPr>
                      <a:r>
                        <a:rPr lang="es-ES" sz="1200">
                          <a:effectLst/>
                        </a:rPr>
                        <a:t>gr_riesg</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1285</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1,8335</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,88531</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35370">
                <a:tc>
                  <a:txBody>
                    <a:bodyPr/>
                    <a:lstStyle/>
                    <a:p>
                      <a:pPr marL="38100" marR="38100">
                        <a:lnSpc>
                          <a:spcPts val="1600"/>
                        </a:lnSpc>
                        <a:spcAft>
                          <a:spcPts val="0"/>
                        </a:spcAft>
                      </a:pPr>
                      <a:r>
                        <a:rPr lang="es-ES" sz="1200">
                          <a:effectLst/>
                        </a:rPr>
                        <a:t>sexo</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1286</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1,53</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,499</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39774">
                <a:tc>
                  <a:txBody>
                    <a:bodyPr/>
                    <a:lstStyle/>
                    <a:p>
                      <a:pPr marL="38100" marR="38100">
                        <a:lnSpc>
                          <a:spcPts val="1600"/>
                        </a:lnSpc>
                        <a:spcAft>
                          <a:spcPts val="0"/>
                        </a:spcAft>
                      </a:pPr>
                      <a:r>
                        <a:rPr lang="es-ES" sz="1200">
                          <a:effectLst/>
                        </a:rPr>
                        <a:t>morgreenc</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1232</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54</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4,2</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39774">
                <a:tc>
                  <a:txBody>
                    <a:bodyPr/>
                    <a:lstStyle/>
                    <a:p>
                      <a:pPr marL="38100" marR="38100">
                        <a:lnSpc>
                          <a:spcPts val="1600"/>
                        </a:lnSpc>
                        <a:spcAft>
                          <a:spcPts val="0"/>
                        </a:spcAft>
                      </a:pPr>
                      <a:r>
                        <a:rPr lang="es-ES" sz="1200">
                          <a:effectLst/>
                        </a:rPr>
                        <a:t>morgreenc1</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1147</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139</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10,8</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39774">
                <a:tc>
                  <a:txBody>
                    <a:bodyPr/>
                    <a:lstStyle/>
                    <a:p>
                      <a:pPr marL="38100" marR="38100">
                        <a:lnSpc>
                          <a:spcPts val="1600"/>
                        </a:lnSpc>
                        <a:spcAft>
                          <a:spcPts val="0"/>
                        </a:spcAft>
                      </a:pPr>
                      <a:r>
                        <a:rPr lang="es-ES" sz="1200">
                          <a:effectLst/>
                        </a:rPr>
                        <a:t>morgreenc3</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1106</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180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14,0</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408754">
                <a:tc>
                  <a:txBody>
                    <a:bodyPr/>
                    <a:lstStyle/>
                    <a:p>
                      <a:pPr marL="38100" marR="38100">
                        <a:lnSpc>
                          <a:spcPts val="1600"/>
                        </a:lnSpc>
                        <a:spcAft>
                          <a:spcPts val="0"/>
                        </a:spcAft>
                      </a:pPr>
                      <a:r>
                        <a:rPr lang="es-ES" sz="1200">
                          <a:effectLst/>
                        </a:rPr>
                        <a:t>morgreenc12</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955</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331</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200">
                          <a:effectLst/>
                        </a:rPr>
                        <a:t>25,7</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a:effectLst/>
                        </a:rPr>
                        <a:t> </a:t>
                      </a:r>
                      <a:endParaRPr lang="es-ES" sz="18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s-ES" sz="2000" dirty="0">
                          <a:effectLst/>
                        </a:rPr>
                        <a:t> </a:t>
                      </a:r>
                      <a:endParaRPr lang="es-ES" sz="18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Entrada de lápiz 4"/>
              <p14:cNvContentPartPr/>
              <p14:nvPr>
                <p:extLst>
                  <p:ext uri="{42D2F446-02D8-4167-A562-619A0277C38B}">
                    <p15:isNarration xmlns:p15="http://schemas.microsoft.com/office/powerpoint/2012/main" val="1"/>
                  </p:ext>
                </p:extLst>
              </p14:nvPr>
            </p14:nvContentPartPr>
            <p14:xfrm>
              <a:off x="2697120" y="4234320"/>
              <a:ext cx="6065640" cy="1879560"/>
            </p14:xfrm>
          </p:contentPart>
        </mc:Choice>
        <mc:Fallback>
          <p:pic>
            <p:nvPicPr>
              <p:cNvPr id="5" name="Entrada de lápiz 4"/>
              <p:cNvPicPr>
                <a:picLocks noGrp="1" noRot="1" noChangeAspect="1" noMove="1" noResize="1" noEditPoints="1" noAdjustHandles="1" noChangeArrowheads="1" noChangeShapeType="1"/>
              </p:cNvPicPr>
              <p:nvPr/>
            </p:nvPicPr>
            <p:blipFill>
              <a:blip r:embed="rId5"/>
              <a:stretch>
                <a:fillRect/>
              </a:stretch>
            </p:blipFill>
            <p:spPr>
              <a:xfrm>
                <a:off x="2687760" y="4224960"/>
                <a:ext cx="6084360" cy="1898280"/>
              </a:xfrm>
              <a:prstGeom prst="rect">
                <a:avLst/>
              </a:prstGeom>
            </p:spPr>
          </p:pic>
        </mc:Fallback>
      </mc:AlternateContent>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mc:AlternateContent xmlns:mc="http://schemas.openxmlformats.org/markup-compatibility/2006">
        <mc:Choice xmlns:p14="http://schemas.microsoft.com/office/powerpoint/2010/main" Requires="p14">
          <p:contentPart p14:bwMode="auto" r:id="rId7">
            <p14:nvContentPartPr>
              <p14:cNvPr id="8" name="Entrada de lápiz 7"/>
              <p14:cNvContentPartPr/>
              <p14:nvPr/>
            </p14:nvContentPartPr>
            <p14:xfrm>
              <a:off x="2697120" y="4234320"/>
              <a:ext cx="6065640" cy="1879560"/>
            </p14:xfrm>
          </p:contentPart>
        </mc:Choice>
        <mc:Fallback>
          <p:pic>
            <p:nvPicPr>
              <p:cNvPr id="8" name="Entrada de lápiz 7"/>
              <p:cNvPicPr/>
              <p:nvPr/>
            </p:nvPicPr>
            <p:blipFill>
              <a:blip r:embed="rId8"/>
              <a:stretch>
                <a:fillRect/>
              </a:stretch>
            </p:blipFill>
            <p:spPr>
              <a:xfrm>
                <a:off x="2687760" y="4224960"/>
                <a:ext cx="6084360" cy="1898280"/>
              </a:xfrm>
              <a:prstGeom prst="rect">
                <a:avLst/>
              </a:prstGeom>
            </p:spPr>
          </p:pic>
        </mc:Fallback>
      </mc:AlternateContent>
    </p:spTree>
    <p:extLst>
      <p:ext uri="{BB962C8B-B14F-4D97-AF65-F5344CB8AC3E}">
        <p14:creationId xmlns:p14="http://schemas.microsoft.com/office/powerpoint/2010/main" val="174621287"/>
      </p:ext>
    </p:extLst>
  </p:cSld>
  <p:clrMapOvr>
    <a:masterClrMapping/>
  </p:clrMapOvr>
  <mc:AlternateContent xmlns:mc="http://schemas.openxmlformats.org/markup-compatibility/2006">
    <mc:Choice xmlns:p14="http://schemas.microsoft.com/office/powerpoint/2010/main" Requires="p14">
      <p:transition spd="slow" p14:dur="2000" advTm="87668"/>
    </mc:Choice>
    <mc:Fallback>
      <p:transition spd="slow" advTm="8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8712" y="2222288"/>
            <a:ext cx="10554574" cy="1969702"/>
          </a:xfrm>
        </p:spPr>
        <p:txBody>
          <a:bodyPr>
            <a:normAutofit/>
          </a:bodyPr>
          <a:lstStyle/>
          <a:p>
            <a:r>
              <a:rPr lang="es-ES" dirty="0"/>
              <a:t>Modelo GEE: </a:t>
            </a:r>
          </a:p>
          <a:p>
            <a:pPr lvl="1"/>
            <a:r>
              <a:rPr lang="es-ES" dirty="0"/>
              <a:t>cumplimiento a los 12 meses como variable dependiente</a:t>
            </a:r>
          </a:p>
          <a:p>
            <a:pPr lvl="1"/>
            <a:r>
              <a:rPr lang="es-ES" dirty="0" err="1"/>
              <a:t>Covariables</a:t>
            </a:r>
            <a:r>
              <a:rPr lang="es-ES" dirty="0"/>
              <a:t>: sexo, grupo de riesgo y edad</a:t>
            </a:r>
          </a:p>
          <a:p>
            <a:endParaRPr lang="es-ES" dirty="0"/>
          </a:p>
        </p:txBody>
      </p:sp>
      <p:sp>
        <p:nvSpPr>
          <p:cNvPr id="4" name="Título 1"/>
          <p:cNvSpPr>
            <a:spLocks noGrp="1"/>
          </p:cNvSpPr>
          <p:nvPr>
            <p:ph type="title"/>
          </p:nvPr>
        </p:nvSpPr>
        <p:spPr>
          <a:xfrm>
            <a:off x="810000" y="447188"/>
            <a:ext cx="10571998" cy="970450"/>
          </a:xfrm>
        </p:spPr>
        <p:txBody>
          <a:bodyPr/>
          <a:lstStyle/>
          <a:p>
            <a:r>
              <a:rPr lang="es-ES" dirty="0"/>
              <a:t>IDENTIFICACIÓN DE MISSINGS (II)</a:t>
            </a:r>
          </a:p>
        </p:txBody>
      </p:sp>
      <p:graphicFrame>
        <p:nvGraphicFramePr>
          <p:cNvPr id="5" name="Tabla 4"/>
          <p:cNvGraphicFramePr>
            <a:graphicFrameLocks noGrp="1"/>
          </p:cNvGraphicFramePr>
          <p:nvPr>
            <p:extLst>
              <p:ext uri="{D42A27DB-BD31-4B8C-83A1-F6EECF244321}">
                <p14:modId xmlns:p14="http://schemas.microsoft.com/office/powerpoint/2010/main" val="2355974417"/>
              </p:ext>
            </p:extLst>
          </p:nvPr>
        </p:nvGraphicFramePr>
        <p:xfrm>
          <a:off x="1249200" y="3724229"/>
          <a:ext cx="9123587" cy="1358408"/>
        </p:xfrm>
        <a:graphic>
          <a:graphicData uri="http://schemas.openxmlformats.org/drawingml/2006/table">
            <a:tbl>
              <a:tblPr>
                <a:tableStyleId>{3C2FFA5D-87B4-456A-9821-1D502468CF0F}</a:tableStyleId>
              </a:tblPr>
              <a:tblGrid>
                <a:gridCol w="1072271">
                  <a:extLst>
                    <a:ext uri="{9D8B030D-6E8A-4147-A177-3AD203B41FA5}">
                      <a16:colId xmlns:a16="http://schemas.microsoft.com/office/drawing/2014/main" val="20000"/>
                    </a:ext>
                  </a:extLst>
                </a:gridCol>
                <a:gridCol w="1206561">
                  <a:extLst>
                    <a:ext uri="{9D8B030D-6E8A-4147-A177-3AD203B41FA5}">
                      <a16:colId xmlns:a16="http://schemas.microsoft.com/office/drawing/2014/main" val="20001"/>
                    </a:ext>
                  </a:extLst>
                </a:gridCol>
                <a:gridCol w="1064005">
                  <a:extLst>
                    <a:ext uri="{9D8B030D-6E8A-4147-A177-3AD203B41FA5}">
                      <a16:colId xmlns:a16="http://schemas.microsoft.com/office/drawing/2014/main" val="20002"/>
                    </a:ext>
                  </a:extLst>
                </a:gridCol>
                <a:gridCol w="1524730">
                  <a:extLst>
                    <a:ext uri="{9D8B030D-6E8A-4147-A177-3AD203B41FA5}">
                      <a16:colId xmlns:a16="http://schemas.microsoft.com/office/drawing/2014/main" val="20003"/>
                    </a:ext>
                  </a:extLst>
                </a:gridCol>
                <a:gridCol w="1064005">
                  <a:extLst>
                    <a:ext uri="{9D8B030D-6E8A-4147-A177-3AD203B41FA5}">
                      <a16:colId xmlns:a16="http://schemas.microsoft.com/office/drawing/2014/main" val="20004"/>
                    </a:ext>
                  </a:extLst>
                </a:gridCol>
                <a:gridCol w="1064005">
                  <a:extLst>
                    <a:ext uri="{9D8B030D-6E8A-4147-A177-3AD203B41FA5}">
                      <a16:colId xmlns:a16="http://schemas.microsoft.com/office/drawing/2014/main" val="20005"/>
                    </a:ext>
                  </a:extLst>
                </a:gridCol>
                <a:gridCol w="1064005">
                  <a:extLst>
                    <a:ext uri="{9D8B030D-6E8A-4147-A177-3AD203B41FA5}">
                      <a16:colId xmlns:a16="http://schemas.microsoft.com/office/drawing/2014/main" val="20006"/>
                    </a:ext>
                  </a:extLst>
                </a:gridCol>
                <a:gridCol w="1064005">
                  <a:extLst>
                    <a:ext uri="{9D8B030D-6E8A-4147-A177-3AD203B41FA5}">
                      <a16:colId xmlns:a16="http://schemas.microsoft.com/office/drawing/2014/main" val="20007"/>
                    </a:ext>
                  </a:extLst>
                </a:gridCol>
              </a:tblGrid>
              <a:tr h="271682">
                <a:tc gridSpan="8">
                  <a:txBody>
                    <a:bodyPr/>
                    <a:lstStyle/>
                    <a:p>
                      <a:pPr marL="38100" marR="38100" algn="ctr">
                        <a:lnSpc>
                          <a:spcPts val="1600"/>
                        </a:lnSpc>
                        <a:spcAft>
                          <a:spcPts val="0"/>
                        </a:spcAft>
                      </a:pPr>
                      <a:r>
                        <a:rPr lang="es-ES" sz="1400" dirty="0">
                          <a:effectLst/>
                        </a:rPr>
                        <a:t>Variables en la ecuación</a:t>
                      </a:r>
                      <a:endParaRPr lang="es-ES" sz="20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543363">
                <a:tc gridSpan="2">
                  <a:txBody>
                    <a:bodyPr/>
                    <a:lstStyle/>
                    <a:p>
                      <a:pPr>
                        <a:lnSpc>
                          <a:spcPct val="115000"/>
                        </a:lnSpc>
                        <a:spcAft>
                          <a:spcPts val="0"/>
                        </a:spcAft>
                      </a:pPr>
                      <a:r>
                        <a:rPr lang="es-ES" sz="2400" dirty="0">
                          <a:effectLst/>
                        </a:rPr>
                        <a:t> </a:t>
                      </a:r>
                      <a:endParaRPr lang="es-ES" sz="20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S"/>
                    </a:p>
                  </a:txBody>
                  <a:tcPr/>
                </a:tc>
                <a:tc>
                  <a:txBody>
                    <a:bodyPr/>
                    <a:lstStyle/>
                    <a:p>
                      <a:pPr marL="38100" marR="38100" algn="ctr">
                        <a:lnSpc>
                          <a:spcPts val="1600"/>
                        </a:lnSpc>
                        <a:spcAft>
                          <a:spcPts val="0"/>
                        </a:spcAft>
                      </a:pPr>
                      <a:r>
                        <a:rPr lang="es-ES" sz="1400">
                          <a:effectLst/>
                        </a:rPr>
                        <a:t>B</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s-ES" sz="1200">
                          <a:effectLst/>
                        </a:rPr>
                        <a:t>Error estándar</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s-ES" sz="1400">
                          <a:effectLst/>
                        </a:rPr>
                        <a:t>Wald</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s-ES" sz="1400">
                          <a:effectLst/>
                        </a:rPr>
                        <a:t>gl</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s-ES" sz="1400">
                          <a:effectLst/>
                        </a:rPr>
                        <a:t>Sig.</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ctr">
                        <a:lnSpc>
                          <a:spcPts val="1600"/>
                        </a:lnSpc>
                        <a:spcAft>
                          <a:spcPts val="0"/>
                        </a:spcAft>
                      </a:pPr>
                      <a:r>
                        <a:rPr lang="es-ES" sz="1400">
                          <a:effectLst/>
                        </a:rPr>
                        <a:t>Exp(B)</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43363">
                <a:tc>
                  <a:txBody>
                    <a:bodyPr/>
                    <a:lstStyle/>
                    <a:p>
                      <a:pPr marL="38100" marR="38100">
                        <a:lnSpc>
                          <a:spcPts val="1600"/>
                        </a:lnSpc>
                        <a:spcAft>
                          <a:spcPts val="0"/>
                        </a:spcAft>
                      </a:pPr>
                      <a:r>
                        <a:rPr lang="es-ES" sz="1400">
                          <a:effectLst/>
                        </a:rPr>
                        <a:t>Paso 0</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nSpc>
                          <a:spcPts val="1600"/>
                        </a:lnSpc>
                        <a:spcAft>
                          <a:spcPts val="0"/>
                        </a:spcAft>
                      </a:pPr>
                      <a:r>
                        <a:rPr lang="es-ES" sz="1400">
                          <a:effectLst/>
                        </a:rPr>
                        <a:t>Constante</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400">
                          <a:effectLst/>
                        </a:rPr>
                        <a:t>,830</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400">
                          <a:effectLst/>
                        </a:rPr>
                        <a:t>,070</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400">
                          <a:effectLst/>
                        </a:rPr>
                        <a:t>139,083</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400" dirty="0">
                          <a:effectLst/>
                        </a:rPr>
                        <a:t>1</a:t>
                      </a:r>
                      <a:endParaRPr lang="es-ES" sz="20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400">
                          <a:effectLst/>
                        </a:rPr>
                        <a:t>,000</a:t>
                      </a:r>
                      <a:endParaRPr lang="es-ES" sz="200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8100" marR="38100" algn="r">
                        <a:lnSpc>
                          <a:spcPts val="1600"/>
                        </a:lnSpc>
                        <a:spcAft>
                          <a:spcPts val="0"/>
                        </a:spcAft>
                      </a:pPr>
                      <a:r>
                        <a:rPr lang="es-ES" sz="1400" dirty="0">
                          <a:effectLst/>
                        </a:rPr>
                        <a:t>2,293</a:t>
                      </a:r>
                      <a:endParaRPr lang="es-ES" sz="2000" dirty="0">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7" name="Marcador de contenido 2"/>
          <p:cNvSpPr txBox="1">
            <a:spLocks/>
          </p:cNvSpPr>
          <p:nvPr/>
        </p:nvSpPr>
        <p:spPr>
          <a:xfrm>
            <a:off x="827424" y="5429944"/>
            <a:ext cx="10554574" cy="91279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s-ES"/>
              <a:t>De acuerdo a los resultados del test de Little y del GEE, procedemos con el método de la imputación múltiple y generaremos un modelo de regresión.</a:t>
            </a:r>
            <a:endParaRPr lang="es-E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0231545"/>
      </p:ext>
    </p:extLst>
  </p:cSld>
  <p:clrMapOvr>
    <a:masterClrMapping/>
  </p:clrMapOvr>
  <mc:AlternateContent xmlns:mc="http://schemas.openxmlformats.org/markup-compatibility/2006">
    <mc:Choice xmlns:p14="http://schemas.microsoft.com/office/powerpoint/2010/main" Requires="p14">
      <p:transition spd="slow" p14:dur="2000" advTm="39575"/>
    </mc:Choice>
    <mc:Fallback>
      <p:transition spd="slow" advTm="39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IMPUTACIÓN MÚLTIPLE (I)</a:t>
            </a:r>
          </a:p>
        </p:txBody>
      </p:sp>
      <p:sp>
        <p:nvSpPr>
          <p:cNvPr id="3" name="Marcador de contenido 2"/>
          <p:cNvSpPr>
            <a:spLocks noGrp="1"/>
          </p:cNvSpPr>
          <p:nvPr>
            <p:ph idx="1"/>
          </p:nvPr>
        </p:nvSpPr>
        <p:spPr/>
        <p:txBody>
          <a:bodyPr/>
          <a:lstStyle/>
          <a:p>
            <a:r>
              <a:rPr lang="es-ES" dirty="0"/>
              <a:t>El objetivo de la imputación múltiple es generar valores posibles para los valores perdidos, creando así varios conjuntos de datos "completos". </a:t>
            </a:r>
          </a:p>
          <a:p>
            <a:r>
              <a:rPr lang="es-ES" dirty="0"/>
              <a:t>En SPSS:</a:t>
            </a:r>
          </a:p>
          <a:p>
            <a:pPr lvl="1"/>
            <a:r>
              <a:rPr lang="es-ES" dirty="0"/>
              <a:t>Analizar &gt; Imputación múltiple &gt; Imputar valores de datos perdidos.</a:t>
            </a:r>
          </a:p>
          <a:p>
            <a:pPr lvl="1"/>
            <a:r>
              <a:rPr lang="es-ES" dirty="0"/>
              <a:t>Nº imputaciones 5.</a:t>
            </a:r>
          </a:p>
          <a:p>
            <a:pPr marL="457200" lvl="1" indent="0">
              <a:buNone/>
            </a:pPr>
            <a:endParaRPr lang="es-E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2471861"/>
      </p:ext>
    </p:extLst>
  </p:cSld>
  <p:clrMapOvr>
    <a:masterClrMapping/>
  </p:clrMapOvr>
  <mc:AlternateContent xmlns:mc="http://schemas.openxmlformats.org/markup-compatibility/2006">
    <mc:Choice xmlns:p14="http://schemas.microsoft.com/office/powerpoint/2010/main" Requires="p14">
      <p:transition spd="slow" p14:dur="2000" advTm="28318"/>
    </mc:Choice>
    <mc:Fallback>
      <p:transition spd="slow" advTm="2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IMPUTACIÓN MÚLTIPLE (II)</a:t>
            </a:r>
          </a:p>
        </p:txBody>
      </p:sp>
      <p:pic>
        <p:nvPicPr>
          <p:cNvPr id="4" name="Imagen 3"/>
          <p:cNvPicPr/>
          <p:nvPr/>
        </p:nvPicPr>
        <p:blipFill>
          <a:blip r:embed="rId4"/>
          <a:stretch>
            <a:fillRect/>
          </a:stretch>
        </p:blipFill>
        <p:spPr>
          <a:xfrm>
            <a:off x="3594000" y="2059997"/>
            <a:ext cx="5004000" cy="4608000"/>
          </a:xfrm>
          <a:prstGeom prst="rect">
            <a:avLst/>
          </a:prstGeom>
          <a:ln>
            <a:solidFill>
              <a:schemeClr val="accent1"/>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2817892"/>
      </p:ext>
    </p:extLst>
  </p:cSld>
  <p:clrMapOvr>
    <a:masterClrMapping/>
  </p:clrMapOvr>
  <mc:AlternateContent xmlns:mc="http://schemas.openxmlformats.org/markup-compatibility/2006">
    <mc:Choice xmlns:p14="http://schemas.microsoft.com/office/powerpoint/2010/main" Requires="p14">
      <p:transition spd="slow" p14:dur="2000" advTm="22338"/>
    </mc:Choice>
    <mc:Fallback>
      <p:transition spd="slow" advTm="2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IMPUTACIÓN MÚLTIPLE (III)</a:t>
            </a:r>
          </a:p>
        </p:txBody>
      </p:sp>
      <p:sp>
        <p:nvSpPr>
          <p:cNvPr id="3" name="Marcador de contenido 2"/>
          <p:cNvSpPr>
            <a:spLocks noGrp="1"/>
          </p:cNvSpPr>
          <p:nvPr>
            <p:ph idx="1"/>
          </p:nvPr>
        </p:nvSpPr>
        <p:spPr/>
        <p:txBody>
          <a:bodyPr/>
          <a:lstStyle/>
          <a:p>
            <a:r>
              <a:rPr lang="es-ES" dirty="0"/>
              <a:t>Generamos un dataset nuevo (</a:t>
            </a:r>
            <a:r>
              <a:rPr lang="es-ES" dirty="0" err="1"/>
              <a:t>SPSSimput</a:t>
            </a:r>
            <a:r>
              <a:rPr lang="es-ES" dirty="0"/>
              <a:t>) que contiene la variable “</a:t>
            </a:r>
            <a:r>
              <a:rPr lang="es-ES" dirty="0" err="1"/>
              <a:t>Imputation</a:t>
            </a:r>
            <a:r>
              <a:rPr lang="es-ES" dirty="0"/>
              <a:t>_”, la cual consiste en los números de 0 a 5, referidos a la sesión de imputación en particular (Imputación = 0 se refiere al archivo de datos original).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3419231"/>
      </p:ext>
    </p:extLst>
  </p:cSld>
  <p:clrMapOvr>
    <a:masterClrMapping/>
  </p:clrMapOvr>
  <mc:AlternateContent xmlns:mc="http://schemas.openxmlformats.org/markup-compatibility/2006">
    <mc:Choice xmlns:p14="http://schemas.microsoft.com/office/powerpoint/2010/main" Requires="p14">
      <p:transition spd="slow" p14:dur="2000" advTm="31258"/>
    </mc:Choice>
    <mc:Fallback>
      <p:transition spd="slow" advTm="3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IMPUTACIÓN MÚLTIPLE (IV)</a:t>
            </a:r>
          </a:p>
        </p:txBody>
      </p:sp>
      <p:sp>
        <p:nvSpPr>
          <p:cNvPr id="3" name="Marcador de contenido 2"/>
          <p:cNvSpPr>
            <a:spLocks noGrp="1"/>
          </p:cNvSpPr>
          <p:nvPr>
            <p:ph idx="1"/>
          </p:nvPr>
        </p:nvSpPr>
        <p:spPr>
          <a:xfrm>
            <a:off x="818712" y="2048118"/>
            <a:ext cx="10554574" cy="627791"/>
          </a:xfrm>
        </p:spPr>
        <p:txBody>
          <a:bodyPr/>
          <a:lstStyle/>
          <a:p>
            <a:r>
              <a:rPr lang="es-ES" dirty="0"/>
              <a:t>Procedemos con un modelo de regresión logística binaria:</a:t>
            </a:r>
          </a:p>
        </p:txBody>
      </p:sp>
      <p:graphicFrame>
        <p:nvGraphicFramePr>
          <p:cNvPr id="5" name="Tabla 4"/>
          <p:cNvGraphicFramePr>
            <a:graphicFrameLocks noGrp="1"/>
          </p:cNvGraphicFramePr>
          <p:nvPr>
            <p:extLst>
              <p:ext uri="{D42A27DB-BD31-4B8C-83A1-F6EECF244321}">
                <p14:modId xmlns:p14="http://schemas.microsoft.com/office/powerpoint/2010/main" val="2771444145"/>
              </p:ext>
            </p:extLst>
          </p:nvPr>
        </p:nvGraphicFramePr>
        <p:xfrm>
          <a:off x="1056217" y="2632364"/>
          <a:ext cx="9497669" cy="3914666"/>
        </p:xfrm>
        <a:graphic>
          <a:graphicData uri="http://schemas.openxmlformats.org/drawingml/2006/table">
            <a:tbl>
              <a:tblPr>
                <a:tableStyleId>{3C2FFA5D-87B4-456A-9821-1D502468CF0F}</a:tableStyleId>
              </a:tblPr>
              <a:tblGrid>
                <a:gridCol w="538013">
                  <a:extLst>
                    <a:ext uri="{9D8B030D-6E8A-4147-A177-3AD203B41FA5}">
                      <a16:colId xmlns:a16="http://schemas.microsoft.com/office/drawing/2014/main" val="20000"/>
                    </a:ext>
                  </a:extLst>
                </a:gridCol>
                <a:gridCol w="4103905">
                  <a:extLst>
                    <a:ext uri="{9D8B030D-6E8A-4147-A177-3AD203B41FA5}">
                      <a16:colId xmlns:a16="http://schemas.microsoft.com/office/drawing/2014/main" val="20001"/>
                    </a:ext>
                  </a:extLst>
                </a:gridCol>
                <a:gridCol w="2278549">
                  <a:extLst>
                    <a:ext uri="{9D8B030D-6E8A-4147-A177-3AD203B41FA5}">
                      <a16:colId xmlns:a16="http://schemas.microsoft.com/office/drawing/2014/main" val="20002"/>
                    </a:ext>
                  </a:extLst>
                </a:gridCol>
                <a:gridCol w="1397342">
                  <a:extLst>
                    <a:ext uri="{9D8B030D-6E8A-4147-A177-3AD203B41FA5}">
                      <a16:colId xmlns:a16="http://schemas.microsoft.com/office/drawing/2014/main" val="20003"/>
                    </a:ext>
                  </a:extLst>
                </a:gridCol>
                <a:gridCol w="1179860">
                  <a:extLst>
                    <a:ext uri="{9D8B030D-6E8A-4147-A177-3AD203B41FA5}">
                      <a16:colId xmlns:a16="http://schemas.microsoft.com/office/drawing/2014/main" val="20004"/>
                    </a:ext>
                  </a:extLst>
                </a:gridCol>
              </a:tblGrid>
              <a:tr h="202476">
                <a:tc gridSpan="5">
                  <a:txBody>
                    <a:bodyPr/>
                    <a:lstStyle/>
                    <a:p>
                      <a:pPr algn="ctr" fontAlgn="ctr"/>
                      <a:r>
                        <a:rPr lang="es-ES" sz="1200" u="none" strike="noStrike" dirty="0">
                          <a:effectLst/>
                        </a:rPr>
                        <a:t>Codificaciones de variables categóricas</a:t>
                      </a:r>
                      <a:endParaRPr lang="es-ES" sz="1200" b="1" i="0" u="none" strike="noStrike" dirty="0">
                        <a:solidFill>
                          <a:srgbClr val="000000"/>
                        </a:solidFill>
                        <a:effectLst/>
                        <a:latin typeface="Arial" panose="020B0604020202020204" pitchFamily="34" charset="0"/>
                      </a:endParaRPr>
                    </a:p>
                  </a:txBody>
                  <a:tcPr marL="7721" marR="7721" marT="7721"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62135">
                <a:tc rowSpan="2" gridSpan="3">
                  <a:txBody>
                    <a:bodyPr/>
                    <a:lstStyle/>
                    <a:p>
                      <a:pPr algn="l" fontAlgn="ctr"/>
                      <a:r>
                        <a:rPr lang="es-ES" sz="1200" u="none" strike="noStrike">
                          <a:effectLst/>
                        </a:rPr>
                        <a:t>Número de imputación</a:t>
                      </a:r>
                      <a:endParaRPr lang="es-ES" sz="1200" b="0" i="0" u="none" strike="noStrike">
                        <a:solidFill>
                          <a:srgbClr val="000000"/>
                        </a:solidFill>
                        <a:effectLst/>
                        <a:latin typeface="Arial" panose="020B0604020202020204" pitchFamily="34" charset="0"/>
                      </a:endParaRPr>
                    </a:p>
                  </a:txBody>
                  <a:tcPr marL="7721" marR="7721" marT="7721" marB="0" anchor="ctr"/>
                </a:tc>
                <a:tc rowSpan="2" hMerge="1">
                  <a:txBody>
                    <a:bodyPr/>
                    <a:lstStyle/>
                    <a:p>
                      <a:endParaRPr lang="es-ES"/>
                    </a:p>
                  </a:txBody>
                  <a:tcPr/>
                </a:tc>
                <a:tc rowSpan="2" hMerge="1">
                  <a:txBody>
                    <a:bodyPr/>
                    <a:lstStyle/>
                    <a:p>
                      <a:endParaRPr lang="es-ES"/>
                    </a:p>
                  </a:txBody>
                  <a:tcPr/>
                </a:tc>
                <a:tc gridSpan="2">
                  <a:txBody>
                    <a:bodyPr/>
                    <a:lstStyle/>
                    <a:p>
                      <a:pPr algn="ctr" fontAlgn="ctr"/>
                      <a:r>
                        <a:rPr lang="es-ES" sz="1200" u="none" strike="noStrike">
                          <a:effectLst/>
                        </a:rPr>
                        <a:t>Codificación de parámetro</a:t>
                      </a:r>
                      <a:endParaRPr lang="es-ES" sz="1200" b="0" i="0" u="none" strike="noStrike">
                        <a:solidFill>
                          <a:srgbClr val="000000"/>
                        </a:solidFill>
                        <a:effectLst/>
                        <a:latin typeface="Arial" panose="020B0604020202020204" pitchFamily="34" charset="0"/>
                      </a:endParaRPr>
                    </a:p>
                  </a:txBody>
                  <a:tcPr marL="7721" marR="7721" marT="7721" marB="0" anchor="ctr"/>
                </a:tc>
                <a:tc hMerge="1">
                  <a:txBody>
                    <a:bodyPr/>
                    <a:lstStyle/>
                    <a:p>
                      <a:endParaRPr lang="es-ES"/>
                    </a:p>
                  </a:txBody>
                  <a:tcPr/>
                </a:tc>
                <a:extLst>
                  <a:ext uri="{0D108BD9-81ED-4DB2-BD59-A6C34878D82A}">
                    <a16:rowId xmlns:a16="http://schemas.microsoft.com/office/drawing/2014/main" val="10001"/>
                  </a:ext>
                </a:extLst>
              </a:tr>
              <a:tr h="162135">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algn="ctr" fontAlgn="ctr"/>
                      <a:r>
                        <a:rPr lang="es-ES" sz="1200" u="none" strike="noStrike">
                          <a:effectLst/>
                        </a:rPr>
                        <a:t>-1</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a:effectLst/>
                        </a:rPr>
                        <a:t>-2</a:t>
                      </a:r>
                      <a:endParaRPr lang="es-ES" sz="1200" b="0" i="0" u="none" strike="noStrike">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02"/>
                  </a:ext>
                </a:extLst>
              </a:tr>
              <a:tr h="378315">
                <a:tc rowSpan="11">
                  <a:txBody>
                    <a:bodyPr/>
                    <a:lstStyle/>
                    <a:p>
                      <a:pPr algn="ctr" fontAlgn="ctr"/>
                      <a:r>
                        <a:rPr lang="es-ES" sz="1200" u="none" strike="noStrike">
                          <a:effectLst/>
                        </a:rPr>
                        <a:t>5</a:t>
                      </a:r>
                      <a:endParaRPr lang="es-ES" sz="1200" b="0" i="0" u="none" strike="noStrike">
                        <a:solidFill>
                          <a:srgbClr val="000000"/>
                        </a:solidFill>
                        <a:effectLst/>
                        <a:latin typeface="Arial" panose="020B0604020202020204" pitchFamily="34" charset="0"/>
                      </a:endParaRPr>
                    </a:p>
                  </a:txBody>
                  <a:tcPr marL="7721" marR="7721" marT="7721" marB="0" anchor="ctr"/>
                </a:tc>
                <a:tc rowSpan="3">
                  <a:txBody>
                    <a:bodyPr/>
                    <a:lstStyle/>
                    <a:p>
                      <a:pPr algn="l" fontAlgn="ctr"/>
                      <a:r>
                        <a:rPr lang="es-ES" sz="1200" u="none" strike="noStrike" dirty="0">
                          <a:effectLst/>
                        </a:rPr>
                        <a:t>Grupo de riesgo CV</a:t>
                      </a:r>
                      <a:endParaRPr lang="es-ES" sz="1200" b="0" i="0" u="none" strike="noStrike" dirty="0">
                        <a:solidFill>
                          <a:srgbClr val="000000"/>
                        </a:solidFill>
                        <a:effectLst/>
                        <a:latin typeface="Arial" panose="020B0604020202020204" pitchFamily="34" charset="0"/>
                      </a:endParaRPr>
                    </a:p>
                  </a:txBody>
                  <a:tcPr marL="7721" marR="7721" marT="7721" marB="0" anchor="ctr"/>
                </a:tc>
                <a:tc>
                  <a:txBody>
                    <a:bodyPr/>
                    <a:lstStyle/>
                    <a:p>
                      <a:pPr algn="l" fontAlgn="ctr"/>
                      <a:r>
                        <a:rPr lang="es-ES" sz="1200" u="none" strike="noStrike">
                          <a:effectLst/>
                        </a:rPr>
                        <a:t>Con antecedente de evento CV</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0</a:t>
                      </a:r>
                      <a:endParaRPr lang="es-ES" sz="1200" b="0" i="0" u="none" strike="noStrike" dirty="0">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0</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03"/>
                  </a:ext>
                </a:extLst>
              </a:tr>
              <a:tr h="254784">
                <a:tc vMerge="1">
                  <a:txBody>
                    <a:bodyPr/>
                    <a:lstStyle/>
                    <a:p>
                      <a:endParaRPr lang="es-ES"/>
                    </a:p>
                  </a:txBody>
                  <a:tcPr/>
                </a:tc>
                <a:tc vMerge="1">
                  <a:txBody>
                    <a:bodyPr/>
                    <a:lstStyle/>
                    <a:p>
                      <a:endParaRPr lang="es-ES"/>
                    </a:p>
                  </a:txBody>
                  <a:tcPr/>
                </a:tc>
                <a:tc>
                  <a:txBody>
                    <a:bodyPr/>
                    <a:lstStyle/>
                    <a:p>
                      <a:pPr algn="l" fontAlgn="ctr"/>
                      <a:r>
                        <a:rPr lang="es-ES" sz="1200" u="none" strike="noStrike">
                          <a:effectLst/>
                        </a:rPr>
                        <a:t>Alto riesgo CV</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a:effectLst/>
                        </a:rPr>
                        <a:t>1</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0</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04"/>
                  </a:ext>
                </a:extLst>
              </a:tr>
              <a:tr h="378315">
                <a:tc vMerge="1">
                  <a:txBody>
                    <a:bodyPr/>
                    <a:lstStyle/>
                    <a:p>
                      <a:endParaRPr lang="es-ES"/>
                    </a:p>
                  </a:txBody>
                  <a:tcPr/>
                </a:tc>
                <a:tc vMerge="1">
                  <a:txBody>
                    <a:bodyPr/>
                    <a:lstStyle/>
                    <a:p>
                      <a:endParaRPr lang="es-ES"/>
                    </a:p>
                  </a:txBody>
                  <a:tcPr/>
                </a:tc>
                <a:tc>
                  <a:txBody>
                    <a:bodyPr/>
                    <a:lstStyle/>
                    <a:p>
                      <a:pPr algn="l" fontAlgn="ctr"/>
                      <a:r>
                        <a:rPr lang="es-ES" sz="1200" u="none" strike="noStrike" dirty="0">
                          <a:effectLst/>
                        </a:rPr>
                        <a:t>Riesgo intermedio-moderado</a:t>
                      </a:r>
                      <a:endParaRPr lang="es-ES" sz="1200" b="0" i="0" u="none" strike="noStrike" dirty="0">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0</a:t>
                      </a:r>
                      <a:endParaRPr lang="es-ES" sz="1200" b="0" i="0" u="none" strike="noStrike" dirty="0">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1</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05"/>
                  </a:ext>
                </a:extLst>
              </a:tr>
              <a:tr h="162135">
                <a:tc vMerge="1">
                  <a:txBody>
                    <a:bodyPr/>
                    <a:lstStyle/>
                    <a:p>
                      <a:endParaRPr lang="es-ES"/>
                    </a:p>
                  </a:txBody>
                  <a:tcPr/>
                </a:tc>
                <a:tc rowSpan="2">
                  <a:txBody>
                    <a:bodyPr/>
                    <a:lstStyle/>
                    <a:p>
                      <a:pPr algn="l" fontAlgn="ctr"/>
                      <a:r>
                        <a:rPr lang="es-ES" sz="1200" u="none" strike="noStrike" dirty="0">
                          <a:effectLst/>
                        </a:rPr>
                        <a:t>Sexo</a:t>
                      </a:r>
                      <a:endParaRPr lang="es-ES" sz="1200" b="0" i="0" u="none" strike="noStrike" dirty="0">
                        <a:solidFill>
                          <a:srgbClr val="000000"/>
                        </a:solidFill>
                        <a:effectLst/>
                        <a:latin typeface="Arial" panose="020B0604020202020204" pitchFamily="34" charset="0"/>
                      </a:endParaRPr>
                    </a:p>
                  </a:txBody>
                  <a:tcPr marL="7721" marR="7721" marT="7721" marB="0" anchor="ctr"/>
                </a:tc>
                <a:tc>
                  <a:txBody>
                    <a:bodyPr/>
                    <a:lstStyle/>
                    <a:p>
                      <a:pPr algn="l" fontAlgn="ctr"/>
                      <a:r>
                        <a:rPr lang="es-ES" sz="1200" u="none" strike="noStrike">
                          <a:effectLst/>
                        </a:rPr>
                        <a:t>Femenino</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0</a:t>
                      </a:r>
                      <a:endParaRPr lang="es-ES" sz="1200" b="0" i="0" u="none" strike="noStrike" dirty="0">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 </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06"/>
                  </a:ext>
                </a:extLst>
              </a:tr>
              <a:tr h="162135">
                <a:tc vMerge="1">
                  <a:txBody>
                    <a:bodyPr/>
                    <a:lstStyle/>
                    <a:p>
                      <a:endParaRPr lang="es-ES"/>
                    </a:p>
                  </a:txBody>
                  <a:tcPr/>
                </a:tc>
                <a:tc vMerge="1">
                  <a:txBody>
                    <a:bodyPr/>
                    <a:lstStyle/>
                    <a:p>
                      <a:endParaRPr lang="es-ES"/>
                    </a:p>
                  </a:txBody>
                  <a:tcPr/>
                </a:tc>
                <a:tc>
                  <a:txBody>
                    <a:bodyPr/>
                    <a:lstStyle/>
                    <a:p>
                      <a:pPr algn="l" fontAlgn="ctr"/>
                      <a:r>
                        <a:rPr lang="es-ES" sz="1200" u="none" strike="noStrike">
                          <a:effectLst/>
                        </a:rPr>
                        <a:t>Masculino</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1</a:t>
                      </a:r>
                      <a:endParaRPr lang="es-ES" sz="1200" b="0" i="0" u="none" strike="noStrike" dirty="0">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 </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07"/>
                  </a:ext>
                </a:extLst>
              </a:tr>
              <a:tr h="455523">
                <a:tc vMerge="1">
                  <a:txBody>
                    <a:bodyPr/>
                    <a:lstStyle/>
                    <a:p>
                      <a:endParaRPr lang="es-ES"/>
                    </a:p>
                  </a:txBody>
                  <a:tcPr/>
                </a:tc>
                <a:tc rowSpan="2">
                  <a:txBody>
                    <a:bodyPr/>
                    <a:lstStyle/>
                    <a:p>
                      <a:pPr algn="l" fontAlgn="ctr"/>
                      <a:r>
                        <a:rPr lang="es-ES" sz="1200" u="none" strike="noStrike">
                          <a:effectLst/>
                        </a:rPr>
                        <a:t>Puntuación Morisky-Green (visita 3 meses): cumplidores</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l" fontAlgn="ctr"/>
                      <a:r>
                        <a:rPr lang="es-ES" sz="1200" u="none" strike="noStrike">
                          <a:effectLst/>
                        </a:rPr>
                        <a:t>No cumplidores</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0</a:t>
                      </a:r>
                      <a:endParaRPr lang="es-ES" sz="1200" b="0" i="0" u="none" strike="noStrike" dirty="0">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 </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08"/>
                  </a:ext>
                </a:extLst>
              </a:tr>
              <a:tr h="162135">
                <a:tc vMerge="1">
                  <a:txBody>
                    <a:bodyPr/>
                    <a:lstStyle/>
                    <a:p>
                      <a:endParaRPr lang="es-ES"/>
                    </a:p>
                  </a:txBody>
                  <a:tcPr/>
                </a:tc>
                <a:tc vMerge="1">
                  <a:txBody>
                    <a:bodyPr/>
                    <a:lstStyle/>
                    <a:p>
                      <a:endParaRPr lang="es-ES"/>
                    </a:p>
                  </a:txBody>
                  <a:tcPr/>
                </a:tc>
                <a:tc>
                  <a:txBody>
                    <a:bodyPr/>
                    <a:lstStyle/>
                    <a:p>
                      <a:pPr algn="l" fontAlgn="ctr"/>
                      <a:r>
                        <a:rPr lang="es-ES" sz="1200" u="none" strike="noStrike">
                          <a:effectLst/>
                        </a:rPr>
                        <a:t>Cumplidores</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1</a:t>
                      </a:r>
                      <a:endParaRPr lang="es-ES" sz="1200" b="0" i="0" u="none" strike="noStrike" dirty="0">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 </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09"/>
                  </a:ext>
                </a:extLst>
              </a:tr>
              <a:tr h="455523">
                <a:tc vMerge="1">
                  <a:txBody>
                    <a:bodyPr/>
                    <a:lstStyle/>
                    <a:p>
                      <a:endParaRPr lang="es-ES"/>
                    </a:p>
                  </a:txBody>
                  <a:tcPr/>
                </a:tc>
                <a:tc rowSpan="2">
                  <a:txBody>
                    <a:bodyPr/>
                    <a:lstStyle/>
                    <a:p>
                      <a:pPr algn="l" fontAlgn="ctr"/>
                      <a:r>
                        <a:rPr lang="es-ES" sz="1200" u="none" strike="noStrike">
                          <a:effectLst/>
                        </a:rPr>
                        <a:t>Puntuación Morisky-Green (visita 1 mes): cumplidores</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l" fontAlgn="ctr"/>
                      <a:r>
                        <a:rPr lang="es-ES" sz="1200" u="none" strike="noStrike">
                          <a:effectLst/>
                        </a:rPr>
                        <a:t>No cumplidores</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a:effectLst/>
                        </a:rPr>
                        <a:t>0</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 </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10"/>
                  </a:ext>
                </a:extLst>
              </a:tr>
              <a:tr h="162135">
                <a:tc vMerge="1">
                  <a:txBody>
                    <a:bodyPr/>
                    <a:lstStyle/>
                    <a:p>
                      <a:endParaRPr lang="es-ES"/>
                    </a:p>
                  </a:txBody>
                  <a:tcPr/>
                </a:tc>
                <a:tc vMerge="1">
                  <a:txBody>
                    <a:bodyPr/>
                    <a:lstStyle/>
                    <a:p>
                      <a:endParaRPr lang="es-ES"/>
                    </a:p>
                  </a:txBody>
                  <a:tcPr/>
                </a:tc>
                <a:tc>
                  <a:txBody>
                    <a:bodyPr/>
                    <a:lstStyle/>
                    <a:p>
                      <a:pPr algn="l" fontAlgn="ctr"/>
                      <a:r>
                        <a:rPr lang="es-ES" sz="1200" u="none" strike="noStrike">
                          <a:effectLst/>
                        </a:rPr>
                        <a:t>Cumplidores</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a:effectLst/>
                        </a:rPr>
                        <a:t>1</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 </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11"/>
                  </a:ext>
                </a:extLst>
              </a:tr>
              <a:tr h="455523">
                <a:tc vMerge="1">
                  <a:txBody>
                    <a:bodyPr/>
                    <a:lstStyle/>
                    <a:p>
                      <a:endParaRPr lang="es-ES"/>
                    </a:p>
                  </a:txBody>
                  <a:tcPr/>
                </a:tc>
                <a:tc rowSpan="2">
                  <a:txBody>
                    <a:bodyPr/>
                    <a:lstStyle/>
                    <a:p>
                      <a:pPr algn="l" fontAlgn="ctr"/>
                      <a:r>
                        <a:rPr lang="es-ES" sz="1200" u="none" strike="noStrike">
                          <a:effectLst/>
                        </a:rPr>
                        <a:t>Puntuación Morisky-Green (visita basal): cumplidores</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l" fontAlgn="ctr"/>
                      <a:r>
                        <a:rPr lang="es-ES" sz="1200" u="none" strike="noStrike">
                          <a:effectLst/>
                        </a:rPr>
                        <a:t>No cumplidores</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a:effectLst/>
                        </a:rPr>
                        <a:t>0</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 </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12"/>
                  </a:ext>
                </a:extLst>
              </a:tr>
              <a:tr h="162135">
                <a:tc vMerge="1">
                  <a:txBody>
                    <a:bodyPr/>
                    <a:lstStyle/>
                    <a:p>
                      <a:endParaRPr lang="es-ES"/>
                    </a:p>
                  </a:txBody>
                  <a:tcPr/>
                </a:tc>
                <a:tc vMerge="1">
                  <a:txBody>
                    <a:bodyPr/>
                    <a:lstStyle/>
                    <a:p>
                      <a:endParaRPr lang="es-ES"/>
                    </a:p>
                  </a:txBody>
                  <a:tcPr/>
                </a:tc>
                <a:tc>
                  <a:txBody>
                    <a:bodyPr/>
                    <a:lstStyle/>
                    <a:p>
                      <a:pPr algn="l" fontAlgn="ctr"/>
                      <a:r>
                        <a:rPr lang="es-ES" sz="1200" u="none" strike="noStrike">
                          <a:effectLst/>
                        </a:rPr>
                        <a:t>Cumplidores</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a:effectLst/>
                        </a:rPr>
                        <a:t>1</a:t>
                      </a:r>
                      <a:endParaRPr lang="es-ES" sz="1200" b="0" i="0" u="none" strike="noStrike">
                        <a:solidFill>
                          <a:srgbClr val="000000"/>
                        </a:solidFill>
                        <a:effectLst/>
                        <a:latin typeface="Arial" panose="020B0604020202020204" pitchFamily="34" charset="0"/>
                      </a:endParaRPr>
                    </a:p>
                  </a:txBody>
                  <a:tcPr marL="7721" marR="7721" marT="7721" marB="0" anchor="ctr"/>
                </a:tc>
                <a:tc>
                  <a:txBody>
                    <a:bodyPr/>
                    <a:lstStyle/>
                    <a:p>
                      <a:pPr algn="ctr" fontAlgn="ctr"/>
                      <a:r>
                        <a:rPr lang="es-ES" sz="1200" u="none" strike="noStrike" dirty="0">
                          <a:effectLst/>
                        </a:rPr>
                        <a:t> </a:t>
                      </a:r>
                      <a:endParaRPr lang="es-ES" sz="1200" b="0" i="0" u="none" strike="noStrike" dirty="0">
                        <a:solidFill>
                          <a:srgbClr val="000000"/>
                        </a:solidFill>
                        <a:effectLst/>
                        <a:latin typeface="Arial" panose="020B0604020202020204" pitchFamily="34" charset="0"/>
                      </a:endParaRPr>
                    </a:p>
                  </a:txBody>
                  <a:tcPr marL="7721" marR="7721" marT="7721" marB="0" anchor="ctr"/>
                </a:tc>
                <a:extLst>
                  <a:ext uri="{0D108BD9-81ED-4DB2-BD59-A6C34878D82A}">
                    <a16:rowId xmlns:a16="http://schemas.microsoft.com/office/drawing/2014/main" val="10013"/>
                  </a:ext>
                </a:extLst>
              </a:tr>
            </a:tbl>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7" name="Entrada de lápiz 6"/>
              <p14:cNvContentPartPr/>
              <p14:nvPr>
                <p:extLst>
                  <p:ext uri="{42D2F446-02D8-4167-A562-619A0277C38B}">
                    <p15:isNarration xmlns:p15="http://schemas.microsoft.com/office/powerpoint/2012/main" val="1"/>
                  </p:ext>
                </p:extLst>
              </p14:nvPr>
            </p14:nvContentPartPr>
            <p14:xfrm>
              <a:off x="6163200" y="3111480"/>
              <a:ext cx="4125240" cy="1049760"/>
            </p14:xfrm>
          </p:contentPart>
        </mc:Choice>
        <mc:Fallback>
          <p:pic>
            <p:nvPicPr>
              <p:cNvPr id="7" name="Entrada de lápiz 6"/>
              <p:cNvPicPr>
                <a:picLocks noGrp="1" noRot="1" noChangeAspect="1" noMove="1" noResize="1" noEditPoints="1" noAdjustHandles="1" noChangeArrowheads="1" noChangeShapeType="1"/>
              </p:cNvPicPr>
              <p:nvPr/>
            </p:nvPicPr>
            <p:blipFill>
              <a:blip r:embed="rId5"/>
              <a:stretch>
                <a:fillRect/>
              </a:stretch>
            </p:blipFill>
            <p:spPr>
              <a:xfrm>
                <a:off x="6153840" y="3102120"/>
                <a:ext cx="4143960" cy="1068480"/>
              </a:xfrm>
              <a:prstGeom prst="rect">
                <a:avLst/>
              </a:prstGeom>
            </p:spPr>
          </p:pic>
        </mc:Fallback>
      </mc:AlternateContent>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mc:AlternateContent xmlns:mc="http://schemas.openxmlformats.org/markup-compatibility/2006">
        <mc:Choice xmlns:p14="http://schemas.microsoft.com/office/powerpoint/2010/main" Requires="p14">
          <p:contentPart p14:bwMode="auto" r:id="rId7">
            <p14:nvContentPartPr>
              <p14:cNvPr id="9" name="Entrada de lápiz 8"/>
              <p14:cNvContentPartPr/>
              <p14:nvPr/>
            </p14:nvContentPartPr>
            <p14:xfrm>
              <a:off x="6163200" y="3111480"/>
              <a:ext cx="4125240" cy="1049760"/>
            </p14:xfrm>
          </p:contentPart>
        </mc:Choice>
        <mc:Fallback>
          <p:pic>
            <p:nvPicPr>
              <p:cNvPr id="9" name="Entrada de lápiz 8"/>
              <p:cNvPicPr/>
              <p:nvPr/>
            </p:nvPicPr>
            <p:blipFill>
              <a:blip r:embed="rId8"/>
              <a:stretch>
                <a:fillRect/>
              </a:stretch>
            </p:blipFill>
            <p:spPr>
              <a:xfrm>
                <a:off x="6153840" y="3102120"/>
                <a:ext cx="4143960" cy="1068480"/>
              </a:xfrm>
              <a:prstGeom prst="rect">
                <a:avLst/>
              </a:prstGeom>
            </p:spPr>
          </p:pic>
        </mc:Fallback>
      </mc:AlternateContent>
    </p:spTree>
    <p:extLst>
      <p:ext uri="{BB962C8B-B14F-4D97-AF65-F5344CB8AC3E}">
        <p14:creationId xmlns:p14="http://schemas.microsoft.com/office/powerpoint/2010/main" val="3844831272"/>
      </p:ext>
    </p:extLst>
  </p:cSld>
  <p:clrMapOvr>
    <a:masterClrMapping/>
  </p:clrMapOvr>
  <mc:AlternateContent xmlns:mc="http://schemas.openxmlformats.org/markup-compatibility/2006">
    <mc:Choice xmlns:p14="http://schemas.microsoft.com/office/powerpoint/2010/main" Requires="p14">
      <p:transition spd="slow" p14:dur="2000" advTm="75626"/>
    </mc:Choice>
    <mc:Fallback>
      <p:transition spd="slow" advTm="7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IMPUTACIÓN MÚLTIPLE (V)</a:t>
            </a:r>
          </a:p>
        </p:txBody>
      </p:sp>
      <p:graphicFrame>
        <p:nvGraphicFramePr>
          <p:cNvPr id="5" name="Tabla 4"/>
          <p:cNvGraphicFramePr>
            <a:graphicFrameLocks noGrp="1"/>
          </p:cNvGraphicFramePr>
          <p:nvPr>
            <p:extLst>
              <p:ext uri="{D42A27DB-BD31-4B8C-83A1-F6EECF244321}">
                <p14:modId xmlns:p14="http://schemas.microsoft.com/office/powerpoint/2010/main" val="2293864259"/>
              </p:ext>
            </p:extLst>
          </p:nvPr>
        </p:nvGraphicFramePr>
        <p:xfrm>
          <a:off x="810000" y="2230461"/>
          <a:ext cx="10399565" cy="3536446"/>
        </p:xfrm>
        <a:graphic>
          <a:graphicData uri="http://schemas.openxmlformats.org/drawingml/2006/table">
            <a:tbl>
              <a:tblPr>
                <a:tableStyleId>{3C2FFA5D-87B4-456A-9821-1D502468CF0F}</a:tableStyleId>
              </a:tblPr>
              <a:tblGrid>
                <a:gridCol w="561130">
                  <a:extLst>
                    <a:ext uri="{9D8B030D-6E8A-4147-A177-3AD203B41FA5}">
                      <a16:colId xmlns:a16="http://schemas.microsoft.com/office/drawing/2014/main" val="20000"/>
                    </a:ext>
                  </a:extLst>
                </a:gridCol>
                <a:gridCol w="806557">
                  <a:extLst>
                    <a:ext uri="{9D8B030D-6E8A-4147-A177-3AD203B41FA5}">
                      <a16:colId xmlns:a16="http://schemas.microsoft.com/office/drawing/2014/main" val="20001"/>
                    </a:ext>
                  </a:extLst>
                </a:gridCol>
                <a:gridCol w="1468558">
                  <a:extLst>
                    <a:ext uri="{9D8B030D-6E8A-4147-A177-3AD203B41FA5}">
                      <a16:colId xmlns:a16="http://schemas.microsoft.com/office/drawing/2014/main" val="20002"/>
                    </a:ext>
                  </a:extLst>
                </a:gridCol>
                <a:gridCol w="945415">
                  <a:extLst>
                    <a:ext uri="{9D8B030D-6E8A-4147-A177-3AD203B41FA5}">
                      <a16:colId xmlns:a16="http://schemas.microsoft.com/office/drawing/2014/main" val="20003"/>
                    </a:ext>
                  </a:extLst>
                </a:gridCol>
                <a:gridCol w="945415">
                  <a:extLst>
                    <a:ext uri="{9D8B030D-6E8A-4147-A177-3AD203B41FA5}">
                      <a16:colId xmlns:a16="http://schemas.microsoft.com/office/drawing/2014/main" val="20004"/>
                    </a:ext>
                  </a:extLst>
                </a:gridCol>
                <a:gridCol w="945415">
                  <a:extLst>
                    <a:ext uri="{9D8B030D-6E8A-4147-A177-3AD203B41FA5}">
                      <a16:colId xmlns:a16="http://schemas.microsoft.com/office/drawing/2014/main" val="20005"/>
                    </a:ext>
                  </a:extLst>
                </a:gridCol>
                <a:gridCol w="945415">
                  <a:extLst>
                    <a:ext uri="{9D8B030D-6E8A-4147-A177-3AD203B41FA5}">
                      <a16:colId xmlns:a16="http://schemas.microsoft.com/office/drawing/2014/main" val="20006"/>
                    </a:ext>
                  </a:extLst>
                </a:gridCol>
                <a:gridCol w="945415">
                  <a:extLst>
                    <a:ext uri="{9D8B030D-6E8A-4147-A177-3AD203B41FA5}">
                      <a16:colId xmlns:a16="http://schemas.microsoft.com/office/drawing/2014/main" val="20007"/>
                    </a:ext>
                  </a:extLst>
                </a:gridCol>
                <a:gridCol w="945415">
                  <a:extLst>
                    <a:ext uri="{9D8B030D-6E8A-4147-A177-3AD203B41FA5}">
                      <a16:colId xmlns:a16="http://schemas.microsoft.com/office/drawing/2014/main" val="20008"/>
                    </a:ext>
                  </a:extLst>
                </a:gridCol>
                <a:gridCol w="945415">
                  <a:extLst>
                    <a:ext uri="{9D8B030D-6E8A-4147-A177-3AD203B41FA5}">
                      <a16:colId xmlns:a16="http://schemas.microsoft.com/office/drawing/2014/main" val="20009"/>
                    </a:ext>
                  </a:extLst>
                </a:gridCol>
                <a:gridCol w="945415">
                  <a:extLst>
                    <a:ext uri="{9D8B030D-6E8A-4147-A177-3AD203B41FA5}">
                      <a16:colId xmlns:a16="http://schemas.microsoft.com/office/drawing/2014/main" val="20010"/>
                    </a:ext>
                  </a:extLst>
                </a:gridCol>
              </a:tblGrid>
              <a:tr h="254857">
                <a:tc gridSpan="11">
                  <a:txBody>
                    <a:bodyPr/>
                    <a:lstStyle/>
                    <a:p>
                      <a:pPr algn="ctr" fontAlgn="ctr"/>
                      <a:r>
                        <a:rPr lang="es-ES" sz="1400" u="none" strike="noStrike" dirty="0">
                          <a:effectLst/>
                        </a:rPr>
                        <a:t>Variables en la ecuación</a:t>
                      </a:r>
                      <a:endParaRPr lang="es-ES" sz="14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54857">
                <a:tc rowSpan="2" gridSpan="3">
                  <a:txBody>
                    <a:bodyPr/>
                    <a:lstStyle/>
                    <a:p>
                      <a:pPr algn="l" fontAlgn="ctr"/>
                      <a:r>
                        <a:rPr lang="es-ES" sz="1400" u="none" strike="noStrike">
                          <a:effectLst/>
                        </a:rPr>
                        <a:t>Número de imputación</a:t>
                      </a:r>
                      <a:endParaRPr lang="es-ES" sz="1400" b="0" i="0" u="none" strike="noStrike">
                        <a:solidFill>
                          <a:srgbClr val="000000"/>
                        </a:solidFill>
                        <a:effectLst/>
                        <a:latin typeface="Arial" panose="020B0604020202020204" pitchFamily="34" charset="0"/>
                      </a:endParaRPr>
                    </a:p>
                  </a:txBody>
                  <a:tcPr marL="9525" marR="9525" marT="9525" marB="0" anchor="ctr"/>
                </a:tc>
                <a:tc rowSpan="2" hMerge="1">
                  <a:txBody>
                    <a:bodyPr/>
                    <a:lstStyle/>
                    <a:p>
                      <a:endParaRPr lang="es-ES"/>
                    </a:p>
                  </a:txBody>
                  <a:tcPr/>
                </a:tc>
                <a:tc rowSpan="2" hMerge="1">
                  <a:txBody>
                    <a:bodyPr/>
                    <a:lstStyle/>
                    <a:p>
                      <a:endParaRPr lang="es-ES"/>
                    </a:p>
                  </a:txBody>
                  <a:tcPr/>
                </a:tc>
                <a:tc rowSpan="2">
                  <a:txBody>
                    <a:bodyPr/>
                    <a:lstStyle/>
                    <a:p>
                      <a:pPr algn="ctr" fontAlgn="ctr"/>
                      <a:r>
                        <a:rPr lang="es-ES" sz="1400" u="none" strike="noStrike">
                          <a:effectLst/>
                        </a:rPr>
                        <a:t>B</a:t>
                      </a:r>
                      <a:endParaRPr lang="es-ES" sz="1400" b="0" i="0" u="none" strike="noStrike">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s-ES" sz="1400" u="none" strike="noStrike">
                          <a:effectLst/>
                        </a:rPr>
                        <a:t>Error estándar</a:t>
                      </a:r>
                      <a:endParaRPr lang="es-ES" sz="1400" b="0" i="0" u="none" strike="noStrike">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s-ES" sz="1400" u="none" strike="noStrike">
                          <a:effectLst/>
                        </a:rPr>
                        <a:t>Wald</a:t>
                      </a:r>
                      <a:endParaRPr lang="es-ES" sz="1400" b="0" i="0" u="none" strike="noStrike">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s-ES" sz="1400" u="none" strike="noStrike">
                          <a:effectLst/>
                        </a:rPr>
                        <a:t>gl</a:t>
                      </a:r>
                      <a:endParaRPr lang="es-ES" sz="1400" b="0" i="0" u="none" strike="noStrike">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s-ES" sz="1400" u="none" strike="noStrike">
                          <a:effectLst/>
                        </a:rPr>
                        <a:t>Sig.</a:t>
                      </a:r>
                      <a:endParaRPr lang="es-ES" sz="1400" b="0" i="0" u="none" strike="noStrike">
                        <a:solidFill>
                          <a:srgbClr val="000000"/>
                        </a:solidFill>
                        <a:effectLst/>
                        <a:latin typeface="Arial" panose="020B0604020202020204" pitchFamily="34" charset="0"/>
                      </a:endParaRPr>
                    </a:p>
                  </a:txBody>
                  <a:tcPr marL="9525" marR="9525" marT="9525" marB="0" anchor="ctr"/>
                </a:tc>
                <a:tc rowSpan="2">
                  <a:txBody>
                    <a:bodyPr/>
                    <a:lstStyle/>
                    <a:p>
                      <a:pPr algn="ctr" fontAlgn="ctr"/>
                      <a:r>
                        <a:rPr lang="es-ES" sz="1400" u="none" strike="noStrike">
                          <a:effectLst/>
                        </a:rPr>
                        <a:t>Exp(B)</a:t>
                      </a:r>
                      <a:endParaRPr lang="es-ES" sz="1400" b="0" i="0" u="none" strike="noStrike">
                        <a:solidFill>
                          <a:srgbClr val="000000"/>
                        </a:solidFill>
                        <a:effectLst/>
                        <a:latin typeface="Arial" panose="020B0604020202020204" pitchFamily="34" charset="0"/>
                      </a:endParaRPr>
                    </a:p>
                  </a:txBody>
                  <a:tcPr marL="9525" marR="9525" marT="9525" marB="0" anchor="ctr"/>
                </a:tc>
                <a:tc gridSpan="2">
                  <a:txBody>
                    <a:bodyPr/>
                    <a:lstStyle/>
                    <a:p>
                      <a:pPr algn="ctr" fontAlgn="ctr"/>
                      <a:r>
                        <a:rPr lang="es-ES" sz="1400" u="none" strike="noStrike">
                          <a:effectLst/>
                        </a:rPr>
                        <a:t>95% C.I. para EXP(B)</a:t>
                      </a:r>
                      <a:endParaRPr lang="es-ES" sz="1400" b="0" i="0" u="none" strike="noStrike">
                        <a:solidFill>
                          <a:srgbClr val="000000"/>
                        </a:solidFill>
                        <a:effectLst/>
                        <a:latin typeface="Arial" panose="020B0604020202020204" pitchFamily="34" charset="0"/>
                      </a:endParaRPr>
                    </a:p>
                  </a:txBody>
                  <a:tcPr marL="9525" marR="9525" marT="9525" marB="0" anchor="ctr"/>
                </a:tc>
                <a:tc hMerge="1">
                  <a:txBody>
                    <a:bodyPr/>
                    <a:lstStyle/>
                    <a:p>
                      <a:endParaRPr lang="es-ES"/>
                    </a:p>
                  </a:txBody>
                  <a:tcPr/>
                </a:tc>
                <a:extLst>
                  <a:ext uri="{0D108BD9-81ED-4DB2-BD59-A6C34878D82A}">
                    <a16:rowId xmlns:a16="http://schemas.microsoft.com/office/drawing/2014/main" val="10001"/>
                  </a:ext>
                </a:extLst>
              </a:tr>
              <a:tr h="254857">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Inferior</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Superior</a:t>
                      </a:r>
                      <a:endParaRPr lang="es-E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254857">
                <a:tc rowSpan="9">
                  <a:txBody>
                    <a:bodyPr/>
                    <a:lstStyle/>
                    <a:p>
                      <a:pPr algn="ctr" fontAlgn="ctr"/>
                      <a:r>
                        <a:rPr lang="es-ES" sz="1400" u="none" strike="noStrike">
                          <a:effectLst/>
                        </a:rPr>
                        <a:t>5</a:t>
                      </a:r>
                      <a:endParaRPr lang="es-ES" sz="1400" b="0" i="0" u="none" strike="noStrike">
                        <a:solidFill>
                          <a:srgbClr val="000000"/>
                        </a:solidFill>
                        <a:effectLst/>
                        <a:latin typeface="Arial" panose="020B0604020202020204" pitchFamily="34" charset="0"/>
                      </a:endParaRPr>
                    </a:p>
                  </a:txBody>
                  <a:tcPr marL="9525" marR="9525" marT="9525" marB="0" anchor="ctr"/>
                </a:tc>
                <a:tc rowSpan="9">
                  <a:txBody>
                    <a:bodyPr/>
                    <a:lstStyle/>
                    <a:p>
                      <a:pPr algn="ctr" fontAlgn="ctr"/>
                      <a:r>
                        <a:rPr lang="es-ES" sz="1400" u="none" strike="noStrike">
                          <a:effectLst/>
                        </a:rPr>
                        <a:t>Paso 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edad</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0,005</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0,002</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6,947</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0,008</a:t>
                      </a:r>
                      <a:endParaRPr lang="es-ES" sz="14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1,005</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1,001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1,009</a:t>
                      </a:r>
                      <a:endParaRPr lang="es-E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284312">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gr_riesg</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s-ES" sz="2000" u="none" strike="noStrike">
                          <a:effectLst/>
                        </a:rPr>
                        <a:t> </a:t>
                      </a:r>
                      <a:endParaRPr lang="es-ES" sz="2000" b="0" i="0" u="none" strike="noStrike">
                        <a:solidFill>
                          <a:srgbClr val="000000"/>
                        </a:solidFill>
                        <a:effectLst/>
                        <a:latin typeface="Palatino Linotype" panose="02040502050505030304" pitchFamily="18" charset="0"/>
                      </a:endParaRPr>
                    </a:p>
                  </a:txBody>
                  <a:tcPr marL="9525" marR="9525" marT="9525" marB="0" anchor="ctr"/>
                </a:tc>
                <a:tc>
                  <a:txBody>
                    <a:bodyPr/>
                    <a:lstStyle/>
                    <a:p>
                      <a:pPr algn="l" fontAlgn="ctr"/>
                      <a:r>
                        <a:rPr lang="es-ES" sz="2000" u="none" strike="noStrike">
                          <a:effectLst/>
                        </a:rPr>
                        <a:t> </a:t>
                      </a:r>
                      <a:endParaRPr lang="es-ES" sz="2000" b="0" i="0" u="none" strike="noStrike">
                        <a:solidFill>
                          <a:srgbClr val="000000"/>
                        </a:solidFill>
                        <a:effectLst/>
                        <a:latin typeface="Palatino Linotype" panose="02040502050505030304" pitchFamily="18" charset="0"/>
                      </a:endParaRPr>
                    </a:p>
                  </a:txBody>
                  <a:tcPr marL="9525" marR="9525" marT="9525" marB="0" anchor="ctr"/>
                </a:tc>
                <a:tc>
                  <a:txBody>
                    <a:bodyPr/>
                    <a:lstStyle/>
                    <a:p>
                      <a:pPr algn="ctr" fontAlgn="ctr"/>
                      <a:r>
                        <a:rPr lang="es-ES" sz="1400" u="none" strike="noStrike">
                          <a:effectLst/>
                        </a:rPr>
                        <a:t>5,041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2</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dirty="0">
                          <a:effectLst/>
                        </a:rPr>
                        <a:t>0,080</a:t>
                      </a:r>
                      <a:endParaRPr lang="es-E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l" fontAlgn="ctr"/>
                      <a:r>
                        <a:rPr lang="es-ES" sz="2000" u="none" strike="noStrike">
                          <a:effectLst/>
                        </a:rPr>
                        <a:t> </a:t>
                      </a:r>
                      <a:endParaRPr lang="es-ES" sz="2000" b="0" i="0" u="none" strike="noStrike">
                        <a:solidFill>
                          <a:srgbClr val="000000"/>
                        </a:solidFill>
                        <a:effectLst/>
                        <a:latin typeface="Palatino Linotype" panose="02040502050505030304" pitchFamily="18" charset="0"/>
                      </a:endParaRPr>
                    </a:p>
                  </a:txBody>
                  <a:tcPr marL="9525" marR="9525" marT="9525" marB="0" anchor="ctr"/>
                </a:tc>
                <a:tc>
                  <a:txBody>
                    <a:bodyPr/>
                    <a:lstStyle/>
                    <a:p>
                      <a:pPr algn="l" fontAlgn="ctr"/>
                      <a:r>
                        <a:rPr lang="es-ES" sz="2000" u="none" strike="noStrike">
                          <a:effectLst/>
                        </a:rPr>
                        <a:t> </a:t>
                      </a:r>
                      <a:endParaRPr lang="es-ES" sz="2000" b="0" i="0" u="none" strike="noStrike">
                        <a:solidFill>
                          <a:srgbClr val="000000"/>
                        </a:solidFill>
                        <a:effectLst/>
                        <a:latin typeface="Palatino Linotype" panose="02040502050505030304" pitchFamily="18" charset="0"/>
                      </a:endParaRPr>
                    </a:p>
                  </a:txBody>
                  <a:tcPr marL="9525" marR="9525" marT="9525" marB="0" anchor="ctr"/>
                </a:tc>
                <a:tc>
                  <a:txBody>
                    <a:bodyPr/>
                    <a:lstStyle/>
                    <a:p>
                      <a:pPr algn="l" fontAlgn="ctr"/>
                      <a:r>
                        <a:rPr lang="es-ES" sz="2000" u="none" strike="noStrike">
                          <a:effectLst/>
                        </a:rPr>
                        <a:t> </a:t>
                      </a:r>
                      <a:endParaRPr lang="es-ES" sz="2000" b="0" i="0" u="none" strike="noStrike">
                        <a:solidFill>
                          <a:srgbClr val="000000"/>
                        </a:solidFill>
                        <a:effectLst/>
                        <a:latin typeface="Palatino Linotype" panose="02040502050505030304" pitchFamily="18" charset="0"/>
                      </a:endParaRPr>
                    </a:p>
                  </a:txBody>
                  <a:tcPr marL="9525" marR="9525" marT="9525" marB="0" anchor="ctr"/>
                </a:tc>
                <a:extLst>
                  <a:ext uri="{0D108BD9-81ED-4DB2-BD59-A6C34878D82A}">
                    <a16:rowId xmlns:a16="http://schemas.microsoft.com/office/drawing/2014/main" val="10004"/>
                  </a:ext>
                </a:extLst>
              </a:tr>
              <a:tr h="254857">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gr_riesg(1)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-0,162</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0,074</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4,881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0,027</a:t>
                      </a:r>
                      <a:endParaRPr lang="es-ES" sz="14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0,85</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0,736</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0,982</a:t>
                      </a:r>
                      <a:endParaRPr lang="es-E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254857">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gr_riesg(2)</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-0,024</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0,064</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0,14</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0,708</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0,976</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0,861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1,107</a:t>
                      </a:r>
                      <a:endParaRPr lang="es-E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6"/>
                  </a:ext>
                </a:extLst>
              </a:tr>
              <a:tr h="254857">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sexo(1)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0,177</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0,056</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10,083</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0,001</a:t>
                      </a:r>
                      <a:endParaRPr lang="es-ES" sz="14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1,193</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1,07</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1,331</a:t>
                      </a:r>
                      <a:endParaRPr lang="es-E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7"/>
                  </a:ext>
                </a:extLst>
              </a:tr>
              <a:tr h="400489">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morgreenc(1)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0,61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0,059</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108,234</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dirty="0">
                          <a:effectLst/>
                        </a:rPr>
                        <a:t>0,000</a:t>
                      </a:r>
                      <a:endParaRPr lang="es-E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1,841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1,641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2,065</a:t>
                      </a:r>
                      <a:endParaRPr lang="es-E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8"/>
                  </a:ext>
                </a:extLst>
              </a:tr>
              <a:tr h="361654">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morgreenc1(1)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0,725</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0,063</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130,603</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dirty="0">
                          <a:effectLst/>
                        </a:rPr>
                        <a:t>0,000</a:t>
                      </a:r>
                      <a:endParaRPr lang="es-E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2,064</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1,823</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2,337</a:t>
                      </a:r>
                      <a:endParaRPr lang="es-E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9"/>
                  </a:ext>
                </a:extLst>
              </a:tr>
              <a:tr h="361654">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morgreenc3(1)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1,094</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0,062</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315,183</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dirty="0">
                          <a:effectLst/>
                        </a:rPr>
                        <a:t>0,000</a:t>
                      </a:r>
                      <a:endParaRPr lang="es-E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2,987</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2,647</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3,371</a:t>
                      </a:r>
                      <a:endParaRPr lang="es-ES" sz="14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10"/>
                  </a:ext>
                </a:extLst>
              </a:tr>
              <a:tr h="284312">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Constante</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-1,036</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0,134</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59,625</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1</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dirty="0">
                          <a:effectLst/>
                        </a:rPr>
                        <a:t>0,000</a:t>
                      </a:r>
                      <a:endParaRPr lang="es-ES" sz="1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400" u="none" strike="noStrike">
                          <a:effectLst/>
                        </a:rPr>
                        <a:t>0,355</a:t>
                      </a:r>
                      <a:endParaRPr lang="es-ES" sz="14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s-ES" sz="2000" u="none" strike="noStrike">
                          <a:effectLst/>
                        </a:rPr>
                        <a:t> </a:t>
                      </a:r>
                      <a:endParaRPr lang="es-ES" sz="2000" b="0" i="0" u="none" strike="noStrike">
                        <a:solidFill>
                          <a:srgbClr val="000000"/>
                        </a:solidFill>
                        <a:effectLst/>
                        <a:latin typeface="Palatino Linotype" panose="02040502050505030304" pitchFamily="18" charset="0"/>
                      </a:endParaRPr>
                    </a:p>
                  </a:txBody>
                  <a:tcPr marL="9525" marR="9525" marT="9525" marB="0" anchor="ctr"/>
                </a:tc>
                <a:tc>
                  <a:txBody>
                    <a:bodyPr/>
                    <a:lstStyle/>
                    <a:p>
                      <a:pPr algn="l" fontAlgn="ctr"/>
                      <a:r>
                        <a:rPr lang="es-ES" sz="2000" u="none" strike="noStrike" dirty="0">
                          <a:effectLst/>
                        </a:rPr>
                        <a:t> </a:t>
                      </a:r>
                      <a:endParaRPr lang="es-ES" sz="2000" b="0" i="0" u="none" strike="noStrike" dirty="0">
                        <a:solidFill>
                          <a:srgbClr val="000000"/>
                        </a:solidFill>
                        <a:effectLst/>
                        <a:latin typeface="Palatino Linotype" panose="02040502050505030304" pitchFamily="18" charset="0"/>
                      </a:endParaRPr>
                    </a:p>
                  </a:txBody>
                  <a:tcPr marL="9525" marR="9525" marT="9525" marB="0" anchor="ctr"/>
                </a:tc>
                <a:extLst>
                  <a:ext uri="{0D108BD9-81ED-4DB2-BD59-A6C34878D82A}">
                    <a16:rowId xmlns:a16="http://schemas.microsoft.com/office/drawing/2014/main" val="10011"/>
                  </a:ext>
                </a:extLst>
              </a:tr>
            </a:tbl>
          </a:graphicData>
        </a:graphic>
      </p:graphicFrame>
      <p:sp>
        <p:nvSpPr>
          <p:cNvPr id="4" name="Marcador de contenido 2"/>
          <p:cNvSpPr>
            <a:spLocks noGrp="1"/>
          </p:cNvSpPr>
          <p:nvPr>
            <p:ph idx="1"/>
          </p:nvPr>
        </p:nvSpPr>
        <p:spPr>
          <a:xfrm>
            <a:off x="732495" y="5766907"/>
            <a:ext cx="10554574" cy="1159542"/>
          </a:xfrm>
        </p:spPr>
        <p:txBody>
          <a:bodyPr/>
          <a:lstStyle/>
          <a:p>
            <a:r>
              <a:rPr lang="es-ES" dirty="0"/>
              <a:t>La edad del paciente, como el grado de riesgo cardiovascular (alto riesgo CV) y la adherencia durante el estudio,  influyen en la adherencia final al tratamiento (p&lt;0.05 y </a:t>
            </a:r>
            <a:r>
              <a:rPr lang="es-ES" dirty="0" err="1"/>
              <a:t>Wald</a:t>
            </a:r>
            <a:r>
              <a:rPr lang="es-ES" dirty="0"/>
              <a:t>&lt;1.96)</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Entrada de lápiz 2"/>
              <p14:cNvContentPartPr/>
              <p14:nvPr>
                <p:extLst>
                  <p:ext uri="{42D2F446-02D8-4167-A562-619A0277C38B}">
                    <p15:isNarration xmlns:p15="http://schemas.microsoft.com/office/powerpoint/2012/main" val="1"/>
                  </p:ext>
                </p:extLst>
              </p14:nvPr>
            </p14:nvContentPartPr>
            <p14:xfrm>
              <a:off x="7664040" y="3184920"/>
              <a:ext cx="586440" cy="2184480"/>
            </p14:xfrm>
          </p:contentPart>
        </mc:Choice>
        <mc:Fallback>
          <p:pic>
            <p:nvPicPr>
              <p:cNvPr id="3" name="Entrada de lápiz 2"/>
              <p:cNvPicPr>
                <a:picLocks noGrp="1" noRot="1" noChangeAspect="1" noMove="1" noResize="1" noEditPoints="1" noAdjustHandles="1" noChangeArrowheads="1" noChangeShapeType="1"/>
              </p:cNvPicPr>
              <p:nvPr/>
            </p:nvPicPr>
            <p:blipFill>
              <a:blip r:embed="rId6"/>
              <a:stretch>
                <a:fillRect/>
              </a:stretch>
            </p:blipFill>
            <p:spPr>
              <a:xfrm>
                <a:off x="7654680" y="3175560"/>
                <a:ext cx="605160" cy="220320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mc:AlternateContent xmlns:mc="http://schemas.openxmlformats.org/markup-compatibility/2006">
        <mc:Choice xmlns:p14="http://schemas.microsoft.com/office/powerpoint/2010/main" Requires="p14">
          <p:contentPart p14:bwMode="auto" r:id="rId8">
            <p14:nvContentPartPr>
              <p14:cNvPr id="7" name="Entrada de lápiz 6"/>
              <p14:cNvContentPartPr/>
              <p14:nvPr/>
            </p14:nvContentPartPr>
            <p14:xfrm>
              <a:off x="7664040" y="3184920"/>
              <a:ext cx="586440" cy="2184480"/>
            </p14:xfrm>
          </p:contentPart>
        </mc:Choice>
        <mc:Fallback>
          <p:pic>
            <p:nvPicPr>
              <p:cNvPr id="7" name="Entrada de lápiz 6"/>
              <p:cNvPicPr/>
              <p:nvPr/>
            </p:nvPicPr>
            <p:blipFill>
              <a:blip r:embed="rId9"/>
              <a:stretch>
                <a:fillRect/>
              </a:stretch>
            </p:blipFill>
            <p:spPr>
              <a:xfrm>
                <a:off x="7654680" y="3175560"/>
                <a:ext cx="605160" cy="2203200"/>
              </a:xfrm>
              <a:prstGeom prst="rect">
                <a:avLst/>
              </a:prstGeom>
            </p:spPr>
          </p:pic>
        </mc:Fallback>
      </mc:AlternateContent>
    </p:spTree>
    <p:extLst>
      <p:ext uri="{BB962C8B-B14F-4D97-AF65-F5344CB8AC3E}">
        <p14:creationId xmlns:p14="http://schemas.microsoft.com/office/powerpoint/2010/main" val="1186208328"/>
      </p:ext>
    </p:extLst>
  </p:cSld>
  <p:clrMapOvr>
    <a:masterClrMapping/>
  </p:clrMapOvr>
  <mc:AlternateContent xmlns:mc="http://schemas.openxmlformats.org/markup-compatibility/2006">
    <mc:Choice xmlns:p14="http://schemas.microsoft.com/office/powerpoint/2010/main" Requires="p14">
      <p:transition spd="slow" p14:dur="2000" advTm="65901"/>
    </mc:Choice>
    <mc:Fallback>
      <p:transition spd="slow" advTm="65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IMPUTACIÓN MÚLTIPLE (VI)</a:t>
            </a:r>
          </a:p>
        </p:txBody>
      </p:sp>
      <p:pic>
        <p:nvPicPr>
          <p:cNvPr id="4" name="Imagen 3"/>
          <p:cNvPicPr/>
          <p:nvPr/>
        </p:nvPicPr>
        <p:blipFill>
          <a:blip r:embed="rId4">
            <a:extLst>
              <a:ext uri="{28A0092B-C50C-407E-A947-70E740481C1C}">
                <a14:useLocalDpi xmlns:a14="http://schemas.microsoft.com/office/drawing/2010/main" val="0"/>
              </a:ext>
            </a:extLst>
          </a:blip>
          <a:srcRect/>
          <a:stretch>
            <a:fillRect/>
          </a:stretch>
        </p:blipFill>
        <p:spPr bwMode="auto">
          <a:xfrm>
            <a:off x="2334000" y="2029067"/>
            <a:ext cx="7524000" cy="4680000"/>
          </a:xfrm>
          <a:prstGeom prst="rect">
            <a:avLst/>
          </a:prstGeom>
          <a:noFill/>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6787210"/>
      </p:ext>
    </p:extLst>
  </p:cSld>
  <p:clrMapOvr>
    <a:masterClrMapping/>
  </p:clrMapOvr>
  <mc:AlternateContent xmlns:mc="http://schemas.openxmlformats.org/markup-compatibility/2006">
    <mc:Choice xmlns:p14="http://schemas.microsoft.com/office/powerpoint/2010/main" Requires="p14">
      <p:transition spd="slow" p14:dur="2000" advTm="53425"/>
    </mc:Choice>
    <mc:Fallback>
      <p:transition spd="slow" advTm="53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INTRODUCCIÓN (I)</a:t>
            </a:r>
          </a:p>
        </p:txBody>
      </p:sp>
      <p:sp>
        <p:nvSpPr>
          <p:cNvPr id="3" name="Marcador de contenido 2"/>
          <p:cNvSpPr>
            <a:spLocks noGrp="1"/>
          </p:cNvSpPr>
          <p:nvPr>
            <p:ph idx="1"/>
          </p:nvPr>
        </p:nvSpPr>
        <p:spPr/>
        <p:txBody>
          <a:bodyPr>
            <a:normAutofit lnSpcReduction="10000"/>
          </a:bodyPr>
          <a:lstStyle/>
          <a:p>
            <a:endParaRPr lang="es-ES" dirty="0"/>
          </a:p>
          <a:p>
            <a:r>
              <a:rPr lang="es-ES" dirty="0"/>
              <a:t>La presencia en las bases de datos o de registros sin información (datos faltantes o </a:t>
            </a:r>
            <a:r>
              <a:rPr lang="es-ES" i="1" dirty="0"/>
              <a:t>missings</a:t>
            </a:r>
            <a:r>
              <a:rPr lang="es-ES" dirty="0"/>
              <a:t>) es muy frecuente en investigación. </a:t>
            </a:r>
          </a:p>
          <a:p>
            <a:endParaRPr lang="es-ES" dirty="0"/>
          </a:p>
          <a:p>
            <a:r>
              <a:rPr lang="es-ES" dirty="0"/>
              <a:t>No tenerlo en cuenta puede generar situaciones no deseadas en la fase de inferencia estadística. </a:t>
            </a:r>
          </a:p>
          <a:p>
            <a:endParaRPr lang="es-ES" dirty="0"/>
          </a:p>
          <a:p>
            <a:r>
              <a:rPr lang="es-ES" dirty="0"/>
              <a:t>La aplicación de procedimientos inapropiados de sustitución de información produce sesgos en el análisis, reduce la potencia estadística de los métodos estadísticos y le resta eficiencia a la fase de inferencia, pudiendo incluso invalidar las conclusiones de un estudio.</a:t>
            </a:r>
          </a:p>
          <a:p>
            <a:endParaRPr lang="es-ES" dirty="0"/>
          </a:p>
          <a:p>
            <a:endParaRPr lang="es-E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3857407"/>
      </p:ext>
    </p:extLst>
  </p:cSld>
  <p:clrMapOvr>
    <a:masterClrMapping/>
  </p:clrMapOvr>
  <mc:AlternateContent xmlns:mc="http://schemas.openxmlformats.org/markup-compatibility/2006">
    <mc:Choice xmlns:p14="http://schemas.microsoft.com/office/powerpoint/2010/main" Requires="p14">
      <p:transition spd="slow" p14:dur="2000" advTm="44494"/>
    </mc:Choice>
    <mc:Fallback>
      <p:transition spd="slow" advTm="44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CONCLUSIONES (I)</a:t>
            </a:r>
          </a:p>
        </p:txBody>
      </p:sp>
      <p:sp>
        <p:nvSpPr>
          <p:cNvPr id="3" name="Marcador de contenido 2"/>
          <p:cNvSpPr>
            <a:spLocks noGrp="1"/>
          </p:cNvSpPr>
          <p:nvPr>
            <p:ph idx="1"/>
          </p:nvPr>
        </p:nvSpPr>
        <p:spPr>
          <a:xfrm>
            <a:off x="818712" y="2222287"/>
            <a:ext cx="10554574" cy="4380394"/>
          </a:xfrm>
        </p:spPr>
        <p:txBody>
          <a:bodyPr>
            <a:normAutofit/>
          </a:bodyPr>
          <a:lstStyle/>
          <a:p>
            <a:r>
              <a:rPr lang="es-ES" dirty="0"/>
              <a:t>Respecto al procedimiento a la hora de llevar a cabo el análisis de </a:t>
            </a:r>
            <a:r>
              <a:rPr lang="es-ES" dirty="0" err="1"/>
              <a:t>datasets</a:t>
            </a:r>
            <a:r>
              <a:rPr lang="es-ES" dirty="0"/>
              <a:t> que contengan </a:t>
            </a:r>
            <a:r>
              <a:rPr lang="es-ES" i="1" dirty="0" err="1"/>
              <a:t>missings</a:t>
            </a:r>
            <a:r>
              <a:rPr lang="es-ES" dirty="0"/>
              <a:t>:</a:t>
            </a:r>
          </a:p>
          <a:p>
            <a:pPr lvl="1"/>
            <a:r>
              <a:rPr lang="es-ES" dirty="0"/>
              <a:t>En primer lugar, es conveniente llevar a cabo un análisis de </a:t>
            </a:r>
            <a:r>
              <a:rPr lang="es-ES" i="1" dirty="0" err="1"/>
              <a:t>missings</a:t>
            </a:r>
            <a:r>
              <a:rPr lang="es-ES" dirty="0"/>
              <a:t>, de manera que si el porcentaje de los desaparecidos es bajo (menos del 5%), podemos asumir que las inferencias no se verán afectadas por algún tipo de sesgo. En caso de que un porcentaje de datos faltantes superior al 5%, es necesario investigar la estructura de estos datos para confirmar si son MCAR, MAR o MNAR.</a:t>
            </a:r>
          </a:p>
          <a:p>
            <a:pPr lvl="1"/>
            <a:r>
              <a:rPr lang="es-ES" dirty="0"/>
              <a:t>Una alternativa a tratar de determinar la estructura de los datos consiste en analizar las diferentes técnicas de datos faltantes para manejarlos y evaluar si los diferentes enfoques son válidos.</a:t>
            </a:r>
          </a:p>
          <a:p>
            <a:r>
              <a:rPr lang="es-ES" dirty="0"/>
              <a:t>Como recomendación para futuros análisis de estudios de tipo longitudinal o de cohorte, una vez depurada la base de datos, comprobar las posibles metodologías de análisis, ya que en función de cuál sea nuestra variable dependiente o de respuesta, así como la distribución y estructura de los datos debemos ser cuidadosos en la selección de la metodología más conveniente.</a:t>
            </a:r>
          </a:p>
          <a:p>
            <a:endParaRPr lang="es-E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3708410"/>
      </p:ext>
    </p:extLst>
  </p:cSld>
  <p:clrMapOvr>
    <a:masterClrMapping/>
  </p:clrMapOvr>
  <mc:AlternateContent xmlns:mc="http://schemas.openxmlformats.org/markup-compatibility/2006">
    <mc:Choice xmlns:p14="http://schemas.microsoft.com/office/powerpoint/2010/main" Requires="p14">
      <p:transition spd="slow" p14:dur="2000" advTm="83781"/>
    </mc:Choice>
    <mc:Fallback>
      <p:transition spd="slow" advTm="83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 dirty="0"/>
          </a:p>
          <a:p>
            <a:r>
              <a:rPr lang="es-ES" dirty="0"/>
              <a:t>Concluimos que, efectivamente existe una buena adhesión al tratamiento con la polypill para la prevención secundaria de eventos cardiovasculares, mantenida a lo largo del tiempo.</a:t>
            </a:r>
          </a:p>
          <a:p>
            <a:r>
              <a:rPr lang="es-ES" dirty="0"/>
              <a:t>Adicionalmente, se plantea, para un análisis posterior la implementación del algoritmo PMM para imputar variables cuantitativas que no están normalmente distribuidas.</a:t>
            </a:r>
          </a:p>
        </p:txBody>
      </p:sp>
      <p:sp>
        <p:nvSpPr>
          <p:cNvPr id="4" name="Título 1"/>
          <p:cNvSpPr>
            <a:spLocks noGrp="1"/>
          </p:cNvSpPr>
          <p:nvPr>
            <p:ph type="title"/>
          </p:nvPr>
        </p:nvSpPr>
        <p:spPr>
          <a:xfrm>
            <a:off x="810000" y="447188"/>
            <a:ext cx="10571998" cy="970450"/>
          </a:xfrm>
        </p:spPr>
        <p:txBody>
          <a:bodyPr/>
          <a:lstStyle/>
          <a:p>
            <a:r>
              <a:rPr lang="es-ES" dirty="0"/>
              <a:t>CONCLUSIONES (II)</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2428012"/>
      </p:ext>
    </p:extLst>
  </p:cSld>
  <p:clrMapOvr>
    <a:masterClrMapping/>
  </p:clrMapOvr>
  <mc:AlternateContent xmlns:mc="http://schemas.openxmlformats.org/markup-compatibility/2006">
    <mc:Choice xmlns:p14="http://schemas.microsoft.com/office/powerpoint/2010/main" Requires="p14">
      <p:transition spd="slow" p14:dur="2000" advTm="26707"/>
    </mc:Choice>
    <mc:Fallback>
      <p:transition spd="slow" advTm="26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BIBLIOGRAFÍA (I)</a:t>
            </a:r>
          </a:p>
        </p:txBody>
      </p:sp>
      <p:sp>
        <p:nvSpPr>
          <p:cNvPr id="3" name="Marcador de contenido 2"/>
          <p:cNvSpPr>
            <a:spLocks noGrp="1"/>
          </p:cNvSpPr>
          <p:nvPr>
            <p:ph idx="1"/>
          </p:nvPr>
        </p:nvSpPr>
        <p:spPr/>
        <p:txBody>
          <a:bodyPr>
            <a:normAutofit fontScale="85000" lnSpcReduction="10000"/>
          </a:bodyPr>
          <a:lstStyle/>
          <a:p>
            <a:pPr lvl="0"/>
            <a:r>
              <a:rPr lang="en-US" dirty="0"/>
              <a:t>P. D. Allison, </a:t>
            </a:r>
            <a:r>
              <a:rPr lang="en-US" i="1" dirty="0"/>
              <a:t>Missing Data</a:t>
            </a:r>
            <a:r>
              <a:rPr lang="en-US" dirty="0"/>
              <a:t>, no. n.{</a:t>
            </a:r>
            <a:r>
              <a:rPr lang="en-US" baseline="30000" dirty="0"/>
              <a:t>o</a:t>
            </a:r>
            <a:r>
              <a:rPr lang="en-US" dirty="0"/>
              <a:t>} 136. SAGE Publications, 2002.</a:t>
            </a:r>
            <a:endParaRPr lang="es-ES" dirty="0"/>
          </a:p>
          <a:p>
            <a:pPr lvl="0"/>
            <a:r>
              <a:rPr lang="es-ES" dirty="0"/>
              <a:t>E. Lazcano-Ponce, E. Fernández, E. Salazar-Martínez, and M. Hernández-</a:t>
            </a:r>
            <a:r>
              <a:rPr lang="es-ES" dirty="0" err="1"/>
              <a:t>Avila</a:t>
            </a:r>
            <a:r>
              <a:rPr lang="es-ES" dirty="0"/>
              <a:t>, “Estudios de cohorte. Metodología, sesgos y aplicación,” </a:t>
            </a:r>
            <a:r>
              <a:rPr lang="es-ES" i="1" dirty="0"/>
              <a:t>Salud Publica </a:t>
            </a:r>
            <a:r>
              <a:rPr lang="es-ES" i="1" dirty="0" err="1"/>
              <a:t>Mex</a:t>
            </a:r>
            <a:r>
              <a:rPr lang="es-ES" i="1" dirty="0"/>
              <a:t>.</a:t>
            </a:r>
            <a:r>
              <a:rPr lang="es-ES" dirty="0"/>
              <a:t>, vol. 42, no. 3, pp. 230–241, Jun. 2000.</a:t>
            </a:r>
          </a:p>
          <a:p>
            <a:pPr lvl="0"/>
            <a:r>
              <a:rPr lang="en-US" dirty="0" err="1"/>
              <a:t>Karahalios</a:t>
            </a:r>
            <a:r>
              <a:rPr lang="en-US" dirty="0"/>
              <a:t>, L. </a:t>
            </a:r>
            <a:r>
              <a:rPr lang="en-US" dirty="0" err="1"/>
              <a:t>Baglietto</a:t>
            </a:r>
            <a:r>
              <a:rPr lang="en-US" dirty="0"/>
              <a:t>, J. B. Carlin, D. R. English, and J. A. Simpson, “A review of the reporting and handling of missing data in cohort studies with repeated assessment of exposure measures.,” </a:t>
            </a:r>
            <a:r>
              <a:rPr lang="en-US" i="1" dirty="0"/>
              <a:t>BMC Med. Res. </a:t>
            </a:r>
            <a:r>
              <a:rPr lang="es-ES" i="1" dirty="0" err="1"/>
              <a:t>Methodol</a:t>
            </a:r>
            <a:r>
              <a:rPr lang="es-ES" i="1" dirty="0"/>
              <a:t>.</a:t>
            </a:r>
            <a:r>
              <a:rPr lang="es-ES" dirty="0"/>
              <a:t>, vol. 12, p. 96, Jul. 2012.</a:t>
            </a:r>
          </a:p>
          <a:p>
            <a:pPr lvl="0"/>
            <a:r>
              <a:rPr lang="es-ES" dirty="0" err="1"/>
              <a:t>Jarrín</a:t>
            </a:r>
            <a:r>
              <a:rPr lang="es-ES" dirty="0"/>
              <a:t>, R. </a:t>
            </a:r>
            <a:r>
              <a:rPr lang="es-ES" dirty="0" err="1"/>
              <a:t>Geskus</a:t>
            </a:r>
            <a:r>
              <a:rPr lang="es-ES" dirty="0"/>
              <a:t>, S. Pérez-Hoyos, and J. del Amo, “Principales métodos de análisis en los estudios de cohortes de sujetos diagnosticados de infección por el virus de la inmunodeficiencia humana (VIH),” </a:t>
            </a:r>
            <a:r>
              <a:rPr lang="es-ES" i="1" dirty="0" err="1"/>
              <a:t>Enferm</a:t>
            </a:r>
            <a:r>
              <a:rPr lang="es-ES" i="1" dirty="0"/>
              <a:t>. </a:t>
            </a:r>
            <a:r>
              <a:rPr lang="es-ES" i="1" dirty="0" err="1"/>
              <a:t>Infecc</a:t>
            </a:r>
            <a:r>
              <a:rPr lang="es-ES" i="1" dirty="0"/>
              <a:t>. </a:t>
            </a:r>
            <a:r>
              <a:rPr lang="es-ES" i="1" dirty="0" err="1"/>
              <a:t>Microbiol</a:t>
            </a:r>
            <a:r>
              <a:rPr lang="es-ES" i="1" dirty="0"/>
              <a:t>. </a:t>
            </a:r>
            <a:r>
              <a:rPr lang="es-ES" i="1" dirty="0" err="1"/>
              <a:t>Clin</a:t>
            </a:r>
            <a:r>
              <a:rPr lang="es-ES" i="1" dirty="0"/>
              <a:t>.</a:t>
            </a:r>
            <a:r>
              <a:rPr lang="es-ES" dirty="0"/>
              <a:t>, vol. 28, no. 5, pp. 298–303, </a:t>
            </a:r>
            <a:r>
              <a:rPr lang="es-ES" dirty="0" err="1"/>
              <a:t>May</a:t>
            </a:r>
            <a:r>
              <a:rPr lang="es-ES" dirty="0"/>
              <a:t> 2010.</a:t>
            </a:r>
          </a:p>
          <a:p>
            <a:pPr lvl="0"/>
            <a:r>
              <a:rPr lang="en-US" dirty="0"/>
              <a:t>“OMS | </a:t>
            </a:r>
            <a:r>
              <a:rPr lang="en-US" dirty="0" err="1"/>
              <a:t>Enfermedades</a:t>
            </a:r>
            <a:r>
              <a:rPr lang="en-US" dirty="0"/>
              <a:t> </a:t>
            </a:r>
            <a:r>
              <a:rPr lang="en-US" dirty="0" err="1"/>
              <a:t>cardiovasculares</a:t>
            </a:r>
            <a:r>
              <a:rPr lang="en-US" dirty="0"/>
              <a:t>,” </a:t>
            </a:r>
            <a:r>
              <a:rPr lang="en-US" i="1" dirty="0"/>
              <a:t>WHO</a:t>
            </a:r>
            <a:r>
              <a:rPr lang="en-US" dirty="0"/>
              <a:t>, 2015. [Online]. Available: http://www.who.int/mediacentre/factsheets/fs317/es/. </a:t>
            </a:r>
            <a:r>
              <a:rPr lang="es-ES" dirty="0"/>
              <a:t>[</a:t>
            </a:r>
            <a:r>
              <a:rPr lang="es-ES" dirty="0" err="1"/>
              <a:t>Accessed</a:t>
            </a:r>
            <a:r>
              <a:rPr lang="es-ES" dirty="0"/>
              <a:t>: 15-Mar-2017].</a:t>
            </a:r>
          </a:p>
          <a:p>
            <a:pPr lvl="0"/>
            <a:r>
              <a:rPr lang="es-ES" dirty="0"/>
              <a:t>“Alianzas estratégicas para la innovación | Ferrer </a:t>
            </a:r>
            <a:r>
              <a:rPr lang="es-ES" dirty="0" err="1"/>
              <a:t>Corporate</a:t>
            </a:r>
            <a:r>
              <a:rPr lang="es-ES" dirty="0"/>
              <a:t>.” </a:t>
            </a:r>
            <a:r>
              <a:rPr lang="en-US" dirty="0"/>
              <a:t>[Online]. Available: http://www.ferrer.com/innovacion/alianzas-estrategicas-para-la-innovacion. </a:t>
            </a:r>
            <a:r>
              <a:rPr lang="es-ES" dirty="0"/>
              <a:t>[</a:t>
            </a:r>
            <a:r>
              <a:rPr lang="es-ES" dirty="0" err="1"/>
              <a:t>Accessed</a:t>
            </a:r>
            <a:r>
              <a:rPr lang="es-ES" dirty="0"/>
              <a:t>: 17-Mar-2017].</a:t>
            </a:r>
          </a:p>
          <a:p>
            <a:endParaRPr lang="es-E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7598466"/>
      </p:ext>
    </p:extLst>
  </p:cSld>
  <p:clrMapOvr>
    <a:masterClrMapping/>
  </p:clrMapOvr>
  <mc:AlternateContent xmlns:mc="http://schemas.openxmlformats.org/markup-compatibility/2006">
    <mc:Choice xmlns:p14="http://schemas.microsoft.com/office/powerpoint/2010/main" Requires="p14">
      <p:transition spd="slow" p14:dur="2000" advTm="1977"/>
    </mc:Choice>
    <mc:Fallback>
      <p:transition spd="slow" advTm="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8712" y="2626048"/>
            <a:ext cx="10554574" cy="3636511"/>
          </a:xfrm>
        </p:spPr>
        <p:txBody>
          <a:bodyPr>
            <a:normAutofit fontScale="70000" lnSpcReduction="20000"/>
          </a:bodyPr>
          <a:lstStyle/>
          <a:p>
            <a:pPr lvl="0"/>
            <a:r>
              <a:rPr lang="es-ES" dirty="0"/>
              <a:t>“La </a:t>
            </a:r>
            <a:r>
              <a:rPr lang="es-ES" dirty="0" err="1"/>
              <a:t>polypill</a:t>
            </a:r>
            <a:r>
              <a:rPr lang="es-ES" dirty="0"/>
              <a:t> cardiovascular, desarrollada por la colaboración CNIC-Ferrer, aumenta la adhesión al tratamiento en esta patología - Atención Especializada - Elmedicointeractivo.com.” </a:t>
            </a:r>
            <a:r>
              <a:rPr lang="en-US" dirty="0"/>
              <a:t>[Online]. Available: http://www.elmedicointeractivo.com/articulo/atencion-especializada/polypill-cardiovascular-desarrollada-colaboracion-cnic-ferrer-aumenta-adhesion-tratamiento-patologia/20161115131644107170.html. [Accessed: 17-Mar-2017].</a:t>
            </a:r>
            <a:endParaRPr lang="es-ES" dirty="0"/>
          </a:p>
          <a:p>
            <a:pPr lvl="0"/>
            <a:r>
              <a:rPr lang="es-ES" dirty="0"/>
              <a:t>M. Castro, C. Tutores, F. </a:t>
            </a:r>
            <a:r>
              <a:rPr lang="es-ES" dirty="0" err="1"/>
              <a:t>Gude</a:t>
            </a:r>
            <a:r>
              <a:rPr lang="es-ES" dirty="0"/>
              <a:t> Sampedro, A. Pérez, G. Máster, and T. Estadísticas, “IMPUTAC ON DE DATOS FALTANTES EN UN MODELO DE TIEMPO DE FALLO ACELERADO,” 2014.</a:t>
            </a:r>
          </a:p>
          <a:p>
            <a:pPr lvl="0"/>
            <a:r>
              <a:rPr lang="en-US" dirty="0"/>
              <a:t>I. Corporation, “IBM SPSS Missing Values 20.”</a:t>
            </a:r>
            <a:endParaRPr lang="es-ES" dirty="0"/>
          </a:p>
          <a:p>
            <a:pPr lvl="0"/>
            <a:r>
              <a:rPr lang="en-US" dirty="0"/>
              <a:t>J. L. Schafer and J. W. Graham, “Missing data: our view of the state of the art.,” </a:t>
            </a:r>
            <a:r>
              <a:rPr lang="en-US" i="1" dirty="0"/>
              <a:t>Psychol. Methods</a:t>
            </a:r>
            <a:r>
              <a:rPr lang="en-US" dirty="0"/>
              <a:t>, vol. 7, no. 2, pp. 147–77, Jun. 2002.</a:t>
            </a:r>
            <a:endParaRPr lang="es-ES" dirty="0"/>
          </a:p>
          <a:p>
            <a:pPr lvl="0"/>
            <a:r>
              <a:rPr lang="en-US" dirty="0"/>
              <a:t>R. J. Little </a:t>
            </a:r>
            <a:r>
              <a:rPr lang="en-US" i="1" dirty="0"/>
              <a:t>et al.</a:t>
            </a:r>
            <a:r>
              <a:rPr lang="en-US" dirty="0"/>
              <a:t>, “The Prevention and Treatment of Missing Data in Clinical Trials,” </a:t>
            </a:r>
            <a:r>
              <a:rPr lang="en-US" i="1" dirty="0"/>
              <a:t>N. Engl. J. Med.</a:t>
            </a:r>
            <a:r>
              <a:rPr lang="en-US" dirty="0"/>
              <a:t>, vol. 367, no. 14, pp. 1355–1360, Oct. 2012.</a:t>
            </a:r>
            <a:endParaRPr lang="es-ES" dirty="0"/>
          </a:p>
          <a:p>
            <a:pPr lvl="0"/>
            <a:r>
              <a:rPr lang="en-US" dirty="0"/>
              <a:t>C. K. Enders, </a:t>
            </a:r>
            <a:r>
              <a:rPr lang="en-US" i="1" dirty="0"/>
              <a:t>Applied Missing Data Analysis</a:t>
            </a:r>
            <a:r>
              <a:rPr lang="en-US" dirty="0"/>
              <a:t>. </a:t>
            </a:r>
            <a:r>
              <a:rPr lang="es-ES" dirty="0" err="1"/>
              <a:t>Guilford</a:t>
            </a:r>
            <a:r>
              <a:rPr lang="es-ES" dirty="0"/>
              <a:t> </a:t>
            </a:r>
            <a:r>
              <a:rPr lang="es-ES" dirty="0" err="1"/>
              <a:t>Press</a:t>
            </a:r>
            <a:r>
              <a:rPr lang="es-ES" dirty="0"/>
              <a:t>, 2010.</a:t>
            </a:r>
          </a:p>
          <a:p>
            <a:pPr lvl="0"/>
            <a:r>
              <a:rPr lang="en-US" dirty="0"/>
              <a:t>“American Heart Association - Building healthier lives, free of cardiovascular diseases and stroke.” </a:t>
            </a:r>
            <a:r>
              <a:rPr lang="es-ES" dirty="0"/>
              <a:t>[Online]. </a:t>
            </a:r>
            <a:r>
              <a:rPr lang="es-ES" dirty="0" err="1"/>
              <a:t>Available</a:t>
            </a:r>
            <a:r>
              <a:rPr lang="es-ES" dirty="0"/>
              <a:t>: http://www.heart.org/HEARTORG/. [</a:t>
            </a:r>
            <a:r>
              <a:rPr lang="es-ES" dirty="0" err="1"/>
              <a:t>Accessed</a:t>
            </a:r>
            <a:r>
              <a:rPr lang="es-ES" dirty="0"/>
              <a:t>: 18-May-2017].</a:t>
            </a:r>
          </a:p>
          <a:p>
            <a:pPr lvl="0"/>
            <a:r>
              <a:rPr lang="en-US" dirty="0"/>
              <a:t>D. B. Rubin, “Inference and Missing Data,” </a:t>
            </a:r>
            <a:r>
              <a:rPr lang="en-US" i="1" dirty="0" err="1"/>
              <a:t>Biometrika</a:t>
            </a:r>
            <a:r>
              <a:rPr lang="en-US" dirty="0"/>
              <a:t>, vol. 63, no. 3, p. 581, Dec. 1976.</a:t>
            </a:r>
            <a:endParaRPr lang="es-ES" dirty="0"/>
          </a:p>
          <a:p>
            <a:pPr lvl="0"/>
            <a:r>
              <a:rPr lang="en-US" dirty="0"/>
              <a:t>M. </a:t>
            </a:r>
            <a:r>
              <a:rPr lang="en-US" dirty="0" err="1"/>
              <a:t>Szklo</a:t>
            </a:r>
            <a:r>
              <a:rPr lang="en-US" dirty="0"/>
              <a:t>, “Population-based Cohort Studies,” vol. 20, no. 1.</a:t>
            </a:r>
            <a:endParaRPr lang="es-ES" dirty="0"/>
          </a:p>
          <a:p>
            <a:pPr lvl="0"/>
            <a:endParaRPr lang="es-ES" dirty="0"/>
          </a:p>
          <a:p>
            <a:endParaRPr lang="es-ES" dirty="0"/>
          </a:p>
        </p:txBody>
      </p:sp>
      <p:sp>
        <p:nvSpPr>
          <p:cNvPr id="4" name="Título 1"/>
          <p:cNvSpPr>
            <a:spLocks noGrp="1"/>
          </p:cNvSpPr>
          <p:nvPr>
            <p:ph type="title"/>
          </p:nvPr>
        </p:nvSpPr>
        <p:spPr/>
        <p:txBody>
          <a:bodyPr/>
          <a:lstStyle/>
          <a:p>
            <a:r>
              <a:rPr lang="es-ES" dirty="0"/>
              <a:t>BIBLIOGRAFÍA (II)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70249292"/>
      </p:ext>
    </p:extLst>
  </p:cSld>
  <p:clrMapOvr>
    <a:masterClrMapping/>
  </p:clrMapOvr>
  <mc:AlternateContent xmlns:mc="http://schemas.openxmlformats.org/markup-compatibility/2006">
    <mc:Choice xmlns:p14="http://schemas.microsoft.com/office/powerpoint/2010/main" Requires="p14">
      <p:transition spd="slow" p14:dur="2000" advTm="1715"/>
    </mc:Choice>
    <mc:Fallback>
      <p:transition spd="slow" advTm="1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8712" y="2388537"/>
            <a:ext cx="10554574" cy="3636511"/>
          </a:xfrm>
        </p:spPr>
        <p:txBody>
          <a:bodyPr>
            <a:normAutofit fontScale="77500" lnSpcReduction="20000"/>
          </a:bodyPr>
          <a:lstStyle/>
          <a:p>
            <a:pPr lvl="0"/>
            <a:r>
              <a:rPr lang="es-ES" dirty="0"/>
              <a:t>“Qué es la enfermedad cardiovascular: </a:t>
            </a:r>
            <a:r>
              <a:rPr lang="es-ES" dirty="0" err="1"/>
              <a:t>MedlinePlus</a:t>
            </a:r>
            <a:r>
              <a:rPr lang="es-ES" dirty="0"/>
              <a:t> enciclopedia médica.” </a:t>
            </a:r>
            <a:r>
              <a:rPr lang="en-US" dirty="0"/>
              <a:t>[Online]. Available: https://medlineplus.gov/spanish/ency/patientinstructions/000759.htm. [Accessed: 18-May-2017].</a:t>
            </a:r>
            <a:endParaRPr lang="es-ES" dirty="0"/>
          </a:p>
          <a:p>
            <a:pPr lvl="0"/>
            <a:r>
              <a:rPr lang="es-ES" dirty="0"/>
              <a:t>J. M. Baena-Díez, M. Vidal-</a:t>
            </a:r>
            <a:r>
              <a:rPr lang="es-ES" dirty="0" err="1"/>
              <a:t>Solsona</a:t>
            </a:r>
            <a:r>
              <a:rPr lang="es-ES" dirty="0"/>
              <a:t>, A. O. </a:t>
            </a:r>
            <a:r>
              <a:rPr lang="es-ES" dirty="0" err="1"/>
              <a:t>Byram</a:t>
            </a:r>
            <a:r>
              <a:rPr lang="es-ES" dirty="0"/>
              <a:t>, I. González-</a:t>
            </a:r>
            <a:r>
              <a:rPr lang="es-ES" dirty="0" err="1"/>
              <a:t>Casafont</a:t>
            </a:r>
            <a:r>
              <a:rPr lang="es-ES" dirty="0"/>
              <a:t>, G. Ledesma-Ulloa, and N. Martí-Sans, “Epidemiología de las enfermedades cardiovasculares en atención primaria. Estudio Cohorte Zona Franca de Barcelona,” </a:t>
            </a:r>
            <a:r>
              <a:rPr lang="es-ES" i="1" dirty="0"/>
              <a:t>Rev. Española </a:t>
            </a:r>
            <a:r>
              <a:rPr lang="es-ES" i="1" dirty="0" err="1"/>
              <a:t>Cardiol</a:t>
            </a:r>
            <a:r>
              <a:rPr lang="es-ES" i="1" dirty="0"/>
              <a:t>.</a:t>
            </a:r>
            <a:r>
              <a:rPr lang="es-ES" dirty="0"/>
              <a:t>, vol. 63, no. 11, pp. 1261–1269, Nov. 2010.</a:t>
            </a:r>
          </a:p>
          <a:p>
            <a:pPr lvl="0"/>
            <a:r>
              <a:rPr lang="en-US" dirty="0"/>
              <a:t>L. A. </a:t>
            </a:r>
            <a:r>
              <a:rPr lang="en-US" dirty="0" err="1"/>
              <a:t>Cupples</a:t>
            </a:r>
            <a:r>
              <a:rPr lang="en-US" dirty="0"/>
              <a:t>, R. B. </a:t>
            </a:r>
            <a:r>
              <a:rPr lang="en-US" dirty="0" err="1"/>
              <a:t>D’Agostino</a:t>
            </a:r>
            <a:r>
              <a:rPr lang="en-US" dirty="0"/>
              <a:t>, K. Anderson, and W. B. </a:t>
            </a:r>
            <a:r>
              <a:rPr lang="en-US" dirty="0" err="1"/>
              <a:t>Kannel</a:t>
            </a:r>
            <a:r>
              <a:rPr lang="en-US" dirty="0"/>
              <a:t>, “Comparison of baseline and repeated measure covariate techniques in the Framingham Heart Study.,” </a:t>
            </a:r>
            <a:r>
              <a:rPr lang="en-US" i="1" dirty="0"/>
              <a:t>Stat. Med.</a:t>
            </a:r>
            <a:r>
              <a:rPr lang="en-US" dirty="0"/>
              <a:t>, vol. 7, no. 1–2, pp. 205–22.</a:t>
            </a:r>
            <a:endParaRPr lang="es-ES" dirty="0"/>
          </a:p>
          <a:p>
            <a:pPr lvl="0"/>
            <a:r>
              <a:rPr lang="en-US" dirty="0"/>
              <a:t>W. </a:t>
            </a:r>
            <a:r>
              <a:rPr lang="en-US" dirty="0" err="1"/>
              <a:t>Vach</a:t>
            </a:r>
            <a:r>
              <a:rPr lang="en-US" dirty="0"/>
              <a:t> and M. </a:t>
            </a:r>
            <a:r>
              <a:rPr lang="en-US" dirty="0" err="1"/>
              <a:t>Blettner</a:t>
            </a:r>
            <a:r>
              <a:rPr lang="en-US" dirty="0"/>
              <a:t>, “Missing Data in Epidemiologic Studies,” in </a:t>
            </a:r>
            <a:r>
              <a:rPr lang="en-US" i="1" dirty="0"/>
              <a:t>Encyclopedia of Biostatistics</a:t>
            </a:r>
            <a:r>
              <a:rPr lang="en-US" dirty="0"/>
              <a:t>, </a:t>
            </a:r>
            <a:r>
              <a:rPr lang="en-US" dirty="0" err="1"/>
              <a:t>Chichester</a:t>
            </a:r>
            <a:r>
              <a:rPr lang="en-US" dirty="0"/>
              <a:t>, UK: John Wiley &amp; Sons, Ltd, 2005.</a:t>
            </a:r>
            <a:endParaRPr lang="es-ES" dirty="0"/>
          </a:p>
          <a:p>
            <a:pPr lvl="0"/>
            <a:r>
              <a:rPr lang="en-US" dirty="0"/>
              <a:t>J. </a:t>
            </a:r>
            <a:r>
              <a:rPr lang="en-US" dirty="0" err="1"/>
              <a:t>Twisk</a:t>
            </a:r>
            <a:r>
              <a:rPr lang="en-US" dirty="0"/>
              <a:t> and W. de </a:t>
            </a:r>
            <a:r>
              <a:rPr lang="en-US" dirty="0" err="1"/>
              <a:t>Vente</a:t>
            </a:r>
            <a:r>
              <a:rPr lang="en-US" dirty="0"/>
              <a:t>, “Attrition in longitudinal studies. How to deal with missing data.,” </a:t>
            </a:r>
            <a:r>
              <a:rPr lang="en-US" i="1" dirty="0"/>
              <a:t>J. </a:t>
            </a:r>
            <a:r>
              <a:rPr lang="en-US" i="1" dirty="0" err="1"/>
              <a:t>Clin</a:t>
            </a:r>
            <a:r>
              <a:rPr lang="en-US" i="1" dirty="0"/>
              <a:t>. </a:t>
            </a:r>
            <a:r>
              <a:rPr lang="es-ES" i="1" dirty="0" err="1"/>
              <a:t>Epidemiol</a:t>
            </a:r>
            <a:r>
              <a:rPr lang="es-ES" i="1" dirty="0"/>
              <a:t>.</a:t>
            </a:r>
            <a:r>
              <a:rPr lang="es-ES" dirty="0"/>
              <a:t>, vol. 55, no. 4, pp. 329–37, </a:t>
            </a:r>
            <a:r>
              <a:rPr lang="es-ES" dirty="0" err="1"/>
              <a:t>Apr</a:t>
            </a:r>
            <a:r>
              <a:rPr lang="es-ES" dirty="0"/>
              <a:t>. 2002.</a:t>
            </a:r>
          </a:p>
          <a:p>
            <a:pPr lvl="0"/>
            <a:r>
              <a:rPr lang="en-US" dirty="0"/>
              <a:t>A. </a:t>
            </a:r>
            <a:r>
              <a:rPr lang="en-US" dirty="0" err="1"/>
              <a:t>Karahalios</a:t>
            </a:r>
            <a:r>
              <a:rPr lang="en-US" dirty="0"/>
              <a:t>, L. </a:t>
            </a:r>
            <a:r>
              <a:rPr lang="en-US" dirty="0" err="1"/>
              <a:t>Baglietto</a:t>
            </a:r>
            <a:r>
              <a:rPr lang="en-US" dirty="0"/>
              <a:t>, K. J. Lee, D. R. English, J. B. Carlin, and J. A. Simpson, “EMERGING THEMES IN EPIDEMIOLOGY The impact of missing data on analyses of a time-dependent exposure in a longitudinal cohort: a simulation study.”</a:t>
            </a:r>
            <a:endParaRPr lang="es-ES" dirty="0"/>
          </a:p>
          <a:p>
            <a:pPr lvl="0"/>
            <a:r>
              <a:rPr lang="en-US" dirty="0"/>
              <a:t>J. </a:t>
            </a:r>
            <a:r>
              <a:rPr lang="en-US" dirty="0" err="1"/>
              <a:t>Scheffer</a:t>
            </a:r>
            <a:r>
              <a:rPr lang="en-US" dirty="0"/>
              <a:t>, “Dealing with Missing Data,” </a:t>
            </a:r>
            <a:r>
              <a:rPr lang="en-US" i="1" dirty="0"/>
              <a:t>Res. Lett. Inf. Math. </a:t>
            </a:r>
            <a:r>
              <a:rPr lang="en-US" i="1" dirty="0" err="1"/>
              <a:t>Sci</a:t>
            </a:r>
            <a:r>
              <a:rPr lang="en-US" dirty="0"/>
              <a:t>, vol. 3, pp. 153–160, 2002.</a:t>
            </a:r>
            <a:endParaRPr lang="es-ES" dirty="0"/>
          </a:p>
          <a:p>
            <a:endParaRPr lang="es-ES" dirty="0"/>
          </a:p>
        </p:txBody>
      </p:sp>
      <p:sp>
        <p:nvSpPr>
          <p:cNvPr id="4" name="Título 1"/>
          <p:cNvSpPr>
            <a:spLocks noGrp="1"/>
          </p:cNvSpPr>
          <p:nvPr>
            <p:ph type="title"/>
          </p:nvPr>
        </p:nvSpPr>
        <p:spPr/>
        <p:txBody>
          <a:bodyPr/>
          <a:lstStyle/>
          <a:p>
            <a:r>
              <a:rPr lang="es-ES" dirty="0"/>
              <a:t>BIBLIOGRAFÍA (III)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7340797"/>
      </p:ext>
    </p:extLst>
  </p:cSld>
  <p:clrMapOvr>
    <a:masterClrMapping/>
  </p:clrMapOvr>
  <mc:AlternateContent xmlns:mc="http://schemas.openxmlformats.org/markup-compatibility/2006">
    <mc:Choice xmlns:p14="http://schemas.microsoft.com/office/powerpoint/2010/main" Requires="p14">
      <p:transition spd="slow" p14:dur="2000" advTm="3427"/>
    </mc:Choice>
    <mc:Fallback>
      <p:transition spd="slow" advTm="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ES" dirty="0"/>
              <a:t>Algunas de las causas más comunes para la pérdida de datos:</a:t>
            </a:r>
          </a:p>
          <a:p>
            <a:pPr lvl="1"/>
            <a:r>
              <a:rPr lang="es-ES" dirty="0"/>
              <a:t>Pérdida del seguimiento del paciente: por abandono del estudio, muerte del individuo, cambio de localización geográfica…</a:t>
            </a:r>
          </a:p>
          <a:p>
            <a:pPr lvl="1"/>
            <a:r>
              <a:rPr lang="es-ES" dirty="0"/>
              <a:t>Fallo en los instrumentos de medida.</a:t>
            </a:r>
          </a:p>
          <a:p>
            <a:pPr lvl="1"/>
            <a:r>
              <a:rPr lang="es-ES" dirty="0"/>
              <a:t>El paciente no conoce o no quiere contestar.</a:t>
            </a:r>
          </a:p>
          <a:p>
            <a:pPr lvl="1"/>
            <a:endParaRPr lang="es-ES" dirty="0"/>
          </a:p>
        </p:txBody>
      </p:sp>
      <p:sp>
        <p:nvSpPr>
          <p:cNvPr id="4" name="Título 1"/>
          <p:cNvSpPr>
            <a:spLocks noGrp="1"/>
          </p:cNvSpPr>
          <p:nvPr>
            <p:ph type="title"/>
          </p:nvPr>
        </p:nvSpPr>
        <p:spPr>
          <a:xfrm>
            <a:off x="810000" y="447188"/>
            <a:ext cx="10571998" cy="970450"/>
          </a:xfrm>
        </p:spPr>
        <p:txBody>
          <a:bodyPr/>
          <a:lstStyle/>
          <a:p>
            <a:r>
              <a:rPr lang="es-ES" dirty="0"/>
              <a:t>INTRODUCCIÓN (II)</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8777293"/>
      </p:ext>
    </p:extLst>
  </p:cSld>
  <p:clrMapOvr>
    <a:masterClrMapping/>
  </p:clrMapOvr>
  <mc:AlternateContent xmlns:mc="http://schemas.openxmlformats.org/markup-compatibility/2006">
    <mc:Choice xmlns:p14="http://schemas.microsoft.com/office/powerpoint/2010/main" Requires="p14">
      <p:transition spd="slow" p14:dur="2000" advTm="21722"/>
    </mc:Choice>
    <mc:Fallback>
      <p:transition spd="slow" advTm="2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MÉTODOS DE IMPUTACIÓN (I)</a:t>
            </a:r>
          </a:p>
        </p:txBody>
      </p:sp>
      <p:sp>
        <p:nvSpPr>
          <p:cNvPr id="3" name="Marcador de contenido 2"/>
          <p:cNvSpPr>
            <a:spLocks noGrp="1"/>
          </p:cNvSpPr>
          <p:nvPr>
            <p:ph idx="1"/>
          </p:nvPr>
        </p:nvSpPr>
        <p:spPr/>
        <p:txBody>
          <a:bodyPr/>
          <a:lstStyle/>
          <a:p>
            <a:r>
              <a:rPr lang="es-ES" dirty="0"/>
              <a:t>Los métodos de imputación se clasifican, según Little y </a:t>
            </a:r>
            <a:r>
              <a:rPr lang="es-ES" dirty="0" err="1"/>
              <a:t>Rubin</a:t>
            </a:r>
            <a:r>
              <a:rPr lang="es-ES" dirty="0"/>
              <a:t> (1987), en:</a:t>
            </a:r>
          </a:p>
          <a:p>
            <a:pPr lvl="1"/>
            <a:r>
              <a:rPr lang="es-ES" dirty="0"/>
              <a:t>Análisis de datos completos (</a:t>
            </a:r>
            <a:r>
              <a:rPr lang="es-ES" i="1" dirty="0"/>
              <a:t>listwise</a:t>
            </a:r>
            <a:r>
              <a:rPr lang="es-ES" dirty="0"/>
              <a:t>) </a:t>
            </a:r>
          </a:p>
          <a:p>
            <a:pPr lvl="1"/>
            <a:r>
              <a:rPr lang="es-ES" dirty="0"/>
              <a:t>Análisis de datos disponibles (</a:t>
            </a:r>
            <a:r>
              <a:rPr lang="es-ES" i="1" dirty="0"/>
              <a:t>pairwise</a:t>
            </a:r>
            <a:r>
              <a:rPr lang="es-ES" dirty="0"/>
              <a:t>) </a:t>
            </a:r>
          </a:p>
          <a:p>
            <a:pPr lvl="1"/>
            <a:r>
              <a:rPr lang="es-ES" dirty="0"/>
              <a:t>Imputación por medias no condicionadas </a:t>
            </a:r>
          </a:p>
          <a:p>
            <a:pPr lvl="1"/>
            <a:r>
              <a:rPr lang="es-ES" dirty="0"/>
              <a:t>Imputación por medias condicionadas mediante métodos de regresión </a:t>
            </a:r>
          </a:p>
          <a:p>
            <a:pPr lvl="1"/>
            <a:r>
              <a:rPr lang="es-ES" dirty="0"/>
              <a:t>Máxima verosimilitud (MV) </a:t>
            </a:r>
          </a:p>
          <a:p>
            <a:pPr lvl="1"/>
            <a:r>
              <a:rPr lang="es-ES" dirty="0"/>
              <a:t>Imputación múltiple (IM) </a:t>
            </a:r>
          </a:p>
          <a:p>
            <a:r>
              <a:rPr lang="es-ES" dirty="0"/>
              <a:t>Se considera que los algoritmos de máxima verosimilitud (MV) y de imputación múltiple (IM) son los más robustos.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8399204"/>
      </p:ext>
    </p:extLst>
  </p:cSld>
  <p:clrMapOvr>
    <a:masterClrMapping/>
  </p:clrMapOvr>
  <mc:AlternateContent xmlns:mc="http://schemas.openxmlformats.org/markup-compatibility/2006">
    <mc:Choice xmlns:p14="http://schemas.microsoft.com/office/powerpoint/2010/main" Requires="p14">
      <p:transition spd="slow" p14:dur="2000" advTm="35742"/>
    </mc:Choice>
    <mc:Fallback>
      <p:transition spd="slow" advTm="35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 dirty="0"/>
          </a:p>
          <a:p>
            <a:r>
              <a:rPr lang="es-ES" dirty="0"/>
              <a:t>El supuesto de que los datos faltantes siguen un patrón completamente aleatorio(</a:t>
            </a:r>
            <a:r>
              <a:rPr lang="es-ES" i="1" dirty="0"/>
              <a:t>Missing </a:t>
            </a:r>
            <a:r>
              <a:rPr lang="es-ES" i="1" dirty="0" err="1"/>
              <a:t>Completely</a:t>
            </a:r>
            <a:r>
              <a:rPr lang="es-ES" i="1" dirty="0"/>
              <a:t> at </a:t>
            </a:r>
            <a:r>
              <a:rPr lang="es-ES" i="1" dirty="0" err="1"/>
              <a:t>Random</a:t>
            </a:r>
            <a:r>
              <a:rPr lang="es-ES" i="1" dirty="0"/>
              <a:t>, MCAR</a:t>
            </a:r>
            <a:r>
              <a:rPr lang="es-ES" dirty="0"/>
              <a:t>) fue introducido por </a:t>
            </a:r>
            <a:r>
              <a:rPr lang="es-ES" dirty="0" err="1"/>
              <a:t>Rubin</a:t>
            </a:r>
            <a:r>
              <a:rPr lang="es-ES" dirty="0"/>
              <a:t> (1976) y es el supuesto que asume la mayoría de los métodos de imputación: la omisión no depende de los datos observados.</a:t>
            </a:r>
          </a:p>
          <a:p>
            <a:r>
              <a:rPr lang="es-ES" dirty="0"/>
              <a:t>Se afirma que un proceso de datos omitidos se genera en forma aleatoria  (</a:t>
            </a:r>
            <a:r>
              <a:rPr lang="es-ES" dirty="0" err="1"/>
              <a:t>Missing</a:t>
            </a:r>
            <a:r>
              <a:rPr lang="es-ES" dirty="0"/>
              <a:t>  at </a:t>
            </a:r>
            <a:r>
              <a:rPr lang="es-ES" dirty="0" err="1"/>
              <a:t>Random</a:t>
            </a:r>
            <a:r>
              <a:rPr lang="es-ES" dirty="0"/>
              <a:t>, MAR), si  la distribución de los valores observados no depende del patrón de comportamiento de los registros sin información.</a:t>
            </a:r>
          </a:p>
          <a:p>
            <a:r>
              <a:rPr lang="es-ES" dirty="0"/>
              <a:t>Datos perdidos no </a:t>
            </a:r>
            <a:r>
              <a:rPr lang="es-ES" dirty="0" err="1"/>
              <a:t>ignorables</a:t>
            </a:r>
            <a:r>
              <a:rPr lang="es-ES" dirty="0"/>
              <a:t>	o no debidos al	azar (MNAR=</a:t>
            </a:r>
            <a:r>
              <a:rPr lang="es-ES" dirty="0" err="1"/>
              <a:t>missing</a:t>
            </a:r>
            <a:r>
              <a:rPr lang="es-ES" dirty="0"/>
              <a:t> </a:t>
            </a:r>
            <a:r>
              <a:rPr lang="es-ES" dirty="0" err="1"/>
              <a:t>not</a:t>
            </a:r>
            <a:r>
              <a:rPr lang="es-ES" dirty="0"/>
              <a:t> at </a:t>
            </a:r>
            <a:r>
              <a:rPr lang="es-ES" dirty="0" err="1"/>
              <a:t>random</a:t>
            </a:r>
            <a:r>
              <a:rPr lang="es-ES" dirty="0"/>
              <a:t>).</a:t>
            </a:r>
          </a:p>
          <a:p>
            <a:endParaRPr lang="es-ES" dirty="0"/>
          </a:p>
        </p:txBody>
      </p:sp>
      <p:sp>
        <p:nvSpPr>
          <p:cNvPr id="4" name="Título 1"/>
          <p:cNvSpPr>
            <a:spLocks noGrp="1"/>
          </p:cNvSpPr>
          <p:nvPr>
            <p:ph type="title"/>
          </p:nvPr>
        </p:nvSpPr>
        <p:spPr>
          <a:xfrm>
            <a:off x="810000" y="447188"/>
            <a:ext cx="10571998" cy="970450"/>
          </a:xfrm>
        </p:spPr>
        <p:txBody>
          <a:bodyPr/>
          <a:lstStyle/>
          <a:p>
            <a:r>
              <a:rPr lang="es-ES" dirty="0"/>
              <a:t>MÉTODOS DE IMPUTACIÓN (II)</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3764726"/>
      </p:ext>
    </p:extLst>
  </p:cSld>
  <p:clrMapOvr>
    <a:masterClrMapping/>
  </p:clrMapOvr>
  <mc:AlternateContent xmlns:mc="http://schemas.openxmlformats.org/markup-compatibility/2006">
    <mc:Choice xmlns:p14="http://schemas.microsoft.com/office/powerpoint/2010/main" Requires="p14">
      <p:transition spd="slow" p14:dur="2000" advTm="138378"/>
    </mc:Choice>
    <mc:Fallback>
      <p:transition spd="slow" advTm="13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r>
              <a:rPr lang="es-ES" b="1" u="sng" dirty="0"/>
              <a:t>Análisis de datos completos (</a:t>
            </a:r>
            <a:r>
              <a:rPr lang="es-ES" b="1" u="sng" dirty="0" err="1"/>
              <a:t>listwise</a:t>
            </a:r>
            <a:r>
              <a:rPr lang="es-ES" b="1" u="sng" dirty="0"/>
              <a:t>): </a:t>
            </a:r>
            <a:r>
              <a:rPr lang="es-ES" dirty="0"/>
              <a:t>(MCAR) Trabajar únicamente con las observaciones que disponen de información completa para todas las variables.</a:t>
            </a:r>
          </a:p>
          <a:p>
            <a:endParaRPr lang="es-ES" dirty="0"/>
          </a:p>
          <a:p>
            <a:r>
              <a:rPr lang="es-ES" b="1" u="sng" dirty="0"/>
              <a:t>Análisis  de  datos  disponibles  (</a:t>
            </a:r>
            <a:r>
              <a:rPr lang="es-ES" b="1" u="sng" dirty="0" err="1"/>
              <a:t>pairwise</a:t>
            </a:r>
            <a:r>
              <a:rPr lang="es-ES" b="1" u="sng" dirty="0"/>
              <a:t>):  </a:t>
            </a:r>
            <a:r>
              <a:rPr lang="es-ES" dirty="0"/>
              <a:t>(MCAR)  Las observaciones que no tienen datos se eliminan, y los cálculos se realizan   con   diferentes   tamaños   de   muestra   lo   que   limita comparación de resultados.</a:t>
            </a:r>
          </a:p>
          <a:p>
            <a:endParaRPr lang="es-ES" dirty="0"/>
          </a:p>
          <a:p>
            <a:r>
              <a:rPr lang="es-ES" b="1" u="sng" dirty="0"/>
              <a:t>Imputación  por  medias  no  condicionadas:  </a:t>
            </a:r>
            <a:r>
              <a:rPr lang="es-ES" dirty="0"/>
              <a:t>(MCAR)  La falsa   creencia   de   que   en   una   distribución   de   probabilidad normal  el  promedio  de  los  datos  es  un  buen  estimador  de  las observaciones  omitidas  (atenúa  la  correlación  con  el  resto  de las variables y subestima la varianza)</a:t>
            </a:r>
          </a:p>
          <a:p>
            <a:endParaRPr lang="es-ES" dirty="0"/>
          </a:p>
        </p:txBody>
      </p:sp>
      <p:sp>
        <p:nvSpPr>
          <p:cNvPr id="4" name="Título 1"/>
          <p:cNvSpPr>
            <a:spLocks noGrp="1"/>
          </p:cNvSpPr>
          <p:nvPr>
            <p:ph type="title"/>
          </p:nvPr>
        </p:nvSpPr>
        <p:spPr>
          <a:xfrm>
            <a:off x="810000" y="447188"/>
            <a:ext cx="10571998" cy="970450"/>
          </a:xfrm>
        </p:spPr>
        <p:txBody>
          <a:bodyPr/>
          <a:lstStyle/>
          <a:p>
            <a:r>
              <a:rPr lang="es-ES" dirty="0"/>
              <a:t>MÉTODOS DE IMPUTACIÓN (III)</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6550332"/>
      </p:ext>
    </p:extLst>
  </p:cSld>
  <p:clrMapOvr>
    <a:masterClrMapping/>
  </p:clrMapOvr>
  <mc:AlternateContent xmlns:mc="http://schemas.openxmlformats.org/markup-compatibility/2006">
    <mc:Choice xmlns:p14="http://schemas.microsoft.com/office/powerpoint/2010/main" Requires="p14">
      <p:transition spd="slow" p14:dur="2000" advTm="75455"/>
    </mc:Choice>
    <mc:Fallback>
      <p:transition spd="slow" advTm="7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8712" y="2425486"/>
            <a:ext cx="10554574" cy="3636511"/>
          </a:xfrm>
        </p:spPr>
        <p:txBody>
          <a:bodyPr/>
          <a:lstStyle/>
          <a:p>
            <a:r>
              <a:rPr lang="es-ES" b="1" u="sng" dirty="0"/>
              <a:t>Imputación  por  regresión: </a:t>
            </a:r>
            <a:r>
              <a:rPr lang="es-ES" dirty="0"/>
              <a:t>(MCAR) Predecir el valor a través del estimador de la media condicionada.</a:t>
            </a:r>
          </a:p>
          <a:p>
            <a:r>
              <a:rPr lang="es-ES" b="1" u="sng" dirty="0"/>
              <a:t>Estimación por máxima verosimilitud: </a:t>
            </a:r>
            <a:r>
              <a:rPr lang="es-ES" dirty="0"/>
              <a:t>(MAR) 1) Estimar los  parámetros  del  modelo  con  los  datos  completos  con  la función  de  máxima  verosimilitud.  2)  Utilizar  los  parámetros estimados  para  predecir  los  valores  omitidos.  3)  Sustituir  los datos  por  las  predicciones,  y  obtener  nuevos  valores  de  los parámetros   maximizando   la   verosimilitud   de   la   muestra completa. (algoritmo Esperanza-Maximización).</a:t>
            </a:r>
          </a:p>
          <a:p>
            <a:r>
              <a:rPr lang="es-ES" b="1" u="sng" dirty="0"/>
              <a:t>Imputación    Múltiple:    </a:t>
            </a:r>
            <a:r>
              <a:rPr lang="es-ES" dirty="0"/>
              <a:t>(MAR)    IM    utiliza    métodos    de simulación  de  Monte  Carlo  generando  muestras  aleatorias  a partir  de  métodos bayesianos,  y  sustituye  los  datos faltantes a partir de un número (m&gt;1) de simulaciones.</a:t>
            </a:r>
          </a:p>
          <a:p>
            <a:endParaRPr lang="es-ES" dirty="0"/>
          </a:p>
        </p:txBody>
      </p:sp>
      <p:sp>
        <p:nvSpPr>
          <p:cNvPr id="4" name="Título 1"/>
          <p:cNvSpPr>
            <a:spLocks noGrp="1"/>
          </p:cNvSpPr>
          <p:nvPr>
            <p:ph type="title"/>
          </p:nvPr>
        </p:nvSpPr>
        <p:spPr>
          <a:xfrm>
            <a:off x="810000" y="447188"/>
            <a:ext cx="10571998" cy="970450"/>
          </a:xfrm>
        </p:spPr>
        <p:txBody>
          <a:bodyPr/>
          <a:lstStyle/>
          <a:p>
            <a:r>
              <a:rPr lang="es-ES" dirty="0"/>
              <a:t>MÉTODOS DE IMPUTACIÓN (IV)</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0579946"/>
      </p:ext>
    </p:extLst>
  </p:cSld>
  <p:clrMapOvr>
    <a:masterClrMapping/>
  </p:clrMapOvr>
  <mc:AlternateContent xmlns:mc="http://schemas.openxmlformats.org/markup-compatibility/2006">
    <mc:Choice xmlns:p14="http://schemas.microsoft.com/office/powerpoint/2010/main" Requires="p14">
      <p:transition spd="slow" p14:dur="2000" advTm="64271"/>
    </mc:Choice>
    <mc:Fallback>
      <p:transition spd="slow" advTm="6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ES" dirty="0"/>
              <a:t>Registro de Seguridad SORASE, llevado a cabo por el Grupo Internacional Ferrer, S.A., iniciado en 2013 en México.</a:t>
            </a:r>
          </a:p>
          <a:p>
            <a:r>
              <a:rPr lang="es-ES" dirty="0"/>
              <a:t>Registro de tipo longitudinal de una cohorte de pacientes tratada con un fármaco combinado (polypill), para la prevención secundaria de eventos cardiovasculares.</a:t>
            </a:r>
          </a:p>
          <a:p>
            <a:r>
              <a:rPr lang="es-ES" dirty="0"/>
              <a:t>Análisis centrado en cumplimiento de los pacientes con el tratamiento, valorado a través del cuestionario Morisky-Green.</a:t>
            </a:r>
          </a:p>
        </p:txBody>
      </p:sp>
      <p:sp>
        <p:nvSpPr>
          <p:cNvPr id="4" name="Título 1"/>
          <p:cNvSpPr>
            <a:spLocks noGrp="1"/>
          </p:cNvSpPr>
          <p:nvPr>
            <p:ph type="title"/>
          </p:nvPr>
        </p:nvSpPr>
        <p:spPr/>
        <p:txBody>
          <a:bodyPr/>
          <a:lstStyle/>
          <a:p>
            <a:r>
              <a:rPr lang="es-ES" dirty="0"/>
              <a:t>REGISTRO SORASE (I)</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8617122"/>
      </p:ext>
    </p:extLst>
  </p:cSld>
  <p:clrMapOvr>
    <a:masterClrMapping/>
  </p:clrMapOvr>
  <mc:AlternateContent xmlns:mc="http://schemas.openxmlformats.org/markup-compatibility/2006">
    <mc:Choice xmlns:p14="http://schemas.microsoft.com/office/powerpoint/2010/main" Requires="p14">
      <p:transition spd="slow" p14:dur="2000" advTm="66211"/>
    </mc:Choice>
    <mc:Fallback>
      <p:transition spd="slow" advTm="6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REGISTRO SORASE (II)</a:t>
            </a:r>
          </a:p>
        </p:txBody>
      </p:sp>
      <p:sp>
        <p:nvSpPr>
          <p:cNvPr id="3" name="Marcador de contenido 2"/>
          <p:cNvSpPr>
            <a:spLocks noGrp="1"/>
          </p:cNvSpPr>
          <p:nvPr>
            <p:ph idx="1"/>
          </p:nvPr>
        </p:nvSpPr>
        <p:spPr>
          <a:xfrm>
            <a:off x="818712" y="2222287"/>
            <a:ext cx="10554574" cy="1090929"/>
          </a:xfrm>
        </p:spPr>
        <p:txBody>
          <a:bodyPr/>
          <a:lstStyle/>
          <a:p>
            <a:r>
              <a:rPr lang="es-ES" dirty="0"/>
              <a:t>Se incluyeron en el estudio un total de 1286 pacientes, que fueron clasificados en función del riesgo cardiovascular y seguidos durante un periodo total de 12 meses. </a:t>
            </a:r>
          </a:p>
        </p:txBody>
      </p:sp>
      <p:graphicFrame>
        <p:nvGraphicFramePr>
          <p:cNvPr id="5" name="Tabla 4"/>
          <p:cNvGraphicFramePr>
            <a:graphicFrameLocks noGrp="1"/>
          </p:cNvGraphicFramePr>
          <p:nvPr>
            <p:extLst>
              <p:ext uri="{D42A27DB-BD31-4B8C-83A1-F6EECF244321}">
                <p14:modId xmlns:p14="http://schemas.microsoft.com/office/powerpoint/2010/main" val="333931677"/>
              </p:ext>
            </p:extLst>
          </p:nvPr>
        </p:nvGraphicFramePr>
        <p:xfrm>
          <a:off x="553443" y="3444690"/>
          <a:ext cx="11085111" cy="1911081"/>
        </p:xfrm>
        <a:graphic>
          <a:graphicData uri="http://schemas.openxmlformats.org/drawingml/2006/table">
            <a:tbl>
              <a:tblPr>
                <a:tableStyleId>{3C2FFA5D-87B4-456A-9821-1D502468CF0F}</a:tableStyleId>
              </a:tblPr>
              <a:tblGrid>
                <a:gridCol w="1484412">
                  <a:extLst>
                    <a:ext uri="{9D8B030D-6E8A-4147-A177-3AD203B41FA5}">
                      <a16:colId xmlns:a16="http://schemas.microsoft.com/office/drawing/2014/main" val="20000"/>
                    </a:ext>
                  </a:extLst>
                </a:gridCol>
                <a:gridCol w="978946">
                  <a:extLst>
                    <a:ext uri="{9D8B030D-6E8A-4147-A177-3AD203B41FA5}">
                      <a16:colId xmlns:a16="http://schemas.microsoft.com/office/drawing/2014/main" val="20001"/>
                    </a:ext>
                  </a:extLst>
                </a:gridCol>
                <a:gridCol w="1231679">
                  <a:extLst>
                    <a:ext uri="{9D8B030D-6E8A-4147-A177-3AD203B41FA5}">
                      <a16:colId xmlns:a16="http://schemas.microsoft.com/office/drawing/2014/main" val="20002"/>
                    </a:ext>
                  </a:extLst>
                </a:gridCol>
                <a:gridCol w="1231679">
                  <a:extLst>
                    <a:ext uri="{9D8B030D-6E8A-4147-A177-3AD203B41FA5}">
                      <a16:colId xmlns:a16="http://schemas.microsoft.com/office/drawing/2014/main" val="20003"/>
                    </a:ext>
                  </a:extLst>
                </a:gridCol>
                <a:gridCol w="1231679">
                  <a:extLst>
                    <a:ext uri="{9D8B030D-6E8A-4147-A177-3AD203B41FA5}">
                      <a16:colId xmlns:a16="http://schemas.microsoft.com/office/drawing/2014/main" val="20004"/>
                    </a:ext>
                  </a:extLst>
                </a:gridCol>
                <a:gridCol w="1231679">
                  <a:extLst>
                    <a:ext uri="{9D8B030D-6E8A-4147-A177-3AD203B41FA5}">
                      <a16:colId xmlns:a16="http://schemas.microsoft.com/office/drawing/2014/main" val="20005"/>
                    </a:ext>
                  </a:extLst>
                </a:gridCol>
                <a:gridCol w="1231679">
                  <a:extLst>
                    <a:ext uri="{9D8B030D-6E8A-4147-A177-3AD203B41FA5}">
                      <a16:colId xmlns:a16="http://schemas.microsoft.com/office/drawing/2014/main" val="20006"/>
                    </a:ext>
                  </a:extLst>
                </a:gridCol>
                <a:gridCol w="1231679">
                  <a:extLst>
                    <a:ext uri="{9D8B030D-6E8A-4147-A177-3AD203B41FA5}">
                      <a16:colId xmlns:a16="http://schemas.microsoft.com/office/drawing/2014/main" val="20007"/>
                    </a:ext>
                  </a:extLst>
                </a:gridCol>
                <a:gridCol w="1231679">
                  <a:extLst>
                    <a:ext uri="{9D8B030D-6E8A-4147-A177-3AD203B41FA5}">
                      <a16:colId xmlns:a16="http://schemas.microsoft.com/office/drawing/2014/main" val="20008"/>
                    </a:ext>
                  </a:extLst>
                </a:gridCol>
              </a:tblGrid>
              <a:tr h="252000">
                <a:tc rowSpan="2">
                  <a:txBody>
                    <a:bodyPr/>
                    <a:lstStyle/>
                    <a:p>
                      <a:pPr algn="ctr" fontAlgn="ctr"/>
                      <a:r>
                        <a:rPr lang="es-ES" sz="2000" u="none" strike="noStrike" dirty="0">
                          <a:effectLst/>
                        </a:rPr>
                        <a:t> </a:t>
                      </a:r>
                      <a:endParaRPr lang="es-ES" sz="2000" b="0" i="0" u="none" strike="noStrike" dirty="0">
                        <a:solidFill>
                          <a:srgbClr val="000000"/>
                        </a:solidFill>
                        <a:effectLst/>
                        <a:latin typeface="Times New Roman" panose="02020603050405020304" pitchFamily="18" charset="0"/>
                      </a:endParaRPr>
                    </a:p>
                  </a:txBody>
                  <a:tcPr marL="9525" marR="9525" marT="9525" marB="0" anchor="ctr"/>
                </a:tc>
                <a:tc gridSpan="2">
                  <a:txBody>
                    <a:bodyPr/>
                    <a:lstStyle/>
                    <a:p>
                      <a:pPr algn="ctr" fontAlgn="ctr"/>
                      <a:r>
                        <a:rPr lang="es-ES" sz="1200" u="none" strike="noStrike" dirty="0">
                          <a:effectLst/>
                        </a:rPr>
                        <a:t>Basal</a:t>
                      </a:r>
                      <a:endParaRPr lang="es-ES" sz="1200" b="0"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ES"/>
                    </a:p>
                  </a:txBody>
                  <a:tcPr/>
                </a:tc>
                <a:tc gridSpan="2">
                  <a:txBody>
                    <a:bodyPr/>
                    <a:lstStyle/>
                    <a:p>
                      <a:pPr algn="ctr" fontAlgn="ctr"/>
                      <a:r>
                        <a:rPr lang="es-ES" sz="1200" u="none" strike="noStrike">
                          <a:effectLst/>
                        </a:rPr>
                        <a:t>Mes 1</a:t>
                      </a:r>
                      <a:endParaRPr lang="es-ES" sz="1200" b="0" i="0" u="none" strike="noStrike">
                        <a:solidFill>
                          <a:srgbClr val="000000"/>
                        </a:solidFill>
                        <a:effectLst/>
                        <a:latin typeface="Arial" panose="020B0604020202020204" pitchFamily="34" charset="0"/>
                      </a:endParaRPr>
                    </a:p>
                  </a:txBody>
                  <a:tcPr marL="9525" marR="9525" marT="9525" marB="0" anchor="ctr"/>
                </a:tc>
                <a:tc hMerge="1">
                  <a:txBody>
                    <a:bodyPr/>
                    <a:lstStyle/>
                    <a:p>
                      <a:endParaRPr lang="es-ES"/>
                    </a:p>
                  </a:txBody>
                  <a:tcPr/>
                </a:tc>
                <a:tc gridSpan="2">
                  <a:txBody>
                    <a:bodyPr/>
                    <a:lstStyle/>
                    <a:p>
                      <a:pPr algn="ctr" fontAlgn="ctr"/>
                      <a:r>
                        <a:rPr lang="es-ES" sz="1200" u="none" strike="noStrike" dirty="0">
                          <a:effectLst/>
                        </a:rPr>
                        <a:t>Mes 3</a:t>
                      </a:r>
                      <a:endParaRPr lang="es-ES" sz="1200" b="0"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ES"/>
                    </a:p>
                  </a:txBody>
                  <a:tcPr/>
                </a:tc>
                <a:tc gridSpan="2">
                  <a:txBody>
                    <a:bodyPr/>
                    <a:lstStyle/>
                    <a:p>
                      <a:pPr algn="ctr" fontAlgn="ctr"/>
                      <a:r>
                        <a:rPr lang="es-ES" sz="1200" u="none" strike="noStrike">
                          <a:effectLst/>
                        </a:rPr>
                        <a:t>Mes 12</a:t>
                      </a:r>
                      <a:endParaRPr lang="es-ES" sz="1200" b="0" i="0" u="none" strike="noStrike">
                        <a:solidFill>
                          <a:srgbClr val="000000"/>
                        </a:solidFill>
                        <a:effectLst/>
                        <a:latin typeface="Arial" panose="020B0604020202020204" pitchFamily="34" charset="0"/>
                      </a:endParaRPr>
                    </a:p>
                  </a:txBody>
                  <a:tcPr marL="9525" marR="9525" marT="9525" marB="0" anchor="ctr"/>
                </a:tc>
                <a:tc hMerge="1">
                  <a:txBody>
                    <a:bodyPr/>
                    <a:lstStyle/>
                    <a:p>
                      <a:endParaRPr lang="es-ES"/>
                    </a:p>
                  </a:txBody>
                  <a:tcPr/>
                </a:tc>
                <a:extLst>
                  <a:ext uri="{0D108BD9-81ED-4DB2-BD59-A6C34878D82A}">
                    <a16:rowId xmlns:a16="http://schemas.microsoft.com/office/drawing/2014/main" val="10000"/>
                  </a:ext>
                </a:extLst>
              </a:tr>
              <a:tr h="252000">
                <a:tc vMerge="1">
                  <a:txBody>
                    <a:bodyPr/>
                    <a:lstStyle/>
                    <a:p>
                      <a:endParaRPr lang="es-ES"/>
                    </a:p>
                  </a:txBody>
                  <a:tcPr/>
                </a:tc>
                <a:tc>
                  <a:txBody>
                    <a:bodyPr/>
                    <a:lstStyle/>
                    <a:p>
                      <a:pPr algn="ctr" fontAlgn="ctr"/>
                      <a:r>
                        <a:rPr lang="es-ES" sz="1200" u="none" strike="noStrike" dirty="0">
                          <a:effectLst/>
                        </a:rPr>
                        <a:t>n</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n</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n</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n</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252000">
                <a:tc>
                  <a:txBody>
                    <a:bodyPr/>
                    <a:lstStyle/>
                    <a:p>
                      <a:pPr algn="ctr" fontAlgn="ctr"/>
                      <a:r>
                        <a:rPr lang="es-ES" sz="1200" u="none" strike="noStrike" dirty="0">
                          <a:effectLst/>
                        </a:rPr>
                        <a:t>Con antecedente de evento CV</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628</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48,90%</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569</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48,20%</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542</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47,70%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464</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47,00%</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252000">
                <a:tc>
                  <a:txBody>
                    <a:bodyPr/>
                    <a:lstStyle/>
                    <a:p>
                      <a:pPr algn="ctr" fontAlgn="ctr"/>
                      <a:r>
                        <a:rPr lang="es-ES" sz="1200" u="none" strike="noStrike" dirty="0">
                          <a:effectLst/>
                        </a:rPr>
                        <a:t>Alto riesgo CV</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243</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18,90%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226</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19,20%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220</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19,40%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182</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18,40%</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252000">
                <a:tc>
                  <a:txBody>
                    <a:bodyPr/>
                    <a:lstStyle/>
                    <a:p>
                      <a:pPr algn="ctr" fontAlgn="ctr"/>
                      <a:r>
                        <a:rPr lang="es-ES" sz="1200" u="none" strike="noStrike" dirty="0">
                          <a:effectLst/>
                        </a:rPr>
                        <a:t>Riesgo intermedio-moderado</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414</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32,20%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385</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32,60%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374</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32,90%</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341</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34,50%</a:t>
                      </a:r>
                      <a:endParaRPr lang="es-ES" sz="12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4"/>
                  </a:ext>
                </a:extLst>
              </a:tr>
              <a:tr h="404511">
                <a:tc>
                  <a:txBody>
                    <a:bodyPr/>
                    <a:lstStyle/>
                    <a:p>
                      <a:pPr algn="ctr" fontAlgn="ctr"/>
                      <a:r>
                        <a:rPr lang="es-ES" sz="1200" u="none" strike="noStrike">
                          <a:effectLst/>
                        </a:rPr>
                        <a:t>Total</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1285</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100,00%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1180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100,00%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1136</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a:effectLst/>
                        </a:rPr>
                        <a:t>100,00%</a:t>
                      </a:r>
                      <a:endParaRPr lang="es-ES"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987</a:t>
                      </a:r>
                      <a:endParaRPr lang="es-ES"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S" sz="1200" u="none" strike="noStrike" dirty="0">
                          <a:effectLst/>
                        </a:rPr>
                        <a:t>100,00%</a:t>
                      </a:r>
                      <a:endParaRPr lang="es-ES"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63022786"/>
      </p:ext>
    </p:extLst>
  </p:cSld>
  <p:clrMapOvr>
    <a:masterClrMapping/>
  </p:clrMapOvr>
  <mc:AlternateContent xmlns:mc="http://schemas.openxmlformats.org/markup-compatibility/2006">
    <mc:Choice xmlns:p14="http://schemas.microsoft.com/office/powerpoint/2010/main" Requires="p14">
      <p:transition spd="slow" p14:dur="2000" advTm="55514"/>
    </mc:Choice>
    <mc:Fallback>
      <p:transition spd="slow" advTm="55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Citable</Template>
  <TotalTime>398</TotalTime>
  <Words>2685</Words>
  <Application>Microsoft Office PowerPoint</Application>
  <PresentationFormat>Panorámica</PresentationFormat>
  <Paragraphs>401</Paragraphs>
  <Slides>24</Slides>
  <Notes>3</Notes>
  <HiddenSlides>0</HiddenSlides>
  <MMClips>24</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24</vt:i4>
      </vt:variant>
    </vt:vector>
  </HeadingPairs>
  <TitlesOfParts>
    <vt:vector size="31" baseType="lpstr">
      <vt:lpstr>Arial</vt:lpstr>
      <vt:lpstr>Calibri</vt:lpstr>
      <vt:lpstr>Century Gothic</vt:lpstr>
      <vt:lpstr>Palatino Linotype</vt:lpstr>
      <vt:lpstr>Times New Roman</vt:lpstr>
      <vt:lpstr>Wingdings 2</vt:lpstr>
      <vt:lpstr>Citable</vt:lpstr>
      <vt:lpstr>TRATAMIENTO DE MISSINGS EN ESTUDIOS DE COHORTE</vt:lpstr>
      <vt:lpstr>INTRODUCCIÓN (I)</vt:lpstr>
      <vt:lpstr>INTRODUCCIÓN (II)</vt:lpstr>
      <vt:lpstr>MÉTODOS DE IMPUTACIÓN (I)</vt:lpstr>
      <vt:lpstr>MÉTODOS DE IMPUTACIÓN (II)</vt:lpstr>
      <vt:lpstr>MÉTODOS DE IMPUTACIÓN (III)</vt:lpstr>
      <vt:lpstr>MÉTODOS DE IMPUTACIÓN (IV)</vt:lpstr>
      <vt:lpstr>REGISTRO SORASE (I)</vt:lpstr>
      <vt:lpstr>REGISTRO SORASE (II)</vt:lpstr>
      <vt:lpstr>REGISTRO SORASE (III)</vt:lpstr>
      <vt:lpstr>CAUSA DE MISSINGS (I)</vt:lpstr>
      <vt:lpstr>IDENTIFICACIÓN DE MISSINGS (I)</vt:lpstr>
      <vt:lpstr>IDENTIFICACIÓN DE MISSINGS (II)</vt:lpstr>
      <vt:lpstr>IMPUTACIÓN MÚLTIPLE (I)</vt:lpstr>
      <vt:lpstr>IMPUTACIÓN MÚLTIPLE (II)</vt:lpstr>
      <vt:lpstr>IMPUTACIÓN MÚLTIPLE (III)</vt:lpstr>
      <vt:lpstr>IMPUTACIÓN MÚLTIPLE (IV)</vt:lpstr>
      <vt:lpstr>IMPUTACIÓN MÚLTIPLE (V)</vt:lpstr>
      <vt:lpstr>IMPUTACIÓN MÚLTIPLE (VI)</vt:lpstr>
      <vt:lpstr>CONCLUSIONES (I)</vt:lpstr>
      <vt:lpstr>CONCLUSIONES (II)</vt:lpstr>
      <vt:lpstr>BIBLIOGRAFÍA (I)</vt:lpstr>
      <vt:lpstr>BIBLIOGRAFÍA (II)</vt:lpstr>
      <vt:lpstr>BIBLIOGRAFÍA (III)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TRATAMIENTO DE MISSINGS EN ESTUDIOS DE COHORTE</dc:title>
  <dc:creator>Mar Harmut Prats</dc:creator>
  <cp:lastModifiedBy>Mar Harmut Prats</cp:lastModifiedBy>
  <cp:revision>38</cp:revision>
  <dcterms:created xsi:type="dcterms:W3CDTF">2017-05-27T10:18:42Z</dcterms:created>
  <dcterms:modified xsi:type="dcterms:W3CDTF">2017-06-06T23:28:11Z</dcterms:modified>
</cp:coreProperties>
</file>