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8" r:id="rId4"/>
    <p:sldId id="277" r:id="rId5"/>
    <p:sldId id="259" r:id="rId6"/>
    <p:sldId id="280" r:id="rId7"/>
    <p:sldId id="260" r:id="rId8"/>
    <p:sldId id="265" r:id="rId9"/>
    <p:sldId id="270" r:id="rId10"/>
    <p:sldId id="267" r:id="rId11"/>
    <p:sldId id="268" r:id="rId12"/>
    <p:sldId id="269" r:id="rId13"/>
    <p:sldId id="266" r:id="rId14"/>
    <p:sldId id="273" r:id="rId15"/>
    <p:sldId id="271" r:id="rId16"/>
    <p:sldId id="272" r:id="rId17"/>
    <p:sldId id="274" r:id="rId18"/>
    <p:sldId id="263" r:id="rId19"/>
    <p:sldId id="281" r:id="rId20"/>
    <p:sldId id="279" r:id="rId21"/>
    <p:sldId id="264" r:id="rId22"/>
    <p:sldId id="275" r:id="rId23"/>
    <p:sldId id="276" r:id="rId24"/>
  </p:sldIdLst>
  <p:sldSz cx="12192000" cy="6858000"/>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2307"/>
    <a:srgbClr val="FACC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1" d="100"/>
          <a:sy n="81" d="100"/>
        </p:scale>
        <p:origin x="2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ca-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ca-ES"/>
          </a:p>
        </p:txBody>
      </p:sp>
      <p:sp>
        <p:nvSpPr>
          <p:cNvPr id="4" name="Marcador de fecha 3"/>
          <p:cNvSpPr>
            <a:spLocks noGrp="1"/>
          </p:cNvSpPr>
          <p:nvPr>
            <p:ph type="dt" sz="half" idx="10"/>
          </p:nvPr>
        </p:nvSpPr>
        <p:spPr/>
        <p:txBody>
          <a:bodyPr/>
          <a:lstStyle/>
          <a:p>
            <a:fld id="{645B76C3-F1F3-44F8-8BCD-34F88649C08C}" type="datetimeFigureOut">
              <a:rPr lang="ca-ES" smtClean="0"/>
              <a:t>03/07/2017</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7D984D56-7ADC-4CB6-B460-753EA11AC190}" type="slidenum">
              <a:rPr lang="ca-ES" smtClean="0"/>
              <a:t>‹Nº›</a:t>
            </a:fld>
            <a:endParaRPr lang="ca-ES"/>
          </a:p>
        </p:txBody>
      </p:sp>
    </p:spTree>
    <p:extLst>
      <p:ext uri="{BB962C8B-B14F-4D97-AF65-F5344CB8AC3E}">
        <p14:creationId xmlns:p14="http://schemas.microsoft.com/office/powerpoint/2010/main" val="3898948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ca-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Marcador de fecha 3"/>
          <p:cNvSpPr>
            <a:spLocks noGrp="1"/>
          </p:cNvSpPr>
          <p:nvPr>
            <p:ph type="dt" sz="half" idx="10"/>
          </p:nvPr>
        </p:nvSpPr>
        <p:spPr/>
        <p:txBody>
          <a:bodyPr/>
          <a:lstStyle/>
          <a:p>
            <a:fld id="{645B76C3-F1F3-44F8-8BCD-34F88649C08C}" type="datetimeFigureOut">
              <a:rPr lang="ca-ES" smtClean="0"/>
              <a:t>03/07/2017</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7D984D56-7ADC-4CB6-B460-753EA11AC190}" type="slidenum">
              <a:rPr lang="ca-ES" smtClean="0"/>
              <a:t>‹Nº›</a:t>
            </a:fld>
            <a:endParaRPr lang="ca-ES"/>
          </a:p>
        </p:txBody>
      </p:sp>
    </p:spTree>
    <p:extLst>
      <p:ext uri="{BB962C8B-B14F-4D97-AF65-F5344CB8AC3E}">
        <p14:creationId xmlns:p14="http://schemas.microsoft.com/office/powerpoint/2010/main" val="3497115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ca-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Marcador de fecha 3"/>
          <p:cNvSpPr>
            <a:spLocks noGrp="1"/>
          </p:cNvSpPr>
          <p:nvPr>
            <p:ph type="dt" sz="half" idx="10"/>
          </p:nvPr>
        </p:nvSpPr>
        <p:spPr/>
        <p:txBody>
          <a:bodyPr/>
          <a:lstStyle/>
          <a:p>
            <a:fld id="{645B76C3-F1F3-44F8-8BCD-34F88649C08C}" type="datetimeFigureOut">
              <a:rPr lang="ca-ES" smtClean="0"/>
              <a:t>03/07/2017</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7D984D56-7ADC-4CB6-B460-753EA11AC190}" type="slidenum">
              <a:rPr lang="ca-ES" smtClean="0"/>
              <a:t>‹Nº›</a:t>
            </a:fld>
            <a:endParaRPr lang="ca-ES"/>
          </a:p>
        </p:txBody>
      </p:sp>
    </p:spTree>
    <p:extLst>
      <p:ext uri="{BB962C8B-B14F-4D97-AF65-F5344CB8AC3E}">
        <p14:creationId xmlns:p14="http://schemas.microsoft.com/office/powerpoint/2010/main" val="2340581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ca-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Marcador de fecha 3"/>
          <p:cNvSpPr>
            <a:spLocks noGrp="1"/>
          </p:cNvSpPr>
          <p:nvPr>
            <p:ph type="dt" sz="half" idx="10"/>
          </p:nvPr>
        </p:nvSpPr>
        <p:spPr/>
        <p:txBody>
          <a:bodyPr/>
          <a:lstStyle/>
          <a:p>
            <a:fld id="{645B76C3-F1F3-44F8-8BCD-34F88649C08C}" type="datetimeFigureOut">
              <a:rPr lang="ca-ES" smtClean="0"/>
              <a:t>03/07/2017</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7D984D56-7ADC-4CB6-B460-753EA11AC190}" type="slidenum">
              <a:rPr lang="ca-ES" smtClean="0"/>
              <a:t>‹Nº›</a:t>
            </a:fld>
            <a:endParaRPr lang="ca-ES"/>
          </a:p>
        </p:txBody>
      </p:sp>
    </p:spTree>
    <p:extLst>
      <p:ext uri="{BB962C8B-B14F-4D97-AF65-F5344CB8AC3E}">
        <p14:creationId xmlns:p14="http://schemas.microsoft.com/office/powerpoint/2010/main" val="3412000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ca-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45B76C3-F1F3-44F8-8BCD-34F88649C08C}" type="datetimeFigureOut">
              <a:rPr lang="ca-ES" smtClean="0"/>
              <a:t>03/07/2017</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7D984D56-7ADC-4CB6-B460-753EA11AC190}" type="slidenum">
              <a:rPr lang="ca-ES" smtClean="0"/>
              <a:t>‹Nº›</a:t>
            </a:fld>
            <a:endParaRPr lang="ca-ES"/>
          </a:p>
        </p:txBody>
      </p:sp>
    </p:spTree>
    <p:extLst>
      <p:ext uri="{BB962C8B-B14F-4D97-AF65-F5344CB8AC3E}">
        <p14:creationId xmlns:p14="http://schemas.microsoft.com/office/powerpoint/2010/main" val="298154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ca-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Marcador de fecha 4"/>
          <p:cNvSpPr>
            <a:spLocks noGrp="1"/>
          </p:cNvSpPr>
          <p:nvPr>
            <p:ph type="dt" sz="half" idx="10"/>
          </p:nvPr>
        </p:nvSpPr>
        <p:spPr/>
        <p:txBody>
          <a:bodyPr/>
          <a:lstStyle/>
          <a:p>
            <a:fld id="{645B76C3-F1F3-44F8-8BCD-34F88649C08C}" type="datetimeFigureOut">
              <a:rPr lang="ca-ES" smtClean="0"/>
              <a:t>03/07/2017</a:t>
            </a:fld>
            <a:endParaRPr lang="ca-ES"/>
          </a:p>
        </p:txBody>
      </p:sp>
      <p:sp>
        <p:nvSpPr>
          <p:cNvPr id="6" name="Marcador de pie de página 5"/>
          <p:cNvSpPr>
            <a:spLocks noGrp="1"/>
          </p:cNvSpPr>
          <p:nvPr>
            <p:ph type="ftr" sz="quarter" idx="11"/>
          </p:nvPr>
        </p:nvSpPr>
        <p:spPr/>
        <p:txBody>
          <a:bodyPr/>
          <a:lstStyle/>
          <a:p>
            <a:endParaRPr lang="ca-ES"/>
          </a:p>
        </p:txBody>
      </p:sp>
      <p:sp>
        <p:nvSpPr>
          <p:cNvPr id="7" name="Marcador de número de diapositiva 6"/>
          <p:cNvSpPr>
            <a:spLocks noGrp="1"/>
          </p:cNvSpPr>
          <p:nvPr>
            <p:ph type="sldNum" sz="quarter" idx="12"/>
          </p:nvPr>
        </p:nvSpPr>
        <p:spPr/>
        <p:txBody>
          <a:bodyPr/>
          <a:lstStyle/>
          <a:p>
            <a:fld id="{7D984D56-7ADC-4CB6-B460-753EA11AC190}" type="slidenum">
              <a:rPr lang="ca-ES" smtClean="0"/>
              <a:t>‹Nº›</a:t>
            </a:fld>
            <a:endParaRPr lang="ca-ES"/>
          </a:p>
        </p:txBody>
      </p:sp>
    </p:spTree>
    <p:extLst>
      <p:ext uri="{BB962C8B-B14F-4D97-AF65-F5344CB8AC3E}">
        <p14:creationId xmlns:p14="http://schemas.microsoft.com/office/powerpoint/2010/main" val="1062510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ca-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7" name="Marcador de fecha 6"/>
          <p:cNvSpPr>
            <a:spLocks noGrp="1"/>
          </p:cNvSpPr>
          <p:nvPr>
            <p:ph type="dt" sz="half" idx="10"/>
          </p:nvPr>
        </p:nvSpPr>
        <p:spPr/>
        <p:txBody>
          <a:bodyPr/>
          <a:lstStyle/>
          <a:p>
            <a:fld id="{645B76C3-F1F3-44F8-8BCD-34F88649C08C}" type="datetimeFigureOut">
              <a:rPr lang="ca-ES" smtClean="0"/>
              <a:t>03/07/2017</a:t>
            </a:fld>
            <a:endParaRPr lang="ca-ES"/>
          </a:p>
        </p:txBody>
      </p:sp>
      <p:sp>
        <p:nvSpPr>
          <p:cNvPr id="8" name="Marcador de pie de página 7"/>
          <p:cNvSpPr>
            <a:spLocks noGrp="1"/>
          </p:cNvSpPr>
          <p:nvPr>
            <p:ph type="ftr" sz="quarter" idx="11"/>
          </p:nvPr>
        </p:nvSpPr>
        <p:spPr/>
        <p:txBody>
          <a:bodyPr/>
          <a:lstStyle/>
          <a:p>
            <a:endParaRPr lang="ca-ES"/>
          </a:p>
        </p:txBody>
      </p:sp>
      <p:sp>
        <p:nvSpPr>
          <p:cNvPr id="9" name="Marcador de número de diapositiva 8"/>
          <p:cNvSpPr>
            <a:spLocks noGrp="1"/>
          </p:cNvSpPr>
          <p:nvPr>
            <p:ph type="sldNum" sz="quarter" idx="12"/>
          </p:nvPr>
        </p:nvSpPr>
        <p:spPr/>
        <p:txBody>
          <a:bodyPr/>
          <a:lstStyle/>
          <a:p>
            <a:fld id="{7D984D56-7ADC-4CB6-B460-753EA11AC190}" type="slidenum">
              <a:rPr lang="ca-ES" smtClean="0"/>
              <a:t>‹Nº›</a:t>
            </a:fld>
            <a:endParaRPr lang="ca-ES"/>
          </a:p>
        </p:txBody>
      </p:sp>
    </p:spTree>
    <p:extLst>
      <p:ext uri="{BB962C8B-B14F-4D97-AF65-F5344CB8AC3E}">
        <p14:creationId xmlns:p14="http://schemas.microsoft.com/office/powerpoint/2010/main" val="2131192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ca-ES"/>
          </a:p>
        </p:txBody>
      </p:sp>
      <p:sp>
        <p:nvSpPr>
          <p:cNvPr id="3" name="Marcador de fecha 2"/>
          <p:cNvSpPr>
            <a:spLocks noGrp="1"/>
          </p:cNvSpPr>
          <p:nvPr>
            <p:ph type="dt" sz="half" idx="10"/>
          </p:nvPr>
        </p:nvSpPr>
        <p:spPr/>
        <p:txBody>
          <a:bodyPr/>
          <a:lstStyle/>
          <a:p>
            <a:fld id="{645B76C3-F1F3-44F8-8BCD-34F88649C08C}" type="datetimeFigureOut">
              <a:rPr lang="ca-ES" smtClean="0"/>
              <a:t>03/07/2017</a:t>
            </a:fld>
            <a:endParaRPr lang="ca-ES"/>
          </a:p>
        </p:txBody>
      </p:sp>
      <p:sp>
        <p:nvSpPr>
          <p:cNvPr id="4" name="Marcador de pie de página 3"/>
          <p:cNvSpPr>
            <a:spLocks noGrp="1"/>
          </p:cNvSpPr>
          <p:nvPr>
            <p:ph type="ftr" sz="quarter" idx="11"/>
          </p:nvPr>
        </p:nvSpPr>
        <p:spPr/>
        <p:txBody>
          <a:bodyPr/>
          <a:lstStyle/>
          <a:p>
            <a:endParaRPr lang="ca-ES"/>
          </a:p>
        </p:txBody>
      </p:sp>
      <p:sp>
        <p:nvSpPr>
          <p:cNvPr id="5" name="Marcador de número de diapositiva 4"/>
          <p:cNvSpPr>
            <a:spLocks noGrp="1"/>
          </p:cNvSpPr>
          <p:nvPr>
            <p:ph type="sldNum" sz="quarter" idx="12"/>
          </p:nvPr>
        </p:nvSpPr>
        <p:spPr/>
        <p:txBody>
          <a:bodyPr/>
          <a:lstStyle/>
          <a:p>
            <a:fld id="{7D984D56-7ADC-4CB6-B460-753EA11AC190}" type="slidenum">
              <a:rPr lang="ca-ES" smtClean="0"/>
              <a:t>‹Nº›</a:t>
            </a:fld>
            <a:endParaRPr lang="ca-ES"/>
          </a:p>
        </p:txBody>
      </p:sp>
    </p:spTree>
    <p:extLst>
      <p:ext uri="{BB962C8B-B14F-4D97-AF65-F5344CB8AC3E}">
        <p14:creationId xmlns:p14="http://schemas.microsoft.com/office/powerpoint/2010/main" val="2879003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45B76C3-F1F3-44F8-8BCD-34F88649C08C}" type="datetimeFigureOut">
              <a:rPr lang="ca-ES" smtClean="0"/>
              <a:t>03/07/2017</a:t>
            </a:fld>
            <a:endParaRPr lang="ca-ES"/>
          </a:p>
        </p:txBody>
      </p:sp>
      <p:sp>
        <p:nvSpPr>
          <p:cNvPr id="3" name="Marcador de pie de página 2"/>
          <p:cNvSpPr>
            <a:spLocks noGrp="1"/>
          </p:cNvSpPr>
          <p:nvPr>
            <p:ph type="ftr" sz="quarter" idx="11"/>
          </p:nvPr>
        </p:nvSpPr>
        <p:spPr/>
        <p:txBody>
          <a:bodyPr/>
          <a:lstStyle/>
          <a:p>
            <a:endParaRPr lang="ca-ES"/>
          </a:p>
        </p:txBody>
      </p:sp>
      <p:sp>
        <p:nvSpPr>
          <p:cNvPr id="4" name="Marcador de número de diapositiva 3"/>
          <p:cNvSpPr>
            <a:spLocks noGrp="1"/>
          </p:cNvSpPr>
          <p:nvPr>
            <p:ph type="sldNum" sz="quarter" idx="12"/>
          </p:nvPr>
        </p:nvSpPr>
        <p:spPr/>
        <p:txBody>
          <a:bodyPr/>
          <a:lstStyle/>
          <a:p>
            <a:fld id="{7D984D56-7ADC-4CB6-B460-753EA11AC190}" type="slidenum">
              <a:rPr lang="ca-ES" smtClean="0"/>
              <a:t>‹Nº›</a:t>
            </a:fld>
            <a:endParaRPr lang="ca-ES"/>
          </a:p>
        </p:txBody>
      </p:sp>
    </p:spTree>
    <p:extLst>
      <p:ext uri="{BB962C8B-B14F-4D97-AF65-F5344CB8AC3E}">
        <p14:creationId xmlns:p14="http://schemas.microsoft.com/office/powerpoint/2010/main" val="1992772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ca-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45B76C3-F1F3-44F8-8BCD-34F88649C08C}" type="datetimeFigureOut">
              <a:rPr lang="ca-ES" smtClean="0"/>
              <a:t>03/07/2017</a:t>
            </a:fld>
            <a:endParaRPr lang="ca-ES"/>
          </a:p>
        </p:txBody>
      </p:sp>
      <p:sp>
        <p:nvSpPr>
          <p:cNvPr id="6" name="Marcador de pie de página 5"/>
          <p:cNvSpPr>
            <a:spLocks noGrp="1"/>
          </p:cNvSpPr>
          <p:nvPr>
            <p:ph type="ftr" sz="quarter" idx="11"/>
          </p:nvPr>
        </p:nvSpPr>
        <p:spPr/>
        <p:txBody>
          <a:bodyPr/>
          <a:lstStyle/>
          <a:p>
            <a:endParaRPr lang="ca-ES"/>
          </a:p>
        </p:txBody>
      </p:sp>
      <p:sp>
        <p:nvSpPr>
          <p:cNvPr id="7" name="Marcador de número de diapositiva 6"/>
          <p:cNvSpPr>
            <a:spLocks noGrp="1"/>
          </p:cNvSpPr>
          <p:nvPr>
            <p:ph type="sldNum" sz="quarter" idx="12"/>
          </p:nvPr>
        </p:nvSpPr>
        <p:spPr/>
        <p:txBody>
          <a:bodyPr/>
          <a:lstStyle/>
          <a:p>
            <a:fld id="{7D984D56-7ADC-4CB6-B460-753EA11AC190}" type="slidenum">
              <a:rPr lang="ca-ES" smtClean="0"/>
              <a:t>‹Nº›</a:t>
            </a:fld>
            <a:endParaRPr lang="ca-ES"/>
          </a:p>
        </p:txBody>
      </p:sp>
    </p:spTree>
    <p:extLst>
      <p:ext uri="{BB962C8B-B14F-4D97-AF65-F5344CB8AC3E}">
        <p14:creationId xmlns:p14="http://schemas.microsoft.com/office/powerpoint/2010/main" val="3606006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ca-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45B76C3-F1F3-44F8-8BCD-34F88649C08C}" type="datetimeFigureOut">
              <a:rPr lang="ca-ES" smtClean="0"/>
              <a:t>03/07/2017</a:t>
            </a:fld>
            <a:endParaRPr lang="ca-ES"/>
          </a:p>
        </p:txBody>
      </p:sp>
      <p:sp>
        <p:nvSpPr>
          <p:cNvPr id="6" name="Marcador de pie de página 5"/>
          <p:cNvSpPr>
            <a:spLocks noGrp="1"/>
          </p:cNvSpPr>
          <p:nvPr>
            <p:ph type="ftr" sz="quarter" idx="11"/>
          </p:nvPr>
        </p:nvSpPr>
        <p:spPr/>
        <p:txBody>
          <a:bodyPr/>
          <a:lstStyle/>
          <a:p>
            <a:endParaRPr lang="ca-ES"/>
          </a:p>
        </p:txBody>
      </p:sp>
      <p:sp>
        <p:nvSpPr>
          <p:cNvPr id="7" name="Marcador de número de diapositiva 6"/>
          <p:cNvSpPr>
            <a:spLocks noGrp="1"/>
          </p:cNvSpPr>
          <p:nvPr>
            <p:ph type="sldNum" sz="quarter" idx="12"/>
          </p:nvPr>
        </p:nvSpPr>
        <p:spPr/>
        <p:txBody>
          <a:bodyPr/>
          <a:lstStyle/>
          <a:p>
            <a:fld id="{7D984D56-7ADC-4CB6-B460-753EA11AC190}" type="slidenum">
              <a:rPr lang="ca-ES" smtClean="0"/>
              <a:t>‹Nº›</a:t>
            </a:fld>
            <a:endParaRPr lang="ca-ES"/>
          </a:p>
        </p:txBody>
      </p:sp>
    </p:spTree>
    <p:extLst>
      <p:ext uri="{BB962C8B-B14F-4D97-AF65-F5344CB8AC3E}">
        <p14:creationId xmlns:p14="http://schemas.microsoft.com/office/powerpoint/2010/main" val="1147931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ca-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B76C3-F1F3-44F8-8BCD-34F88649C08C}" type="datetimeFigureOut">
              <a:rPr lang="ca-ES" smtClean="0"/>
              <a:t>03/07/2017</a:t>
            </a:fld>
            <a:endParaRPr lang="ca-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84D56-7ADC-4CB6-B460-753EA11AC190}" type="slidenum">
              <a:rPr lang="ca-ES" smtClean="0"/>
              <a:t>‹Nº›</a:t>
            </a:fld>
            <a:endParaRPr lang="ca-ES"/>
          </a:p>
        </p:txBody>
      </p:sp>
    </p:spTree>
    <p:extLst>
      <p:ext uri="{BB962C8B-B14F-4D97-AF65-F5344CB8AC3E}">
        <p14:creationId xmlns:p14="http://schemas.microsoft.com/office/powerpoint/2010/main" val="1889970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9000"/>
            <a:lum/>
          </a:blip>
          <a:srcRect/>
          <a:stretch>
            <a:fillRect t="-83000" b="-83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523999" y="1663276"/>
            <a:ext cx="9144000" cy="2387600"/>
          </a:xfrm>
          <a:ln w="57150">
            <a:solidFill>
              <a:schemeClr val="accent2">
                <a:lumMod val="50000"/>
              </a:schemeClr>
            </a:solidFill>
          </a:ln>
        </p:spPr>
        <p:txBody>
          <a:bodyPr>
            <a:normAutofit/>
          </a:bodyPr>
          <a:lstStyle/>
          <a:p>
            <a:r>
              <a:rPr lang="ca-ES" sz="8000" b="1" dirty="0" smtClean="0">
                <a:ln w="22225">
                  <a:solidFill>
                    <a:schemeClr val="accent2">
                      <a:lumMod val="60000"/>
                      <a:lumOff val="40000"/>
                    </a:schemeClr>
                  </a:solidFill>
                  <a:prstDash val="solid"/>
                </a:ln>
                <a:solidFill>
                  <a:schemeClr val="accent2">
                    <a:lumMod val="50000"/>
                  </a:schemeClr>
                </a:solidFill>
                <a:latin typeface="Cambria" panose="02040503050406030204" pitchFamily="18" charset="0"/>
              </a:rPr>
              <a:t>ELS RITUALS DE COMENSALITAT</a:t>
            </a:r>
            <a:endParaRPr lang="ca-ES" sz="8000" b="1" dirty="0">
              <a:ln w="22225">
                <a:solidFill>
                  <a:schemeClr val="accent2">
                    <a:lumMod val="60000"/>
                    <a:lumOff val="40000"/>
                  </a:schemeClr>
                </a:solidFill>
                <a:prstDash val="solid"/>
              </a:ln>
              <a:solidFill>
                <a:schemeClr val="accent2">
                  <a:lumMod val="50000"/>
                </a:schemeClr>
              </a:solidFill>
              <a:latin typeface="Cambria" panose="02040503050406030204" pitchFamily="18" charset="0"/>
            </a:endParaRPr>
          </a:p>
        </p:txBody>
      </p:sp>
      <p:sp>
        <p:nvSpPr>
          <p:cNvPr id="3" name="Subtítulo 2"/>
          <p:cNvSpPr>
            <a:spLocks noGrp="1"/>
          </p:cNvSpPr>
          <p:nvPr>
            <p:ph type="subTitle" idx="1"/>
          </p:nvPr>
        </p:nvSpPr>
        <p:spPr>
          <a:xfrm>
            <a:off x="2758224" y="4398606"/>
            <a:ext cx="7010399" cy="1016542"/>
          </a:xfrm>
        </p:spPr>
        <p:txBody>
          <a:bodyPr>
            <a:noAutofit/>
          </a:bodyPr>
          <a:lstStyle/>
          <a:p>
            <a:r>
              <a:rPr lang="ca-ES" sz="2800" b="1" dirty="0">
                <a:solidFill>
                  <a:schemeClr val="accent2">
                    <a:lumMod val="75000"/>
                  </a:schemeClr>
                </a:solidFill>
                <a:latin typeface="Cambria" panose="02040503050406030204" pitchFamily="18" charset="0"/>
              </a:rPr>
              <a:t>U</a:t>
            </a:r>
            <a:r>
              <a:rPr lang="ca-ES" sz="2800" b="1" dirty="0" smtClean="0">
                <a:solidFill>
                  <a:schemeClr val="accent2">
                    <a:lumMod val="75000"/>
                  </a:schemeClr>
                </a:solidFill>
                <a:latin typeface="Cambria" panose="02040503050406030204" pitchFamily="18" charset="0"/>
              </a:rPr>
              <a:t>n </a:t>
            </a:r>
            <a:r>
              <a:rPr lang="ca-ES" sz="2800" b="1" dirty="0">
                <a:solidFill>
                  <a:schemeClr val="accent2">
                    <a:lumMod val="75000"/>
                  </a:schemeClr>
                </a:solidFill>
                <a:latin typeface="Cambria" panose="02040503050406030204" pitchFamily="18" charset="0"/>
              </a:rPr>
              <a:t>cas d’estudi entre la societat homèrica i la cultura </a:t>
            </a:r>
            <a:r>
              <a:rPr lang="ca-ES" sz="2800" b="1" dirty="0" smtClean="0">
                <a:solidFill>
                  <a:schemeClr val="accent2">
                    <a:lumMod val="75000"/>
                  </a:schemeClr>
                </a:solidFill>
                <a:latin typeface="Cambria" panose="02040503050406030204" pitchFamily="18" charset="0"/>
              </a:rPr>
              <a:t>de </a:t>
            </a:r>
            <a:r>
              <a:rPr lang="ca-ES" sz="2800" b="1" dirty="0" err="1" smtClean="0">
                <a:solidFill>
                  <a:schemeClr val="accent2">
                    <a:lumMod val="75000"/>
                  </a:schemeClr>
                </a:solidFill>
                <a:latin typeface="Cambria" panose="02040503050406030204" pitchFamily="18" charset="0"/>
              </a:rPr>
              <a:t>l’Argar</a:t>
            </a:r>
            <a:endParaRPr lang="ca-ES" sz="2800" b="1" dirty="0">
              <a:solidFill>
                <a:schemeClr val="accent2">
                  <a:lumMod val="75000"/>
                </a:schemeClr>
              </a:solidFill>
              <a:latin typeface="Cambria" panose="02040503050406030204" pitchFamily="18" charset="0"/>
            </a:endParaRPr>
          </a:p>
        </p:txBody>
      </p:sp>
      <p:sp>
        <p:nvSpPr>
          <p:cNvPr id="4" name="CuadroTexto 3"/>
          <p:cNvSpPr txBox="1"/>
          <p:nvPr/>
        </p:nvSpPr>
        <p:spPr>
          <a:xfrm>
            <a:off x="9768623" y="6321243"/>
            <a:ext cx="2260244" cy="369332"/>
          </a:xfrm>
          <a:prstGeom prst="rect">
            <a:avLst/>
          </a:prstGeom>
          <a:noFill/>
          <a:ln>
            <a:solidFill>
              <a:schemeClr val="accent2">
                <a:lumMod val="60000"/>
                <a:lumOff val="40000"/>
              </a:schemeClr>
            </a:solidFill>
          </a:ln>
        </p:spPr>
        <p:txBody>
          <a:bodyPr wrap="square" rtlCol="0">
            <a:spAutoFit/>
          </a:bodyPr>
          <a:lstStyle/>
          <a:p>
            <a:r>
              <a:rPr lang="ca-ES" dirty="0" smtClean="0">
                <a:solidFill>
                  <a:schemeClr val="accent2">
                    <a:lumMod val="60000"/>
                    <a:lumOff val="40000"/>
                  </a:schemeClr>
                </a:solidFill>
                <a:latin typeface="Cambria" panose="02040503050406030204" pitchFamily="18" charset="0"/>
              </a:rPr>
              <a:t>Sara Navarro Orozco</a:t>
            </a:r>
            <a:endParaRPr lang="ca-ES" dirty="0">
              <a:solidFill>
                <a:schemeClr val="accent2">
                  <a:lumMod val="60000"/>
                  <a:lumOff val="40000"/>
                </a:schemeClr>
              </a:solidFill>
              <a:latin typeface="Cambria" panose="02040503050406030204" pitchFamily="18" charset="0"/>
            </a:endParaRPr>
          </a:p>
        </p:txBody>
      </p:sp>
    </p:spTree>
    <p:extLst>
      <p:ext uri="{BB962C8B-B14F-4D97-AF65-F5344CB8AC3E}">
        <p14:creationId xmlns:p14="http://schemas.microsoft.com/office/powerpoint/2010/main" val="509318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t="-14000" b="-14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27512" y="783771"/>
            <a:ext cx="11459688" cy="5393192"/>
          </a:xfrm>
        </p:spPr>
        <p:txBody>
          <a:bodyPr>
            <a:normAutofit fontScale="92500" lnSpcReduction="20000"/>
          </a:bodyPr>
          <a:lstStyle/>
          <a:p>
            <a:pPr marL="0" indent="0" algn="just">
              <a:lnSpc>
                <a:spcPct val="150000"/>
              </a:lnSpc>
              <a:buNone/>
            </a:pPr>
            <a:r>
              <a:rPr lang="ca-ES" dirty="0">
                <a:solidFill>
                  <a:srgbClr val="4D2307"/>
                </a:solidFill>
                <a:latin typeface="Cambria" panose="02040503050406030204" pitchFamily="18" charset="0"/>
              </a:rPr>
              <a:t>El principi de la diversitat de l’origen dels aliments relacionats amb la qualitat dels mateixos es troba molt present en la mentalitat grega. En general es considerava que la riquesa, tant a un nivell personal com comunitari s’expressa en la disponibilitat d’aliments llunyans, seleccionats per la seva qualitat, i de vegades, </a:t>
            </a:r>
            <a:r>
              <a:rPr lang="ca-ES" dirty="0" smtClean="0">
                <a:solidFill>
                  <a:srgbClr val="4D2307"/>
                </a:solidFill>
                <a:latin typeface="Cambria" panose="02040503050406030204" pitchFamily="18" charset="0"/>
              </a:rPr>
              <a:t>exotisme:</a:t>
            </a:r>
          </a:p>
          <a:p>
            <a:pPr marL="0" indent="0" algn="just">
              <a:lnSpc>
                <a:spcPct val="150000"/>
              </a:lnSpc>
              <a:buNone/>
            </a:pPr>
            <a:endParaRPr lang="ca-ES" dirty="0">
              <a:solidFill>
                <a:srgbClr val="4D2307"/>
              </a:solidFill>
              <a:latin typeface="Cambria" panose="02040503050406030204" pitchFamily="18" charset="0"/>
            </a:endParaRPr>
          </a:p>
          <a:p>
            <a:pPr marL="0" indent="0" algn="ctr">
              <a:lnSpc>
                <a:spcPct val="150000"/>
              </a:lnSpc>
              <a:buNone/>
            </a:pPr>
            <a:r>
              <a:rPr lang="ca-ES" dirty="0">
                <a:solidFill>
                  <a:srgbClr val="4D2307"/>
                </a:solidFill>
                <a:latin typeface="Cambria" panose="02040503050406030204" pitchFamily="18" charset="0"/>
              </a:rPr>
              <a:t>“</a:t>
            </a:r>
            <a:r>
              <a:rPr lang="ca-ES" i="1" dirty="0" err="1">
                <a:solidFill>
                  <a:srgbClr val="4D2307"/>
                </a:solidFill>
                <a:latin typeface="Cambria" panose="02040503050406030204" pitchFamily="18" charset="0"/>
              </a:rPr>
              <a:t>Llevó</a:t>
            </a:r>
            <a:r>
              <a:rPr lang="ca-ES" i="1" dirty="0">
                <a:solidFill>
                  <a:srgbClr val="4D2307"/>
                </a:solidFill>
                <a:latin typeface="Cambria" panose="02040503050406030204" pitchFamily="18" charset="0"/>
              </a:rPr>
              <a:t> </a:t>
            </a:r>
            <a:r>
              <a:rPr lang="ca-ES" i="1" dirty="0" err="1">
                <a:solidFill>
                  <a:srgbClr val="4D2307"/>
                </a:solidFill>
                <a:latin typeface="Cambria" panose="02040503050406030204" pitchFamily="18" charset="0"/>
              </a:rPr>
              <a:t>también</a:t>
            </a:r>
            <a:r>
              <a:rPr lang="ca-ES" i="1" dirty="0">
                <a:solidFill>
                  <a:srgbClr val="4D2307"/>
                </a:solidFill>
                <a:latin typeface="Cambria" panose="02040503050406030204" pitchFamily="18" charset="0"/>
              </a:rPr>
              <a:t> a la pira dos </a:t>
            </a:r>
            <a:r>
              <a:rPr lang="ca-ES" i="1" dirty="0" err="1">
                <a:solidFill>
                  <a:srgbClr val="4D2307"/>
                </a:solidFill>
                <a:latin typeface="Cambria" panose="02040503050406030204" pitchFamily="18" charset="0"/>
              </a:rPr>
              <a:t>ánforas</a:t>
            </a:r>
            <a:r>
              <a:rPr lang="ca-ES" i="1" dirty="0">
                <a:solidFill>
                  <a:srgbClr val="4D2307"/>
                </a:solidFill>
                <a:latin typeface="Cambria" panose="02040503050406030204" pitchFamily="18" charset="0"/>
              </a:rPr>
              <a:t>, </a:t>
            </a:r>
            <a:r>
              <a:rPr lang="ca-ES" i="1" dirty="0" err="1">
                <a:solidFill>
                  <a:srgbClr val="4D2307"/>
                </a:solidFill>
                <a:latin typeface="Cambria" panose="02040503050406030204" pitchFamily="18" charset="0"/>
              </a:rPr>
              <a:t>llenas</a:t>
            </a:r>
            <a:r>
              <a:rPr lang="ca-ES" i="1" dirty="0">
                <a:solidFill>
                  <a:srgbClr val="4D2307"/>
                </a:solidFill>
                <a:latin typeface="Cambria" panose="02040503050406030204" pitchFamily="18" charset="0"/>
              </a:rPr>
              <a:t> </a:t>
            </a:r>
            <a:r>
              <a:rPr lang="ca-ES" i="1" dirty="0" err="1">
                <a:solidFill>
                  <a:srgbClr val="4D2307"/>
                </a:solidFill>
                <a:latin typeface="Cambria" panose="02040503050406030204" pitchFamily="18" charset="0"/>
              </a:rPr>
              <a:t>respectivamente</a:t>
            </a:r>
            <a:r>
              <a:rPr lang="ca-ES" i="1" dirty="0">
                <a:solidFill>
                  <a:srgbClr val="4D2307"/>
                </a:solidFill>
                <a:latin typeface="Cambria" panose="02040503050406030204" pitchFamily="18" charset="0"/>
              </a:rPr>
              <a:t> de </a:t>
            </a:r>
            <a:r>
              <a:rPr lang="ca-ES" i="1" dirty="0" err="1">
                <a:solidFill>
                  <a:srgbClr val="4D2307"/>
                </a:solidFill>
                <a:latin typeface="Cambria" panose="02040503050406030204" pitchFamily="18" charset="0"/>
              </a:rPr>
              <a:t>miel</a:t>
            </a:r>
            <a:r>
              <a:rPr lang="ca-ES" i="1" dirty="0">
                <a:solidFill>
                  <a:srgbClr val="4D2307"/>
                </a:solidFill>
                <a:latin typeface="Cambria" panose="02040503050406030204" pitchFamily="18" charset="0"/>
              </a:rPr>
              <a:t> y de </a:t>
            </a:r>
            <a:r>
              <a:rPr lang="ca-ES" i="1" dirty="0" err="1">
                <a:solidFill>
                  <a:srgbClr val="4D2307"/>
                </a:solidFill>
                <a:latin typeface="Cambria" panose="02040503050406030204" pitchFamily="18" charset="0"/>
              </a:rPr>
              <a:t>aceite</a:t>
            </a:r>
            <a:r>
              <a:rPr lang="ca-ES" dirty="0" smtClean="0">
                <a:solidFill>
                  <a:srgbClr val="4D2307"/>
                </a:solidFill>
                <a:latin typeface="Cambria" panose="02040503050406030204" pitchFamily="18" charset="0"/>
              </a:rPr>
              <a:t>”.</a:t>
            </a:r>
          </a:p>
          <a:p>
            <a:pPr marL="0" indent="0" algn="ctr">
              <a:lnSpc>
                <a:spcPct val="150000"/>
              </a:lnSpc>
              <a:buNone/>
            </a:pPr>
            <a:r>
              <a:rPr lang="es-ES" dirty="0">
                <a:solidFill>
                  <a:srgbClr val="4D2307"/>
                </a:solidFill>
                <a:latin typeface="Cambria" panose="02040503050406030204" pitchFamily="18" charset="0"/>
              </a:rPr>
              <a:t>“</a:t>
            </a:r>
            <a:r>
              <a:rPr lang="es-ES" i="1" dirty="0">
                <a:solidFill>
                  <a:srgbClr val="4D2307"/>
                </a:solidFill>
                <a:latin typeface="Cambria" panose="02040503050406030204" pitchFamily="18" charset="0"/>
              </a:rPr>
              <a:t>La despensera les trajo pan, vino y manjares como los que suelen comer los reyes, alumnos de Zeus</a:t>
            </a:r>
            <a:r>
              <a:rPr lang="es-ES" dirty="0">
                <a:solidFill>
                  <a:srgbClr val="4D2307"/>
                </a:solidFill>
                <a:latin typeface="Cambria" panose="02040503050406030204" pitchFamily="18" charset="0"/>
              </a:rPr>
              <a:t>.”</a:t>
            </a:r>
            <a:endParaRPr lang="ca-ES" dirty="0" smtClean="0">
              <a:solidFill>
                <a:srgbClr val="4D2307"/>
              </a:solidFill>
              <a:latin typeface="Cambria" panose="02040503050406030204" pitchFamily="18" charset="0"/>
            </a:endParaRPr>
          </a:p>
        </p:txBody>
      </p:sp>
      <p:sp>
        <p:nvSpPr>
          <p:cNvPr id="4" name="CuadroTexto 3"/>
          <p:cNvSpPr txBox="1"/>
          <p:nvPr/>
        </p:nvSpPr>
        <p:spPr>
          <a:xfrm>
            <a:off x="9768623" y="6321243"/>
            <a:ext cx="2260244" cy="369332"/>
          </a:xfrm>
          <a:prstGeom prst="rect">
            <a:avLst/>
          </a:prstGeom>
          <a:noFill/>
          <a:ln>
            <a:solidFill>
              <a:schemeClr val="accent2">
                <a:lumMod val="60000"/>
                <a:lumOff val="40000"/>
              </a:schemeClr>
            </a:solidFill>
          </a:ln>
        </p:spPr>
        <p:txBody>
          <a:bodyPr wrap="square" rtlCol="0">
            <a:spAutoFit/>
          </a:bodyPr>
          <a:lstStyle/>
          <a:p>
            <a:r>
              <a:rPr lang="ca-ES" dirty="0" smtClean="0">
                <a:solidFill>
                  <a:schemeClr val="accent2">
                    <a:lumMod val="60000"/>
                    <a:lumOff val="40000"/>
                  </a:schemeClr>
                </a:solidFill>
                <a:latin typeface="Cambria" panose="02040503050406030204" pitchFamily="18" charset="0"/>
              </a:rPr>
              <a:t>Sara Navarro Orozco</a:t>
            </a:r>
            <a:endParaRPr lang="ca-ES" dirty="0">
              <a:solidFill>
                <a:schemeClr val="accent2">
                  <a:lumMod val="60000"/>
                  <a:lumOff val="40000"/>
                </a:schemeClr>
              </a:solidFill>
              <a:latin typeface="Cambria" panose="02040503050406030204" pitchFamily="18" charset="0"/>
            </a:endParaRPr>
          </a:p>
        </p:txBody>
      </p:sp>
      <p:sp>
        <p:nvSpPr>
          <p:cNvPr id="5" name="CuadroTexto 4"/>
          <p:cNvSpPr txBox="1"/>
          <p:nvPr/>
        </p:nvSpPr>
        <p:spPr>
          <a:xfrm>
            <a:off x="90152" y="90152"/>
            <a:ext cx="6478073" cy="369332"/>
          </a:xfrm>
          <a:prstGeom prst="rect">
            <a:avLst/>
          </a:prstGeom>
          <a:noFill/>
          <a:ln>
            <a:solidFill>
              <a:schemeClr val="accent2">
                <a:lumMod val="75000"/>
              </a:schemeClr>
            </a:solidFill>
          </a:ln>
        </p:spPr>
        <p:txBody>
          <a:bodyPr wrap="square" rtlCol="0">
            <a:spAutoFit/>
          </a:bodyPr>
          <a:lstStyle/>
          <a:p>
            <a:r>
              <a:rPr lang="ca-ES" dirty="0" smtClean="0">
                <a:solidFill>
                  <a:schemeClr val="accent2">
                    <a:lumMod val="75000"/>
                  </a:schemeClr>
                </a:solidFill>
                <a:latin typeface="Cambria" panose="02040503050406030204" pitchFamily="18" charset="0"/>
              </a:rPr>
              <a:t>Els rituals de comensalitat. Una comparació entre Grècia i </a:t>
            </a:r>
            <a:r>
              <a:rPr lang="ca-ES" dirty="0" err="1" smtClean="0">
                <a:solidFill>
                  <a:schemeClr val="accent2">
                    <a:lumMod val="75000"/>
                  </a:schemeClr>
                </a:solidFill>
                <a:latin typeface="Cambria" panose="02040503050406030204" pitchFamily="18" charset="0"/>
              </a:rPr>
              <a:t>Argar</a:t>
            </a:r>
            <a:r>
              <a:rPr lang="ca-ES" dirty="0" smtClean="0">
                <a:solidFill>
                  <a:schemeClr val="accent2">
                    <a:lumMod val="75000"/>
                  </a:schemeClr>
                </a:solidFill>
                <a:latin typeface="Cambria" panose="02040503050406030204" pitchFamily="18" charset="0"/>
              </a:rPr>
              <a:t>. </a:t>
            </a:r>
            <a:endParaRPr lang="ca-ES" dirty="0">
              <a:solidFill>
                <a:schemeClr val="accent2">
                  <a:lumMod val="75000"/>
                </a:schemeClr>
              </a:solidFill>
              <a:latin typeface="Cambria" panose="02040503050406030204" pitchFamily="18" charset="0"/>
            </a:endParaRPr>
          </a:p>
        </p:txBody>
      </p:sp>
    </p:spTree>
    <p:extLst>
      <p:ext uri="{BB962C8B-B14F-4D97-AF65-F5344CB8AC3E}">
        <p14:creationId xmlns:p14="http://schemas.microsoft.com/office/powerpoint/2010/main" val="13012901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t="-14000" b="-14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25003" y="901521"/>
            <a:ext cx="11359166" cy="5275442"/>
          </a:xfrm>
        </p:spPr>
        <p:txBody>
          <a:bodyPr>
            <a:normAutofit lnSpcReduction="10000"/>
          </a:bodyPr>
          <a:lstStyle/>
          <a:p>
            <a:pPr marL="0" indent="0" algn="just">
              <a:lnSpc>
                <a:spcPct val="150000"/>
              </a:lnSpc>
              <a:buNone/>
            </a:pPr>
            <a:r>
              <a:rPr lang="ca-ES" dirty="0" smtClean="0">
                <a:solidFill>
                  <a:srgbClr val="4D2307"/>
                </a:solidFill>
                <a:latin typeface="Cambria" panose="02040503050406030204" pitchFamily="18" charset="0"/>
              </a:rPr>
              <a:t>No </a:t>
            </a:r>
            <a:r>
              <a:rPr lang="ca-ES" dirty="0">
                <a:solidFill>
                  <a:srgbClr val="4D2307"/>
                </a:solidFill>
                <a:latin typeface="Cambria" panose="02040503050406030204" pitchFamily="18" charset="0"/>
              </a:rPr>
              <a:t>obstant, la cerca excessiva d’aliments d’aquest tipus era considerada com quelcom </a:t>
            </a:r>
            <a:r>
              <a:rPr lang="ca-ES" dirty="0" smtClean="0">
                <a:solidFill>
                  <a:srgbClr val="4D2307"/>
                </a:solidFill>
                <a:latin typeface="Cambria" panose="02040503050406030204" pitchFamily="18" charset="0"/>
              </a:rPr>
              <a:t>indecent, ja que trenca amb el </a:t>
            </a:r>
            <a:r>
              <a:rPr lang="ca-ES" dirty="0">
                <a:solidFill>
                  <a:srgbClr val="4D2307"/>
                </a:solidFill>
                <a:latin typeface="Cambria" panose="02040503050406030204" pitchFamily="18" charset="0"/>
              </a:rPr>
              <a:t>model d’alimentació grec: </a:t>
            </a:r>
            <a:r>
              <a:rPr lang="ca-ES" dirty="0" err="1" smtClean="0">
                <a:solidFill>
                  <a:srgbClr val="4D2307"/>
                </a:solidFill>
                <a:latin typeface="Cambria" panose="02040503050406030204" pitchFamily="18" charset="0"/>
              </a:rPr>
              <a:t>l’</a:t>
            </a:r>
            <a:r>
              <a:rPr lang="ca-ES" i="1" dirty="0" err="1" smtClean="0">
                <a:solidFill>
                  <a:srgbClr val="4D2307"/>
                </a:solidFill>
                <a:latin typeface="Cambria" panose="02040503050406030204" pitchFamily="18" charset="0"/>
              </a:rPr>
              <a:t>opsophagia</a:t>
            </a:r>
            <a:r>
              <a:rPr lang="ca-ES" i="1" dirty="0" smtClean="0">
                <a:solidFill>
                  <a:srgbClr val="4D2307"/>
                </a:solidFill>
                <a:latin typeface="Cambria" panose="02040503050406030204" pitchFamily="18" charset="0"/>
              </a:rPr>
              <a:t>, </a:t>
            </a:r>
            <a:r>
              <a:rPr lang="ca-ES" dirty="0" smtClean="0">
                <a:solidFill>
                  <a:srgbClr val="4D2307"/>
                </a:solidFill>
                <a:latin typeface="Cambria" panose="02040503050406030204" pitchFamily="18" charset="0"/>
              </a:rPr>
              <a:t>caracteritzat pel </a:t>
            </a:r>
            <a:r>
              <a:rPr lang="ca-ES" dirty="0">
                <a:solidFill>
                  <a:srgbClr val="4D2307"/>
                </a:solidFill>
                <a:latin typeface="Cambria" panose="02040503050406030204" pitchFamily="18" charset="0"/>
              </a:rPr>
              <a:t>consum excessiu d’aliments luxosos, renegant dels aliments simples i senzills que són la base de l’alimentació </a:t>
            </a:r>
            <a:r>
              <a:rPr lang="ca-ES" dirty="0" smtClean="0">
                <a:solidFill>
                  <a:srgbClr val="4D2307"/>
                </a:solidFill>
                <a:latin typeface="Cambria" panose="02040503050406030204" pitchFamily="18" charset="0"/>
              </a:rPr>
              <a:t>grega:</a:t>
            </a:r>
          </a:p>
          <a:p>
            <a:pPr marL="0" indent="0" algn="just">
              <a:lnSpc>
                <a:spcPct val="150000"/>
              </a:lnSpc>
              <a:buNone/>
            </a:pPr>
            <a:endParaRPr lang="ca-ES" i="1" dirty="0" smtClean="0">
              <a:solidFill>
                <a:srgbClr val="4D2307"/>
              </a:solidFill>
              <a:latin typeface="Cambria" panose="02040503050406030204" pitchFamily="18" charset="0"/>
            </a:endParaRPr>
          </a:p>
          <a:p>
            <a:pPr marL="0" indent="0" algn="ctr">
              <a:lnSpc>
                <a:spcPct val="150000"/>
              </a:lnSpc>
              <a:buNone/>
            </a:pPr>
            <a:r>
              <a:rPr lang="es-ES" i="1" dirty="0" smtClean="0">
                <a:solidFill>
                  <a:srgbClr val="4D2307"/>
                </a:solidFill>
                <a:latin typeface="Cambria" panose="02040503050406030204" pitchFamily="18" charset="0"/>
              </a:rPr>
              <a:t>“</a:t>
            </a:r>
            <a:r>
              <a:rPr lang="es-ES" i="1" dirty="0" err="1" smtClean="0">
                <a:solidFill>
                  <a:srgbClr val="4D2307"/>
                </a:solidFill>
                <a:latin typeface="Cambria" panose="02040503050406030204" pitchFamily="18" charset="0"/>
              </a:rPr>
              <a:t>Sentábanse</a:t>
            </a:r>
            <a:r>
              <a:rPr lang="es-ES" i="1" dirty="0" smtClean="0">
                <a:solidFill>
                  <a:srgbClr val="4D2307"/>
                </a:solidFill>
                <a:latin typeface="Cambria" panose="02040503050406030204" pitchFamily="18" charset="0"/>
              </a:rPr>
              <a:t> </a:t>
            </a:r>
            <a:r>
              <a:rPr lang="es-ES" i="1" dirty="0">
                <a:solidFill>
                  <a:srgbClr val="4D2307"/>
                </a:solidFill>
                <a:latin typeface="Cambria" panose="02040503050406030204" pitchFamily="18" charset="0"/>
              </a:rPr>
              <a:t>allí los príncipes </a:t>
            </a:r>
            <a:r>
              <a:rPr lang="es-ES" i="1" dirty="0" err="1">
                <a:solidFill>
                  <a:srgbClr val="4D2307"/>
                </a:solidFill>
                <a:latin typeface="Cambria" panose="02040503050406030204" pitchFamily="18" charset="0"/>
              </a:rPr>
              <a:t>feacios</a:t>
            </a:r>
            <a:r>
              <a:rPr lang="es-ES" i="1" dirty="0">
                <a:solidFill>
                  <a:srgbClr val="4D2307"/>
                </a:solidFill>
                <a:latin typeface="Cambria" panose="02040503050406030204" pitchFamily="18" charset="0"/>
              </a:rPr>
              <a:t> a beber y a comer, pues de continuo celebraban banquetes.”</a:t>
            </a:r>
            <a:endParaRPr lang="ca-ES" dirty="0">
              <a:solidFill>
                <a:srgbClr val="4D2307"/>
              </a:solidFill>
              <a:latin typeface="Cambria" panose="02040503050406030204" pitchFamily="18" charset="0"/>
            </a:endParaRPr>
          </a:p>
        </p:txBody>
      </p:sp>
      <p:sp>
        <p:nvSpPr>
          <p:cNvPr id="4" name="CuadroTexto 3"/>
          <p:cNvSpPr txBox="1"/>
          <p:nvPr/>
        </p:nvSpPr>
        <p:spPr>
          <a:xfrm>
            <a:off x="9768623" y="6321243"/>
            <a:ext cx="2260244" cy="369332"/>
          </a:xfrm>
          <a:prstGeom prst="rect">
            <a:avLst/>
          </a:prstGeom>
          <a:noFill/>
          <a:ln>
            <a:solidFill>
              <a:schemeClr val="accent2">
                <a:lumMod val="60000"/>
                <a:lumOff val="40000"/>
              </a:schemeClr>
            </a:solidFill>
          </a:ln>
        </p:spPr>
        <p:txBody>
          <a:bodyPr wrap="square" rtlCol="0">
            <a:spAutoFit/>
          </a:bodyPr>
          <a:lstStyle/>
          <a:p>
            <a:r>
              <a:rPr lang="ca-ES" dirty="0" smtClean="0">
                <a:solidFill>
                  <a:schemeClr val="accent2">
                    <a:lumMod val="60000"/>
                    <a:lumOff val="40000"/>
                  </a:schemeClr>
                </a:solidFill>
                <a:latin typeface="Cambria" panose="02040503050406030204" pitchFamily="18" charset="0"/>
              </a:rPr>
              <a:t>Sara Navarro Orozco</a:t>
            </a:r>
            <a:endParaRPr lang="ca-ES" dirty="0">
              <a:solidFill>
                <a:schemeClr val="accent2">
                  <a:lumMod val="60000"/>
                  <a:lumOff val="40000"/>
                </a:schemeClr>
              </a:solidFill>
              <a:latin typeface="Cambria" panose="02040503050406030204" pitchFamily="18" charset="0"/>
            </a:endParaRPr>
          </a:p>
        </p:txBody>
      </p:sp>
      <p:sp>
        <p:nvSpPr>
          <p:cNvPr id="5" name="CuadroTexto 4"/>
          <p:cNvSpPr txBox="1"/>
          <p:nvPr/>
        </p:nvSpPr>
        <p:spPr>
          <a:xfrm>
            <a:off x="90152" y="90152"/>
            <a:ext cx="6426558" cy="369332"/>
          </a:xfrm>
          <a:prstGeom prst="rect">
            <a:avLst/>
          </a:prstGeom>
          <a:noFill/>
          <a:ln>
            <a:solidFill>
              <a:schemeClr val="accent2">
                <a:lumMod val="75000"/>
              </a:schemeClr>
            </a:solidFill>
          </a:ln>
        </p:spPr>
        <p:txBody>
          <a:bodyPr wrap="square" rtlCol="0">
            <a:spAutoFit/>
          </a:bodyPr>
          <a:lstStyle/>
          <a:p>
            <a:r>
              <a:rPr lang="ca-ES" dirty="0" smtClean="0">
                <a:solidFill>
                  <a:schemeClr val="accent2">
                    <a:lumMod val="75000"/>
                  </a:schemeClr>
                </a:solidFill>
                <a:latin typeface="Cambria" panose="02040503050406030204" pitchFamily="18" charset="0"/>
              </a:rPr>
              <a:t>Els rituals de comensalitat. Una comparació entre Grècia i </a:t>
            </a:r>
            <a:r>
              <a:rPr lang="ca-ES" dirty="0" err="1" smtClean="0">
                <a:solidFill>
                  <a:schemeClr val="accent2">
                    <a:lumMod val="75000"/>
                  </a:schemeClr>
                </a:solidFill>
                <a:latin typeface="Cambria" panose="02040503050406030204" pitchFamily="18" charset="0"/>
              </a:rPr>
              <a:t>Argar</a:t>
            </a:r>
            <a:r>
              <a:rPr lang="ca-ES" dirty="0" smtClean="0">
                <a:solidFill>
                  <a:schemeClr val="accent2">
                    <a:lumMod val="75000"/>
                  </a:schemeClr>
                </a:solidFill>
                <a:latin typeface="Cambria" panose="02040503050406030204" pitchFamily="18" charset="0"/>
              </a:rPr>
              <a:t>. </a:t>
            </a:r>
            <a:endParaRPr lang="ca-ES" dirty="0">
              <a:solidFill>
                <a:schemeClr val="accent2">
                  <a:lumMod val="75000"/>
                </a:schemeClr>
              </a:solidFill>
              <a:latin typeface="Cambria" panose="02040503050406030204" pitchFamily="18" charset="0"/>
            </a:endParaRPr>
          </a:p>
        </p:txBody>
      </p:sp>
    </p:spTree>
    <p:extLst>
      <p:ext uri="{BB962C8B-B14F-4D97-AF65-F5344CB8AC3E}">
        <p14:creationId xmlns:p14="http://schemas.microsoft.com/office/powerpoint/2010/main" val="3637194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t="-14000" b="-14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86685" y="1326523"/>
            <a:ext cx="10515600" cy="4412557"/>
          </a:xfrm>
        </p:spPr>
        <p:txBody>
          <a:bodyPr>
            <a:normAutofit/>
          </a:bodyPr>
          <a:lstStyle/>
          <a:p>
            <a:pPr marL="0" indent="0" algn="just">
              <a:lnSpc>
                <a:spcPct val="150000"/>
              </a:lnSpc>
              <a:buNone/>
            </a:pPr>
            <a:r>
              <a:rPr lang="ca-ES" dirty="0">
                <a:solidFill>
                  <a:srgbClr val="4D2307"/>
                </a:solidFill>
                <a:latin typeface="Cambria" panose="02040503050406030204" pitchFamily="18" charset="0"/>
              </a:rPr>
              <a:t>No obstant, les imatges ideals tendeixen a ocultar realitats socials molt més complexes i dinàmiques. D’una banda, no tots els atenesos trobaven agradable aquest gènere de vida regit per l’austeritat i la frugalitat, </a:t>
            </a:r>
            <a:r>
              <a:rPr lang="ca-ES" dirty="0" smtClean="0">
                <a:solidFill>
                  <a:srgbClr val="4D2307"/>
                </a:solidFill>
                <a:latin typeface="Cambria" panose="02040503050406030204" pitchFamily="18" charset="0"/>
              </a:rPr>
              <a:t>i es </a:t>
            </a:r>
            <a:r>
              <a:rPr lang="ca-ES" dirty="0">
                <a:solidFill>
                  <a:srgbClr val="4D2307"/>
                </a:solidFill>
                <a:latin typeface="Cambria" panose="02040503050406030204" pitchFamily="18" charset="0"/>
              </a:rPr>
              <a:t>produïen nombroses </a:t>
            </a:r>
            <a:r>
              <a:rPr lang="ca-ES" dirty="0" smtClean="0">
                <a:solidFill>
                  <a:srgbClr val="4D2307"/>
                </a:solidFill>
                <a:latin typeface="Cambria" panose="02040503050406030204" pitchFamily="18" charset="0"/>
              </a:rPr>
              <a:t>tensions. En </a:t>
            </a:r>
            <a:r>
              <a:rPr lang="ca-ES" dirty="0">
                <a:solidFill>
                  <a:srgbClr val="4D2307"/>
                </a:solidFill>
                <a:latin typeface="Cambria" panose="02040503050406030204" pitchFamily="18" charset="0"/>
              </a:rPr>
              <a:t>realitat, resulta difícil delimitar amb claredat la diferència entre els aspectes privats i públics de la </a:t>
            </a:r>
            <a:r>
              <a:rPr lang="ca-ES" dirty="0" smtClean="0">
                <a:solidFill>
                  <a:srgbClr val="4D2307"/>
                </a:solidFill>
                <a:latin typeface="Cambria" panose="02040503050406030204" pitchFamily="18" charset="0"/>
              </a:rPr>
              <a:t>vida.</a:t>
            </a:r>
            <a:endParaRPr lang="ca-ES" dirty="0">
              <a:solidFill>
                <a:srgbClr val="4D2307"/>
              </a:solidFill>
              <a:latin typeface="Cambria" panose="02040503050406030204" pitchFamily="18" charset="0"/>
            </a:endParaRPr>
          </a:p>
        </p:txBody>
      </p:sp>
      <p:sp>
        <p:nvSpPr>
          <p:cNvPr id="4" name="CuadroTexto 3"/>
          <p:cNvSpPr txBox="1"/>
          <p:nvPr/>
        </p:nvSpPr>
        <p:spPr>
          <a:xfrm>
            <a:off x="9768623" y="6321243"/>
            <a:ext cx="2260244" cy="369332"/>
          </a:xfrm>
          <a:prstGeom prst="rect">
            <a:avLst/>
          </a:prstGeom>
          <a:noFill/>
          <a:ln>
            <a:solidFill>
              <a:schemeClr val="accent2">
                <a:lumMod val="60000"/>
                <a:lumOff val="40000"/>
              </a:schemeClr>
            </a:solidFill>
          </a:ln>
        </p:spPr>
        <p:txBody>
          <a:bodyPr wrap="square" rtlCol="0">
            <a:spAutoFit/>
          </a:bodyPr>
          <a:lstStyle/>
          <a:p>
            <a:r>
              <a:rPr lang="ca-ES" dirty="0" smtClean="0">
                <a:solidFill>
                  <a:schemeClr val="accent2">
                    <a:lumMod val="60000"/>
                    <a:lumOff val="40000"/>
                  </a:schemeClr>
                </a:solidFill>
                <a:latin typeface="Cambria" panose="02040503050406030204" pitchFamily="18" charset="0"/>
              </a:rPr>
              <a:t>Sara Navarro Orozco</a:t>
            </a:r>
            <a:endParaRPr lang="ca-ES" dirty="0">
              <a:solidFill>
                <a:schemeClr val="accent2">
                  <a:lumMod val="60000"/>
                  <a:lumOff val="40000"/>
                </a:schemeClr>
              </a:solidFill>
              <a:latin typeface="Cambria" panose="02040503050406030204" pitchFamily="18" charset="0"/>
            </a:endParaRPr>
          </a:p>
        </p:txBody>
      </p:sp>
      <p:sp>
        <p:nvSpPr>
          <p:cNvPr id="5" name="CuadroTexto 4"/>
          <p:cNvSpPr txBox="1"/>
          <p:nvPr/>
        </p:nvSpPr>
        <p:spPr>
          <a:xfrm>
            <a:off x="90152" y="90152"/>
            <a:ext cx="6439437" cy="369332"/>
          </a:xfrm>
          <a:prstGeom prst="rect">
            <a:avLst/>
          </a:prstGeom>
          <a:noFill/>
          <a:ln>
            <a:solidFill>
              <a:schemeClr val="accent2">
                <a:lumMod val="75000"/>
              </a:schemeClr>
            </a:solidFill>
          </a:ln>
        </p:spPr>
        <p:txBody>
          <a:bodyPr wrap="square" rtlCol="0">
            <a:spAutoFit/>
          </a:bodyPr>
          <a:lstStyle/>
          <a:p>
            <a:r>
              <a:rPr lang="ca-ES" dirty="0" smtClean="0">
                <a:solidFill>
                  <a:schemeClr val="accent2">
                    <a:lumMod val="75000"/>
                  </a:schemeClr>
                </a:solidFill>
                <a:latin typeface="Cambria" panose="02040503050406030204" pitchFamily="18" charset="0"/>
              </a:rPr>
              <a:t>Els rituals de comensalitat. Una comparació entre Grècia i </a:t>
            </a:r>
            <a:r>
              <a:rPr lang="ca-ES" dirty="0" err="1" smtClean="0">
                <a:solidFill>
                  <a:schemeClr val="accent2">
                    <a:lumMod val="75000"/>
                  </a:schemeClr>
                </a:solidFill>
                <a:latin typeface="Cambria" panose="02040503050406030204" pitchFamily="18" charset="0"/>
              </a:rPr>
              <a:t>Argar</a:t>
            </a:r>
            <a:r>
              <a:rPr lang="ca-ES" dirty="0" smtClean="0">
                <a:solidFill>
                  <a:schemeClr val="accent2">
                    <a:lumMod val="75000"/>
                  </a:schemeClr>
                </a:solidFill>
                <a:latin typeface="Cambria" panose="02040503050406030204" pitchFamily="18" charset="0"/>
              </a:rPr>
              <a:t>. </a:t>
            </a:r>
            <a:endParaRPr lang="ca-ES" dirty="0">
              <a:solidFill>
                <a:schemeClr val="accent2">
                  <a:lumMod val="75000"/>
                </a:schemeClr>
              </a:solidFill>
              <a:latin typeface="Cambria" panose="02040503050406030204" pitchFamily="18" charset="0"/>
            </a:endParaRPr>
          </a:p>
        </p:txBody>
      </p:sp>
    </p:spTree>
    <p:extLst>
      <p:ext uri="{BB962C8B-B14F-4D97-AF65-F5344CB8AC3E}">
        <p14:creationId xmlns:p14="http://schemas.microsoft.com/office/powerpoint/2010/main" val="40215922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t="-31000" b="-31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pPr marL="0" indent="0" algn="just">
              <a:buNone/>
            </a:pPr>
            <a:endParaRPr lang="ca-ES" dirty="0" smtClean="0">
              <a:solidFill>
                <a:srgbClr val="4D2307"/>
              </a:solidFill>
              <a:latin typeface="Cambria" panose="02040503050406030204" pitchFamily="18" charset="0"/>
            </a:endParaRPr>
          </a:p>
          <a:p>
            <a:pPr marL="0" indent="0" algn="just">
              <a:lnSpc>
                <a:spcPct val="150000"/>
              </a:lnSpc>
              <a:buNone/>
            </a:pPr>
            <a:r>
              <a:rPr lang="ca-ES" dirty="0" smtClean="0">
                <a:solidFill>
                  <a:srgbClr val="4D2307"/>
                </a:solidFill>
                <a:latin typeface="Cambria" panose="02040503050406030204" pitchFamily="18" charset="0"/>
              </a:rPr>
              <a:t>La </a:t>
            </a:r>
            <a:r>
              <a:rPr lang="ca-ES" dirty="0">
                <a:solidFill>
                  <a:srgbClr val="4D2307"/>
                </a:solidFill>
                <a:latin typeface="Cambria" panose="02040503050406030204" pitchFamily="18" charset="0"/>
              </a:rPr>
              <a:t>cultura de </a:t>
            </a:r>
            <a:r>
              <a:rPr lang="ca-ES" dirty="0" err="1">
                <a:solidFill>
                  <a:srgbClr val="4D2307"/>
                </a:solidFill>
                <a:latin typeface="Cambria" panose="02040503050406030204" pitchFamily="18" charset="0"/>
              </a:rPr>
              <a:t>l’Argar</a:t>
            </a:r>
            <a:r>
              <a:rPr lang="ca-ES" dirty="0">
                <a:solidFill>
                  <a:srgbClr val="4D2307"/>
                </a:solidFill>
                <a:latin typeface="Cambria" panose="02040503050406030204" pitchFamily="18" charset="0"/>
              </a:rPr>
              <a:t> és la més coneguda dins de l’Edat del Bronze Peninsular. Es desenvolupà entre el 1800-1900 a. C. i el 1200-1100, la podem dividir en tres fases: </a:t>
            </a:r>
            <a:r>
              <a:rPr lang="ca-ES" dirty="0" err="1">
                <a:solidFill>
                  <a:srgbClr val="4D2307"/>
                </a:solidFill>
                <a:latin typeface="Cambria" panose="02040503050406030204" pitchFamily="18" charset="0"/>
              </a:rPr>
              <a:t>Argar</a:t>
            </a:r>
            <a:r>
              <a:rPr lang="ca-ES" dirty="0">
                <a:solidFill>
                  <a:srgbClr val="4D2307"/>
                </a:solidFill>
                <a:latin typeface="Cambria" panose="02040503050406030204" pitchFamily="18" charset="0"/>
              </a:rPr>
              <a:t> A o Antic, </a:t>
            </a:r>
            <a:r>
              <a:rPr lang="ca-ES" dirty="0" err="1">
                <a:solidFill>
                  <a:srgbClr val="4D2307"/>
                </a:solidFill>
                <a:latin typeface="Cambria" panose="02040503050406030204" pitchFamily="18" charset="0"/>
              </a:rPr>
              <a:t>Argar</a:t>
            </a:r>
            <a:r>
              <a:rPr lang="ca-ES" dirty="0">
                <a:solidFill>
                  <a:srgbClr val="4D2307"/>
                </a:solidFill>
                <a:latin typeface="Cambria" panose="02040503050406030204" pitchFamily="18" charset="0"/>
              </a:rPr>
              <a:t> B o Mig i </a:t>
            </a:r>
            <a:r>
              <a:rPr lang="ca-ES" dirty="0" err="1">
                <a:solidFill>
                  <a:srgbClr val="4D2307"/>
                </a:solidFill>
                <a:latin typeface="Cambria" panose="02040503050406030204" pitchFamily="18" charset="0"/>
              </a:rPr>
              <a:t>Argar</a:t>
            </a:r>
            <a:r>
              <a:rPr lang="ca-ES" dirty="0">
                <a:solidFill>
                  <a:srgbClr val="4D2307"/>
                </a:solidFill>
                <a:latin typeface="Cambria" panose="02040503050406030204" pitchFamily="18" charset="0"/>
              </a:rPr>
              <a:t> C o Tardà. Aquesta cultura és pròpia de les províncies d’Almeria, Múrcia, Granada i algunes comarques que limiten amb Jaén, Alacant i Albacete. </a:t>
            </a:r>
          </a:p>
          <a:p>
            <a:pPr marL="0" indent="0">
              <a:buNone/>
            </a:pPr>
            <a:endParaRPr lang="ca-ES" dirty="0"/>
          </a:p>
        </p:txBody>
      </p:sp>
      <p:sp>
        <p:nvSpPr>
          <p:cNvPr id="4" name="CuadroTexto 3"/>
          <p:cNvSpPr txBox="1"/>
          <p:nvPr/>
        </p:nvSpPr>
        <p:spPr>
          <a:xfrm>
            <a:off x="9768623" y="6321243"/>
            <a:ext cx="2260244" cy="369332"/>
          </a:xfrm>
          <a:prstGeom prst="rect">
            <a:avLst/>
          </a:prstGeom>
          <a:noFill/>
          <a:ln>
            <a:solidFill>
              <a:schemeClr val="accent2">
                <a:lumMod val="60000"/>
                <a:lumOff val="40000"/>
              </a:schemeClr>
            </a:solidFill>
          </a:ln>
        </p:spPr>
        <p:txBody>
          <a:bodyPr wrap="square" rtlCol="0">
            <a:spAutoFit/>
          </a:bodyPr>
          <a:lstStyle/>
          <a:p>
            <a:r>
              <a:rPr lang="ca-ES" dirty="0" smtClean="0">
                <a:solidFill>
                  <a:schemeClr val="accent2">
                    <a:lumMod val="60000"/>
                    <a:lumOff val="40000"/>
                  </a:schemeClr>
                </a:solidFill>
                <a:latin typeface="Cambria" panose="02040503050406030204" pitchFamily="18" charset="0"/>
              </a:rPr>
              <a:t>Sara Navarro Orozco</a:t>
            </a:r>
            <a:endParaRPr lang="ca-ES" dirty="0">
              <a:solidFill>
                <a:schemeClr val="accent2">
                  <a:lumMod val="60000"/>
                  <a:lumOff val="40000"/>
                </a:schemeClr>
              </a:solidFill>
              <a:latin typeface="Cambria" panose="02040503050406030204" pitchFamily="18" charset="0"/>
            </a:endParaRPr>
          </a:p>
        </p:txBody>
      </p:sp>
      <p:sp>
        <p:nvSpPr>
          <p:cNvPr id="5" name="CuadroTexto 4"/>
          <p:cNvSpPr txBox="1"/>
          <p:nvPr/>
        </p:nvSpPr>
        <p:spPr>
          <a:xfrm>
            <a:off x="90152" y="90152"/>
            <a:ext cx="6516710" cy="369332"/>
          </a:xfrm>
          <a:prstGeom prst="rect">
            <a:avLst/>
          </a:prstGeom>
          <a:noFill/>
          <a:ln>
            <a:solidFill>
              <a:schemeClr val="accent2">
                <a:lumMod val="75000"/>
              </a:schemeClr>
            </a:solidFill>
          </a:ln>
        </p:spPr>
        <p:txBody>
          <a:bodyPr wrap="square" rtlCol="0">
            <a:spAutoFit/>
          </a:bodyPr>
          <a:lstStyle/>
          <a:p>
            <a:r>
              <a:rPr lang="ca-ES" dirty="0" smtClean="0">
                <a:solidFill>
                  <a:schemeClr val="accent2">
                    <a:lumMod val="75000"/>
                  </a:schemeClr>
                </a:solidFill>
                <a:latin typeface="Cambria" panose="02040503050406030204" pitchFamily="18" charset="0"/>
              </a:rPr>
              <a:t>Els rituals de comensalitat. Una comparació entre Grècia i </a:t>
            </a:r>
            <a:r>
              <a:rPr lang="ca-ES" dirty="0" err="1" smtClean="0">
                <a:solidFill>
                  <a:schemeClr val="accent2">
                    <a:lumMod val="75000"/>
                  </a:schemeClr>
                </a:solidFill>
                <a:latin typeface="Cambria" panose="02040503050406030204" pitchFamily="18" charset="0"/>
              </a:rPr>
              <a:t>Argar</a:t>
            </a:r>
            <a:r>
              <a:rPr lang="ca-ES" dirty="0" smtClean="0">
                <a:solidFill>
                  <a:schemeClr val="accent2">
                    <a:lumMod val="75000"/>
                  </a:schemeClr>
                </a:solidFill>
                <a:latin typeface="Cambria" panose="02040503050406030204" pitchFamily="18" charset="0"/>
              </a:rPr>
              <a:t>. </a:t>
            </a:r>
            <a:endParaRPr lang="ca-ES" dirty="0">
              <a:solidFill>
                <a:schemeClr val="accent2">
                  <a:lumMod val="75000"/>
                </a:schemeClr>
              </a:solidFill>
              <a:latin typeface="Cambria" panose="02040503050406030204" pitchFamily="18" charset="0"/>
            </a:endParaRPr>
          </a:p>
        </p:txBody>
      </p:sp>
      <p:sp>
        <p:nvSpPr>
          <p:cNvPr id="7" name="Título 1"/>
          <p:cNvSpPr>
            <a:spLocks noGrp="1"/>
          </p:cNvSpPr>
          <p:nvPr>
            <p:ph type="title"/>
          </p:nvPr>
        </p:nvSpPr>
        <p:spPr>
          <a:xfrm>
            <a:off x="3863661" y="647705"/>
            <a:ext cx="5299655" cy="1177920"/>
          </a:xfrm>
          <a:noFill/>
          <a:ln w="28575">
            <a:noFill/>
          </a:ln>
        </p:spPr>
        <p:style>
          <a:lnRef idx="2">
            <a:schemeClr val="accent2"/>
          </a:lnRef>
          <a:fillRef idx="1">
            <a:schemeClr val="lt1"/>
          </a:fillRef>
          <a:effectRef idx="0">
            <a:schemeClr val="accent2"/>
          </a:effectRef>
          <a:fontRef idx="minor">
            <a:schemeClr val="dk1"/>
          </a:fontRef>
        </p:style>
        <p:txBody>
          <a:bodyPr>
            <a:noAutofit/>
          </a:bodyPr>
          <a:lstStyle/>
          <a:p>
            <a:pPr algn="ctr"/>
            <a:r>
              <a:rPr lang="ca-ES" sz="6000" dirty="0" smtClean="0">
                <a:solidFill>
                  <a:schemeClr val="accent2">
                    <a:lumMod val="75000"/>
                  </a:schemeClr>
                </a:solidFill>
                <a:latin typeface="Cambria" panose="02040503050406030204" pitchFamily="18" charset="0"/>
              </a:rPr>
              <a:t>ARGAR</a:t>
            </a:r>
            <a:endParaRPr lang="ca-ES" sz="6000" dirty="0">
              <a:solidFill>
                <a:schemeClr val="accent2">
                  <a:lumMod val="75000"/>
                </a:schemeClr>
              </a:solidFill>
              <a:latin typeface="Cambria" panose="02040503050406030204" pitchFamily="18" charset="0"/>
            </a:endParaRPr>
          </a:p>
        </p:txBody>
      </p:sp>
    </p:spTree>
    <p:extLst>
      <p:ext uri="{BB962C8B-B14F-4D97-AF65-F5344CB8AC3E}">
        <p14:creationId xmlns:p14="http://schemas.microsoft.com/office/powerpoint/2010/main" val="4035293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t="-31000" b="-31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068946"/>
            <a:ext cx="10515600" cy="5108017"/>
          </a:xfrm>
        </p:spPr>
        <p:txBody>
          <a:bodyPr>
            <a:normAutofit/>
          </a:bodyPr>
          <a:lstStyle/>
          <a:p>
            <a:pPr marL="0" indent="0" algn="just">
              <a:lnSpc>
                <a:spcPct val="150000"/>
              </a:lnSpc>
              <a:buNone/>
            </a:pPr>
            <a:r>
              <a:rPr lang="ca-ES" dirty="0">
                <a:solidFill>
                  <a:srgbClr val="4D2307"/>
                </a:solidFill>
                <a:latin typeface="Cambria" panose="02040503050406030204" pitchFamily="18" charset="0"/>
              </a:rPr>
              <a:t>Per a aproximar-nos a l’estudi dels rituals de </a:t>
            </a:r>
            <a:r>
              <a:rPr lang="ca-ES" dirty="0" smtClean="0">
                <a:solidFill>
                  <a:srgbClr val="4D2307"/>
                </a:solidFill>
                <a:latin typeface="Cambria" panose="02040503050406030204" pitchFamily="18" charset="0"/>
              </a:rPr>
              <a:t>comensalitat a </a:t>
            </a:r>
            <a:r>
              <a:rPr lang="ca-ES" dirty="0" err="1" smtClean="0">
                <a:solidFill>
                  <a:srgbClr val="4D2307"/>
                </a:solidFill>
                <a:latin typeface="Cambria" panose="02040503050406030204" pitchFamily="18" charset="0"/>
              </a:rPr>
              <a:t>l’Argar</a:t>
            </a:r>
            <a:r>
              <a:rPr lang="ca-ES" dirty="0" smtClean="0">
                <a:solidFill>
                  <a:srgbClr val="4D2307"/>
                </a:solidFill>
                <a:latin typeface="Cambria" panose="02040503050406030204" pitchFamily="18" charset="0"/>
              </a:rPr>
              <a:t>, </a:t>
            </a:r>
            <a:r>
              <a:rPr lang="ca-ES" dirty="0">
                <a:solidFill>
                  <a:srgbClr val="4D2307"/>
                </a:solidFill>
                <a:latin typeface="Cambria" panose="02040503050406030204" pitchFamily="18" charset="0"/>
              </a:rPr>
              <a:t>hem de centrar-nos essencialment en l’anàlisi </a:t>
            </a:r>
            <a:r>
              <a:rPr lang="ca-ES" dirty="0" err="1">
                <a:solidFill>
                  <a:srgbClr val="4D2307"/>
                </a:solidFill>
                <a:latin typeface="Cambria" panose="02040503050406030204" pitchFamily="18" charset="0"/>
              </a:rPr>
              <a:t>microespacial</a:t>
            </a:r>
            <a:r>
              <a:rPr lang="ca-ES" dirty="0">
                <a:solidFill>
                  <a:srgbClr val="4D2307"/>
                </a:solidFill>
                <a:latin typeface="Cambria" panose="02040503050406030204" pitchFamily="18" charset="0"/>
              </a:rPr>
              <a:t> d’aquests casos que presenten evidències específicament vinculades als usos rituals de la beguda i dels aliments (determinats espais de consum, tombes amb aixovars significatius, certs depòsits o deixalleries, fosses votives, etc.). </a:t>
            </a:r>
            <a:endParaRPr lang="ca-ES" dirty="0" smtClean="0">
              <a:solidFill>
                <a:srgbClr val="4D2307"/>
              </a:solidFill>
              <a:latin typeface="Cambria" panose="02040503050406030204" pitchFamily="18" charset="0"/>
            </a:endParaRPr>
          </a:p>
        </p:txBody>
      </p:sp>
      <p:sp>
        <p:nvSpPr>
          <p:cNvPr id="4" name="CuadroTexto 3"/>
          <p:cNvSpPr txBox="1"/>
          <p:nvPr/>
        </p:nvSpPr>
        <p:spPr>
          <a:xfrm>
            <a:off x="9768623" y="6321243"/>
            <a:ext cx="2260244" cy="369332"/>
          </a:xfrm>
          <a:prstGeom prst="rect">
            <a:avLst/>
          </a:prstGeom>
          <a:noFill/>
          <a:ln>
            <a:solidFill>
              <a:schemeClr val="accent2">
                <a:lumMod val="60000"/>
                <a:lumOff val="40000"/>
              </a:schemeClr>
            </a:solidFill>
          </a:ln>
        </p:spPr>
        <p:txBody>
          <a:bodyPr wrap="square" rtlCol="0">
            <a:spAutoFit/>
          </a:bodyPr>
          <a:lstStyle/>
          <a:p>
            <a:r>
              <a:rPr lang="ca-ES" dirty="0" smtClean="0">
                <a:solidFill>
                  <a:schemeClr val="accent2">
                    <a:lumMod val="60000"/>
                    <a:lumOff val="40000"/>
                  </a:schemeClr>
                </a:solidFill>
                <a:latin typeface="Cambria" panose="02040503050406030204" pitchFamily="18" charset="0"/>
              </a:rPr>
              <a:t>Sara Navarro Orozco</a:t>
            </a:r>
            <a:endParaRPr lang="ca-ES" dirty="0">
              <a:solidFill>
                <a:schemeClr val="accent2">
                  <a:lumMod val="60000"/>
                  <a:lumOff val="40000"/>
                </a:schemeClr>
              </a:solidFill>
              <a:latin typeface="Cambria" panose="02040503050406030204" pitchFamily="18" charset="0"/>
            </a:endParaRPr>
          </a:p>
        </p:txBody>
      </p:sp>
      <p:sp>
        <p:nvSpPr>
          <p:cNvPr id="5" name="CuadroTexto 4"/>
          <p:cNvSpPr txBox="1"/>
          <p:nvPr/>
        </p:nvSpPr>
        <p:spPr>
          <a:xfrm>
            <a:off x="90152" y="90152"/>
            <a:ext cx="6478073" cy="369332"/>
          </a:xfrm>
          <a:prstGeom prst="rect">
            <a:avLst/>
          </a:prstGeom>
          <a:noFill/>
          <a:ln>
            <a:solidFill>
              <a:schemeClr val="accent2">
                <a:lumMod val="75000"/>
              </a:schemeClr>
            </a:solidFill>
          </a:ln>
        </p:spPr>
        <p:txBody>
          <a:bodyPr wrap="square" rtlCol="0">
            <a:spAutoFit/>
          </a:bodyPr>
          <a:lstStyle/>
          <a:p>
            <a:r>
              <a:rPr lang="ca-ES" dirty="0" smtClean="0">
                <a:solidFill>
                  <a:schemeClr val="accent2">
                    <a:lumMod val="75000"/>
                  </a:schemeClr>
                </a:solidFill>
                <a:latin typeface="Cambria" panose="02040503050406030204" pitchFamily="18" charset="0"/>
              </a:rPr>
              <a:t>Els rituals de comensalitat. Una comparació entre Grècia i </a:t>
            </a:r>
            <a:r>
              <a:rPr lang="ca-ES" dirty="0" err="1" smtClean="0">
                <a:solidFill>
                  <a:schemeClr val="accent2">
                    <a:lumMod val="75000"/>
                  </a:schemeClr>
                </a:solidFill>
                <a:latin typeface="Cambria" panose="02040503050406030204" pitchFamily="18" charset="0"/>
              </a:rPr>
              <a:t>Argar</a:t>
            </a:r>
            <a:r>
              <a:rPr lang="ca-ES" dirty="0" smtClean="0">
                <a:solidFill>
                  <a:schemeClr val="accent2">
                    <a:lumMod val="75000"/>
                  </a:schemeClr>
                </a:solidFill>
                <a:latin typeface="Cambria" panose="02040503050406030204" pitchFamily="18" charset="0"/>
              </a:rPr>
              <a:t>. </a:t>
            </a:r>
            <a:endParaRPr lang="ca-ES" dirty="0">
              <a:solidFill>
                <a:schemeClr val="accent2">
                  <a:lumMod val="75000"/>
                </a:schemeClr>
              </a:solidFill>
              <a:latin typeface="Cambria" panose="02040503050406030204" pitchFamily="18" charset="0"/>
            </a:endParaRPr>
          </a:p>
        </p:txBody>
      </p:sp>
    </p:spTree>
    <p:extLst>
      <p:ext uri="{BB962C8B-B14F-4D97-AF65-F5344CB8AC3E}">
        <p14:creationId xmlns:p14="http://schemas.microsoft.com/office/powerpoint/2010/main" val="21779471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t="-31000" b="-31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44385" y="1140031"/>
            <a:ext cx="11684482" cy="5343896"/>
          </a:xfrm>
        </p:spPr>
        <p:txBody>
          <a:bodyPr>
            <a:normAutofit/>
          </a:bodyPr>
          <a:lstStyle/>
          <a:p>
            <a:pPr marL="0" indent="0" algn="just">
              <a:lnSpc>
                <a:spcPct val="150000"/>
              </a:lnSpc>
              <a:buNone/>
            </a:pPr>
            <a:r>
              <a:rPr lang="ca-ES" dirty="0">
                <a:solidFill>
                  <a:srgbClr val="4D2307"/>
                </a:solidFill>
                <a:latin typeface="Cambria" panose="02040503050406030204" pitchFamily="18" charset="0"/>
              </a:rPr>
              <a:t>Les ocasions i característiques dels banquets degueren ser variades, al igual que les parts de la societat implicades. Els contextos descrits ens suggereixen l’existència de cerimònies de clara connotació ritual, que tindrien lloc en coves i potser associades a moments iniciàtics. En paral·lel, les grans cabanes podrien actuar com a lloc de reunió i banquet de grups més amplis, amb motius molt distintius que anirien des de l’exhibició de riqueses i el reforçament de llaços de clientela fins a les cerimònies de guerra o els actes d’hospitalitat. </a:t>
            </a:r>
            <a:endParaRPr lang="ca-ES" dirty="0" smtClean="0">
              <a:solidFill>
                <a:srgbClr val="4D2307"/>
              </a:solidFill>
              <a:latin typeface="Cambria" panose="02040503050406030204" pitchFamily="18" charset="0"/>
            </a:endParaRPr>
          </a:p>
          <a:p>
            <a:pPr marL="0" indent="0">
              <a:buNone/>
            </a:pPr>
            <a:endParaRPr lang="ca-ES" dirty="0"/>
          </a:p>
        </p:txBody>
      </p:sp>
      <p:sp>
        <p:nvSpPr>
          <p:cNvPr id="4" name="CuadroTexto 3"/>
          <p:cNvSpPr txBox="1"/>
          <p:nvPr/>
        </p:nvSpPr>
        <p:spPr>
          <a:xfrm>
            <a:off x="9768623" y="6321243"/>
            <a:ext cx="2260244" cy="369332"/>
          </a:xfrm>
          <a:prstGeom prst="rect">
            <a:avLst/>
          </a:prstGeom>
          <a:noFill/>
          <a:ln>
            <a:solidFill>
              <a:schemeClr val="accent2">
                <a:lumMod val="60000"/>
                <a:lumOff val="40000"/>
              </a:schemeClr>
            </a:solidFill>
          </a:ln>
        </p:spPr>
        <p:txBody>
          <a:bodyPr wrap="square" rtlCol="0">
            <a:spAutoFit/>
          </a:bodyPr>
          <a:lstStyle/>
          <a:p>
            <a:r>
              <a:rPr lang="ca-ES" dirty="0" smtClean="0">
                <a:solidFill>
                  <a:schemeClr val="accent2">
                    <a:lumMod val="60000"/>
                    <a:lumOff val="40000"/>
                  </a:schemeClr>
                </a:solidFill>
                <a:latin typeface="Cambria" panose="02040503050406030204" pitchFamily="18" charset="0"/>
              </a:rPr>
              <a:t>Sara Navarro Orozco</a:t>
            </a:r>
            <a:endParaRPr lang="ca-ES" dirty="0">
              <a:solidFill>
                <a:schemeClr val="accent2">
                  <a:lumMod val="60000"/>
                  <a:lumOff val="40000"/>
                </a:schemeClr>
              </a:solidFill>
              <a:latin typeface="Cambria" panose="02040503050406030204" pitchFamily="18" charset="0"/>
            </a:endParaRPr>
          </a:p>
        </p:txBody>
      </p:sp>
      <p:sp>
        <p:nvSpPr>
          <p:cNvPr id="5" name="CuadroTexto 4"/>
          <p:cNvSpPr txBox="1"/>
          <p:nvPr/>
        </p:nvSpPr>
        <p:spPr>
          <a:xfrm>
            <a:off x="90152" y="90152"/>
            <a:ext cx="6465194" cy="369332"/>
          </a:xfrm>
          <a:prstGeom prst="rect">
            <a:avLst/>
          </a:prstGeom>
          <a:noFill/>
          <a:ln>
            <a:solidFill>
              <a:schemeClr val="accent2">
                <a:lumMod val="75000"/>
              </a:schemeClr>
            </a:solidFill>
          </a:ln>
        </p:spPr>
        <p:txBody>
          <a:bodyPr wrap="square" rtlCol="0">
            <a:spAutoFit/>
          </a:bodyPr>
          <a:lstStyle/>
          <a:p>
            <a:r>
              <a:rPr lang="ca-ES" dirty="0" smtClean="0">
                <a:solidFill>
                  <a:schemeClr val="accent2">
                    <a:lumMod val="75000"/>
                  </a:schemeClr>
                </a:solidFill>
                <a:latin typeface="Cambria" panose="02040503050406030204" pitchFamily="18" charset="0"/>
              </a:rPr>
              <a:t>Els rituals de comensalitat. Una comparació entre Grècia i </a:t>
            </a:r>
            <a:r>
              <a:rPr lang="ca-ES" dirty="0" err="1" smtClean="0">
                <a:solidFill>
                  <a:schemeClr val="accent2">
                    <a:lumMod val="75000"/>
                  </a:schemeClr>
                </a:solidFill>
                <a:latin typeface="Cambria" panose="02040503050406030204" pitchFamily="18" charset="0"/>
              </a:rPr>
              <a:t>Argar</a:t>
            </a:r>
            <a:r>
              <a:rPr lang="ca-ES" dirty="0" smtClean="0">
                <a:solidFill>
                  <a:schemeClr val="accent2">
                    <a:lumMod val="75000"/>
                  </a:schemeClr>
                </a:solidFill>
                <a:latin typeface="Cambria" panose="02040503050406030204" pitchFamily="18" charset="0"/>
              </a:rPr>
              <a:t>. </a:t>
            </a:r>
            <a:endParaRPr lang="ca-ES" dirty="0">
              <a:solidFill>
                <a:schemeClr val="accent2">
                  <a:lumMod val="75000"/>
                </a:schemeClr>
              </a:solidFill>
              <a:latin typeface="Cambria" panose="02040503050406030204" pitchFamily="18" charset="0"/>
            </a:endParaRPr>
          </a:p>
        </p:txBody>
      </p:sp>
    </p:spTree>
    <p:extLst>
      <p:ext uri="{BB962C8B-B14F-4D97-AF65-F5344CB8AC3E}">
        <p14:creationId xmlns:p14="http://schemas.microsoft.com/office/powerpoint/2010/main" val="20493077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t="-31000" b="-31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033153"/>
            <a:ext cx="10515600" cy="5143810"/>
          </a:xfrm>
        </p:spPr>
        <p:txBody>
          <a:bodyPr>
            <a:normAutofit/>
          </a:bodyPr>
          <a:lstStyle/>
          <a:p>
            <a:pPr marL="0" indent="0" algn="just">
              <a:lnSpc>
                <a:spcPct val="150000"/>
              </a:lnSpc>
              <a:buNone/>
            </a:pPr>
            <a:r>
              <a:rPr lang="ca-ES" dirty="0" smtClean="0">
                <a:solidFill>
                  <a:srgbClr val="4D2307"/>
                </a:solidFill>
                <a:latin typeface="Cambria" panose="02040503050406030204" pitchFamily="18" charset="0"/>
              </a:rPr>
              <a:t>En </a:t>
            </a:r>
            <a:r>
              <a:rPr lang="ca-ES" dirty="0">
                <a:solidFill>
                  <a:srgbClr val="4D2307"/>
                </a:solidFill>
                <a:latin typeface="Cambria" panose="02040503050406030204" pitchFamily="18" charset="0"/>
              </a:rPr>
              <a:t>les societats argàriques un esdeveniment especial com la mort amb una important carrega emocional seria el moment idoni per al desenvolupament de rituals de comensalitat que escenifiquen i naturalitzen unes relacions socials clarament </a:t>
            </a:r>
            <a:r>
              <a:rPr lang="ca-ES" dirty="0" smtClean="0">
                <a:solidFill>
                  <a:srgbClr val="4D2307"/>
                </a:solidFill>
                <a:latin typeface="Cambria" panose="02040503050406030204" pitchFamily="18" charset="0"/>
              </a:rPr>
              <a:t>desiguals. La </a:t>
            </a:r>
            <a:r>
              <a:rPr lang="ca-ES" dirty="0">
                <a:solidFill>
                  <a:srgbClr val="4D2307"/>
                </a:solidFill>
                <a:latin typeface="Cambria" panose="02040503050406030204" pitchFamily="18" charset="0"/>
              </a:rPr>
              <a:t>producció d’un conjunt normalitzador de vaixelles rituals i la seva correlació fonamentalment amb la presentació i consum d’aliments i begudes suposa l’expressió material de les diferencies de classe. </a:t>
            </a:r>
            <a:endParaRPr lang="ca-ES" dirty="0" smtClean="0">
              <a:solidFill>
                <a:srgbClr val="4D2307"/>
              </a:solidFill>
              <a:latin typeface="Cambria" panose="02040503050406030204" pitchFamily="18" charset="0"/>
            </a:endParaRPr>
          </a:p>
        </p:txBody>
      </p:sp>
      <p:sp>
        <p:nvSpPr>
          <p:cNvPr id="4" name="CuadroTexto 3"/>
          <p:cNvSpPr txBox="1"/>
          <p:nvPr/>
        </p:nvSpPr>
        <p:spPr>
          <a:xfrm>
            <a:off x="9768623" y="6321243"/>
            <a:ext cx="2260244" cy="369332"/>
          </a:xfrm>
          <a:prstGeom prst="rect">
            <a:avLst/>
          </a:prstGeom>
          <a:noFill/>
          <a:ln>
            <a:solidFill>
              <a:schemeClr val="accent2">
                <a:lumMod val="60000"/>
                <a:lumOff val="40000"/>
              </a:schemeClr>
            </a:solidFill>
          </a:ln>
        </p:spPr>
        <p:txBody>
          <a:bodyPr wrap="square" rtlCol="0">
            <a:spAutoFit/>
          </a:bodyPr>
          <a:lstStyle/>
          <a:p>
            <a:r>
              <a:rPr lang="ca-ES" dirty="0" smtClean="0">
                <a:solidFill>
                  <a:schemeClr val="accent2">
                    <a:lumMod val="60000"/>
                    <a:lumOff val="40000"/>
                  </a:schemeClr>
                </a:solidFill>
                <a:latin typeface="Cambria" panose="02040503050406030204" pitchFamily="18" charset="0"/>
              </a:rPr>
              <a:t>Sara Navarro Orozco</a:t>
            </a:r>
            <a:endParaRPr lang="ca-ES" dirty="0">
              <a:solidFill>
                <a:schemeClr val="accent2">
                  <a:lumMod val="60000"/>
                  <a:lumOff val="40000"/>
                </a:schemeClr>
              </a:solidFill>
              <a:latin typeface="Cambria" panose="02040503050406030204" pitchFamily="18" charset="0"/>
            </a:endParaRPr>
          </a:p>
        </p:txBody>
      </p:sp>
      <p:sp>
        <p:nvSpPr>
          <p:cNvPr id="5" name="CuadroTexto 4"/>
          <p:cNvSpPr txBox="1"/>
          <p:nvPr/>
        </p:nvSpPr>
        <p:spPr>
          <a:xfrm>
            <a:off x="90152" y="90152"/>
            <a:ext cx="6426558" cy="369332"/>
          </a:xfrm>
          <a:prstGeom prst="rect">
            <a:avLst/>
          </a:prstGeom>
          <a:noFill/>
          <a:ln>
            <a:solidFill>
              <a:schemeClr val="accent2">
                <a:lumMod val="75000"/>
              </a:schemeClr>
            </a:solidFill>
          </a:ln>
        </p:spPr>
        <p:txBody>
          <a:bodyPr wrap="square" rtlCol="0">
            <a:spAutoFit/>
          </a:bodyPr>
          <a:lstStyle/>
          <a:p>
            <a:r>
              <a:rPr lang="ca-ES" dirty="0" smtClean="0">
                <a:solidFill>
                  <a:schemeClr val="accent2">
                    <a:lumMod val="75000"/>
                  </a:schemeClr>
                </a:solidFill>
                <a:latin typeface="Cambria" panose="02040503050406030204" pitchFamily="18" charset="0"/>
              </a:rPr>
              <a:t>Els rituals de comensalitat. Una comparació entre Grècia i </a:t>
            </a:r>
            <a:r>
              <a:rPr lang="ca-ES" dirty="0" err="1" smtClean="0">
                <a:solidFill>
                  <a:schemeClr val="accent2">
                    <a:lumMod val="75000"/>
                  </a:schemeClr>
                </a:solidFill>
                <a:latin typeface="Cambria" panose="02040503050406030204" pitchFamily="18" charset="0"/>
              </a:rPr>
              <a:t>Argar</a:t>
            </a:r>
            <a:r>
              <a:rPr lang="ca-ES" dirty="0" smtClean="0">
                <a:solidFill>
                  <a:schemeClr val="accent2">
                    <a:lumMod val="75000"/>
                  </a:schemeClr>
                </a:solidFill>
                <a:latin typeface="Cambria" panose="02040503050406030204" pitchFamily="18" charset="0"/>
              </a:rPr>
              <a:t>. </a:t>
            </a:r>
            <a:endParaRPr lang="ca-ES" dirty="0">
              <a:solidFill>
                <a:schemeClr val="accent2">
                  <a:lumMod val="75000"/>
                </a:schemeClr>
              </a:solidFill>
              <a:latin typeface="Cambria" panose="02040503050406030204" pitchFamily="18" charset="0"/>
            </a:endParaRPr>
          </a:p>
        </p:txBody>
      </p:sp>
    </p:spTree>
    <p:extLst>
      <p:ext uri="{BB962C8B-B14F-4D97-AF65-F5344CB8AC3E}">
        <p14:creationId xmlns:p14="http://schemas.microsoft.com/office/powerpoint/2010/main" val="29686331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t="-31000" b="-31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lgn="just">
              <a:lnSpc>
                <a:spcPct val="150000"/>
              </a:lnSpc>
              <a:buNone/>
            </a:pPr>
            <a:r>
              <a:rPr lang="ca-ES" dirty="0">
                <a:solidFill>
                  <a:srgbClr val="4D2307"/>
                </a:solidFill>
                <a:latin typeface="Cambria" panose="02040503050406030204" pitchFamily="18" charset="0"/>
              </a:rPr>
              <a:t>Les característiques del ritual descrit per les societats argàriques entraria dins de la categoria definida </a:t>
            </a:r>
            <a:r>
              <a:rPr lang="ca-ES" dirty="0" err="1">
                <a:solidFill>
                  <a:srgbClr val="4D2307"/>
                </a:solidFill>
                <a:latin typeface="Cambria" panose="02040503050406030204" pitchFamily="18" charset="0"/>
              </a:rPr>
              <a:t>Dietler</a:t>
            </a:r>
            <a:r>
              <a:rPr lang="ca-ES" dirty="0">
                <a:solidFill>
                  <a:srgbClr val="4D2307"/>
                </a:solidFill>
                <a:latin typeface="Cambria" panose="02040503050406030204" pitchFamily="18" charset="0"/>
              </a:rPr>
              <a:t> (1996, 2001) com </a:t>
            </a:r>
            <a:r>
              <a:rPr lang="ca-ES" i="1" dirty="0" err="1">
                <a:solidFill>
                  <a:srgbClr val="4D2307"/>
                </a:solidFill>
                <a:latin typeface="Cambria" panose="02040503050406030204" pitchFamily="18" charset="0"/>
              </a:rPr>
              <a:t>patron-role</a:t>
            </a:r>
            <a:r>
              <a:rPr lang="ca-ES" i="1" dirty="0">
                <a:solidFill>
                  <a:srgbClr val="4D2307"/>
                </a:solidFill>
                <a:latin typeface="Cambria" panose="02040503050406030204" pitchFamily="18" charset="0"/>
              </a:rPr>
              <a:t> </a:t>
            </a:r>
            <a:r>
              <a:rPr lang="ca-ES" i="1" dirty="0" err="1">
                <a:solidFill>
                  <a:srgbClr val="4D2307"/>
                </a:solidFill>
                <a:latin typeface="Cambria" panose="02040503050406030204" pitchFamily="18" charset="0"/>
              </a:rPr>
              <a:t>feast</a:t>
            </a:r>
            <a:r>
              <a:rPr lang="ca-ES" dirty="0">
                <a:solidFill>
                  <a:srgbClr val="4D2307"/>
                </a:solidFill>
                <a:latin typeface="Cambria" panose="02040503050406030204" pitchFamily="18" charset="0"/>
              </a:rPr>
              <a:t> consistents en rituals de comensalitat que reprodueixen i legitimen relacions institucionalitzades de asimetria social.</a:t>
            </a:r>
          </a:p>
          <a:p>
            <a:pPr marL="0" indent="0">
              <a:buNone/>
            </a:pPr>
            <a:endParaRPr lang="ca-ES" dirty="0"/>
          </a:p>
        </p:txBody>
      </p:sp>
      <p:sp>
        <p:nvSpPr>
          <p:cNvPr id="4" name="CuadroTexto 3"/>
          <p:cNvSpPr txBox="1"/>
          <p:nvPr/>
        </p:nvSpPr>
        <p:spPr>
          <a:xfrm>
            <a:off x="9768623" y="6321243"/>
            <a:ext cx="2260244" cy="369332"/>
          </a:xfrm>
          <a:prstGeom prst="rect">
            <a:avLst/>
          </a:prstGeom>
          <a:noFill/>
          <a:ln>
            <a:solidFill>
              <a:schemeClr val="accent2">
                <a:lumMod val="60000"/>
                <a:lumOff val="40000"/>
              </a:schemeClr>
            </a:solidFill>
          </a:ln>
        </p:spPr>
        <p:txBody>
          <a:bodyPr wrap="square" rtlCol="0">
            <a:spAutoFit/>
          </a:bodyPr>
          <a:lstStyle/>
          <a:p>
            <a:r>
              <a:rPr lang="ca-ES" dirty="0" smtClean="0">
                <a:solidFill>
                  <a:schemeClr val="accent2">
                    <a:lumMod val="60000"/>
                    <a:lumOff val="40000"/>
                  </a:schemeClr>
                </a:solidFill>
                <a:latin typeface="Cambria" panose="02040503050406030204" pitchFamily="18" charset="0"/>
              </a:rPr>
              <a:t>Sara Navarro Orozco</a:t>
            </a:r>
            <a:endParaRPr lang="ca-ES" dirty="0">
              <a:solidFill>
                <a:schemeClr val="accent2">
                  <a:lumMod val="60000"/>
                  <a:lumOff val="40000"/>
                </a:schemeClr>
              </a:solidFill>
              <a:latin typeface="Cambria" panose="02040503050406030204" pitchFamily="18" charset="0"/>
            </a:endParaRPr>
          </a:p>
        </p:txBody>
      </p:sp>
      <p:sp>
        <p:nvSpPr>
          <p:cNvPr id="5" name="CuadroTexto 4"/>
          <p:cNvSpPr txBox="1"/>
          <p:nvPr/>
        </p:nvSpPr>
        <p:spPr>
          <a:xfrm>
            <a:off x="90152" y="90152"/>
            <a:ext cx="6478073" cy="369332"/>
          </a:xfrm>
          <a:prstGeom prst="rect">
            <a:avLst/>
          </a:prstGeom>
          <a:noFill/>
          <a:ln>
            <a:solidFill>
              <a:schemeClr val="accent2">
                <a:lumMod val="75000"/>
              </a:schemeClr>
            </a:solidFill>
          </a:ln>
        </p:spPr>
        <p:txBody>
          <a:bodyPr wrap="square" rtlCol="0">
            <a:spAutoFit/>
          </a:bodyPr>
          <a:lstStyle/>
          <a:p>
            <a:r>
              <a:rPr lang="ca-ES" dirty="0" smtClean="0">
                <a:solidFill>
                  <a:schemeClr val="accent2">
                    <a:lumMod val="75000"/>
                  </a:schemeClr>
                </a:solidFill>
                <a:latin typeface="Cambria" panose="02040503050406030204" pitchFamily="18" charset="0"/>
              </a:rPr>
              <a:t>Els rituals de comensalitat. Una comparació entre Grècia i </a:t>
            </a:r>
            <a:r>
              <a:rPr lang="ca-ES" dirty="0" err="1" smtClean="0">
                <a:solidFill>
                  <a:schemeClr val="accent2">
                    <a:lumMod val="75000"/>
                  </a:schemeClr>
                </a:solidFill>
                <a:latin typeface="Cambria" panose="02040503050406030204" pitchFamily="18" charset="0"/>
              </a:rPr>
              <a:t>Argar</a:t>
            </a:r>
            <a:r>
              <a:rPr lang="ca-ES" dirty="0" smtClean="0">
                <a:solidFill>
                  <a:schemeClr val="accent2">
                    <a:lumMod val="75000"/>
                  </a:schemeClr>
                </a:solidFill>
                <a:latin typeface="Cambria" panose="02040503050406030204" pitchFamily="18" charset="0"/>
              </a:rPr>
              <a:t>. </a:t>
            </a:r>
            <a:endParaRPr lang="ca-ES" dirty="0">
              <a:solidFill>
                <a:schemeClr val="accent2">
                  <a:lumMod val="75000"/>
                </a:schemeClr>
              </a:solidFill>
              <a:latin typeface="Cambria" panose="02040503050406030204" pitchFamily="18" charset="0"/>
            </a:endParaRPr>
          </a:p>
        </p:txBody>
      </p:sp>
    </p:spTree>
    <p:extLst>
      <p:ext uri="{BB962C8B-B14F-4D97-AF65-F5344CB8AC3E}">
        <p14:creationId xmlns:p14="http://schemas.microsoft.com/office/powerpoint/2010/main" val="18871405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t="-83000" b="-83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825625"/>
            <a:ext cx="10515600" cy="4495618"/>
          </a:xfrm>
        </p:spPr>
        <p:txBody>
          <a:bodyPr>
            <a:normAutofit/>
          </a:bodyPr>
          <a:lstStyle/>
          <a:p>
            <a:pPr marL="0" indent="0" algn="just">
              <a:lnSpc>
                <a:spcPct val="150000"/>
              </a:lnSpc>
              <a:buNone/>
            </a:pPr>
            <a:r>
              <a:rPr lang="ca-ES" dirty="0">
                <a:solidFill>
                  <a:srgbClr val="4D2307"/>
                </a:solidFill>
                <a:latin typeface="Cambria" panose="02040503050406030204" pitchFamily="18" charset="0"/>
              </a:rPr>
              <a:t>E</a:t>
            </a:r>
            <a:r>
              <a:rPr lang="ca-ES" dirty="0" smtClean="0">
                <a:solidFill>
                  <a:srgbClr val="4D2307"/>
                </a:solidFill>
                <a:latin typeface="Cambria" panose="02040503050406030204" pitchFamily="18" charset="0"/>
              </a:rPr>
              <a:t>l </a:t>
            </a:r>
            <a:r>
              <a:rPr lang="ca-ES" dirty="0">
                <a:solidFill>
                  <a:srgbClr val="4D2307"/>
                </a:solidFill>
                <a:latin typeface="Cambria" panose="02040503050406030204" pitchFamily="18" charset="0"/>
              </a:rPr>
              <a:t>consum ritual és un concepte que porta implícit connotacions de diversa índole, ja sigui cultural, social, religiós, etc. Per tant podem dir que les pràctiques alimentaries van més enllà de ser necessitats biològiques ordinàries; són també pràctiques socials, que els grups humans utilitzem per relacionar-nos, expressar missatges, ideologies, creences, etc. </a:t>
            </a:r>
            <a:endParaRPr lang="ca-ES" dirty="0" smtClean="0">
              <a:solidFill>
                <a:srgbClr val="4D2307"/>
              </a:solidFill>
              <a:latin typeface="Cambria" panose="02040503050406030204" pitchFamily="18" charset="0"/>
            </a:endParaRPr>
          </a:p>
          <a:p>
            <a:pPr marL="0" indent="0">
              <a:buNone/>
            </a:pPr>
            <a:endParaRPr lang="ca-ES" dirty="0"/>
          </a:p>
        </p:txBody>
      </p:sp>
      <p:sp>
        <p:nvSpPr>
          <p:cNvPr id="4" name="CuadroTexto 3"/>
          <p:cNvSpPr txBox="1"/>
          <p:nvPr/>
        </p:nvSpPr>
        <p:spPr>
          <a:xfrm>
            <a:off x="9768623" y="6321243"/>
            <a:ext cx="2260244" cy="369332"/>
          </a:xfrm>
          <a:prstGeom prst="rect">
            <a:avLst/>
          </a:prstGeom>
          <a:noFill/>
          <a:ln>
            <a:solidFill>
              <a:schemeClr val="accent2">
                <a:lumMod val="60000"/>
                <a:lumOff val="40000"/>
              </a:schemeClr>
            </a:solidFill>
          </a:ln>
        </p:spPr>
        <p:txBody>
          <a:bodyPr wrap="square" rtlCol="0">
            <a:spAutoFit/>
          </a:bodyPr>
          <a:lstStyle/>
          <a:p>
            <a:r>
              <a:rPr lang="ca-ES" dirty="0" smtClean="0">
                <a:solidFill>
                  <a:schemeClr val="accent2">
                    <a:lumMod val="60000"/>
                    <a:lumOff val="40000"/>
                  </a:schemeClr>
                </a:solidFill>
                <a:latin typeface="Cambria" panose="02040503050406030204" pitchFamily="18" charset="0"/>
              </a:rPr>
              <a:t>Sara Navarro Orozco</a:t>
            </a:r>
            <a:endParaRPr lang="ca-ES" dirty="0">
              <a:solidFill>
                <a:schemeClr val="accent2">
                  <a:lumMod val="60000"/>
                  <a:lumOff val="40000"/>
                </a:schemeClr>
              </a:solidFill>
              <a:latin typeface="Cambria" panose="02040503050406030204" pitchFamily="18" charset="0"/>
            </a:endParaRPr>
          </a:p>
        </p:txBody>
      </p:sp>
      <p:sp>
        <p:nvSpPr>
          <p:cNvPr id="5" name="CuadroTexto 4"/>
          <p:cNvSpPr txBox="1"/>
          <p:nvPr/>
        </p:nvSpPr>
        <p:spPr>
          <a:xfrm>
            <a:off x="90152" y="90152"/>
            <a:ext cx="6465194" cy="369332"/>
          </a:xfrm>
          <a:prstGeom prst="rect">
            <a:avLst/>
          </a:prstGeom>
          <a:noFill/>
          <a:ln>
            <a:solidFill>
              <a:schemeClr val="accent2">
                <a:lumMod val="75000"/>
              </a:schemeClr>
            </a:solidFill>
          </a:ln>
        </p:spPr>
        <p:txBody>
          <a:bodyPr wrap="square" rtlCol="0">
            <a:spAutoFit/>
          </a:bodyPr>
          <a:lstStyle/>
          <a:p>
            <a:r>
              <a:rPr lang="ca-ES" dirty="0" smtClean="0">
                <a:solidFill>
                  <a:schemeClr val="accent2">
                    <a:lumMod val="75000"/>
                  </a:schemeClr>
                </a:solidFill>
                <a:latin typeface="Cambria" panose="02040503050406030204" pitchFamily="18" charset="0"/>
              </a:rPr>
              <a:t>Els rituals de comensalitat. Una comparació entre Grècia i </a:t>
            </a:r>
            <a:r>
              <a:rPr lang="ca-ES" dirty="0" err="1" smtClean="0">
                <a:solidFill>
                  <a:schemeClr val="accent2">
                    <a:lumMod val="75000"/>
                  </a:schemeClr>
                </a:solidFill>
                <a:latin typeface="Cambria" panose="02040503050406030204" pitchFamily="18" charset="0"/>
              </a:rPr>
              <a:t>Argar</a:t>
            </a:r>
            <a:r>
              <a:rPr lang="ca-ES" dirty="0" smtClean="0">
                <a:solidFill>
                  <a:schemeClr val="accent2">
                    <a:lumMod val="75000"/>
                  </a:schemeClr>
                </a:solidFill>
                <a:latin typeface="Cambria" panose="02040503050406030204" pitchFamily="18" charset="0"/>
              </a:rPr>
              <a:t>. </a:t>
            </a:r>
            <a:endParaRPr lang="ca-ES" dirty="0">
              <a:solidFill>
                <a:schemeClr val="accent2">
                  <a:lumMod val="75000"/>
                </a:schemeClr>
              </a:solidFill>
              <a:latin typeface="Cambria" panose="02040503050406030204" pitchFamily="18" charset="0"/>
            </a:endParaRPr>
          </a:p>
        </p:txBody>
      </p:sp>
      <p:sp>
        <p:nvSpPr>
          <p:cNvPr id="7" name="Título 1"/>
          <p:cNvSpPr>
            <a:spLocks noGrp="1"/>
          </p:cNvSpPr>
          <p:nvPr>
            <p:ph type="title"/>
          </p:nvPr>
        </p:nvSpPr>
        <p:spPr>
          <a:xfrm>
            <a:off x="3863661" y="647705"/>
            <a:ext cx="5299655" cy="1177920"/>
          </a:xfrm>
          <a:noFill/>
          <a:ln w="28575">
            <a:noFill/>
          </a:ln>
        </p:spPr>
        <p:style>
          <a:lnRef idx="2">
            <a:schemeClr val="accent2"/>
          </a:lnRef>
          <a:fillRef idx="1">
            <a:schemeClr val="lt1"/>
          </a:fillRef>
          <a:effectRef idx="0">
            <a:schemeClr val="accent2"/>
          </a:effectRef>
          <a:fontRef idx="minor">
            <a:schemeClr val="dk1"/>
          </a:fontRef>
        </p:style>
        <p:txBody>
          <a:bodyPr>
            <a:noAutofit/>
          </a:bodyPr>
          <a:lstStyle/>
          <a:p>
            <a:pPr algn="ctr"/>
            <a:r>
              <a:rPr lang="ca-ES" sz="6000" dirty="0" smtClean="0">
                <a:solidFill>
                  <a:schemeClr val="accent2">
                    <a:lumMod val="75000"/>
                  </a:schemeClr>
                </a:solidFill>
                <a:latin typeface="Cambria" panose="02040503050406030204" pitchFamily="18" charset="0"/>
              </a:rPr>
              <a:t>CONCLUSIONS</a:t>
            </a:r>
            <a:endParaRPr lang="ca-ES" sz="6000" dirty="0">
              <a:solidFill>
                <a:schemeClr val="accent2">
                  <a:lumMod val="75000"/>
                </a:schemeClr>
              </a:solidFill>
              <a:latin typeface="Cambria" panose="02040503050406030204" pitchFamily="18" charset="0"/>
            </a:endParaRPr>
          </a:p>
        </p:txBody>
      </p:sp>
    </p:spTree>
    <p:extLst>
      <p:ext uri="{BB962C8B-B14F-4D97-AF65-F5344CB8AC3E}">
        <p14:creationId xmlns:p14="http://schemas.microsoft.com/office/powerpoint/2010/main" val="7104072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t="-83000" b="-83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1263" y="1825625"/>
            <a:ext cx="10902538" cy="4351338"/>
          </a:xfrm>
        </p:spPr>
        <p:txBody>
          <a:bodyPr>
            <a:normAutofit lnSpcReduction="10000"/>
          </a:bodyPr>
          <a:lstStyle/>
          <a:p>
            <a:pPr marL="0" indent="0" algn="just">
              <a:lnSpc>
                <a:spcPct val="150000"/>
              </a:lnSpc>
              <a:buNone/>
            </a:pPr>
            <a:r>
              <a:rPr lang="ca-ES" dirty="0">
                <a:solidFill>
                  <a:srgbClr val="4D2307"/>
                </a:solidFill>
                <a:latin typeface="Cambria" panose="02040503050406030204" pitchFamily="18" charset="0"/>
              </a:rPr>
              <a:t>Podem veure com en totes les societat humanes hi ha dues esferes d’aliments: d’una banda, productes de caràcter ordinari i de consum habitual, i de l’altre, productes que entren en l’esfera dels aliments de luxe o prestigi, que habitualment no es consumeixen, només en pràctiques de consum excepcionals; en aquest segon grup d’aliments de luxe, tenen un paper molt important aquells que tenen característiques especials, per exemple, estimulants o inhibidores. </a:t>
            </a:r>
          </a:p>
          <a:p>
            <a:pPr marL="0" indent="0">
              <a:buNone/>
            </a:pPr>
            <a:endParaRPr lang="ca-ES" dirty="0"/>
          </a:p>
        </p:txBody>
      </p:sp>
      <p:sp>
        <p:nvSpPr>
          <p:cNvPr id="4" name="CuadroTexto 3"/>
          <p:cNvSpPr txBox="1"/>
          <p:nvPr/>
        </p:nvSpPr>
        <p:spPr>
          <a:xfrm>
            <a:off x="90152" y="90152"/>
            <a:ext cx="6465194" cy="369332"/>
          </a:xfrm>
          <a:prstGeom prst="rect">
            <a:avLst/>
          </a:prstGeom>
          <a:noFill/>
          <a:ln>
            <a:solidFill>
              <a:schemeClr val="accent2">
                <a:lumMod val="75000"/>
              </a:schemeClr>
            </a:solidFill>
          </a:ln>
        </p:spPr>
        <p:txBody>
          <a:bodyPr wrap="square" rtlCol="0">
            <a:spAutoFit/>
          </a:bodyPr>
          <a:lstStyle/>
          <a:p>
            <a:r>
              <a:rPr lang="ca-ES" dirty="0" smtClean="0">
                <a:solidFill>
                  <a:schemeClr val="accent2">
                    <a:lumMod val="75000"/>
                  </a:schemeClr>
                </a:solidFill>
                <a:latin typeface="Cambria" panose="02040503050406030204" pitchFamily="18" charset="0"/>
              </a:rPr>
              <a:t>Els rituals de comensalitat. Una comparació entre Grècia i </a:t>
            </a:r>
            <a:r>
              <a:rPr lang="ca-ES" dirty="0" err="1" smtClean="0">
                <a:solidFill>
                  <a:schemeClr val="accent2">
                    <a:lumMod val="75000"/>
                  </a:schemeClr>
                </a:solidFill>
                <a:latin typeface="Cambria" panose="02040503050406030204" pitchFamily="18" charset="0"/>
              </a:rPr>
              <a:t>Argar</a:t>
            </a:r>
            <a:r>
              <a:rPr lang="ca-ES" dirty="0" smtClean="0">
                <a:solidFill>
                  <a:schemeClr val="accent2">
                    <a:lumMod val="75000"/>
                  </a:schemeClr>
                </a:solidFill>
                <a:latin typeface="Cambria" panose="02040503050406030204" pitchFamily="18" charset="0"/>
              </a:rPr>
              <a:t>. </a:t>
            </a:r>
            <a:endParaRPr lang="ca-ES" dirty="0">
              <a:solidFill>
                <a:schemeClr val="accent2">
                  <a:lumMod val="75000"/>
                </a:schemeClr>
              </a:solidFill>
              <a:latin typeface="Cambria" panose="02040503050406030204" pitchFamily="18" charset="0"/>
            </a:endParaRPr>
          </a:p>
        </p:txBody>
      </p:sp>
      <p:sp>
        <p:nvSpPr>
          <p:cNvPr id="5" name="CuadroTexto 4"/>
          <p:cNvSpPr txBox="1"/>
          <p:nvPr/>
        </p:nvSpPr>
        <p:spPr>
          <a:xfrm>
            <a:off x="9768623" y="6321243"/>
            <a:ext cx="2260244" cy="369332"/>
          </a:xfrm>
          <a:prstGeom prst="rect">
            <a:avLst/>
          </a:prstGeom>
          <a:noFill/>
          <a:ln>
            <a:solidFill>
              <a:schemeClr val="accent2">
                <a:lumMod val="60000"/>
                <a:lumOff val="40000"/>
              </a:schemeClr>
            </a:solidFill>
          </a:ln>
        </p:spPr>
        <p:txBody>
          <a:bodyPr wrap="square" rtlCol="0">
            <a:spAutoFit/>
          </a:bodyPr>
          <a:lstStyle/>
          <a:p>
            <a:r>
              <a:rPr lang="ca-ES" dirty="0" smtClean="0">
                <a:solidFill>
                  <a:schemeClr val="accent2">
                    <a:lumMod val="60000"/>
                    <a:lumOff val="40000"/>
                  </a:schemeClr>
                </a:solidFill>
                <a:latin typeface="Cambria" panose="02040503050406030204" pitchFamily="18" charset="0"/>
              </a:rPr>
              <a:t>Sara Navarro Orozco</a:t>
            </a:r>
            <a:endParaRPr lang="ca-ES" dirty="0">
              <a:solidFill>
                <a:schemeClr val="accent2">
                  <a:lumMod val="60000"/>
                  <a:lumOff val="40000"/>
                </a:schemeClr>
              </a:solidFill>
              <a:latin typeface="Cambria" panose="02040503050406030204" pitchFamily="18" charset="0"/>
            </a:endParaRPr>
          </a:p>
        </p:txBody>
      </p:sp>
    </p:spTree>
    <p:extLst>
      <p:ext uri="{BB962C8B-B14F-4D97-AF65-F5344CB8AC3E}">
        <p14:creationId xmlns:p14="http://schemas.microsoft.com/office/powerpoint/2010/main" val="3890323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t="-83000" b="-83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3863661" y="647705"/>
            <a:ext cx="5299655" cy="1177920"/>
          </a:xfrm>
          <a:noFill/>
          <a:ln w="28575">
            <a:noFill/>
          </a:ln>
        </p:spPr>
        <p:style>
          <a:lnRef idx="2">
            <a:schemeClr val="accent2"/>
          </a:lnRef>
          <a:fillRef idx="1">
            <a:schemeClr val="lt1"/>
          </a:fillRef>
          <a:effectRef idx="0">
            <a:schemeClr val="accent2"/>
          </a:effectRef>
          <a:fontRef idx="minor">
            <a:schemeClr val="dk1"/>
          </a:fontRef>
        </p:style>
        <p:txBody>
          <a:bodyPr>
            <a:noAutofit/>
          </a:bodyPr>
          <a:lstStyle/>
          <a:p>
            <a:pPr algn="ctr"/>
            <a:r>
              <a:rPr lang="ca-ES" sz="6000" dirty="0" smtClean="0">
                <a:solidFill>
                  <a:schemeClr val="accent2">
                    <a:lumMod val="75000"/>
                  </a:schemeClr>
                </a:solidFill>
                <a:latin typeface="Cambria" panose="02040503050406030204" pitchFamily="18" charset="0"/>
              </a:rPr>
              <a:t>INTRODUCCIÓ</a:t>
            </a:r>
            <a:endParaRPr lang="ca-ES" sz="6000" dirty="0">
              <a:solidFill>
                <a:schemeClr val="accent2">
                  <a:lumMod val="75000"/>
                </a:schemeClr>
              </a:solidFill>
              <a:latin typeface="Cambria" panose="02040503050406030204" pitchFamily="18" charset="0"/>
            </a:endParaRPr>
          </a:p>
        </p:txBody>
      </p:sp>
      <p:sp>
        <p:nvSpPr>
          <p:cNvPr id="3" name="Marcador de contenido 2"/>
          <p:cNvSpPr>
            <a:spLocks noGrp="1"/>
          </p:cNvSpPr>
          <p:nvPr>
            <p:ph idx="1"/>
          </p:nvPr>
        </p:nvSpPr>
        <p:spPr>
          <a:xfrm>
            <a:off x="439387" y="1825625"/>
            <a:ext cx="11435938" cy="4495618"/>
          </a:xfrm>
        </p:spPr>
        <p:txBody>
          <a:bodyPr>
            <a:normAutofit fontScale="85000" lnSpcReduction="10000"/>
          </a:bodyPr>
          <a:lstStyle/>
          <a:p>
            <a:pPr marL="0" indent="0" algn="just">
              <a:lnSpc>
                <a:spcPct val="110000"/>
              </a:lnSpc>
              <a:buNone/>
            </a:pPr>
            <a:r>
              <a:rPr lang="ca-ES" dirty="0" smtClean="0">
                <a:solidFill>
                  <a:srgbClr val="4D2307"/>
                </a:solidFill>
                <a:latin typeface="Cambria" panose="02040503050406030204" pitchFamily="18" charset="0"/>
              </a:rPr>
              <a:t>El </a:t>
            </a:r>
            <a:r>
              <a:rPr lang="ca-ES" dirty="0">
                <a:solidFill>
                  <a:srgbClr val="4D2307"/>
                </a:solidFill>
                <a:latin typeface="Cambria" panose="02040503050406030204" pitchFamily="18" charset="0"/>
              </a:rPr>
              <a:t>tema que he escollit per fer el treball de final de màster són els rituals de comensalitat. </a:t>
            </a:r>
          </a:p>
          <a:p>
            <a:pPr marL="0" indent="0" algn="just">
              <a:lnSpc>
                <a:spcPct val="110000"/>
              </a:lnSpc>
              <a:buNone/>
            </a:pPr>
            <a:r>
              <a:rPr lang="ca-ES" dirty="0">
                <a:solidFill>
                  <a:srgbClr val="4D2307"/>
                </a:solidFill>
                <a:latin typeface="Cambria" panose="02040503050406030204" pitchFamily="18" charset="0"/>
              </a:rPr>
              <a:t>El treball es centrarà en dues </a:t>
            </a:r>
            <a:r>
              <a:rPr lang="ca-ES" dirty="0" smtClean="0">
                <a:solidFill>
                  <a:srgbClr val="4D2307"/>
                </a:solidFill>
                <a:latin typeface="Cambria" panose="02040503050406030204" pitchFamily="18" charset="0"/>
              </a:rPr>
              <a:t>parts:</a:t>
            </a:r>
          </a:p>
          <a:p>
            <a:pPr marL="0" indent="0" algn="just">
              <a:lnSpc>
                <a:spcPct val="110000"/>
              </a:lnSpc>
              <a:buNone/>
            </a:pPr>
            <a:r>
              <a:rPr lang="ca-ES" dirty="0" smtClean="0">
                <a:solidFill>
                  <a:srgbClr val="4D2307"/>
                </a:solidFill>
                <a:latin typeface="Cambria" panose="02040503050406030204" pitchFamily="18" charset="0"/>
              </a:rPr>
              <a:t>1ª: una </a:t>
            </a:r>
            <a:r>
              <a:rPr lang="ca-ES" dirty="0">
                <a:solidFill>
                  <a:srgbClr val="4D2307"/>
                </a:solidFill>
                <a:latin typeface="Cambria" panose="02040503050406030204" pitchFamily="18" charset="0"/>
              </a:rPr>
              <a:t>aproximació a dues cultures de la Mediterrània Antiga, la Grega i </a:t>
            </a:r>
            <a:r>
              <a:rPr lang="ca-ES" dirty="0" smtClean="0">
                <a:solidFill>
                  <a:srgbClr val="4D2307"/>
                </a:solidFill>
                <a:latin typeface="Cambria" panose="02040503050406030204" pitchFamily="18" charset="0"/>
              </a:rPr>
              <a:t>l’Argàrica.</a:t>
            </a:r>
          </a:p>
          <a:p>
            <a:pPr marL="0" indent="0" algn="just">
              <a:lnSpc>
                <a:spcPct val="110000"/>
              </a:lnSpc>
              <a:buNone/>
            </a:pPr>
            <a:r>
              <a:rPr lang="ca-ES" dirty="0" smtClean="0">
                <a:solidFill>
                  <a:srgbClr val="4D2307"/>
                </a:solidFill>
                <a:latin typeface="Cambria" panose="02040503050406030204" pitchFamily="18" charset="0"/>
              </a:rPr>
              <a:t>2ª: una </a:t>
            </a:r>
            <a:r>
              <a:rPr lang="ca-ES" dirty="0">
                <a:solidFill>
                  <a:srgbClr val="4D2307"/>
                </a:solidFill>
                <a:latin typeface="Cambria" panose="02040503050406030204" pitchFamily="18" charset="0"/>
              </a:rPr>
              <a:t>comparació entre ambdues per poder determinar un cos de similituds o diferències i especificar si aquests rituals són comuns o es poder fer extensibles a la resta del Mediterrani. </a:t>
            </a:r>
            <a:endParaRPr lang="ca-ES" dirty="0" smtClean="0">
              <a:solidFill>
                <a:srgbClr val="4D2307"/>
              </a:solidFill>
              <a:latin typeface="Cambria" panose="02040503050406030204" pitchFamily="18" charset="0"/>
            </a:endParaRPr>
          </a:p>
          <a:p>
            <a:pPr marL="0" indent="0" algn="just">
              <a:lnSpc>
                <a:spcPct val="110000"/>
              </a:lnSpc>
              <a:buNone/>
            </a:pPr>
            <a:endParaRPr lang="ca-ES" dirty="0">
              <a:solidFill>
                <a:srgbClr val="4D2307"/>
              </a:solidFill>
              <a:latin typeface="Cambria" panose="02040503050406030204" pitchFamily="18" charset="0"/>
            </a:endParaRPr>
          </a:p>
          <a:p>
            <a:pPr marL="0" indent="0" algn="just">
              <a:lnSpc>
                <a:spcPct val="110000"/>
              </a:lnSpc>
              <a:buNone/>
            </a:pPr>
            <a:r>
              <a:rPr lang="ca-ES" dirty="0">
                <a:solidFill>
                  <a:srgbClr val="4D2307"/>
                </a:solidFill>
                <a:latin typeface="Cambria" panose="02040503050406030204" pitchFamily="18" charset="0"/>
              </a:rPr>
              <a:t>Grècia </a:t>
            </a:r>
            <a:r>
              <a:rPr lang="ca-ES" dirty="0" smtClean="0">
                <a:solidFill>
                  <a:srgbClr val="4D2307"/>
                </a:solidFill>
                <a:latin typeface="Cambria" panose="02040503050406030204" pitchFamily="18" charset="0"/>
              </a:rPr>
              <a:t>l’he estudiat </a:t>
            </a:r>
            <a:r>
              <a:rPr lang="ca-ES" dirty="0">
                <a:solidFill>
                  <a:srgbClr val="4D2307"/>
                </a:solidFill>
                <a:latin typeface="Cambria" panose="02040503050406030204" pitchFamily="18" charset="0"/>
              </a:rPr>
              <a:t>a partir del corpus homèric, </a:t>
            </a:r>
            <a:r>
              <a:rPr lang="ca-ES" dirty="0" err="1">
                <a:solidFill>
                  <a:srgbClr val="4D2307"/>
                </a:solidFill>
                <a:latin typeface="Cambria" panose="02040503050406030204" pitchFamily="18" charset="0"/>
              </a:rPr>
              <a:t>l’</a:t>
            </a:r>
            <a:r>
              <a:rPr lang="ca-ES" i="1" dirty="0" err="1">
                <a:solidFill>
                  <a:srgbClr val="4D2307"/>
                </a:solidFill>
                <a:latin typeface="Cambria" panose="02040503050406030204" pitchFamily="18" charset="0"/>
              </a:rPr>
              <a:t>Ilíada</a:t>
            </a:r>
            <a:r>
              <a:rPr lang="ca-ES" dirty="0">
                <a:solidFill>
                  <a:srgbClr val="4D2307"/>
                </a:solidFill>
                <a:latin typeface="Cambria" panose="02040503050406030204" pitchFamily="18" charset="0"/>
              </a:rPr>
              <a:t> i </a:t>
            </a:r>
            <a:r>
              <a:rPr lang="ca-ES" dirty="0" smtClean="0">
                <a:solidFill>
                  <a:srgbClr val="4D2307"/>
                </a:solidFill>
                <a:latin typeface="Cambria" panose="02040503050406030204" pitchFamily="18" charset="0"/>
              </a:rPr>
              <a:t>l’</a:t>
            </a:r>
            <a:r>
              <a:rPr lang="ca-ES" i="1" dirty="0" smtClean="0">
                <a:solidFill>
                  <a:srgbClr val="4D2307"/>
                </a:solidFill>
                <a:latin typeface="Cambria" panose="02040503050406030204" pitchFamily="18" charset="0"/>
              </a:rPr>
              <a:t>Odissea</a:t>
            </a:r>
            <a:r>
              <a:rPr lang="ca-ES" dirty="0" smtClean="0">
                <a:solidFill>
                  <a:srgbClr val="4D2307"/>
                </a:solidFill>
                <a:latin typeface="Cambria" panose="02040503050406030204" pitchFamily="18" charset="0"/>
              </a:rPr>
              <a:t>; i </a:t>
            </a:r>
            <a:r>
              <a:rPr lang="ca-ES" dirty="0">
                <a:solidFill>
                  <a:srgbClr val="4D2307"/>
                </a:solidFill>
                <a:latin typeface="Cambria" panose="02040503050406030204" pitchFamily="18" charset="0"/>
              </a:rPr>
              <a:t>l</a:t>
            </a:r>
            <a:r>
              <a:rPr lang="ca-ES" dirty="0" smtClean="0">
                <a:solidFill>
                  <a:srgbClr val="4D2307"/>
                </a:solidFill>
                <a:latin typeface="Cambria" panose="02040503050406030204" pitchFamily="18" charset="0"/>
              </a:rPr>
              <a:t>’aproximació </a:t>
            </a:r>
            <a:r>
              <a:rPr lang="ca-ES" dirty="0">
                <a:solidFill>
                  <a:srgbClr val="4D2307"/>
                </a:solidFill>
                <a:latin typeface="Cambria" panose="02040503050406030204" pitchFamily="18" charset="0"/>
              </a:rPr>
              <a:t>a la cultura de </a:t>
            </a:r>
            <a:r>
              <a:rPr lang="ca-ES" dirty="0" err="1">
                <a:solidFill>
                  <a:srgbClr val="4D2307"/>
                </a:solidFill>
                <a:latin typeface="Cambria" panose="02040503050406030204" pitchFamily="18" charset="0"/>
              </a:rPr>
              <a:t>l’Argar</a:t>
            </a:r>
            <a:r>
              <a:rPr lang="ca-ES" dirty="0">
                <a:solidFill>
                  <a:srgbClr val="4D2307"/>
                </a:solidFill>
                <a:latin typeface="Cambria" panose="02040503050406030204" pitchFamily="18" charset="0"/>
              </a:rPr>
              <a:t> </a:t>
            </a:r>
            <a:r>
              <a:rPr lang="ca-ES" dirty="0" smtClean="0">
                <a:solidFill>
                  <a:srgbClr val="4D2307"/>
                </a:solidFill>
                <a:latin typeface="Cambria" panose="02040503050406030204" pitchFamily="18" charset="0"/>
              </a:rPr>
              <a:t>l’he fet </a:t>
            </a:r>
            <a:r>
              <a:rPr lang="ca-ES" dirty="0">
                <a:solidFill>
                  <a:srgbClr val="4D2307"/>
                </a:solidFill>
                <a:latin typeface="Cambria" panose="02040503050406030204" pitchFamily="18" charset="0"/>
              </a:rPr>
              <a:t>a partir de les evidències arqueològiques que ens </a:t>
            </a:r>
            <a:r>
              <a:rPr lang="ca-ES" dirty="0" smtClean="0">
                <a:solidFill>
                  <a:srgbClr val="4D2307"/>
                </a:solidFill>
                <a:latin typeface="Cambria" panose="02040503050406030204" pitchFamily="18" charset="0"/>
              </a:rPr>
              <a:t>resten. </a:t>
            </a:r>
            <a:endParaRPr lang="ca-ES" dirty="0">
              <a:solidFill>
                <a:srgbClr val="4D2307"/>
              </a:solidFill>
              <a:latin typeface="Cambria" panose="02040503050406030204" pitchFamily="18" charset="0"/>
            </a:endParaRPr>
          </a:p>
          <a:p>
            <a:pPr marL="0" indent="0">
              <a:buNone/>
            </a:pPr>
            <a:endParaRPr lang="ca-ES" dirty="0"/>
          </a:p>
        </p:txBody>
      </p:sp>
      <p:sp>
        <p:nvSpPr>
          <p:cNvPr id="4" name="CuadroTexto 3"/>
          <p:cNvSpPr txBox="1"/>
          <p:nvPr/>
        </p:nvSpPr>
        <p:spPr>
          <a:xfrm>
            <a:off x="9768623" y="6321243"/>
            <a:ext cx="2260244" cy="369332"/>
          </a:xfrm>
          <a:prstGeom prst="rect">
            <a:avLst/>
          </a:prstGeom>
          <a:noFill/>
          <a:ln>
            <a:solidFill>
              <a:schemeClr val="accent2">
                <a:lumMod val="60000"/>
                <a:lumOff val="40000"/>
              </a:schemeClr>
            </a:solidFill>
          </a:ln>
        </p:spPr>
        <p:txBody>
          <a:bodyPr wrap="square" rtlCol="0">
            <a:spAutoFit/>
          </a:bodyPr>
          <a:lstStyle/>
          <a:p>
            <a:r>
              <a:rPr lang="ca-ES" dirty="0" smtClean="0">
                <a:solidFill>
                  <a:schemeClr val="accent2">
                    <a:lumMod val="60000"/>
                    <a:lumOff val="40000"/>
                  </a:schemeClr>
                </a:solidFill>
                <a:latin typeface="Cambria" panose="02040503050406030204" pitchFamily="18" charset="0"/>
              </a:rPr>
              <a:t>Sara Navarro Orozco</a:t>
            </a:r>
            <a:endParaRPr lang="ca-ES" dirty="0">
              <a:solidFill>
                <a:schemeClr val="accent2">
                  <a:lumMod val="60000"/>
                  <a:lumOff val="40000"/>
                </a:schemeClr>
              </a:solidFill>
              <a:latin typeface="Cambria" panose="02040503050406030204" pitchFamily="18" charset="0"/>
            </a:endParaRPr>
          </a:p>
        </p:txBody>
      </p:sp>
      <p:sp>
        <p:nvSpPr>
          <p:cNvPr id="5" name="CuadroTexto 4"/>
          <p:cNvSpPr txBox="1"/>
          <p:nvPr/>
        </p:nvSpPr>
        <p:spPr>
          <a:xfrm>
            <a:off x="90152" y="90152"/>
            <a:ext cx="6581104" cy="369332"/>
          </a:xfrm>
          <a:prstGeom prst="rect">
            <a:avLst/>
          </a:prstGeom>
          <a:noFill/>
          <a:ln>
            <a:solidFill>
              <a:schemeClr val="accent2">
                <a:lumMod val="75000"/>
              </a:schemeClr>
            </a:solidFill>
          </a:ln>
        </p:spPr>
        <p:txBody>
          <a:bodyPr wrap="square" rtlCol="0">
            <a:spAutoFit/>
          </a:bodyPr>
          <a:lstStyle/>
          <a:p>
            <a:r>
              <a:rPr lang="ca-ES" dirty="0" smtClean="0">
                <a:solidFill>
                  <a:schemeClr val="accent2">
                    <a:lumMod val="75000"/>
                  </a:schemeClr>
                </a:solidFill>
                <a:latin typeface="Cambria" panose="02040503050406030204" pitchFamily="18" charset="0"/>
              </a:rPr>
              <a:t>Els rituals de comensalitat. Una comparació entre Grècia i </a:t>
            </a:r>
            <a:r>
              <a:rPr lang="ca-ES" dirty="0" err="1" smtClean="0">
                <a:solidFill>
                  <a:schemeClr val="accent2">
                    <a:lumMod val="75000"/>
                  </a:schemeClr>
                </a:solidFill>
                <a:latin typeface="Cambria" panose="02040503050406030204" pitchFamily="18" charset="0"/>
              </a:rPr>
              <a:t>Argar</a:t>
            </a:r>
            <a:r>
              <a:rPr lang="ca-ES" dirty="0" smtClean="0">
                <a:solidFill>
                  <a:schemeClr val="accent2">
                    <a:lumMod val="75000"/>
                  </a:schemeClr>
                </a:solidFill>
                <a:latin typeface="Cambria" panose="02040503050406030204" pitchFamily="18" charset="0"/>
              </a:rPr>
              <a:t>. </a:t>
            </a:r>
            <a:endParaRPr lang="ca-ES" dirty="0">
              <a:solidFill>
                <a:schemeClr val="accent2">
                  <a:lumMod val="75000"/>
                </a:schemeClr>
              </a:solidFill>
              <a:latin typeface="Cambria" panose="02040503050406030204" pitchFamily="18" charset="0"/>
            </a:endParaRPr>
          </a:p>
        </p:txBody>
      </p:sp>
    </p:spTree>
    <p:extLst>
      <p:ext uri="{BB962C8B-B14F-4D97-AF65-F5344CB8AC3E}">
        <p14:creationId xmlns:p14="http://schemas.microsoft.com/office/powerpoint/2010/main" val="4744337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t="-83000" b="-83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01881" y="866175"/>
            <a:ext cx="11826985" cy="5824400"/>
          </a:xfrm>
        </p:spPr>
        <p:txBody>
          <a:bodyPr>
            <a:normAutofit fontScale="92500" lnSpcReduction="20000"/>
          </a:bodyPr>
          <a:lstStyle/>
          <a:p>
            <a:pPr marL="0" indent="0" algn="just">
              <a:lnSpc>
                <a:spcPct val="150000"/>
              </a:lnSpc>
              <a:buNone/>
            </a:pPr>
            <a:r>
              <a:rPr lang="ca-ES" dirty="0" smtClean="0">
                <a:solidFill>
                  <a:srgbClr val="4D2307"/>
                </a:solidFill>
                <a:latin typeface="Cambria" panose="02040503050406030204" pitchFamily="18" charset="0"/>
              </a:rPr>
              <a:t>De la comparació dels textos Homèrics i de les restes arqueològiques podem extreure que:</a:t>
            </a:r>
          </a:p>
          <a:p>
            <a:pPr marL="0" indent="0" algn="just">
              <a:lnSpc>
                <a:spcPct val="150000"/>
              </a:lnSpc>
              <a:buNone/>
            </a:pPr>
            <a:endParaRPr lang="ca-ES" dirty="0" smtClean="0">
              <a:solidFill>
                <a:srgbClr val="4D2307"/>
              </a:solidFill>
              <a:latin typeface="Cambria" panose="02040503050406030204" pitchFamily="18" charset="0"/>
            </a:endParaRPr>
          </a:p>
          <a:p>
            <a:pPr algn="just">
              <a:lnSpc>
                <a:spcPct val="150000"/>
              </a:lnSpc>
              <a:buFont typeface="Wingdings" panose="05000000000000000000" pitchFamily="2" charset="2"/>
              <a:buChar char="v"/>
            </a:pPr>
            <a:r>
              <a:rPr lang="ca-ES" dirty="0" smtClean="0">
                <a:solidFill>
                  <a:srgbClr val="4D2307"/>
                </a:solidFill>
                <a:latin typeface="Cambria" panose="02040503050406030204" pitchFamily="18" charset="0"/>
              </a:rPr>
              <a:t>Compartir </a:t>
            </a:r>
            <a:r>
              <a:rPr lang="ca-ES" dirty="0">
                <a:solidFill>
                  <a:srgbClr val="4D2307"/>
                </a:solidFill>
                <a:latin typeface="Cambria" panose="02040503050406030204" pitchFamily="18" charset="0"/>
              </a:rPr>
              <a:t>els aliments és una manera de crear i mantenir un sentit de comunió dins d’un determinat grup social, independentment dels aliments i begudes que són considerats com un dels elements fonamentals de la cohesió dins d’una determinada societat. </a:t>
            </a:r>
          </a:p>
          <a:p>
            <a:pPr algn="just">
              <a:lnSpc>
                <a:spcPct val="150000"/>
              </a:lnSpc>
              <a:buFont typeface="Wingdings" panose="05000000000000000000" pitchFamily="2" charset="2"/>
              <a:buChar char="v"/>
            </a:pPr>
            <a:r>
              <a:rPr lang="ca-ES" dirty="0" smtClean="0">
                <a:solidFill>
                  <a:srgbClr val="4D2307"/>
                </a:solidFill>
                <a:latin typeface="Cambria" panose="02040503050406030204" pitchFamily="18" charset="0"/>
              </a:rPr>
              <a:t>Però no tothom </a:t>
            </a:r>
            <a:r>
              <a:rPr lang="ca-ES" dirty="0">
                <a:solidFill>
                  <a:srgbClr val="4D2307"/>
                </a:solidFill>
                <a:latin typeface="Cambria" panose="02040503050406030204" pitchFamily="18" charset="0"/>
              </a:rPr>
              <a:t>privilegi de participar a aquests banquets, no tota l’elit hi seria acceptada, les dones i els nens i potser, els homes menors de certa edat no podrien accedir a aquestes festes. </a:t>
            </a:r>
          </a:p>
          <a:p>
            <a:pPr>
              <a:buFontTx/>
              <a:buChar char="-"/>
            </a:pPr>
            <a:endParaRPr lang="ca-ES" dirty="0"/>
          </a:p>
        </p:txBody>
      </p:sp>
      <p:sp>
        <p:nvSpPr>
          <p:cNvPr id="4" name="CuadroTexto 3"/>
          <p:cNvSpPr txBox="1"/>
          <p:nvPr/>
        </p:nvSpPr>
        <p:spPr>
          <a:xfrm>
            <a:off x="90152" y="90152"/>
            <a:ext cx="6465194" cy="369332"/>
          </a:xfrm>
          <a:prstGeom prst="rect">
            <a:avLst/>
          </a:prstGeom>
          <a:noFill/>
          <a:ln>
            <a:solidFill>
              <a:schemeClr val="accent2">
                <a:lumMod val="75000"/>
              </a:schemeClr>
            </a:solidFill>
          </a:ln>
        </p:spPr>
        <p:txBody>
          <a:bodyPr wrap="square" rtlCol="0">
            <a:spAutoFit/>
          </a:bodyPr>
          <a:lstStyle/>
          <a:p>
            <a:r>
              <a:rPr lang="ca-ES" dirty="0" smtClean="0">
                <a:solidFill>
                  <a:schemeClr val="accent2">
                    <a:lumMod val="75000"/>
                  </a:schemeClr>
                </a:solidFill>
                <a:latin typeface="Cambria" panose="02040503050406030204" pitchFamily="18" charset="0"/>
              </a:rPr>
              <a:t>Els rituals de comensalitat. Una comparació entre Grècia i </a:t>
            </a:r>
            <a:r>
              <a:rPr lang="ca-ES" dirty="0" err="1" smtClean="0">
                <a:solidFill>
                  <a:schemeClr val="accent2">
                    <a:lumMod val="75000"/>
                  </a:schemeClr>
                </a:solidFill>
                <a:latin typeface="Cambria" panose="02040503050406030204" pitchFamily="18" charset="0"/>
              </a:rPr>
              <a:t>Argar</a:t>
            </a:r>
            <a:r>
              <a:rPr lang="ca-ES" dirty="0" smtClean="0">
                <a:solidFill>
                  <a:schemeClr val="accent2">
                    <a:lumMod val="75000"/>
                  </a:schemeClr>
                </a:solidFill>
                <a:latin typeface="Cambria" panose="02040503050406030204" pitchFamily="18" charset="0"/>
              </a:rPr>
              <a:t>. </a:t>
            </a:r>
            <a:endParaRPr lang="ca-ES" dirty="0">
              <a:solidFill>
                <a:schemeClr val="accent2">
                  <a:lumMod val="75000"/>
                </a:schemeClr>
              </a:solidFill>
              <a:latin typeface="Cambria" panose="02040503050406030204" pitchFamily="18" charset="0"/>
            </a:endParaRPr>
          </a:p>
        </p:txBody>
      </p:sp>
      <p:sp>
        <p:nvSpPr>
          <p:cNvPr id="5" name="CuadroTexto 4"/>
          <p:cNvSpPr txBox="1"/>
          <p:nvPr/>
        </p:nvSpPr>
        <p:spPr>
          <a:xfrm>
            <a:off x="9768623" y="6321243"/>
            <a:ext cx="2260244" cy="369332"/>
          </a:xfrm>
          <a:prstGeom prst="rect">
            <a:avLst/>
          </a:prstGeom>
          <a:noFill/>
          <a:ln>
            <a:solidFill>
              <a:schemeClr val="accent2">
                <a:lumMod val="60000"/>
                <a:lumOff val="40000"/>
              </a:schemeClr>
            </a:solidFill>
          </a:ln>
        </p:spPr>
        <p:txBody>
          <a:bodyPr wrap="square" rtlCol="0">
            <a:spAutoFit/>
          </a:bodyPr>
          <a:lstStyle/>
          <a:p>
            <a:r>
              <a:rPr lang="ca-ES" dirty="0" smtClean="0">
                <a:solidFill>
                  <a:schemeClr val="accent2">
                    <a:lumMod val="60000"/>
                    <a:lumOff val="40000"/>
                  </a:schemeClr>
                </a:solidFill>
                <a:latin typeface="Cambria" panose="02040503050406030204" pitchFamily="18" charset="0"/>
              </a:rPr>
              <a:t>Sara Navarro Orozco</a:t>
            </a:r>
            <a:endParaRPr lang="ca-ES" dirty="0">
              <a:solidFill>
                <a:schemeClr val="accent2">
                  <a:lumMod val="60000"/>
                  <a:lumOff val="40000"/>
                </a:schemeClr>
              </a:solidFill>
              <a:latin typeface="Cambria" panose="02040503050406030204" pitchFamily="18" charset="0"/>
            </a:endParaRPr>
          </a:p>
        </p:txBody>
      </p:sp>
    </p:spTree>
    <p:extLst>
      <p:ext uri="{BB962C8B-B14F-4D97-AF65-F5344CB8AC3E}">
        <p14:creationId xmlns:p14="http://schemas.microsoft.com/office/powerpoint/2010/main" val="3891617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t="-83000" b="-83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0151" y="866274"/>
            <a:ext cx="11938715" cy="5824301"/>
          </a:xfrm>
        </p:spPr>
        <p:txBody>
          <a:bodyPr>
            <a:normAutofit fontScale="92500" lnSpcReduction="10000"/>
          </a:bodyPr>
          <a:lstStyle/>
          <a:p>
            <a:pPr algn="just">
              <a:lnSpc>
                <a:spcPct val="150000"/>
              </a:lnSpc>
              <a:buFont typeface="Wingdings" panose="05000000000000000000" pitchFamily="2" charset="2"/>
              <a:buChar char="v"/>
            </a:pPr>
            <a:r>
              <a:rPr lang="ca-ES" dirty="0" smtClean="0">
                <a:solidFill>
                  <a:srgbClr val="4D2307"/>
                </a:solidFill>
                <a:latin typeface="Cambria" panose="02040503050406030204" pitchFamily="18" charset="0"/>
              </a:rPr>
              <a:t> </a:t>
            </a:r>
            <a:r>
              <a:rPr lang="ca-ES" dirty="0">
                <a:solidFill>
                  <a:srgbClr val="4D2307"/>
                </a:solidFill>
                <a:latin typeface="Cambria" panose="02040503050406030204" pitchFamily="18" charset="0"/>
              </a:rPr>
              <a:t>Aquestes societats, amb formes </a:t>
            </a:r>
            <a:r>
              <a:rPr lang="ca-ES" dirty="0" err="1">
                <a:solidFill>
                  <a:srgbClr val="4D2307"/>
                </a:solidFill>
                <a:latin typeface="Cambria" panose="02040503050406030204" pitchFamily="18" charset="0"/>
              </a:rPr>
              <a:t>pretributàries</a:t>
            </a:r>
            <a:r>
              <a:rPr lang="ca-ES" dirty="0">
                <a:solidFill>
                  <a:srgbClr val="4D2307"/>
                </a:solidFill>
                <a:latin typeface="Cambria" panose="02040503050406030204" pitchFamily="18" charset="0"/>
              </a:rPr>
              <a:t> d’explotació tenen un repartiment desigual dels excedents, i que òbviament porta a una desigualtat social. A Grècia, aquesta desigualtat social és similar a l’Argàrica, però a més a més, trobem que la riquesa de determinats membres de la societat passa també per menjar i tenir aliments llunyans o exòtics.  </a:t>
            </a:r>
            <a:endParaRPr lang="ca-ES" dirty="0" smtClean="0">
              <a:solidFill>
                <a:srgbClr val="4D2307"/>
              </a:solidFill>
              <a:latin typeface="Cambria" panose="02040503050406030204" pitchFamily="18" charset="0"/>
            </a:endParaRPr>
          </a:p>
          <a:p>
            <a:pPr algn="just">
              <a:lnSpc>
                <a:spcPct val="150000"/>
              </a:lnSpc>
              <a:buFont typeface="Wingdings" panose="05000000000000000000" pitchFamily="2" charset="2"/>
              <a:buChar char="v"/>
            </a:pPr>
            <a:r>
              <a:rPr lang="ca-ES" dirty="0">
                <a:solidFill>
                  <a:srgbClr val="4D2307"/>
                </a:solidFill>
                <a:latin typeface="Cambria" panose="02040503050406030204" pitchFamily="18" charset="0"/>
              </a:rPr>
              <a:t>Les begudes alcohòliques estarien restringides a un sector de la població, les elits tindrien accés a aquestes begudes (cervesa i/o vi) i segurament formaria part de la seva dieta, com a distintiu social, igual que la presència de carn procedent d’animals grans (</a:t>
            </a:r>
            <a:r>
              <a:rPr lang="ca-ES" dirty="0" err="1">
                <a:solidFill>
                  <a:srgbClr val="4D2307"/>
                </a:solidFill>
                <a:latin typeface="Cambria" panose="02040503050406030204" pitchFamily="18" charset="0"/>
              </a:rPr>
              <a:t>ovicàprids</a:t>
            </a:r>
            <a:r>
              <a:rPr lang="ca-ES" dirty="0">
                <a:solidFill>
                  <a:srgbClr val="4D2307"/>
                </a:solidFill>
                <a:latin typeface="Cambria" panose="02040503050406030204" pitchFamily="18" charset="0"/>
              </a:rPr>
              <a:t> i sobretot, bòvids). </a:t>
            </a:r>
          </a:p>
          <a:p>
            <a:pPr marL="0" indent="0">
              <a:buNone/>
            </a:pPr>
            <a:r>
              <a:rPr lang="ca-ES" dirty="0" smtClean="0"/>
              <a:t> </a:t>
            </a:r>
            <a:endParaRPr lang="ca-ES" dirty="0"/>
          </a:p>
          <a:p>
            <a:pPr>
              <a:buFont typeface="Wingdings" panose="05000000000000000000" pitchFamily="2" charset="2"/>
              <a:buChar char="v"/>
            </a:pPr>
            <a:endParaRPr lang="ca-ES" dirty="0"/>
          </a:p>
        </p:txBody>
      </p:sp>
      <p:sp>
        <p:nvSpPr>
          <p:cNvPr id="4" name="CuadroTexto 3"/>
          <p:cNvSpPr txBox="1"/>
          <p:nvPr/>
        </p:nvSpPr>
        <p:spPr>
          <a:xfrm>
            <a:off x="9768623" y="6321243"/>
            <a:ext cx="2260244" cy="369332"/>
          </a:xfrm>
          <a:prstGeom prst="rect">
            <a:avLst/>
          </a:prstGeom>
          <a:noFill/>
          <a:ln>
            <a:solidFill>
              <a:schemeClr val="accent2">
                <a:lumMod val="60000"/>
                <a:lumOff val="40000"/>
              </a:schemeClr>
            </a:solidFill>
          </a:ln>
        </p:spPr>
        <p:txBody>
          <a:bodyPr wrap="square" rtlCol="0">
            <a:spAutoFit/>
          </a:bodyPr>
          <a:lstStyle/>
          <a:p>
            <a:r>
              <a:rPr lang="ca-ES" dirty="0" smtClean="0">
                <a:solidFill>
                  <a:schemeClr val="accent2">
                    <a:lumMod val="60000"/>
                    <a:lumOff val="40000"/>
                  </a:schemeClr>
                </a:solidFill>
                <a:latin typeface="Cambria" panose="02040503050406030204" pitchFamily="18" charset="0"/>
              </a:rPr>
              <a:t>Sara Navarro Orozco</a:t>
            </a:r>
            <a:endParaRPr lang="ca-ES" dirty="0">
              <a:solidFill>
                <a:schemeClr val="accent2">
                  <a:lumMod val="60000"/>
                  <a:lumOff val="40000"/>
                </a:schemeClr>
              </a:solidFill>
              <a:latin typeface="Cambria" panose="02040503050406030204" pitchFamily="18" charset="0"/>
            </a:endParaRPr>
          </a:p>
        </p:txBody>
      </p:sp>
      <p:sp>
        <p:nvSpPr>
          <p:cNvPr id="5" name="CuadroTexto 4"/>
          <p:cNvSpPr txBox="1"/>
          <p:nvPr/>
        </p:nvSpPr>
        <p:spPr>
          <a:xfrm>
            <a:off x="90152" y="90152"/>
            <a:ext cx="6478073" cy="369332"/>
          </a:xfrm>
          <a:prstGeom prst="rect">
            <a:avLst/>
          </a:prstGeom>
          <a:noFill/>
          <a:ln>
            <a:solidFill>
              <a:schemeClr val="accent2">
                <a:lumMod val="75000"/>
              </a:schemeClr>
            </a:solidFill>
          </a:ln>
        </p:spPr>
        <p:txBody>
          <a:bodyPr wrap="square" rtlCol="0">
            <a:spAutoFit/>
          </a:bodyPr>
          <a:lstStyle/>
          <a:p>
            <a:r>
              <a:rPr lang="ca-ES" dirty="0" smtClean="0">
                <a:solidFill>
                  <a:schemeClr val="accent2">
                    <a:lumMod val="75000"/>
                  </a:schemeClr>
                </a:solidFill>
                <a:latin typeface="Cambria" panose="02040503050406030204" pitchFamily="18" charset="0"/>
              </a:rPr>
              <a:t>Els rituals de comensalitat. Una comparació entre Grècia i </a:t>
            </a:r>
            <a:r>
              <a:rPr lang="ca-ES" dirty="0" err="1" smtClean="0">
                <a:solidFill>
                  <a:schemeClr val="accent2">
                    <a:lumMod val="75000"/>
                  </a:schemeClr>
                </a:solidFill>
                <a:latin typeface="Cambria" panose="02040503050406030204" pitchFamily="18" charset="0"/>
              </a:rPr>
              <a:t>Argar</a:t>
            </a:r>
            <a:r>
              <a:rPr lang="ca-ES" dirty="0" smtClean="0">
                <a:solidFill>
                  <a:schemeClr val="accent2">
                    <a:lumMod val="75000"/>
                  </a:schemeClr>
                </a:solidFill>
                <a:latin typeface="Cambria" panose="02040503050406030204" pitchFamily="18" charset="0"/>
              </a:rPr>
              <a:t>. </a:t>
            </a:r>
            <a:endParaRPr lang="ca-ES" dirty="0">
              <a:solidFill>
                <a:schemeClr val="accent2">
                  <a:lumMod val="75000"/>
                </a:schemeClr>
              </a:solidFill>
              <a:latin typeface="Cambria" panose="02040503050406030204" pitchFamily="18" charset="0"/>
            </a:endParaRPr>
          </a:p>
        </p:txBody>
      </p:sp>
    </p:spTree>
    <p:extLst>
      <p:ext uri="{BB962C8B-B14F-4D97-AF65-F5344CB8AC3E}">
        <p14:creationId xmlns:p14="http://schemas.microsoft.com/office/powerpoint/2010/main" val="8342144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t="-83000" b="-83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2893" y="1690688"/>
            <a:ext cx="11692944" cy="4949915"/>
          </a:xfrm>
        </p:spPr>
        <p:txBody>
          <a:bodyPr>
            <a:normAutofit fontScale="77500" lnSpcReduction="20000"/>
          </a:bodyPr>
          <a:lstStyle/>
          <a:p>
            <a:pPr algn="just"/>
            <a:r>
              <a:rPr lang="ca-ES" dirty="0">
                <a:solidFill>
                  <a:srgbClr val="4D2307"/>
                </a:solidFill>
                <a:latin typeface="Cambria" panose="02040503050406030204" pitchFamily="18" charset="0"/>
              </a:rPr>
              <a:t>Aranda Jiménez, G., 2008. “</a:t>
            </a:r>
            <a:r>
              <a:rPr lang="ca-ES" dirty="0" err="1">
                <a:solidFill>
                  <a:srgbClr val="4D2307"/>
                </a:solidFill>
                <a:latin typeface="Cambria" panose="02040503050406030204" pitchFamily="18" charset="0"/>
              </a:rPr>
              <a:t>Cohesión</a:t>
            </a:r>
            <a:r>
              <a:rPr lang="ca-ES" dirty="0">
                <a:solidFill>
                  <a:srgbClr val="4D2307"/>
                </a:solidFill>
                <a:latin typeface="Cambria" panose="02040503050406030204" pitchFamily="18" charset="0"/>
              </a:rPr>
              <a:t> y distancia social. El consumo comensal de </a:t>
            </a:r>
            <a:r>
              <a:rPr lang="ca-ES" dirty="0" err="1">
                <a:solidFill>
                  <a:srgbClr val="4D2307"/>
                </a:solidFill>
                <a:latin typeface="Cambria" panose="02040503050406030204" pitchFamily="18" charset="0"/>
              </a:rPr>
              <a:t>bóvidos</a:t>
            </a:r>
            <a:r>
              <a:rPr lang="ca-ES" dirty="0">
                <a:solidFill>
                  <a:srgbClr val="4D2307"/>
                </a:solidFill>
                <a:latin typeface="Cambria" panose="02040503050406030204" pitchFamily="18" charset="0"/>
              </a:rPr>
              <a:t> en el ritual </a:t>
            </a:r>
            <a:r>
              <a:rPr lang="ca-ES" dirty="0" err="1">
                <a:solidFill>
                  <a:srgbClr val="4D2307"/>
                </a:solidFill>
                <a:latin typeface="Cambria" panose="02040503050406030204" pitchFamily="18" charset="0"/>
              </a:rPr>
              <a:t>funerario</a:t>
            </a:r>
            <a:r>
              <a:rPr lang="ca-ES" dirty="0">
                <a:solidFill>
                  <a:srgbClr val="4D2307"/>
                </a:solidFill>
                <a:latin typeface="Cambria" panose="02040503050406030204" pitchFamily="18" charset="0"/>
              </a:rPr>
              <a:t> de las </a:t>
            </a:r>
            <a:r>
              <a:rPr lang="ca-ES" dirty="0" err="1">
                <a:solidFill>
                  <a:srgbClr val="4D2307"/>
                </a:solidFill>
                <a:latin typeface="Cambria" panose="02040503050406030204" pitchFamily="18" charset="0"/>
              </a:rPr>
              <a:t>sociedade</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argáricas</a:t>
            </a:r>
            <a:r>
              <a:rPr lang="ca-ES" dirty="0">
                <a:solidFill>
                  <a:srgbClr val="4D2307"/>
                </a:solidFill>
                <a:latin typeface="Cambria" panose="02040503050406030204" pitchFamily="18" charset="0"/>
              </a:rPr>
              <a:t>”. CPAG </a:t>
            </a:r>
            <a:r>
              <a:rPr lang="ca-ES" dirty="0" err="1">
                <a:solidFill>
                  <a:srgbClr val="4D2307"/>
                </a:solidFill>
                <a:latin typeface="Cambria" panose="02040503050406030204" pitchFamily="18" charset="0"/>
              </a:rPr>
              <a:t>Universidad</a:t>
            </a:r>
            <a:r>
              <a:rPr lang="ca-ES" dirty="0">
                <a:solidFill>
                  <a:srgbClr val="4D2307"/>
                </a:solidFill>
                <a:latin typeface="Cambria" panose="02040503050406030204" pitchFamily="18" charset="0"/>
              </a:rPr>
              <a:t> de Granada. </a:t>
            </a:r>
          </a:p>
          <a:p>
            <a:pPr algn="just"/>
            <a:r>
              <a:rPr lang="ca-ES" dirty="0">
                <a:solidFill>
                  <a:srgbClr val="4D2307"/>
                </a:solidFill>
                <a:latin typeface="Cambria" panose="02040503050406030204" pitchFamily="18" charset="0"/>
              </a:rPr>
              <a:t>Armada Pita, X., 2008. “¿</a:t>
            </a:r>
            <a:r>
              <a:rPr lang="ca-ES" dirty="0" err="1">
                <a:solidFill>
                  <a:srgbClr val="4D2307"/>
                </a:solidFill>
                <a:latin typeface="Cambria" panose="02040503050406030204" pitchFamily="18" charset="0"/>
              </a:rPr>
              <a:t>Carne</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drogas</a:t>
            </a:r>
            <a:r>
              <a:rPr lang="ca-ES" dirty="0">
                <a:solidFill>
                  <a:srgbClr val="4D2307"/>
                </a:solidFill>
                <a:latin typeface="Cambria" panose="02040503050406030204" pitchFamily="18" charset="0"/>
              </a:rPr>
              <a:t> o alcohol? </a:t>
            </a:r>
            <a:r>
              <a:rPr lang="ca-ES" dirty="0" err="1">
                <a:solidFill>
                  <a:srgbClr val="4D2307"/>
                </a:solidFill>
                <a:latin typeface="Cambria" panose="02040503050406030204" pitchFamily="18" charset="0"/>
              </a:rPr>
              <a:t>Calderos</a:t>
            </a:r>
            <a:r>
              <a:rPr lang="ca-ES" dirty="0">
                <a:solidFill>
                  <a:srgbClr val="4D2307"/>
                </a:solidFill>
                <a:latin typeface="Cambria" panose="02040503050406030204" pitchFamily="18" charset="0"/>
              </a:rPr>
              <a:t> y banquetes en el </a:t>
            </a:r>
            <a:r>
              <a:rPr lang="ca-ES" dirty="0" err="1">
                <a:solidFill>
                  <a:srgbClr val="4D2307"/>
                </a:solidFill>
                <a:latin typeface="Cambria" panose="02040503050406030204" pitchFamily="18" charset="0"/>
              </a:rPr>
              <a:t>Bronce</a:t>
            </a:r>
            <a:r>
              <a:rPr lang="ca-ES" dirty="0">
                <a:solidFill>
                  <a:srgbClr val="4D2307"/>
                </a:solidFill>
                <a:latin typeface="Cambria" panose="02040503050406030204" pitchFamily="18" charset="0"/>
              </a:rPr>
              <a:t> Final de la Península Ibérica”.  </a:t>
            </a:r>
            <a:r>
              <a:rPr lang="ca-ES" dirty="0" err="1">
                <a:solidFill>
                  <a:srgbClr val="4D2307"/>
                </a:solidFill>
                <a:latin typeface="Cambria" panose="02040503050406030204" pitchFamily="18" charset="0"/>
              </a:rPr>
              <a:t>Cuadernos</a:t>
            </a:r>
            <a:r>
              <a:rPr lang="ca-ES" dirty="0">
                <a:solidFill>
                  <a:srgbClr val="4D2307"/>
                </a:solidFill>
                <a:latin typeface="Cambria" panose="02040503050406030204" pitchFamily="18" charset="0"/>
              </a:rPr>
              <a:t> de </a:t>
            </a:r>
            <a:r>
              <a:rPr lang="ca-ES" dirty="0" err="1">
                <a:solidFill>
                  <a:srgbClr val="4D2307"/>
                </a:solidFill>
                <a:latin typeface="Cambria" panose="02040503050406030204" pitchFamily="18" charset="0"/>
              </a:rPr>
              <a:t>Prehistoria</a:t>
            </a:r>
            <a:r>
              <a:rPr lang="ca-ES" dirty="0">
                <a:solidFill>
                  <a:srgbClr val="4D2307"/>
                </a:solidFill>
                <a:latin typeface="Cambria" panose="02040503050406030204" pitchFamily="18" charset="0"/>
              </a:rPr>
              <a:t> y </a:t>
            </a:r>
            <a:r>
              <a:rPr lang="ca-ES" dirty="0" err="1">
                <a:solidFill>
                  <a:srgbClr val="4D2307"/>
                </a:solidFill>
                <a:latin typeface="Cambria" panose="02040503050406030204" pitchFamily="18" charset="0"/>
              </a:rPr>
              <a:t>Arqueología</a:t>
            </a:r>
            <a:r>
              <a:rPr lang="ca-ES" dirty="0">
                <a:solidFill>
                  <a:srgbClr val="4D2307"/>
                </a:solidFill>
                <a:latin typeface="Cambria" panose="02040503050406030204" pitchFamily="18" charset="0"/>
              </a:rPr>
              <a:t> de la </a:t>
            </a:r>
            <a:r>
              <a:rPr lang="ca-ES" dirty="0" err="1">
                <a:solidFill>
                  <a:srgbClr val="4D2307"/>
                </a:solidFill>
                <a:latin typeface="Cambria" panose="02040503050406030204" pitchFamily="18" charset="0"/>
              </a:rPr>
              <a:t>Universidad</a:t>
            </a:r>
            <a:r>
              <a:rPr lang="ca-ES" dirty="0">
                <a:solidFill>
                  <a:srgbClr val="4D2307"/>
                </a:solidFill>
                <a:latin typeface="Cambria" panose="02040503050406030204" pitchFamily="18" charset="0"/>
              </a:rPr>
              <a:t> de Granada 18, Granada. </a:t>
            </a:r>
          </a:p>
          <a:p>
            <a:pPr algn="just"/>
            <a:r>
              <a:rPr lang="ca-ES" dirty="0" err="1">
                <a:solidFill>
                  <a:srgbClr val="4D2307"/>
                </a:solidFill>
                <a:latin typeface="Cambria" panose="02040503050406030204" pitchFamily="18" charset="0"/>
              </a:rPr>
              <a:t>Berrocal-Rangel</a:t>
            </a:r>
            <a:r>
              <a:rPr lang="ca-ES" dirty="0">
                <a:solidFill>
                  <a:srgbClr val="4D2307"/>
                </a:solidFill>
                <a:latin typeface="Cambria" panose="02040503050406030204" pitchFamily="18" charset="0"/>
              </a:rPr>
              <a:t>, L., 2004, “Banquetes y </a:t>
            </a:r>
            <a:r>
              <a:rPr lang="ca-ES" dirty="0" err="1">
                <a:solidFill>
                  <a:srgbClr val="4D2307"/>
                </a:solidFill>
                <a:latin typeface="Cambria" panose="02040503050406030204" pitchFamily="18" charset="0"/>
              </a:rPr>
              <a:t>rituales</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colectivos</a:t>
            </a:r>
            <a:r>
              <a:rPr lang="ca-ES" dirty="0">
                <a:solidFill>
                  <a:srgbClr val="4D2307"/>
                </a:solidFill>
                <a:latin typeface="Cambria" panose="02040503050406030204" pitchFamily="18" charset="0"/>
              </a:rPr>
              <a:t> en el </a:t>
            </a:r>
            <a:r>
              <a:rPr lang="ca-ES" dirty="0" err="1">
                <a:solidFill>
                  <a:srgbClr val="4D2307"/>
                </a:solidFill>
                <a:latin typeface="Cambria" panose="02040503050406030204" pitchFamily="18" charset="0"/>
              </a:rPr>
              <a:t>suroeste</a:t>
            </a:r>
            <a:r>
              <a:rPr lang="ca-ES" dirty="0">
                <a:solidFill>
                  <a:srgbClr val="4D2307"/>
                </a:solidFill>
                <a:latin typeface="Cambria" panose="02040503050406030204" pitchFamily="18" charset="0"/>
              </a:rPr>
              <a:t> peninsular”, </a:t>
            </a:r>
            <a:r>
              <a:rPr lang="ca-ES" dirty="0" err="1">
                <a:solidFill>
                  <a:srgbClr val="4D2307"/>
                </a:solidFill>
                <a:latin typeface="Cambria" panose="02040503050406030204" pitchFamily="18" charset="0"/>
              </a:rPr>
              <a:t>CuPAUAM</a:t>
            </a:r>
            <a:r>
              <a:rPr lang="ca-ES" dirty="0">
                <a:solidFill>
                  <a:srgbClr val="4D2307"/>
                </a:solidFill>
                <a:latin typeface="Cambria" panose="02040503050406030204" pitchFamily="18" charset="0"/>
              </a:rPr>
              <a:t> Nº 30, </a:t>
            </a:r>
            <a:r>
              <a:rPr lang="ca-ES" dirty="0" err="1">
                <a:solidFill>
                  <a:srgbClr val="4D2307"/>
                </a:solidFill>
                <a:latin typeface="Cambria" panose="02040503050406030204" pitchFamily="18" charset="0"/>
              </a:rPr>
              <a:t>pp</a:t>
            </a:r>
            <a:r>
              <a:rPr lang="ca-ES" dirty="0">
                <a:solidFill>
                  <a:srgbClr val="4D2307"/>
                </a:solidFill>
                <a:latin typeface="Cambria" panose="02040503050406030204" pitchFamily="18" charset="0"/>
              </a:rPr>
              <a:t>. 105-119.</a:t>
            </a:r>
          </a:p>
          <a:p>
            <a:pPr algn="just"/>
            <a:r>
              <a:rPr lang="ca-ES" dirty="0">
                <a:solidFill>
                  <a:srgbClr val="4D2307"/>
                </a:solidFill>
                <a:latin typeface="Cambria" panose="02040503050406030204" pitchFamily="18" charset="0"/>
              </a:rPr>
              <a:t>Cámara, J. A., Molina, F. 2011. “</a:t>
            </a:r>
            <a:r>
              <a:rPr lang="ca-ES" dirty="0" err="1">
                <a:solidFill>
                  <a:srgbClr val="4D2307"/>
                </a:solidFill>
                <a:latin typeface="Cambria" panose="02040503050406030204" pitchFamily="18" charset="0"/>
              </a:rPr>
              <a:t>Jerarquización</a:t>
            </a:r>
            <a:r>
              <a:rPr lang="ca-ES" dirty="0">
                <a:solidFill>
                  <a:srgbClr val="4D2307"/>
                </a:solidFill>
                <a:latin typeface="Cambria" panose="02040503050406030204" pitchFamily="18" charset="0"/>
              </a:rPr>
              <a:t> social en el mundo </a:t>
            </a:r>
            <a:r>
              <a:rPr lang="ca-ES" dirty="0" err="1">
                <a:solidFill>
                  <a:srgbClr val="4D2307"/>
                </a:solidFill>
                <a:latin typeface="Cambria" panose="02040503050406030204" pitchFamily="18" charset="0"/>
              </a:rPr>
              <a:t>Argárico</a:t>
            </a:r>
            <a:r>
              <a:rPr lang="ca-ES" dirty="0">
                <a:solidFill>
                  <a:srgbClr val="4D2307"/>
                </a:solidFill>
                <a:latin typeface="Cambria" panose="02040503050406030204" pitchFamily="18" charset="0"/>
              </a:rPr>
              <a:t> (2000-1300 a. C.). Quadern de prehistòria i arqueologia. </a:t>
            </a:r>
          </a:p>
          <a:p>
            <a:pPr algn="just"/>
            <a:r>
              <a:rPr lang="ca-ES" dirty="0">
                <a:solidFill>
                  <a:srgbClr val="4D2307"/>
                </a:solidFill>
                <a:latin typeface="Cambria" panose="02040503050406030204" pitchFamily="18" charset="0"/>
              </a:rPr>
              <a:t>Cortés </a:t>
            </a:r>
            <a:r>
              <a:rPr lang="ca-ES" dirty="0" err="1">
                <a:solidFill>
                  <a:srgbClr val="4D2307"/>
                </a:solidFill>
                <a:latin typeface="Cambria" panose="02040503050406030204" pitchFamily="18" charset="0"/>
              </a:rPr>
              <a:t>Copete</a:t>
            </a:r>
            <a:r>
              <a:rPr lang="ca-ES" dirty="0">
                <a:solidFill>
                  <a:srgbClr val="4D2307"/>
                </a:solidFill>
                <a:latin typeface="Cambria" panose="02040503050406030204" pitchFamily="18" charset="0"/>
              </a:rPr>
              <a:t>, J. M., Muñiz </a:t>
            </a:r>
            <a:r>
              <a:rPr lang="ca-ES" dirty="0" err="1">
                <a:solidFill>
                  <a:srgbClr val="4D2307"/>
                </a:solidFill>
                <a:latin typeface="Cambria" panose="02040503050406030204" pitchFamily="18" charset="0"/>
              </a:rPr>
              <a:t>Grijalvo</a:t>
            </a:r>
            <a:r>
              <a:rPr lang="ca-ES" dirty="0">
                <a:solidFill>
                  <a:srgbClr val="4D2307"/>
                </a:solidFill>
                <a:latin typeface="Cambria" panose="02040503050406030204" pitchFamily="18" charset="0"/>
              </a:rPr>
              <a:t>, E., Gordillo </a:t>
            </a:r>
            <a:r>
              <a:rPr lang="ca-ES" dirty="0" err="1">
                <a:solidFill>
                  <a:srgbClr val="4D2307"/>
                </a:solidFill>
                <a:latin typeface="Cambria" panose="02040503050406030204" pitchFamily="18" charset="0"/>
              </a:rPr>
              <a:t>Hervás</a:t>
            </a:r>
            <a:r>
              <a:rPr lang="ca-ES" dirty="0">
                <a:solidFill>
                  <a:srgbClr val="4D2307"/>
                </a:solidFill>
                <a:latin typeface="Cambria" panose="02040503050406030204" pitchFamily="18" charset="0"/>
              </a:rPr>
              <a:t>, R., 2011. “</a:t>
            </a:r>
            <a:r>
              <a:rPr lang="ca-ES" dirty="0" err="1">
                <a:solidFill>
                  <a:srgbClr val="4D2307"/>
                </a:solidFill>
                <a:latin typeface="Cambria" panose="02040503050406030204" pitchFamily="18" charset="0"/>
              </a:rPr>
              <a:t>Grecia</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ante</a:t>
            </a:r>
            <a:r>
              <a:rPr lang="ca-ES" dirty="0">
                <a:solidFill>
                  <a:srgbClr val="4D2307"/>
                </a:solidFill>
                <a:latin typeface="Cambria" panose="02040503050406030204" pitchFamily="18" charset="0"/>
              </a:rPr>
              <a:t> los </a:t>
            </a:r>
            <a:r>
              <a:rPr lang="ca-ES" dirty="0" err="1">
                <a:solidFill>
                  <a:srgbClr val="4D2307"/>
                </a:solidFill>
                <a:latin typeface="Cambria" panose="02040503050406030204" pitchFamily="18" charset="0"/>
              </a:rPr>
              <a:t>Imperios</a:t>
            </a:r>
            <a:r>
              <a:rPr lang="ca-ES" dirty="0">
                <a:solidFill>
                  <a:srgbClr val="4D2307"/>
                </a:solidFill>
                <a:latin typeface="Cambria" panose="02040503050406030204" pitchFamily="18" charset="0"/>
              </a:rPr>
              <a:t>. V </a:t>
            </a:r>
            <a:r>
              <a:rPr lang="ca-ES" dirty="0" err="1">
                <a:solidFill>
                  <a:srgbClr val="4D2307"/>
                </a:solidFill>
                <a:latin typeface="Cambria" panose="02040503050406030204" pitchFamily="18" charset="0"/>
              </a:rPr>
              <a:t>reunión</a:t>
            </a:r>
            <a:r>
              <a:rPr lang="ca-ES" dirty="0">
                <a:solidFill>
                  <a:srgbClr val="4D2307"/>
                </a:solidFill>
                <a:latin typeface="Cambria" panose="02040503050406030204" pitchFamily="18" charset="0"/>
              </a:rPr>
              <a:t> de historiadores del mundo </a:t>
            </a:r>
            <a:r>
              <a:rPr lang="ca-ES" dirty="0" err="1">
                <a:solidFill>
                  <a:srgbClr val="4D2307"/>
                </a:solidFill>
                <a:latin typeface="Cambria" panose="02040503050406030204" pitchFamily="18" charset="0"/>
              </a:rPr>
              <a:t>griego</a:t>
            </a:r>
            <a:r>
              <a:rPr lang="ca-ES" dirty="0">
                <a:solidFill>
                  <a:srgbClr val="4D2307"/>
                </a:solidFill>
                <a:latin typeface="Cambria" panose="02040503050406030204" pitchFamily="18" charset="0"/>
              </a:rPr>
              <a:t>”. Cap. 8 “</a:t>
            </a:r>
            <a:r>
              <a:rPr lang="ca-ES" dirty="0" err="1">
                <a:solidFill>
                  <a:srgbClr val="4D2307"/>
                </a:solidFill>
                <a:latin typeface="Cambria" panose="02040503050406030204" pitchFamily="18" charset="0"/>
              </a:rPr>
              <a:t>Comer</a:t>
            </a:r>
            <a:r>
              <a:rPr lang="ca-ES" dirty="0">
                <a:solidFill>
                  <a:srgbClr val="4D2307"/>
                </a:solidFill>
                <a:latin typeface="Cambria" panose="02040503050406030204" pitchFamily="18" charset="0"/>
              </a:rPr>
              <a:t> como un </a:t>
            </a:r>
            <a:r>
              <a:rPr lang="ca-ES" dirty="0" err="1">
                <a:solidFill>
                  <a:srgbClr val="4D2307"/>
                </a:solidFill>
                <a:latin typeface="Cambria" panose="02040503050406030204" pitchFamily="18" charset="0"/>
              </a:rPr>
              <a:t>rey</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percepcioón</a:t>
            </a:r>
            <a:r>
              <a:rPr lang="ca-ES" dirty="0">
                <a:solidFill>
                  <a:srgbClr val="4D2307"/>
                </a:solidFill>
                <a:latin typeface="Cambria" panose="02040503050406030204" pitchFamily="18" charset="0"/>
              </a:rPr>
              <a:t> e ideologia del </a:t>
            </a:r>
            <a:r>
              <a:rPr lang="ca-ES" dirty="0" err="1">
                <a:solidFill>
                  <a:srgbClr val="4D2307"/>
                </a:solidFill>
                <a:latin typeface="Cambria" panose="02040503050406030204" pitchFamily="18" charset="0"/>
              </a:rPr>
              <a:t>lujo</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gastronòmico</a:t>
            </a:r>
            <a:r>
              <a:rPr lang="ca-ES" dirty="0">
                <a:solidFill>
                  <a:srgbClr val="4D2307"/>
                </a:solidFill>
                <a:latin typeface="Cambria" panose="02040503050406030204" pitchFamily="18" charset="0"/>
              </a:rPr>
              <a:t> entre </a:t>
            </a:r>
            <a:r>
              <a:rPr lang="ca-ES" dirty="0" err="1">
                <a:solidFill>
                  <a:srgbClr val="4D2307"/>
                </a:solidFill>
                <a:latin typeface="Cambria" panose="02040503050406030204" pitchFamily="18" charset="0"/>
              </a:rPr>
              <a:t>Grecia</a:t>
            </a:r>
            <a:r>
              <a:rPr lang="ca-ES" dirty="0">
                <a:solidFill>
                  <a:srgbClr val="4D2307"/>
                </a:solidFill>
                <a:latin typeface="Cambria" panose="02040503050406030204" pitchFamily="18" charset="0"/>
              </a:rPr>
              <a:t> y Persia”. SPAL </a:t>
            </a:r>
            <a:r>
              <a:rPr lang="ca-ES" dirty="0" err="1">
                <a:solidFill>
                  <a:srgbClr val="4D2307"/>
                </a:solidFill>
                <a:latin typeface="Cambria" panose="02040503050406030204" pitchFamily="18" charset="0"/>
              </a:rPr>
              <a:t>Monografías</a:t>
            </a:r>
            <a:r>
              <a:rPr lang="ca-ES" dirty="0">
                <a:solidFill>
                  <a:srgbClr val="4D2307"/>
                </a:solidFill>
                <a:latin typeface="Cambria" panose="02040503050406030204" pitchFamily="18" charset="0"/>
              </a:rPr>
              <a:t>, Sevilla.</a:t>
            </a:r>
          </a:p>
          <a:p>
            <a:pPr algn="just"/>
            <a:r>
              <a:rPr lang="ca-ES" dirty="0">
                <a:solidFill>
                  <a:srgbClr val="4D2307"/>
                </a:solidFill>
                <a:latin typeface="Cambria" panose="02040503050406030204" pitchFamily="18" charset="0"/>
              </a:rPr>
              <a:t>Esquivel Guerrero, J. A., Aranda Jiménez, G., 2006. “Ritual </a:t>
            </a:r>
            <a:r>
              <a:rPr lang="ca-ES" dirty="0" err="1">
                <a:solidFill>
                  <a:srgbClr val="4D2307"/>
                </a:solidFill>
                <a:latin typeface="Cambria" panose="02040503050406030204" pitchFamily="18" charset="0"/>
              </a:rPr>
              <a:t>funerario</a:t>
            </a:r>
            <a:r>
              <a:rPr lang="ca-ES" dirty="0">
                <a:solidFill>
                  <a:srgbClr val="4D2307"/>
                </a:solidFill>
                <a:latin typeface="Cambria" panose="02040503050406030204" pitchFamily="18" charset="0"/>
              </a:rPr>
              <a:t> y </a:t>
            </a:r>
            <a:r>
              <a:rPr lang="ca-ES" dirty="0" err="1">
                <a:solidFill>
                  <a:srgbClr val="4D2307"/>
                </a:solidFill>
                <a:latin typeface="Cambria" panose="02040503050406030204" pitchFamily="18" charset="0"/>
              </a:rPr>
              <a:t>comensalidad</a:t>
            </a:r>
            <a:r>
              <a:rPr lang="ca-ES" dirty="0">
                <a:solidFill>
                  <a:srgbClr val="4D2307"/>
                </a:solidFill>
                <a:latin typeface="Cambria" panose="02040503050406030204" pitchFamily="18" charset="0"/>
              </a:rPr>
              <a:t> en las </a:t>
            </a:r>
            <a:r>
              <a:rPr lang="ca-ES" dirty="0" err="1">
                <a:solidFill>
                  <a:srgbClr val="4D2307"/>
                </a:solidFill>
                <a:latin typeface="Cambria" panose="02040503050406030204" pitchFamily="18" charset="0"/>
              </a:rPr>
              <a:t>sociedades</a:t>
            </a:r>
            <a:r>
              <a:rPr lang="ca-ES" dirty="0">
                <a:solidFill>
                  <a:srgbClr val="4D2307"/>
                </a:solidFill>
                <a:latin typeface="Cambria" panose="02040503050406030204" pitchFamily="18" charset="0"/>
              </a:rPr>
              <a:t> de la </a:t>
            </a:r>
            <a:r>
              <a:rPr lang="ca-ES" dirty="0" err="1">
                <a:solidFill>
                  <a:srgbClr val="4D2307"/>
                </a:solidFill>
                <a:latin typeface="Cambria" panose="02040503050406030204" pitchFamily="18" charset="0"/>
              </a:rPr>
              <a:t>Edad</a:t>
            </a:r>
            <a:r>
              <a:rPr lang="ca-ES" dirty="0">
                <a:solidFill>
                  <a:srgbClr val="4D2307"/>
                </a:solidFill>
                <a:latin typeface="Cambria" panose="02040503050406030204" pitchFamily="18" charset="0"/>
              </a:rPr>
              <a:t> del </a:t>
            </a:r>
            <a:r>
              <a:rPr lang="ca-ES" dirty="0" err="1">
                <a:solidFill>
                  <a:srgbClr val="4D2307"/>
                </a:solidFill>
                <a:latin typeface="Cambria" panose="02040503050406030204" pitchFamily="18" charset="0"/>
              </a:rPr>
              <a:t>Bronce</a:t>
            </a:r>
            <a:r>
              <a:rPr lang="ca-ES" dirty="0">
                <a:solidFill>
                  <a:srgbClr val="4D2307"/>
                </a:solidFill>
                <a:latin typeface="Cambria" panose="02040503050406030204" pitchFamily="18" charset="0"/>
              </a:rPr>
              <a:t> del Sureste peninsular: la cultura del </a:t>
            </a:r>
            <a:r>
              <a:rPr lang="ca-ES" dirty="0" err="1">
                <a:solidFill>
                  <a:srgbClr val="4D2307"/>
                </a:solidFill>
                <a:latin typeface="Cambria" panose="02040503050406030204" pitchFamily="18" charset="0"/>
              </a:rPr>
              <a:t>Argar</a:t>
            </a:r>
            <a:r>
              <a:rPr lang="ca-ES" dirty="0">
                <a:solidFill>
                  <a:srgbClr val="4D2307"/>
                </a:solidFill>
                <a:latin typeface="Cambria" panose="02040503050406030204" pitchFamily="18" charset="0"/>
              </a:rPr>
              <a:t>”, Trabajos de prehistòria, Granada. </a:t>
            </a:r>
            <a:endParaRPr lang="ca-ES" dirty="0" smtClean="0">
              <a:solidFill>
                <a:srgbClr val="4D2307"/>
              </a:solidFill>
              <a:latin typeface="Cambria" panose="02040503050406030204" pitchFamily="18" charset="0"/>
            </a:endParaRPr>
          </a:p>
          <a:p>
            <a:pPr algn="just"/>
            <a:r>
              <a:rPr lang="ca-ES" dirty="0" err="1">
                <a:solidFill>
                  <a:srgbClr val="4D2307"/>
                </a:solidFill>
                <a:latin typeface="Cambria" panose="02040503050406030204" pitchFamily="18" charset="0"/>
              </a:rPr>
              <a:t>Garnsey</a:t>
            </a:r>
            <a:r>
              <a:rPr lang="ca-ES" dirty="0">
                <a:solidFill>
                  <a:srgbClr val="4D2307"/>
                </a:solidFill>
                <a:latin typeface="Cambria" panose="02040503050406030204" pitchFamily="18" charset="0"/>
              </a:rPr>
              <a:t>, P. 1999. “</a:t>
            </a:r>
            <a:r>
              <a:rPr lang="ca-ES" dirty="0" err="1">
                <a:solidFill>
                  <a:srgbClr val="4D2307"/>
                </a:solidFill>
                <a:latin typeface="Cambria" panose="02040503050406030204" pitchFamily="18" charset="0"/>
              </a:rPr>
              <a:t>Food</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and</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Society</a:t>
            </a:r>
            <a:r>
              <a:rPr lang="ca-ES" dirty="0">
                <a:solidFill>
                  <a:srgbClr val="4D2307"/>
                </a:solidFill>
                <a:latin typeface="Cambria" panose="02040503050406030204" pitchFamily="18" charset="0"/>
              </a:rPr>
              <a:t> in </a:t>
            </a:r>
            <a:r>
              <a:rPr lang="ca-ES" dirty="0" err="1">
                <a:solidFill>
                  <a:srgbClr val="4D2307"/>
                </a:solidFill>
                <a:latin typeface="Cambria" panose="02040503050406030204" pitchFamily="18" charset="0"/>
              </a:rPr>
              <a:t>Classical</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Antiquity</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Cambridge</a:t>
            </a:r>
            <a:r>
              <a:rPr lang="ca-ES" dirty="0">
                <a:solidFill>
                  <a:srgbClr val="4D2307"/>
                </a:solidFill>
                <a:latin typeface="Cambria" panose="02040503050406030204" pitchFamily="18" charset="0"/>
              </a:rPr>
              <a:t> University </a:t>
            </a:r>
            <a:r>
              <a:rPr lang="ca-ES" dirty="0" err="1">
                <a:solidFill>
                  <a:srgbClr val="4D2307"/>
                </a:solidFill>
                <a:latin typeface="Cambria" panose="02040503050406030204" pitchFamily="18" charset="0"/>
              </a:rPr>
              <a:t>Press</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Cambridge</a:t>
            </a:r>
            <a:r>
              <a:rPr lang="ca-ES" dirty="0">
                <a:solidFill>
                  <a:srgbClr val="4D2307"/>
                </a:solidFill>
                <a:latin typeface="Cambria" panose="02040503050406030204" pitchFamily="18" charset="0"/>
              </a:rPr>
              <a:t>.</a:t>
            </a:r>
          </a:p>
          <a:p>
            <a:endParaRPr lang="ca-ES" dirty="0"/>
          </a:p>
          <a:p>
            <a:pPr marL="0" indent="0">
              <a:buNone/>
            </a:pPr>
            <a:endParaRPr lang="ca-ES" dirty="0"/>
          </a:p>
        </p:txBody>
      </p:sp>
      <p:sp>
        <p:nvSpPr>
          <p:cNvPr id="4" name="CuadroTexto 3"/>
          <p:cNvSpPr txBox="1"/>
          <p:nvPr/>
        </p:nvSpPr>
        <p:spPr>
          <a:xfrm>
            <a:off x="9768623" y="6321243"/>
            <a:ext cx="2260244" cy="369332"/>
          </a:xfrm>
          <a:prstGeom prst="rect">
            <a:avLst/>
          </a:prstGeom>
          <a:noFill/>
          <a:ln>
            <a:solidFill>
              <a:schemeClr val="accent2">
                <a:lumMod val="60000"/>
                <a:lumOff val="40000"/>
              </a:schemeClr>
            </a:solidFill>
          </a:ln>
        </p:spPr>
        <p:txBody>
          <a:bodyPr wrap="square" rtlCol="0">
            <a:spAutoFit/>
          </a:bodyPr>
          <a:lstStyle/>
          <a:p>
            <a:r>
              <a:rPr lang="ca-ES" dirty="0" smtClean="0">
                <a:solidFill>
                  <a:schemeClr val="accent2">
                    <a:lumMod val="60000"/>
                    <a:lumOff val="40000"/>
                  </a:schemeClr>
                </a:solidFill>
                <a:latin typeface="Cambria" panose="02040503050406030204" pitchFamily="18" charset="0"/>
              </a:rPr>
              <a:t>Sara Navarro Orozco</a:t>
            </a:r>
            <a:endParaRPr lang="ca-ES" dirty="0">
              <a:solidFill>
                <a:schemeClr val="accent2">
                  <a:lumMod val="60000"/>
                  <a:lumOff val="40000"/>
                </a:schemeClr>
              </a:solidFill>
              <a:latin typeface="Cambria" panose="02040503050406030204" pitchFamily="18" charset="0"/>
            </a:endParaRPr>
          </a:p>
        </p:txBody>
      </p:sp>
      <p:sp>
        <p:nvSpPr>
          <p:cNvPr id="5" name="CuadroTexto 4"/>
          <p:cNvSpPr txBox="1"/>
          <p:nvPr/>
        </p:nvSpPr>
        <p:spPr>
          <a:xfrm>
            <a:off x="90152" y="90152"/>
            <a:ext cx="6452316" cy="369332"/>
          </a:xfrm>
          <a:prstGeom prst="rect">
            <a:avLst/>
          </a:prstGeom>
          <a:noFill/>
          <a:ln>
            <a:solidFill>
              <a:schemeClr val="accent2">
                <a:lumMod val="75000"/>
              </a:schemeClr>
            </a:solidFill>
          </a:ln>
        </p:spPr>
        <p:txBody>
          <a:bodyPr wrap="square" rtlCol="0">
            <a:spAutoFit/>
          </a:bodyPr>
          <a:lstStyle/>
          <a:p>
            <a:r>
              <a:rPr lang="ca-ES" dirty="0" smtClean="0">
                <a:solidFill>
                  <a:schemeClr val="accent2">
                    <a:lumMod val="75000"/>
                  </a:schemeClr>
                </a:solidFill>
                <a:latin typeface="Cambria" panose="02040503050406030204" pitchFamily="18" charset="0"/>
              </a:rPr>
              <a:t>Els rituals de comensalitat. Una comparació entre Grècia i </a:t>
            </a:r>
            <a:r>
              <a:rPr lang="ca-ES" dirty="0" err="1" smtClean="0">
                <a:solidFill>
                  <a:schemeClr val="accent2">
                    <a:lumMod val="75000"/>
                  </a:schemeClr>
                </a:solidFill>
                <a:latin typeface="Cambria" panose="02040503050406030204" pitchFamily="18" charset="0"/>
              </a:rPr>
              <a:t>Argar</a:t>
            </a:r>
            <a:r>
              <a:rPr lang="ca-ES" dirty="0" smtClean="0">
                <a:solidFill>
                  <a:schemeClr val="accent2">
                    <a:lumMod val="75000"/>
                  </a:schemeClr>
                </a:solidFill>
                <a:latin typeface="Cambria" panose="02040503050406030204" pitchFamily="18" charset="0"/>
              </a:rPr>
              <a:t>. </a:t>
            </a:r>
            <a:endParaRPr lang="ca-ES" dirty="0">
              <a:solidFill>
                <a:schemeClr val="accent2">
                  <a:lumMod val="75000"/>
                </a:schemeClr>
              </a:solidFill>
              <a:latin typeface="Cambria" panose="02040503050406030204" pitchFamily="18" charset="0"/>
            </a:endParaRPr>
          </a:p>
        </p:txBody>
      </p:sp>
      <p:sp>
        <p:nvSpPr>
          <p:cNvPr id="7" name="Título 1"/>
          <p:cNvSpPr>
            <a:spLocks noGrp="1"/>
          </p:cNvSpPr>
          <p:nvPr>
            <p:ph type="title"/>
          </p:nvPr>
        </p:nvSpPr>
        <p:spPr>
          <a:xfrm>
            <a:off x="3863661" y="647705"/>
            <a:ext cx="5299655" cy="1177920"/>
          </a:xfrm>
          <a:noFill/>
          <a:ln w="28575">
            <a:noFill/>
          </a:ln>
        </p:spPr>
        <p:style>
          <a:lnRef idx="2">
            <a:schemeClr val="accent2"/>
          </a:lnRef>
          <a:fillRef idx="1">
            <a:schemeClr val="lt1"/>
          </a:fillRef>
          <a:effectRef idx="0">
            <a:schemeClr val="accent2"/>
          </a:effectRef>
          <a:fontRef idx="minor">
            <a:schemeClr val="dk1"/>
          </a:fontRef>
        </p:style>
        <p:txBody>
          <a:bodyPr>
            <a:noAutofit/>
          </a:bodyPr>
          <a:lstStyle/>
          <a:p>
            <a:pPr algn="ctr"/>
            <a:r>
              <a:rPr lang="ca-ES" sz="6000" dirty="0" smtClean="0">
                <a:solidFill>
                  <a:schemeClr val="accent2">
                    <a:lumMod val="75000"/>
                  </a:schemeClr>
                </a:solidFill>
                <a:latin typeface="Cambria" panose="02040503050406030204" pitchFamily="18" charset="0"/>
              </a:rPr>
              <a:t>BIBLIOGRAFIA</a:t>
            </a:r>
            <a:endParaRPr lang="ca-ES" sz="6000" dirty="0">
              <a:solidFill>
                <a:schemeClr val="accent2">
                  <a:lumMod val="75000"/>
                </a:schemeClr>
              </a:solidFill>
              <a:latin typeface="Cambria" panose="02040503050406030204" pitchFamily="18" charset="0"/>
            </a:endParaRPr>
          </a:p>
        </p:txBody>
      </p:sp>
    </p:spTree>
    <p:extLst>
      <p:ext uri="{BB962C8B-B14F-4D97-AF65-F5344CB8AC3E}">
        <p14:creationId xmlns:p14="http://schemas.microsoft.com/office/powerpoint/2010/main" val="28382040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t="-83000" b="-83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85155" y="874477"/>
            <a:ext cx="11573302" cy="5631432"/>
          </a:xfrm>
        </p:spPr>
        <p:txBody>
          <a:bodyPr>
            <a:normAutofit fontScale="77500" lnSpcReduction="20000"/>
          </a:bodyPr>
          <a:lstStyle/>
          <a:p>
            <a:pPr algn="just"/>
            <a:r>
              <a:rPr lang="ca-ES" dirty="0">
                <a:solidFill>
                  <a:srgbClr val="4D2307"/>
                </a:solidFill>
                <a:latin typeface="Cambria" panose="02040503050406030204" pitchFamily="18" charset="0"/>
              </a:rPr>
              <a:t>Murray, O. 2009: “</a:t>
            </a:r>
            <a:r>
              <a:rPr lang="ca-ES" dirty="0" err="1">
                <a:solidFill>
                  <a:srgbClr val="4D2307"/>
                </a:solidFill>
                <a:latin typeface="Cambria" panose="02040503050406030204" pitchFamily="18" charset="0"/>
              </a:rPr>
              <a:t>The</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culture</a:t>
            </a:r>
            <a:r>
              <a:rPr lang="ca-ES" dirty="0">
                <a:solidFill>
                  <a:srgbClr val="4D2307"/>
                </a:solidFill>
                <a:latin typeface="Cambria" panose="02040503050406030204" pitchFamily="18" charset="0"/>
              </a:rPr>
              <a:t> of </a:t>
            </a:r>
            <a:r>
              <a:rPr lang="ca-ES" dirty="0" err="1">
                <a:solidFill>
                  <a:srgbClr val="4D2307"/>
                </a:solidFill>
                <a:latin typeface="Cambria" panose="02040503050406030204" pitchFamily="18" charset="0"/>
              </a:rPr>
              <a:t>the</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Symposium</a:t>
            </a:r>
            <a:r>
              <a:rPr lang="ca-ES" dirty="0">
                <a:solidFill>
                  <a:srgbClr val="4D2307"/>
                </a:solidFill>
                <a:latin typeface="Cambria" panose="02040503050406030204" pitchFamily="18" charset="0"/>
              </a:rPr>
              <a:t>”, en: </a:t>
            </a:r>
            <a:r>
              <a:rPr lang="ca-ES" dirty="0" err="1">
                <a:solidFill>
                  <a:srgbClr val="4D2307"/>
                </a:solidFill>
                <a:latin typeface="Cambria" panose="02040503050406030204" pitchFamily="18" charset="0"/>
              </a:rPr>
              <a:t>Raaflaub</a:t>
            </a:r>
            <a:r>
              <a:rPr lang="ca-ES" dirty="0">
                <a:solidFill>
                  <a:srgbClr val="4D2307"/>
                </a:solidFill>
                <a:latin typeface="Cambria" panose="02040503050406030204" pitchFamily="18" charset="0"/>
              </a:rPr>
              <a:t>, K.; van </a:t>
            </a:r>
            <a:r>
              <a:rPr lang="ca-ES" dirty="0" err="1">
                <a:solidFill>
                  <a:srgbClr val="4D2307"/>
                </a:solidFill>
                <a:latin typeface="Cambria" panose="02040503050406030204" pitchFamily="18" charset="0"/>
              </a:rPr>
              <a:t>Wees</a:t>
            </a:r>
            <a:r>
              <a:rPr lang="ca-ES" dirty="0">
                <a:solidFill>
                  <a:srgbClr val="4D2307"/>
                </a:solidFill>
                <a:latin typeface="Cambria" panose="02040503050406030204" pitchFamily="18" charset="0"/>
              </a:rPr>
              <a:t>, H. (</a:t>
            </a:r>
            <a:r>
              <a:rPr lang="ca-ES" dirty="0" err="1">
                <a:solidFill>
                  <a:srgbClr val="4D2307"/>
                </a:solidFill>
                <a:latin typeface="Cambria" panose="02040503050406030204" pitchFamily="18" charset="0"/>
              </a:rPr>
              <a:t>eds</a:t>
            </a:r>
            <a:r>
              <a:rPr lang="ca-ES" dirty="0">
                <a:solidFill>
                  <a:srgbClr val="4D2307"/>
                </a:solidFill>
                <a:latin typeface="Cambria" panose="02040503050406030204" pitchFamily="18" charset="0"/>
              </a:rPr>
              <a:t>.), A </a:t>
            </a:r>
            <a:r>
              <a:rPr lang="ca-ES" dirty="0" err="1">
                <a:solidFill>
                  <a:srgbClr val="4D2307"/>
                </a:solidFill>
                <a:latin typeface="Cambria" panose="02040503050406030204" pitchFamily="18" charset="0"/>
              </a:rPr>
              <a:t>companion</a:t>
            </a:r>
            <a:r>
              <a:rPr lang="ca-ES" dirty="0">
                <a:solidFill>
                  <a:srgbClr val="4D2307"/>
                </a:solidFill>
                <a:latin typeface="Cambria" panose="02040503050406030204" pitchFamily="18" charset="0"/>
              </a:rPr>
              <a:t> to </a:t>
            </a:r>
            <a:r>
              <a:rPr lang="ca-ES" dirty="0" err="1">
                <a:solidFill>
                  <a:srgbClr val="4D2307"/>
                </a:solidFill>
                <a:latin typeface="Cambria" panose="02040503050406030204" pitchFamily="18" charset="0"/>
              </a:rPr>
              <a:t>Archaic</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Greece</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Oxford</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pp</a:t>
            </a:r>
            <a:r>
              <a:rPr lang="ca-ES" dirty="0">
                <a:solidFill>
                  <a:srgbClr val="4D2307"/>
                </a:solidFill>
                <a:latin typeface="Cambria" panose="02040503050406030204" pitchFamily="18" charset="0"/>
              </a:rPr>
              <a:t>. 508-523.</a:t>
            </a:r>
          </a:p>
          <a:p>
            <a:pPr algn="just"/>
            <a:r>
              <a:rPr lang="ca-ES" dirty="0" err="1">
                <a:solidFill>
                  <a:srgbClr val="4D2307"/>
                </a:solidFill>
                <a:latin typeface="Cambria" panose="02040503050406030204" pitchFamily="18" charset="0"/>
              </a:rPr>
              <a:t>Notario</a:t>
            </a:r>
            <a:r>
              <a:rPr lang="ca-ES" dirty="0">
                <a:solidFill>
                  <a:srgbClr val="4D2307"/>
                </a:solidFill>
                <a:latin typeface="Cambria" panose="02040503050406030204" pitchFamily="18" charset="0"/>
              </a:rPr>
              <a:t> Pacheco, F. 2011. “</a:t>
            </a:r>
            <a:r>
              <a:rPr lang="ca-ES" dirty="0" err="1">
                <a:solidFill>
                  <a:srgbClr val="4D2307"/>
                </a:solidFill>
                <a:latin typeface="Cambria" panose="02040503050406030204" pitchFamily="18" charset="0"/>
              </a:rPr>
              <a:t>Manjares</a:t>
            </a:r>
            <a:r>
              <a:rPr lang="ca-ES" dirty="0">
                <a:solidFill>
                  <a:srgbClr val="4D2307"/>
                </a:solidFill>
                <a:latin typeface="Cambria" panose="02040503050406030204" pitchFamily="18" charset="0"/>
              </a:rPr>
              <a:t> de </a:t>
            </a:r>
            <a:r>
              <a:rPr lang="ca-ES" dirty="0" err="1">
                <a:solidFill>
                  <a:srgbClr val="4D2307"/>
                </a:solidFill>
                <a:latin typeface="Cambria" panose="02040503050406030204" pitchFamily="18" charset="0"/>
              </a:rPr>
              <a:t>cuna</a:t>
            </a:r>
            <a:r>
              <a:rPr lang="ca-ES" dirty="0">
                <a:solidFill>
                  <a:srgbClr val="4D2307"/>
                </a:solidFill>
                <a:latin typeface="Cambria" panose="02040503050406030204" pitchFamily="18" charset="0"/>
              </a:rPr>
              <a:t> y </a:t>
            </a:r>
            <a:r>
              <a:rPr lang="ca-ES" dirty="0" err="1">
                <a:solidFill>
                  <a:srgbClr val="4D2307"/>
                </a:solidFill>
                <a:latin typeface="Cambria" panose="02040503050406030204" pitchFamily="18" charset="0"/>
              </a:rPr>
              <a:t>lecho</a:t>
            </a:r>
            <a:r>
              <a:rPr lang="ca-ES" dirty="0">
                <a:solidFill>
                  <a:srgbClr val="4D2307"/>
                </a:solidFill>
                <a:latin typeface="Cambria" panose="02040503050406030204" pitchFamily="18" charset="0"/>
              </a:rPr>
              <a:t>: los banquetes </a:t>
            </a:r>
            <a:r>
              <a:rPr lang="ca-ES" dirty="0" err="1">
                <a:solidFill>
                  <a:srgbClr val="4D2307"/>
                </a:solidFill>
                <a:latin typeface="Cambria" panose="02040503050406030204" pitchFamily="18" charset="0"/>
              </a:rPr>
              <a:t>sacrificiales</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natalicios</a:t>
            </a:r>
            <a:r>
              <a:rPr lang="ca-ES" dirty="0">
                <a:solidFill>
                  <a:srgbClr val="4D2307"/>
                </a:solidFill>
                <a:latin typeface="Cambria" panose="02040503050406030204" pitchFamily="18" charset="0"/>
              </a:rPr>
              <a:t> y </a:t>
            </a:r>
            <a:r>
              <a:rPr lang="ca-ES" dirty="0" err="1">
                <a:solidFill>
                  <a:srgbClr val="4D2307"/>
                </a:solidFill>
                <a:latin typeface="Cambria" panose="02040503050406030204" pitchFamily="18" charset="0"/>
              </a:rPr>
              <a:t>nupciales</a:t>
            </a:r>
            <a:r>
              <a:rPr lang="ca-ES" dirty="0">
                <a:solidFill>
                  <a:srgbClr val="4D2307"/>
                </a:solidFill>
                <a:latin typeface="Cambria" panose="02040503050406030204" pitchFamily="18" charset="0"/>
              </a:rPr>
              <a:t> en la democràcia </a:t>
            </a:r>
            <a:r>
              <a:rPr lang="ca-ES" dirty="0" err="1">
                <a:solidFill>
                  <a:srgbClr val="4D2307"/>
                </a:solidFill>
                <a:latin typeface="Cambria" panose="02040503050406030204" pitchFamily="18" charset="0"/>
              </a:rPr>
              <a:t>ateniense</a:t>
            </a:r>
            <a:r>
              <a:rPr lang="ca-ES" dirty="0">
                <a:solidFill>
                  <a:srgbClr val="4D2307"/>
                </a:solidFill>
                <a:latin typeface="Cambria" panose="02040503050406030204" pitchFamily="18" charset="0"/>
              </a:rPr>
              <a:t> del </a:t>
            </a:r>
            <a:r>
              <a:rPr lang="ca-ES" dirty="0" err="1">
                <a:solidFill>
                  <a:srgbClr val="4D2307"/>
                </a:solidFill>
                <a:latin typeface="Cambria" panose="02040503050406030204" pitchFamily="18" charset="0"/>
              </a:rPr>
              <a:t>siglo</a:t>
            </a:r>
            <a:r>
              <a:rPr lang="ca-ES" dirty="0">
                <a:solidFill>
                  <a:srgbClr val="4D2307"/>
                </a:solidFill>
                <a:latin typeface="Cambria" panose="02040503050406030204" pitchFamily="18" charset="0"/>
              </a:rPr>
              <a:t> IV a. C”. ARYS, Madrid. </a:t>
            </a:r>
          </a:p>
          <a:p>
            <a:pPr algn="just"/>
            <a:r>
              <a:rPr lang="ca-ES" dirty="0" err="1">
                <a:solidFill>
                  <a:srgbClr val="4D2307"/>
                </a:solidFill>
                <a:latin typeface="Cambria" panose="02040503050406030204" pitchFamily="18" charset="0"/>
              </a:rPr>
              <a:t>Notacio</a:t>
            </a:r>
            <a:r>
              <a:rPr lang="ca-ES" dirty="0">
                <a:solidFill>
                  <a:srgbClr val="4D2307"/>
                </a:solidFill>
                <a:latin typeface="Cambria" panose="02040503050406030204" pitchFamily="18" charset="0"/>
              </a:rPr>
              <a:t> Pacheco, F. 2011. “</a:t>
            </a:r>
            <a:r>
              <a:rPr lang="ca-ES" dirty="0" err="1">
                <a:solidFill>
                  <a:srgbClr val="4D2307"/>
                </a:solidFill>
                <a:latin typeface="Cambria" panose="02040503050406030204" pitchFamily="18" charset="0"/>
              </a:rPr>
              <a:t>Perspectivas</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historiográficas</a:t>
            </a:r>
            <a:r>
              <a:rPr lang="ca-ES" dirty="0">
                <a:solidFill>
                  <a:srgbClr val="4D2307"/>
                </a:solidFill>
                <a:latin typeface="Cambria" panose="02040503050406030204" pitchFamily="18" charset="0"/>
              </a:rPr>
              <a:t> de la </a:t>
            </a:r>
            <a:r>
              <a:rPr lang="ca-ES" dirty="0" err="1">
                <a:solidFill>
                  <a:srgbClr val="4D2307"/>
                </a:solidFill>
                <a:latin typeface="Cambria" panose="02040503050406030204" pitchFamily="18" charset="0"/>
              </a:rPr>
              <a:t>alimentación</a:t>
            </a:r>
            <a:r>
              <a:rPr lang="ca-ES" dirty="0">
                <a:solidFill>
                  <a:srgbClr val="4D2307"/>
                </a:solidFill>
                <a:latin typeface="Cambria" panose="02040503050406030204" pitchFamily="18" charset="0"/>
              </a:rPr>
              <a:t> en el mundo </a:t>
            </a:r>
            <a:r>
              <a:rPr lang="ca-ES" dirty="0" err="1">
                <a:solidFill>
                  <a:srgbClr val="4D2307"/>
                </a:solidFill>
                <a:latin typeface="Cambria" panose="02040503050406030204" pitchFamily="18" charset="0"/>
              </a:rPr>
              <a:t>griego</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antiguo</a:t>
            </a:r>
            <a:r>
              <a:rPr lang="ca-ES" dirty="0">
                <a:solidFill>
                  <a:srgbClr val="4D2307"/>
                </a:solidFill>
                <a:latin typeface="Cambria" panose="02040503050406030204" pitchFamily="18" charset="0"/>
              </a:rPr>
              <a:t>”, HABIS, Madrid. </a:t>
            </a:r>
          </a:p>
          <a:p>
            <a:pPr algn="just"/>
            <a:r>
              <a:rPr lang="ca-ES" dirty="0" err="1">
                <a:solidFill>
                  <a:srgbClr val="4D2307"/>
                </a:solidFill>
                <a:latin typeface="Cambria" panose="02040503050406030204" pitchFamily="18" charset="0"/>
              </a:rPr>
              <a:t>Notario</a:t>
            </a:r>
            <a:r>
              <a:rPr lang="ca-ES" dirty="0">
                <a:solidFill>
                  <a:srgbClr val="4D2307"/>
                </a:solidFill>
                <a:latin typeface="Cambria" panose="02040503050406030204" pitchFamily="18" charset="0"/>
              </a:rPr>
              <a:t> Pacheco, F. 2013. “Placeres </a:t>
            </a:r>
            <a:r>
              <a:rPr lang="ca-ES" dirty="0" err="1">
                <a:solidFill>
                  <a:srgbClr val="4D2307"/>
                </a:solidFill>
                <a:latin typeface="Cambria" panose="02040503050406030204" pitchFamily="18" charset="0"/>
              </a:rPr>
              <a:t>externos</a:t>
            </a:r>
            <a:r>
              <a:rPr lang="ca-ES" dirty="0">
                <a:solidFill>
                  <a:srgbClr val="4D2307"/>
                </a:solidFill>
                <a:latin typeface="Cambria" panose="02040503050406030204" pitchFamily="18" charset="0"/>
              </a:rPr>
              <a:t>, disgustos </a:t>
            </a:r>
            <a:r>
              <a:rPr lang="ca-ES" dirty="0" err="1">
                <a:solidFill>
                  <a:srgbClr val="4D2307"/>
                </a:solidFill>
                <a:latin typeface="Cambria" panose="02040503050406030204" pitchFamily="18" charset="0"/>
              </a:rPr>
              <a:t>internos</a:t>
            </a:r>
            <a:r>
              <a:rPr lang="ca-ES" dirty="0">
                <a:solidFill>
                  <a:srgbClr val="4D2307"/>
                </a:solidFill>
                <a:latin typeface="Cambria" panose="02040503050406030204" pitchFamily="18" charset="0"/>
              </a:rPr>
              <a:t>: percepcions de la </a:t>
            </a:r>
            <a:r>
              <a:rPr lang="ca-ES" dirty="0" err="1">
                <a:solidFill>
                  <a:srgbClr val="4D2307"/>
                </a:solidFill>
                <a:latin typeface="Cambria" panose="02040503050406030204" pitchFamily="18" charset="0"/>
              </a:rPr>
              <a:t>alteridad</a:t>
            </a:r>
            <a:r>
              <a:rPr lang="ca-ES" dirty="0">
                <a:solidFill>
                  <a:srgbClr val="4D2307"/>
                </a:solidFill>
                <a:latin typeface="Cambria" panose="02040503050406030204" pitchFamily="18" charset="0"/>
              </a:rPr>
              <a:t>, interacciones </a:t>
            </a:r>
            <a:r>
              <a:rPr lang="ca-ES" dirty="0" err="1">
                <a:solidFill>
                  <a:srgbClr val="4D2307"/>
                </a:solidFill>
                <a:latin typeface="Cambria" panose="02040503050406030204" pitchFamily="18" charset="0"/>
              </a:rPr>
              <a:t>gastronómicas</a:t>
            </a:r>
            <a:r>
              <a:rPr lang="ca-ES" dirty="0">
                <a:solidFill>
                  <a:srgbClr val="4D2307"/>
                </a:solidFill>
                <a:latin typeface="Cambria" panose="02040503050406030204" pitchFamily="18" charset="0"/>
              </a:rPr>
              <a:t> y conflictes </a:t>
            </a:r>
            <a:r>
              <a:rPr lang="ca-ES" dirty="0" err="1">
                <a:solidFill>
                  <a:srgbClr val="4D2307"/>
                </a:solidFill>
                <a:latin typeface="Cambria" panose="02040503050406030204" pitchFamily="18" charset="0"/>
              </a:rPr>
              <a:t>ideológicos</a:t>
            </a:r>
            <a:r>
              <a:rPr lang="ca-ES" dirty="0">
                <a:solidFill>
                  <a:srgbClr val="4D2307"/>
                </a:solidFill>
                <a:latin typeface="Cambria" panose="02040503050406030204" pitchFamily="18" charset="0"/>
              </a:rPr>
              <a:t> e </a:t>
            </a:r>
            <a:r>
              <a:rPr lang="ca-ES" dirty="0" err="1">
                <a:solidFill>
                  <a:srgbClr val="4D2307"/>
                </a:solidFill>
                <a:latin typeface="Cambria" panose="02040503050406030204" pitchFamily="18" charset="0"/>
              </a:rPr>
              <a:t>identitarios</a:t>
            </a:r>
            <a:r>
              <a:rPr lang="ca-ES" dirty="0">
                <a:solidFill>
                  <a:srgbClr val="4D2307"/>
                </a:solidFill>
                <a:latin typeface="Cambria" panose="02040503050406030204" pitchFamily="18" charset="0"/>
              </a:rPr>
              <a:t> en la </a:t>
            </a:r>
            <a:r>
              <a:rPr lang="ca-ES" dirty="0" err="1">
                <a:solidFill>
                  <a:srgbClr val="4D2307"/>
                </a:solidFill>
                <a:latin typeface="Cambria" panose="02040503050406030204" pitchFamily="18" charset="0"/>
              </a:rPr>
              <a:t>Atenas</a:t>
            </a:r>
            <a:r>
              <a:rPr lang="ca-ES" dirty="0">
                <a:solidFill>
                  <a:srgbClr val="4D2307"/>
                </a:solidFill>
                <a:latin typeface="Cambria" panose="02040503050406030204" pitchFamily="18" charset="0"/>
              </a:rPr>
              <a:t> del </a:t>
            </a:r>
            <a:r>
              <a:rPr lang="ca-ES" dirty="0" err="1">
                <a:solidFill>
                  <a:srgbClr val="4D2307"/>
                </a:solidFill>
                <a:latin typeface="Cambria" panose="02040503050406030204" pitchFamily="18" charset="0"/>
              </a:rPr>
              <a:t>siglo</a:t>
            </a:r>
            <a:r>
              <a:rPr lang="ca-ES" dirty="0">
                <a:solidFill>
                  <a:srgbClr val="4D2307"/>
                </a:solidFill>
                <a:latin typeface="Cambria" panose="02040503050406030204" pitchFamily="18" charset="0"/>
              </a:rPr>
              <a:t> IV a. C.” </a:t>
            </a:r>
            <a:r>
              <a:rPr lang="ca-ES" dirty="0" err="1">
                <a:solidFill>
                  <a:srgbClr val="4D2307"/>
                </a:solidFill>
                <a:latin typeface="Cambria" panose="02040503050406030204" pitchFamily="18" charset="0"/>
              </a:rPr>
              <a:t>Ideología</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identidades</a:t>
            </a:r>
            <a:r>
              <a:rPr lang="ca-ES" dirty="0">
                <a:solidFill>
                  <a:srgbClr val="4D2307"/>
                </a:solidFill>
                <a:latin typeface="Cambria" panose="02040503050406030204" pitchFamily="18" charset="0"/>
              </a:rPr>
              <a:t> e </a:t>
            </a:r>
            <a:r>
              <a:rPr lang="ca-ES" dirty="0" err="1">
                <a:solidFill>
                  <a:srgbClr val="4D2307"/>
                </a:solidFill>
                <a:latin typeface="Cambria" panose="02040503050406030204" pitchFamily="18" charset="0"/>
              </a:rPr>
              <a:t>interacción</a:t>
            </a:r>
            <a:r>
              <a:rPr lang="ca-ES" dirty="0">
                <a:solidFill>
                  <a:srgbClr val="4D2307"/>
                </a:solidFill>
                <a:latin typeface="Cambria" panose="02040503050406030204" pitchFamily="18" charset="0"/>
              </a:rPr>
              <a:t> en el mundo </a:t>
            </a:r>
            <a:r>
              <a:rPr lang="ca-ES" dirty="0" err="1">
                <a:solidFill>
                  <a:srgbClr val="4D2307"/>
                </a:solidFill>
                <a:latin typeface="Cambria" panose="02040503050406030204" pitchFamily="18" charset="0"/>
              </a:rPr>
              <a:t>antiguo</a:t>
            </a:r>
            <a:r>
              <a:rPr lang="ca-ES" dirty="0">
                <a:solidFill>
                  <a:srgbClr val="4D2307"/>
                </a:solidFill>
                <a:latin typeface="Cambria" panose="02040503050406030204" pitchFamily="18" charset="0"/>
              </a:rPr>
              <a:t>, Madrid. </a:t>
            </a:r>
            <a:endParaRPr lang="ca-ES" dirty="0" smtClean="0">
              <a:solidFill>
                <a:srgbClr val="4D2307"/>
              </a:solidFill>
              <a:latin typeface="Cambria" panose="02040503050406030204" pitchFamily="18" charset="0"/>
            </a:endParaRPr>
          </a:p>
          <a:p>
            <a:pPr algn="just"/>
            <a:r>
              <a:rPr lang="ca-ES" dirty="0">
                <a:solidFill>
                  <a:srgbClr val="4D2307"/>
                </a:solidFill>
                <a:latin typeface="Cambria" panose="02040503050406030204" pitchFamily="18" charset="0"/>
              </a:rPr>
              <a:t>Sardà </a:t>
            </a:r>
            <a:r>
              <a:rPr lang="ca-ES" dirty="0" err="1">
                <a:solidFill>
                  <a:srgbClr val="4D2307"/>
                </a:solidFill>
                <a:latin typeface="Cambria" panose="02040503050406030204" pitchFamily="18" charset="0"/>
              </a:rPr>
              <a:t>Seuma</a:t>
            </a:r>
            <a:r>
              <a:rPr lang="ca-ES" dirty="0">
                <a:solidFill>
                  <a:srgbClr val="4D2307"/>
                </a:solidFill>
                <a:latin typeface="Cambria" panose="02040503050406030204" pitchFamily="18" charset="0"/>
              </a:rPr>
              <a:t>, S. 2008, “Servir el </a:t>
            </a:r>
            <a:r>
              <a:rPr lang="ca-ES" dirty="0" err="1">
                <a:solidFill>
                  <a:srgbClr val="4D2307"/>
                </a:solidFill>
                <a:latin typeface="Cambria" panose="02040503050406030204" pitchFamily="18" charset="0"/>
              </a:rPr>
              <a:t>vino</a:t>
            </a:r>
            <a:r>
              <a:rPr lang="ca-ES" dirty="0">
                <a:solidFill>
                  <a:srgbClr val="4D2307"/>
                </a:solidFill>
                <a:latin typeface="Cambria" panose="02040503050406030204" pitchFamily="18" charset="0"/>
              </a:rPr>
              <a:t>. Algunes </a:t>
            </a:r>
            <a:r>
              <a:rPr lang="ca-ES" dirty="0" err="1">
                <a:solidFill>
                  <a:srgbClr val="4D2307"/>
                </a:solidFill>
                <a:latin typeface="Cambria" panose="02040503050406030204" pitchFamily="18" charset="0"/>
              </a:rPr>
              <a:t>observaciones</a:t>
            </a:r>
            <a:r>
              <a:rPr lang="ca-ES" dirty="0">
                <a:solidFill>
                  <a:srgbClr val="4D2307"/>
                </a:solidFill>
                <a:latin typeface="Cambria" panose="02040503050406030204" pitchFamily="18" charset="0"/>
              </a:rPr>
              <a:t> sobre la </a:t>
            </a:r>
            <a:r>
              <a:rPr lang="ca-ES" dirty="0" err="1">
                <a:solidFill>
                  <a:srgbClr val="4D2307"/>
                </a:solidFill>
                <a:latin typeface="Cambria" panose="02040503050406030204" pitchFamily="18" charset="0"/>
              </a:rPr>
              <a:t>adopción</a:t>
            </a:r>
            <a:r>
              <a:rPr lang="ca-ES" dirty="0">
                <a:solidFill>
                  <a:srgbClr val="4D2307"/>
                </a:solidFill>
                <a:latin typeface="Cambria" panose="02040503050406030204" pitchFamily="18" charset="0"/>
              </a:rPr>
              <a:t> del </a:t>
            </a:r>
            <a:r>
              <a:rPr lang="ca-ES" dirty="0" err="1">
                <a:solidFill>
                  <a:srgbClr val="4D2307"/>
                </a:solidFill>
                <a:latin typeface="Cambria" panose="02040503050406030204" pitchFamily="18" charset="0"/>
              </a:rPr>
              <a:t>oinochoe</a:t>
            </a:r>
            <a:r>
              <a:rPr lang="ca-ES" dirty="0">
                <a:solidFill>
                  <a:srgbClr val="4D2307"/>
                </a:solidFill>
                <a:latin typeface="Cambria" panose="02040503050406030204" pitchFamily="18" charset="0"/>
              </a:rPr>
              <a:t> en el </a:t>
            </a:r>
            <a:r>
              <a:rPr lang="ca-ES" dirty="0" err="1">
                <a:solidFill>
                  <a:srgbClr val="4D2307"/>
                </a:solidFill>
                <a:latin typeface="Cambria" panose="02040503050406030204" pitchFamily="18" charset="0"/>
              </a:rPr>
              <a:t>curdo</a:t>
            </a:r>
            <a:r>
              <a:rPr lang="ca-ES" dirty="0">
                <a:solidFill>
                  <a:srgbClr val="4D2307"/>
                </a:solidFill>
                <a:latin typeface="Cambria" panose="02040503050406030204" pitchFamily="18" charset="0"/>
              </a:rPr>
              <a:t> inferior del Ebro (s. VII-VI a. C.)”, </a:t>
            </a:r>
            <a:r>
              <a:rPr lang="ca-ES" i="1" dirty="0">
                <a:solidFill>
                  <a:srgbClr val="4D2307"/>
                </a:solidFill>
                <a:latin typeface="Cambria" panose="02040503050406030204" pitchFamily="18" charset="0"/>
              </a:rPr>
              <a:t>Trabajos de prehistòria</a:t>
            </a:r>
            <a:r>
              <a:rPr lang="ca-ES" dirty="0">
                <a:solidFill>
                  <a:srgbClr val="4D2307"/>
                </a:solidFill>
                <a:latin typeface="Cambria" panose="02040503050406030204" pitchFamily="18" charset="0"/>
              </a:rPr>
              <a:t>, Nº 2, </a:t>
            </a:r>
            <a:r>
              <a:rPr lang="ca-ES" dirty="0" err="1">
                <a:solidFill>
                  <a:srgbClr val="4D2307"/>
                </a:solidFill>
                <a:latin typeface="Cambria" panose="02040503050406030204" pitchFamily="18" charset="0"/>
              </a:rPr>
              <a:t>pp</a:t>
            </a:r>
            <a:r>
              <a:rPr lang="ca-ES" dirty="0">
                <a:solidFill>
                  <a:srgbClr val="4D2307"/>
                </a:solidFill>
                <a:latin typeface="Cambria" panose="02040503050406030204" pitchFamily="18" charset="0"/>
              </a:rPr>
              <a:t>. 95-115.</a:t>
            </a:r>
          </a:p>
          <a:p>
            <a:pPr algn="just"/>
            <a:r>
              <a:rPr lang="ca-ES" dirty="0">
                <a:solidFill>
                  <a:srgbClr val="4D2307"/>
                </a:solidFill>
                <a:latin typeface="Cambria" panose="02040503050406030204" pitchFamily="18" charset="0"/>
              </a:rPr>
              <a:t>Sardà </a:t>
            </a:r>
            <a:r>
              <a:rPr lang="ca-ES" dirty="0" err="1">
                <a:solidFill>
                  <a:srgbClr val="4D2307"/>
                </a:solidFill>
                <a:latin typeface="Cambria" panose="02040503050406030204" pitchFamily="18" charset="0"/>
              </a:rPr>
              <a:t>Seuma</a:t>
            </a:r>
            <a:r>
              <a:rPr lang="ca-ES" dirty="0">
                <a:solidFill>
                  <a:srgbClr val="4D2307"/>
                </a:solidFill>
                <a:latin typeface="Cambria" panose="02040503050406030204" pitchFamily="18" charset="0"/>
              </a:rPr>
              <a:t>, S., 2010, “El giro comensal: </a:t>
            </a:r>
            <a:r>
              <a:rPr lang="ca-ES" dirty="0" err="1">
                <a:solidFill>
                  <a:srgbClr val="4D2307"/>
                </a:solidFill>
                <a:latin typeface="Cambria" panose="02040503050406030204" pitchFamily="18" charset="0"/>
              </a:rPr>
              <a:t>nuevos</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temas</a:t>
            </a:r>
            <a:r>
              <a:rPr lang="ca-ES" dirty="0">
                <a:solidFill>
                  <a:srgbClr val="4D2307"/>
                </a:solidFill>
                <a:latin typeface="Cambria" panose="02040503050406030204" pitchFamily="18" charset="0"/>
              </a:rPr>
              <a:t> y </a:t>
            </a:r>
            <a:r>
              <a:rPr lang="ca-ES" dirty="0" err="1">
                <a:solidFill>
                  <a:srgbClr val="4D2307"/>
                </a:solidFill>
                <a:latin typeface="Cambria" panose="02040503050406030204" pitchFamily="18" charset="0"/>
              </a:rPr>
              <a:t>nuevos</a:t>
            </a:r>
            <a:r>
              <a:rPr lang="ca-ES" dirty="0">
                <a:solidFill>
                  <a:srgbClr val="4D2307"/>
                </a:solidFill>
                <a:latin typeface="Cambria" panose="02040503050406030204" pitchFamily="18" charset="0"/>
              </a:rPr>
              <a:t> enfoques en la </a:t>
            </a:r>
            <a:r>
              <a:rPr lang="ca-ES" dirty="0" err="1">
                <a:solidFill>
                  <a:srgbClr val="4D2307"/>
                </a:solidFill>
                <a:latin typeface="Cambria" panose="02040503050406030204" pitchFamily="18" charset="0"/>
              </a:rPr>
              <a:t>protohistoria</a:t>
            </a:r>
            <a:r>
              <a:rPr lang="ca-ES" dirty="0">
                <a:solidFill>
                  <a:srgbClr val="4D2307"/>
                </a:solidFill>
                <a:latin typeface="Cambria" panose="02040503050406030204" pitchFamily="18" charset="0"/>
              </a:rPr>
              <a:t> peninsular”, </a:t>
            </a:r>
            <a:r>
              <a:rPr lang="ca-ES" dirty="0" err="1">
                <a:solidFill>
                  <a:srgbClr val="4D2307"/>
                </a:solidFill>
                <a:latin typeface="Cambria" panose="02040503050406030204" pitchFamily="18" charset="0"/>
              </a:rPr>
              <a:t>Herakleion</a:t>
            </a:r>
            <a:r>
              <a:rPr lang="ca-ES" dirty="0">
                <a:solidFill>
                  <a:srgbClr val="4D2307"/>
                </a:solidFill>
                <a:latin typeface="Cambria" panose="02040503050406030204" pitchFamily="18" charset="0"/>
              </a:rPr>
              <a:t> 3, </a:t>
            </a:r>
            <a:r>
              <a:rPr lang="ca-ES" dirty="0" err="1">
                <a:solidFill>
                  <a:srgbClr val="4D2307"/>
                </a:solidFill>
                <a:latin typeface="Cambria" panose="02040503050406030204" pitchFamily="18" charset="0"/>
              </a:rPr>
              <a:t>pp</a:t>
            </a:r>
            <a:r>
              <a:rPr lang="ca-ES" dirty="0">
                <a:solidFill>
                  <a:srgbClr val="4D2307"/>
                </a:solidFill>
                <a:latin typeface="Cambria" panose="02040503050406030204" pitchFamily="18" charset="0"/>
              </a:rPr>
              <a:t>. 37-65. </a:t>
            </a:r>
          </a:p>
          <a:p>
            <a:pPr algn="just"/>
            <a:r>
              <a:rPr lang="ca-ES" dirty="0">
                <a:solidFill>
                  <a:srgbClr val="4D2307"/>
                </a:solidFill>
                <a:latin typeface="Cambria" panose="02040503050406030204" pitchFamily="18" charset="0"/>
              </a:rPr>
              <a:t>Sardà </a:t>
            </a:r>
            <a:r>
              <a:rPr lang="ca-ES" dirty="0" err="1">
                <a:solidFill>
                  <a:srgbClr val="4D2307"/>
                </a:solidFill>
                <a:latin typeface="Cambria" panose="02040503050406030204" pitchFamily="18" charset="0"/>
              </a:rPr>
              <a:t>Seuma</a:t>
            </a:r>
            <a:r>
              <a:rPr lang="ca-ES" dirty="0">
                <a:solidFill>
                  <a:srgbClr val="4D2307"/>
                </a:solidFill>
                <a:latin typeface="Cambria" panose="02040503050406030204" pitchFamily="18" charset="0"/>
              </a:rPr>
              <a:t>, S., </a:t>
            </a:r>
            <a:r>
              <a:rPr lang="ca-ES" dirty="0" err="1">
                <a:solidFill>
                  <a:srgbClr val="4D2307"/>
                </a:solidFill>
                <a:latin typeface="Cambria" panose="02040503050406030204" pitchFamily="18" charset="0"/>
              </a:rPr>
              <a:t>Diloli</a:t>
            </a:r>
            <a:r>
              <a:rPr lang="ca-ES" dirty="0">
                <a:solidFill>
                  <a:srgbClr val="4D2307"/>
                </a:solidFill>
                <a:latin typeface="Cambria" panose="02040503050406030204" pitchFamily="18" charset="0"/>
              </a:rPr>
              <a:t> Fons, J. 2009, “Arqueologia del banquet. Ritualització, </a:t>
            </a:r>
            <a:r>
              <a:rPr lang="ca-ES" dirty="0" err="1">
                <a:solidFill>
                  <a:srgbClr val="4D2307"/>
                </a:solidFill>
                <a:latin typeface="Cambria" panose="02040503050406030204" pitchFamily="18" charset="0"/>
              </a:rPr>
              <a:t>semiótica</a:t>
            </a:r>
            <a:r>
              <a:rPr lang="ca-ES" dirty="0">
                <a:solidFill>
                  <a:srgbClr val="4D2307"/>
                </a:solidFill>
                <a:latin typeface="Cambria" panose="02040503050406030204" pitchFamily="18" charset="0"/>
              </a:rPr>
              <a:t> dels aliments i </a:t>
            </a:r>
            <a:r>
              <a:rPr lang="ca-ES" dirty="0" err="1">
                <a:solidFill>
                  <a:srgbClr val="4D2307"/>
                </a:solidFill>
                <a:latin typeface="Cambria" panose="02040503050406030204" pitchFamily="18" charset="0"/>
              </a:rPr>
              <a:t>análisis</a:t>
            </a:r>
            <a:r>
              <a:rPr lang="ca-ES" dirty="0">
                <a:solidFill>
                  <a:srgbClr val="4D2307"/>
                </a:solidFill>
                <a:latin typeface="Cambria" panose="02040503050406030204" pitchFamily="18" charset="0"/>
              </a:rPr>
              <a:t> contextual”, Citerior, Arqueologia i ciències de l’Antiguitat. </a:t>
            </a:r>
            <a:endParaRPr lang="ca-ES" dirty="0" smtClean="0">
              <a:solidFill>
                <a:srgbClr val="4D2307"/>
              </a:solidFill>
              <a:latin typeface="Cambria" panose="02040503050406030204" pitchFamily="18" charset="0"/>
            </a:endParaRPr>
          </a:p>
          <a:p>
            <a:pPr algn="just"/>
            <a:r>
              <a:rPr lang="ca-ES" dirty="0" err="1">
                <a:solidFill>
                  <a:srgbClr val="4D2307"/>
                </a:solidFill>
                <a:latin typeface="Cambria" panose="02040503050406030204" pitchFamily="18" charset="0"/>
              </a:rPr>
              <a:t>Urrea</a:t>
            </a:r>
            <a:r>
              <a:rPr lang="ca-ES" dirty="0">
                <a:solidFill>
                  <a:srgbClr val="4D2307"/>
                </a:solidFill>
                <a:latin typeface="Cambria" panose="02040503050406030204" pitchFamily="18" charset="0"/>
              </a:rPr>
              <a:t> Méndez, J., “Los </a:t>
            </a:r>
            <a:r>
              <a:rPr lang="ca-ES" dirty="0" err="1">
                <a:solidFill>
                  <a:srgbClr val="4D2307"/>
                </a:solidFill>
                <a:latin typeface="Cambria" panose="02040503050406030204" pitchFamily="18" charset="0"/>
              </a:rPr>
              <a:t>ritos</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funerarios</a:t>
            </a:r>
            <a:r>
              <a:rPr lang="ca-ES" dirty="0">
                <a:solidFill>
                  <a:srgbClr val="4D2307"/>
                </a:solidFill>
                <a:latin typeface="Cambria" panose="02040503050406030204" pitchFamily="18" charset="0"/>
              </a:rPr>
              <a:t>: Iberia y </a:t>
            </a:r>
            <a:r>
              <a:rPr lang="ca-ES" dirty="0" err="1">
                <a:solidFill>
                  <a:srgbClr val="4D2307"/>
                </a:solidFill>
                <a:latin typeface="Cambria" panose="02040503050406030204" pitchFamily="18" charset="0"/>
              </a:rPr>
              <a:t>Grecia</a:t>
            </a:r>
            <a:r>
              <a:rPr lang="ca-ES" dirty="0">
                <a:solidFill>
                  <a:srgbClr val="4D2307"/>
                </a:solidFill>
                <a:latin typeface="Cambria" panose="02040503050406030204" pitchFamily="18" charset="0"/>
              </a:rPr>
              <a:t>. El uso del </a:t>
            </a:r>
            <a:r>
              <a:rPr lang="ca-ES" dirty="0" err="1">
                <a:solidFill>
                  <a:srgbClr val="4D2307"/>
                </a:solidFill>
                <a:latin typeface="Cambria" panose="02040503050406030204" pitchFamily="18" charset="0"/>
              </a:rPr>
              <a:t>vino</a:t>
            </a:r>
            <a:r>
              <a:rPr lang="ca-ES" dirty="0">
                <a:solidFill>
                  <a:srgbClr val="4D2307"/>
                </a:solidFill>
                <a:latin typeface="Cambria" panose="02040503050406030204" pitchFamily="18" charset="0"/>
              </a:rPr>
              <a:t> en el mundo </a:t>
            </a:r>
            <a:r>
              <a:rPr lang="ca-ES" dirty="0" err="1">
                <a:solidFill>
                  <a:srgbClr val="4D2307"/>
                </a:solidFill>
                <a:latin typeface="Cambria" panose="02040503050406030204" pitchFamily="18" charset="0"/>
              </a:rPr>
              <a:t>antiguo</a:t>
            </a:r>
            <a:r>
              <a:rPr lang="ca-ES" dirty="0">
                <a:solidFill>
                  <a:srgbClr val="4D2307"/>
                </a:solidFill>
                <a:latin typeface="Cambria" panose="02040503050406030204" pitchFamily="18" charset="0"/>
              </a:rPr>
              <a:t>: un </a:t>
            </a:r>
            <a:r>
              <a:rPr lang="ca-ES" dirty="0" err="1">
                <a:solidFill>
                  <a:srgbClr val="4D2307"/>
                </a:solidFill>
                <a:latin typeface="Cambria" panose="02040503050406030204" pitchFamily="18" charset="0"/>
              </a:rPr>
              <a:t>ejemplo</a:t>
            </a:r>
            <a:r>
              <a:rPr lang="ca-ES" dirty="0">
                <a:solidFill>
                  <a:srgbClr val="4D2307"/>
                </a:solidFill>
                <a:latin typeface="Cambria" panose="02040503050406030204" pitchFamily="18" charset="0"/>
              </a:rPr>
              <a:t> en una </a:t>
            </a:r>
            <a:r>
              <a:rPr lang="ca-ES" dirty="0" err="1">
                <a:solidFill>
                  <a:srgbClr val="4D2307"/>
                </a:solidFill>
                <a:latin typeface="Cambria" panose="02040503050406030204" pitchFamily="18" charset="0"/>
              </a:rPr>
              <a:t>tumba</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hallada</a:t>
            </a:r>
            <a:r>
              <a:rPr lang="ca-ES" dirty="0">
                <a:solidFill>
                  <a:srgbClr val="4D2307"/>
                </a:solidFill>
                <a:latin typeface="Cambria" panose="02040503050406030204" pitchFamily="18" charset="0"/>
              </a:rPr>
              <a:t> en la </a:t>
            </a:r>
            <a:r>
              <a:rPr lang="ca-ES" dirty="0" err="1">
                <a:solidFill>
                  <a:srgbClr val="4D2307"/>
                </a:solidFill>
                <a:latin typeface="Cambria" panose="02040503050406030204" pitchFamily="18" charset="0"/>
              </a:rPr>
              <a:t>necrópolis</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ibérica</a:t>
            </a:r>
            <a:r>
              <a:rPr lang="ca-ES" dirty="0">
                <a:solidFill>
                  <a:srgbClr val="4D2307"/>
                </a:solidFill>
                <a:latin typeface="Cambria" panose="02040503050406030204" pitchFamily="18" charset="0"/>
              </a:rPr>
              <a:t> de Lorca”, </a:t>
            </a:r>
            <a:r>
              <a:rPr lang="ca-ES" dirty="0" err="1">
                <a:solidFill>
                  <a:srgbClr val="4D2307"/>
                </a:solidFill>
                <a:latin typeface="Cambria" panose="02040503050406030204" pitchFamily="18" charset="0"/>
              </a:rPr>
              <a:t>Alberca</a:t>
            </a:r>
            <a:r>
              <a:rPr lang="ca-ES" dirty="0">
                <a:solidFill>
                  <a:srgbClr val="4D2307"/>
                </a:solidFill>
                <a:latin typeface="Cambria" panose="02040503050406030204" pitchFamily="18" charset="0"/>
              </a:rPr>
              <a:t> 7.</a:t>
            </a:r>
          </a:p>
          <a:p>
            <a:pPr algn="just"/>
            <a:r>
              <a:rPr lang="ca-ES" dirty="0" err="1">
                <a:solidFill>
                  <a:srgbClr val="4D2307"/>
                </a:solidFill>
                <a:latin typeface="Cambria" panose="02040503050406030204" pitchFamily="18" charset="0"/>
              </a:rPr>
              <a:t>Wilkins</a:t>
            </a:r>
            <a:r>
              <a:rPr lang="ca-ES" dirty="0">
                <a:solidFill>
                  <a:srgbClr val="4D2307"/>
                </a:solidFill>
                <a:latin typeface="Cambria" panose="02040503050406030204" pitchFamily="18" charset="0"/>
              </a:rPr>
              <a:t>, J., </a:t>
            </a:r>
            <a:r>
              <a:rPr lang="ca-ES" dirty="0" err="1">
                <a:solidFill>
                  <a:srgbClr val="4D2307"/>
                </a:solidFill>
                <a:latin typeface="Cambria" panose="02040503050406030204" pitchFamily="18" charset="0"/>
              </a:rPr>
              <a:t>Hill</a:t>
            </a:r>
            <a:r>
              <a:rPr lang="ca-ES" dirty="0">
                <a:solidFill>
                  <a:srgbClr val="4D2307"/>
                </a:solidFill>
                <a:latin typeface="Cambria" panose="02040503050406030204" pitchFamily="18" charset="0"/>
              </a:rPr>
              <a:t>, S. 2006. “</a:t>
            </a:r>
            <a:r>
              <a:rPr lang="ca-ES" dirty="0" err="1">
                <a:solidFill>
                  <a:srgbClr val="4D2307"/>
                </a:solidFill>
                <a:latin typeface="Cambria" panose="02040503050406030204" pitchFamily="18" charset="0"/>
              </a:rPr>
              <a:t>Food</a:t>
            </a:r>
            <a:r>
              <a:rPr lang="ca-ES" dirty="0">
                <a:solidFill>
                  <a:srgbClr val="4D2307"/>
                </a:solidFill>
                <a:latin typeface="Cambria" panose="02040503050406030204" pitchFamily="18" charset="0"/>
              </a:rPr>
              <a:t> in </a:t>
            </a:r>
            <a:r>
              <a:rPr lang="ca-ES" dirty="0" err="1">
                <a:solidFill>
                  <a:srgbClr val="4D2307"/>
                </a:solidFill>
                <a:latin typeface="Cambria" panose="02040503050406030204" pitchFamily="18" charset="0"/>
              </a:rPr>
              <a:t>the</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Ancient</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World</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Blackwell</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Publishin</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Oxford</a:t>
            </a:r>
            <a:r>
              <a:rPr lang="ca-ES" dirty="0">
                <a:solidFill>
                  <a:srgbClr val="4D2307"/>
                </a:solidFill>
                <a:latin typeface="Cambria" panose="02040503050406030204" pitchFamily="18" charset="0"/>
              </a:rPr>
              <a:t>.</a:t>
            </a:r>
          </a:p>
          <a:p>
            <a:endParaRPr lang="ca-ES" dirty="0"/>
          </a:p>
          <a:p>
            <a:endParaRPr lang="ca-ES" dirty="0"/>
          </a:p>
          <a:p>
            <a:pPr marL="0" indent="0">
              <a:buNone/>
            </a:pPr>
            <a:endParaRPr lang="ca-ES" dirty="0"/>
          </a:p>
        </p:txBody>
      </p:sp>
      <p:sp>
        <p:nvSpPr>
          <p:cNvPr id="4" name="CuadroTexto 3"/>
          <p:cNvSpPr txBox="1"/>
          <p:nvPr/>
        </p:nvSpPr>
        <p:spPr>
          <a:xfrm>
            <a:off x="9768623" y="6321243"/>
            <a:ext cx="2260244" cy="369332"/>
          </a:xfrm>
          <a:prstGeom prst="rect">
            <a:avLst/>
          </a:prstGeom>
          <a:noFill/>
          <a:ln>
            <a:solidFill>
              <a:schemeClr val="accent2">
                <a:lumMod val="60000"/>
                <a:lumOff val="40000"/>
              </a:schemeClr>
            </a:solidFill>
          </a:ln>
        </p:spPr>
        <p:txBody>
          <a:bodyPr wrap="square" rtlCol="0">
            <a:spAutoFit/>
          </a:bodyPr>
          <a:lstStyle/>
          <a:p>
            <a:r>
              <a:rPr lang="ca-ES" dirty="0" smtClean="0">
                <a:solidFill>
                  <a:schemeClr val="accent2">
                    <a:lumMod val="60000"/>
                    <a:lumOff val="40000"/>
                  </a:schemeClr>
                </a:solidFill>
                <a:latin typeface="Cambria" panose="02040503050406030204" pitchFamily="18" charset="0"/>
              </a:rPr>
              <a:t>Sara Navarro Orozco</a:t>
            </a:r>
            <a:endParaRPr lang="ca-ES" dirty="0">
              <a:solidFill>
                <a:schemeClr val="accent2">
                  <a:lumMod val="60000"/>
                  <a:lumOff val="40000"/>
                </a:schemeClr>
              </a:solidFill>
              <a:latin typeface="Cambria" panose="02040503050406030204" pitchFamily="18" charset="0"/>
            </a:endParaRPr>
          </a:p>
        </p:txBody>
      </p:sp>
      <p:sp>
        <p:nvSpPr>
          <p:cNvPr id="5" name="CuadroTexto 4"/>
          <p:cNvSpPr txBox="1"/>
          <p:nvPr/>
        </p:nvSpPr>
        <p:spPr>
          <a:xfrm>
            <a:off x="90152" y="90152"/>
            <a:ext cx="6452316" cy="369332"/>
          </a:xfrm>
          <a:prstGeom prst="rect">
            <a:avLst/>
          </a:prstGeom>
          <a:noFill/>
          <a:ln>
            <a:solidFill>
              <a:schemeClr val="accent2">
                <a:lumMod val="75000"/>
              </a:schemeClr>
            </a:solidFill>
          </a:ln>
        </p:spPr>
        <p:txBody>
          <a:bodyPr wrap="square" rtlCol="0">
            <a:spAutoFit/>
          </a:bodyPr>
          <a:lstStyle/>
          <a:p>
            <a:r>
              <a:rPr lang="ca-ES" dirty="0" smtClean="0">
                <a:solidFill>
                  <a:schemeClr val="accent2">
                    <a:lumMod val="75000"/>
                  </a:schemeClr>
                </a:solidFill>
                <a:latin typeface="Cambria" panose="02040503050406030204" pitchFamily="18" charset="0"/>
              </a:rPr>
              <a:t>Els rituals de comensalitat. Una comparació entre Grècia i </a:t>
            </a:r>
            <a:r>
              <a:rPr lang="ca-ES" dirty="0" err="1" smtClean="0">
                <a:solidFill>
                  <a:schemeClr val="accent2">
                    <a:lumMod val="75000"/>
                  </a:schemeClr>
                </a:solidFill>
                <a:latin typeface="Cambria" panose="02040503050406030204" pitchFamily="18" charset="0"/>
              </a:rPr>
              <a:t>Argar</a:t>
            </a:r>
            <a:r>
              <a:rPr lang="ca-ES" dirty="0" smtClean="0">
                <a:solidFill>
                  <a:schemeClr val="accent2">
                    <a:lumMod val="75000"/>
                  </a:schemeClr>
                </a:solidFill>
                <a:latin typeface="Cambria" panose="02040503050406030204" pitchFamily="18" charset="0"/>
              </a:rPr>
              <a:t>. </a:t>
            </a:r>
            <a:endParaRPr lang="ca-ES" dirty="0">
              <a:solidFill>
                <a:schemeClr val="accent2">
                  <a:lumMod val="75000"/>
                </a:schemeClr>
              </a:solidFill>
              <a:latin typeface="Cambria" panose="02040503050406030204" pitchFamily="18" charset="0"/>
            </a:endParaRPr>
          </a:p>
        </p:txBody>
      </p:sp>
    </p:spTree>
    <p:extLst>
      <p:ext uri="{BB962C8B-B14F-4D97-AF65-F5344CB8AC3E}">
        <p14:creationId xmlns:p14="http://schemas.microsoft.com/office/powerpoint/2010/main" val="3979476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t="-83000" b="-83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45771" y="1571223"/>
            <a:ext cx="11783096" cy="4330813"/>
          </a:xfrm>
        </p:spPr>
        <p:txBody>
          <a:bodyPr>
            <a:normAutofit/>
          </a:bodyPr>
          <a:lstStyle/>
          <a:p>
            <a:pPr marL="0" indent="0" algn="just">
              <a:lnSpc>
                <a:spcPct val="160000"/>
              </a:lnSpc>
              <a:buNone/>
            </a:pPr>
            <a:r>
              <a:rPr lang="ca-ES" sz="2400" dirty="0">
                <a:solidFill>
                  <a:srgbClr val="4D2307"/>
                </a:solidFill>
                <a:latin typeface="Cambria" panose="02040503050406030204" pitchFamily="18" charset="0"/>
              </a:rPr>
              <a:t>El banquet i la comensalitat són dos concepte sinònims. Per banquet entenem totes aquelles pràctiques alimentàries de consum que se surten d’allò que és comú i ordinari, que es celebren en moments puntuals, festius, commemoratius, i habitualment es duen a terme amb un objectiu i un propòsit especial. Es tracta, doncs, d’un concepte transcultural, és un concepte útil i vàlid, aplicable a l’estudi de totes les èpoques i cultures. </a:t>
            </a:r>
            <a:endParaRPr lang="ca-ES" sz="2400" dirty="0" smtClean="0">
              <a:solidFill>
                <a:srgbClr val="4D2307"/>
              </a:solidFill>
              <a:latin typeface="Cambria" panose="02040503050406030204" pitchFamily="18" charset="0"/>
            </a:endParaRPr>
          </a:p>
          <a:p>
            <a:pPr marL="0" indent="0" algn="just">
              <a:buNone/>
            </a:pPr>
            <a:endParaRPr lang="ca-ES" sz="2400" dirty="0" smtClean="0">
              <a:solidFill>
                <a:srgbClr val="4D2307"/>
              </a:solidFill>
              <a:latin typeface="Cambria" panose="02040503050406030204" pitchFamily="18" charset="0"/>
            </a:endParaRPr>
          </a:p>
          <a:p>
            <a:pPr marL="0" indent="0">
              <a:buNone/>
            </a:pPr>
            <a:endParaRPr lang="ca-ES" dirty="0"/>
          </a:p>
        </p:txBody>
      </p:sp>
      <p:sp>
        <p:nvSpPr>
          <p:cNvPr id="4" name="CuadroTexto 3"/>
          <p:cNvSpPr txBox="1"/>
          <p:nvPr/>
        </p:nvSpPr>
        <p:spPr>
          <a:xfrm>
            <a:off x="90152" y="90152"/>
            <a:ext cx="6581104" cy="369332"/>
          </a:xfrm>
          <a:prstGeom prst="rect">
            <a:avLst/>
          </a:prstGeom>
          <a:noFill/>
          <a:ln>
            <a:solidFill>
              <a:schemeClr val="accent2">
                <a:lumMod val="75000"/>
              </a:schemeClr>
            </a:solidFill>
          </a:ln>
        </p:spPr>
        <p:txBody>
          <a:bodyPr wrap="square" rtlCol="0">
            <a:spAutoFit/>
          </a:bodyPr>
          <a:lstStyle/>
          <a:p>
            <a:r>
              <a:rPr lang="ca-ES" dirty="0" smtClean="0">
                <a:solidFill>
                  <a:schemeClr val="accent2">
                    <a:lumMod val="75000"/>
                  </a:schemeClr>
                </a:solidFill>
                <a:latin typeface="Cambria" panose="02040503050406030204" pitchFamily="18" charset="0"/>
              </a:rPr>
              <a:t>Els rituals de comensalitat. Una comparació entre Grècia i </a:t>
            </a:r>
            <a:r>
              <a:rPr lang="ca-ES" dirty="0" err="1" smtClean="0">
                <a:solidFill>
                  <a:schemeClr val="accent2">
                    <a:lumMod val="75000"/>
                  </a:schemeClr>
                </a:solidFill>
                <a:latin typeface="Cambria" panose="02040503050406030204" pitchFamily="18" charset="0"/>
              </a:rPr>
              <a:t>Argar</a:t>
            </a:r>
            <a:r>
              <a:rPr lang="ca-ES" dirty="0" smtClean="0">
                <a:solidFill>
                  <a:schemeClr val="accent2">
                    <a:lumMod val="75000"/>
                  </a:schemeClr>
                </a:solidFill>
                <a:latin typeface="Cambria" panose="02040503050406030204" pitchFamily="18" charset="0"/>
              </a:rPr>
              <a:t>. </a:t>
            </a:r>
            <a:endParaRPr lang="ca-ES" dirty="0">
              <a:solidFill>
                <a:schemeClr val="accent2">
                  <a:lumMod val="75000"/>
                </a:schemeClr>
              </a:solidFill>
              <a:latin typeface="Cambria" panose="02040503050406030204" pitchFamily="18" charset="0"/>
            </a:endParaRPr>
          </a:p>
        </p:txBody>
      </p:sp>
      <p:sp>
        <p:nvSpPr>
          <p:cNvPr id="5" name="CuadroTexto 4"/>
          <p:cNvSpPr txBox="1"/>
          <p:nvPr/>
        </p:nvSpPr>
        <p:spPr>
          <a:xfrm>
            <a:off x="9768623" y="6321243"/>
            <a:ext cx="2260244" cy="369332"/>
          </a:xfrm>
          <a:prstGeom prst="rect">
            <a:avLst/>
          </a:prstGeom>
          <a:noFill/>
          <a:ln>
            <a:solidFill>
              <a:schemeClr val="accent2">
                <a:lumMod val="60000"/>
                <a:lumOff val="40000"/>
              </a:schemeClr>
            </a:solidFill>
          </a:ln>
        </p:spPr>
        <p:txBody>
          <a:bodyPr wrap="square" rtlCol="0">
            <a:spAutoFit/>
          </a:bodyPr>
          <a:lstStyle/>
          <a:p>
            <a:r>
              <a:rPr lang="ca-ES" dirty="0" smtClean="0">
                <a:solidFill>
                  <a:schemeClr val="accent2">
                    <a:lumMod val="60000"/>
                    <a:lumOff val="40000"/>
                  </a:schemeClr>
                </a:solidFill>
                <a:latin typeface="Cambria" panose="02040503050406030204" pitchFamily="18" charset="0"/>
              </a:rPr>
              <a:t>Sara Navarro Orozco</a:t>
            </a:r>
            <a:endParaRPr lang="ca-ES" dirty="0">
              <a:solidFill>
                <a:schemeClr val="accent2">
                  <a:lumMod val="60000"/>
                  <a:lumOff val="40000"/>
                </a:schemeClr>
              </a:solidFill>
              <a:latin typeface="Cambria" panose="02040503050406030204" pitchFamily="18" charset="0"/>
            </a:endParaRPr>
          </a:p>
        </p:txBody>
      </p:sp>
    </p:spTree>
    <p:extLst>
      <p:ext uri="{BB962C8B-B14F-4D97-AF65-F5344CB8AC3E}">
        <p14:creationId xmlns:p14="http://schemas.microsoft.com/office/powerpoint/2010/main" val="828156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t="-83000" b="-83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pPr marL="0" indent="0" algn="just">
              <a:buNone/>
            </a:pPr>
            <a:r>
              <a:rPr lang="ca-ES" dirty="0">
                <a:solidFill>
                  <a:srgbClr val="4D2307"/>
                </a:solidFill>
                <a:latin typeface="Cambria" panose="02040503050406030204" pitchFamily="18" charset="0"/>
              </a:rPr>
              <a:t> </a:t>
            </a:r>
          </a:p>
          <a:p>
            <a:pPr marL="0" indent="0" algn="just">
              <a:lnSpc>
                <a:spcPct val="150000"/>
              </a:lnSpc>
              <a:buNone/>
            </a:pPr>
            <a:r>
              <a:rPr lang="ca-ES" dirty="0">
                <a:solidFill>
                  <a:srgbClr val="4D2307"/>
                </a:solidFill>
                <a:latin typeface="Cambria" panose="02040503050406030204" pitchFamily="18" charset="0"/>
              </a:rPr>
              <a:t>Els rituals de comensalitat poden ser vistos des de diferents perspectives, poden ser un important mitjà de contestació i transformació del poder, un aspecte lúdic, com molt bé veiem en les obres d’Homer, i també un aspecte important de la vida privada, no només de les elits, sinó de tota la societat, començant per les classes més baixes. </a:t>
            </a:r>
          </a:p>
          <a:p>
            <a:pPr marL="0" indent="0">
              <a:buNone/>
            </a:pPr>
            <a:endParaRPr lang="ca-ES" dirty="0"/>
          </a:p>
        </p:txBody>
      </p:sp>
      <p:sp>
        <p:nvSpPr>
          <p:cNvPr id="4" name="CuadroTexto 3"/>
          <p:cNvSpPr txBox="1"/>
          <p:nvPr/>
        </p:nvSpPr>
        <p:spPr>
          <a:xfrm>
            <a:off x="9768623" y="6321243"/>
            <a:ext cx="2260244" cy="369332"/>
          </a:xfrm>
          <a:prstGeom prst="rect">
            <a:avLst/>
          </a:prstGeom>
          <a:noFill/>
          <a:ln>
            <a:solidFill>
              <a:schemeClr val="accent2">
                <a:lumMod val="60000"/>
                <a:lumOff val="40000"/>
              </a:schemeClr>
            </a:solidFill>
          </a:ln>
        </p:spPr>
        <p:txBody>
          <a:bodyPr wrap="square" rtlCol="0">
            <a:spAutoFit/>
          </a:bodyPr>
          <a:lstStyle/>
          <a:p>
            <a:r>
              <a:rPr lang="ca-ES" dirty="0" smtClean="0">
                <a:solidFill>
                  <a:schemeClr val="accent2">
                    <a:lumMod val="60000"/>
                    <a:lumOff val="40000"/>
                  </a:schemeClr>
                </a:solidFill>
                <a:latin typeface="Cambria" panose="02040503050406030204" pitchFamily="18" charset="0"/>
              </a:rPr>
              <a:t>Sara Navarro Orozco</a:t>
            </a:r>
            <a:endParaRPr lang="ca-ES" dirty="0">
              <a:solidFill>
                <a:schemeClr val="accent2">
                  <a:lumMod val="60000"/>
                  <a:lumOff val="40000"/>
                </a:schemeClr>
              </a:solidFill>
              <a:latin typeface="Cambria" panose="02040503050406030204" pitchFamily="18" charset="0"/>
            </a:endParaRPr>
          </a:p>
        </p:txBody>
      </p:sp>
      <p:sp>
        <p:nvSpPr>
          <p:cNvPr id="5" name="CuadroTexto 4"/>
          <p:cNvSpPr txBox="1"/>
          <p:nvPr/>
        </p:nvSpPr>
        <p:spPr>
          <a:xfrm>
            <a:off x="90152" y="90152"/>
            <a:ext cx="7018986" cy="369332"/>
          </a:xfrm>
          <a:prstGeom prst="rect">
            <a:avLst/>
          </a:prstGeom>
          <a:noFill/>
          <a:ln>
            <a:solidFill>
              <a:schemeClr val="accent2">
                <a:lumMod val="75000"/>
              </a:schemeClr>
            </a:solidFill>
          </a:ln>
        </p:spPr>
        <p:txBody>
          <a:bodyPr wrap="square" rtlCol="0">
            <a:spAutoFit/>
          </a:bodyPr>
          <a:lstStyle/>
          <a:p>
            <a:r>
              <a:rPr lang="ca-ES" dirty="0" smtClean="0">
                <a:solidFill>
                  <a:schemeClr val="accent2">
                    <a:lumMod val="75000"/>
                  </a:schemeClr>
                </a:solidFill>
                <a:latin typeface="Cambria" panose="02040503050406030204" pitchFamily="18" charset="0"/>
              </a:rPr>
              <a:t>Els rituals de comensalitat. Una comparació entre Grècia i </a:t>
            </a:r>
            <a:r>
              <a:rPr lang="ca-ES" dirty="0" err="1" smtClean="0">
                <a:solidFill>
                  <a:schemeClr val="accent2">
                    <a:lumMod val="75000"/>
                  </a:schemeClr>
                </a:solidFill>
                <a:latin typeface="Cambria" panose="02040503050406030204" pitchFamily="18" charset="0"/>
              </a:rPr>
              <a:t>Argar</a:t>
            </a:r>
            <a:r>
              <a:rPr lang="ca-ES" dirty="0" smtClean="0">
                <a:solidFill>
                  <a:schemeClr val="accent2">
                    <a:lumMod val="75000"/>
                  </a:schemeClr>
                </a:solidFill>
                <a:latin typeface="Cambria" panose="02040503050406030204" pitchFamily="18" charset="0"/>
              </a:rPr>
              <a:t>. </a:t>
            </a:r>
            <a:endParaRPr lang="ca-ES" dirty="0">
              <a:solidFill>
                <a:schemeClr val="accent2">
                  <a:lumMod val="75000"/>
                </a:schemeClr>
              </a:solidFill>
              <a:latin typeface="Cambria" panose="02040503050406030204" pitchFamily="18" charset="0"/>
            </a:endParaRPr>
          </a:p>
        </p:txBody>
      </p:sp>
      <p:sp>
        <p:nvSpPr>
          <p:cNvPr id="6" name="Título 1"/>
          <p:cNvSpPr txBox="1">
            <a:spLocks/>
          </p:cNvSpPr>
          <p:nvPr/>
        </p:nvSpPr>
        <p:spPr>
          <a:xfrm>
            <a:off x="3863661" y="647705"/>
            <a:ext cx="5299655" cy="1177920"/>
          </a:xfrm>
          <a:prstGeom prst="rect">
            <a:avLst/>
          </a:prstGeom>
          <a:noFill/>
          <a:ln w="28575" cap="flat" cmpd="sng" algn="ctr">
            <a:noFill/>
            <a:prstDash val="solid"/>
            <a:miter lim="800000"/>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ca-ES" sz="6000" dirty="0" smtClean="0">
                <a:solidFill>
                  <a:schemeClr val="accent2">
                    <a:lumMod val="75000"/>
                  </a:schemeClr>
                </a:solidFill>
                <a:latin typeface="Cambria" panose="02040503050406030204" pitchFamily="18" charset="0"/>
              </a:rPr>
              <a:t>JUSTIFICACIÓ</a:t>
            </a:r>
            <a:endParaRPr lang="ca-ES" sz="6000" dirty="0">
              <a:solidFill>
                <a:schemeClr val="accent2">
                  <a:lumMod val="75000"/>
                </a:schemeClr>
              </a:solidFill>
              <a:latin typeface="Cambria" panose="02040503050406030204" pitchFamily="18" charset="0"/>
            </a:endParaRPr>
          </a:p>
        </p:txBody>
      </p:sp>
    </p:spTree>
    <p:extLst>
      <p:ext uri="{BB962C8B-B14F-4D97-AF65-F5344CB8AC3E}">
        <p14:creationId xmlns:p14="http://schemas.microsoft.com/office/powerpoint/2010/main" val="2214218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t="-83000" b="-83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6324" y="2158134"/>
            <a:ext cx="10515600" cy="3518271"/>
          </a:xfrm>
        </p:spPr>
        <p:txBody>
          <a:bodyPr>
            <a:normAutofit/>
          </a:bodyPr>
          <a:lstStyle/>
          <a:p>
            <a:pPr marL="0" indent="0" algn="just">
              <a:lnSpc>
                <a:spcPct val="150000"/>
              </a:lnSpc>
              <a:buNone/>
            </a:pPr>
            <a:r>
              <a:rPr lang="ca-ES" dirty="0">
                <a:solidFill>
                  <a:srgbClr val="4D2307"/>
                </a:solidFill>
                <a:latin typeface="Cambria" panose="02040503050406030204" pitchFamily="18" charset="0"/>
              </a:rPr>
              <a:t>L’objectiu principal del treball és estudiar els rituals de comensalitat com a fenomen transcultural i marcador d’unes pautes socials, culturals i polítiques determinades, tot comparant dues societats diferents, la grega i la ibèrica. </a:t>
            </a:r>
          </a:p>
          <a:p>
            <a:pPr marL="0" indent="0" algn="just">
              <a:buNone/>
            </a:pPr>
            <a:r>
              <a:rPr lang="ca-ES" dirty="0">
                <a:solidFill>
                  <a:srgbClr val="4D2307"/>
                </a:solidFill>
                <a:latin typeface="Cambria" panose="02040503050406030204" pitchFamily="18" charset="0"/>
              </a:rPr>
              <a:t> </a:t>
            </a:r>
          </a:p>
          <a:p>
            <a:endParaRPr lang="ca-ES" dirty="0"/>
          </a:p>
        </p:txBody>
      </p:sp>
      <p:sp>
        <p:nvSpPr>
          <p:cNvPr id="6" name="CuadroTexto 5"/>
          <p:cNvSpPr txBox="1"/>
          <p:nvPr/>
        </p:nvSpPr>
        <p:spPr>
          <a:xfrm>
            <a:off x="9768623" y="6321243"/>
            <a:ext cx="2260244" cy="369332"/>
          </a:xfrm>
          <a:prstGeom prst="rect">
            <a:avLst/>
          </a:prstGeom>
          <a:noFill/>
          <a:ln>
            <a:solidFill>
              <a:schemeClr val="accent2">
                <a:lumMod val="60000"/>
                <a:lumOff val="40000"/>
              </a:schemeClr>
            </a:solidFill>
          </a:ln>
        </p:spPr>
        <p:txBody>
          <a:bodyPr wrap="square" rtlCol="0">
            <a:spAutoFit/>
          </a:bodyPr>
          <a:lstStyle/>
          <a:p>
            <a:r>
              <a:rPr lang="ca-ES" dirty="0" smtClean="0">
                <a:solidFill>
                  <a:schemeClr val="accent2">
                    <a:lumMod val="60000"/>
                    <a:lumOff val="40000"/>
                  </a:schemeClr>
                </a:solidFill>
                <a:latin typeface="Cambria" panose="02040503050406030204" pitchFamily="18" charset="0"/>
              </a:rPr>
              <a:t>Sara Navarro Orozco</a:t>
            </a:r>
            <a:endParaRPr lang="ca-ES" dirty="0">
              <a:solidFill>
                <a:schemeClr val="accent2">
                  <a:lumMod val="60000"/>
                  <a:lumOff val="40000"/>
                </a:schemeClr>
              </a:solidFill>
              <a:latin typeface="Cambria" panose="02040503050406030204" pitchFamily="18" charset="0"/>
            </a:endParaRPr>
          </a:p>
        </p:txBody>
      </p:sp>
      <p:sp>
        <p:nvSpPr>
          <p:cNvPr id="7" name="CuadroTexto 6"/>
          <p:cNvSpPr txBox="1"/>
          <p:nvPr/>
        </p:nvSpPr>
        <p:spPr>
          <a:xfrm>
            <a:off x="90152" y="90152"/>
            <a:ext cx="6529589" cy="369332"/>
          </a:xfrm>
          <a:prstGeom prst="rect">
            <a:avLst/>
          </a:prstGeom>
          <a:noFill/>
          <a:ln>
            <a:solidFill>
              <a:schemeClr val="accent2">
                <a:lumMod val="75000"/>
              </a:schemeClr>
            </a:solidFill>
          </a:ln>
        </p:spPr>
        <p:txBody>
          <a:bodyPr wrap="square" rtlCol="0">
            <a:spAutoFit/>
          </a:bodyPr>
          <a:lstStyle/>
          <a:p>
            <a:r>
              <a:rPr lang="ca-ES" dirty="0" smtClean="0">
                <a:solidFill>
                  <a:schemeClr val="accent2">
                    <a:lumMod val="75000"/>
                  </a:schemeClr>
                </a:solidFill>
                <a:latin typeface="Cambria" panose="02040503050406030204" pitchFamily="18" charset="0"/>
              </a:rPr>
              <a:t>Els rituals de comensalitat. Una comparació entre Grècia i </a:t>
            </a:r>
            <a:r>
              <a:rPr lang="ca-ES" dirty="0" err="1" smtClean="0">
                <a:solidFill>
                  <a:schemeClr val="accent2">
                    <a:lumMod val="75000"/>
                  </a:schemeClr>
                </a:solidFill>
                <a:latin typeface="Cambria" panose="02040503050406030204" pitchFamily="18" charset="0"/>
              </a:rPr>
              <a:t>Argar</a:t>
            </a:r>
            <a:r>
              <a:rPr lang="ca-ES" dirty="0" smtClean="0">
                <a:solidFill>
                  <a:schemeClr val="accent2">
                    <a:lumMod val="75000"/>
                  </a:schemeClr>
                </a:solidFill>
                <a:latin typeface="Cambria" panose="02040503050406030204" pitchFamily="18" charset="0"/>
              </a:rPr>
              <a:t>. </a:t>
            </a:r>
            <a:endParaRPr lang="ca-ES" dirty="0">
              <a:solidFill>
                <a:schemeClr val="accent2">
                  <a:lumMod val="75000"/>
                </a:schemeClr>
              </a:solidFill>
              <a:latin typeface="Cambria" panose="02040503050406030204" pitchFamily="18" charset="0"/>
            </a:endParaRPr>
          </a:p>
        </p:txBody>
      </p:sp>
      <p:sp>
        <p:nvSpPr>
          <p:cNvPr id="8" name="Título 1"/>
          <p:cNvSpPr>
            <a:spLocks noGrp="1"/>
          </p:cNvSpPr>
          <p:nvPr>
            <p:ph type="title"/>
          </p:nvPr>
        </p:nvSpPr>
        <p:spPr>
          <a:xfrm>
            <a:off x="3863661" y="647705"/>
            <a:ext cx="5299655" cy="1177920"/>
          </a:xfrm>
          <a:noFill/>
          <a:ln w="28575">
            <a:noFill/>
          </a:ln>
        </p:spPr>
        <p:style>
          <a:lnRef idx="2">
            <a:schemeClr val="accent2"/>
          </a:lnRef>
          <a:fillRef idx="1">
            <a:schemeClr val="lt1"/>
          </a:fillRef>
          <a:effectRef idx="0">
            <a:schemeClr val="accent2"/>
          </a:effectRef>
          <a:fontRef idx="minor">
            <a:schemeClr val="dk1"/>
          </a:fontRef>
        </p:style>
        <p:txBody>
          <a:bodyPr>
            <a:noAutofit/>
          </a:bodyPr>
          <a:lstStyle/>
          <a:p>
            <a:pPr algn="ctr"/>
            <a:r>
              <a:rPr lang="ca-ES" sz="6000" dirty="0" smtClean="0">
                <a:solidFill>
                  <a:schemeClr val="accent2">
                    <a:lumMod val="75000"/>
                  </a:schemeClr>
                </a:solidFill>
                <a:latin typeface="Cambria" panose="02040503050406030204" pitchFamily="18" charset="0"/>
              </a:rPr>
              <a:t>OBJECTIUS</a:t>
            </a:r>
            <a:endParaRPr lang="ca-ES" sz="6000" dirty="0">
              <a:solidFill>
                <a:schemeClr val="accent2">
                  <a:lumMod val="75000"/>
                </a:schemeClr>
              </a:solidFill>
              <a:latin typeface="Cambria" panose="02040503050406030204" pitchFamily="18" charset="0"/>
            </a:endParaRPr>
          </a:p>
        </p:txBody>
      </p:sp>
    </p:spTree>
    <p:extLst>
      <p:ext uri="{BB962C8B-B14F-4D97-AF65-F5344CB8AC3E}">
        <p14:creationId xmlns:p14="http://schemas.microsoft.com/office/powerpoint/2010/main" val="1172059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t="-83000" b="-83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14449" y="583667"/>
            <a:ext cx="10515600" cy="5737576"/>
          </a:xfrm>
        </p:spPr>
        <p:txBody>
          <a:bodyPr>
            <a:normAutofit fontScale="92500" lnSpcReduction="10000"/>
          </a:bodyPr>
          <a:lstStyle/>
          <a:p>
            <a:pPr marL="0" indent="0">
              <a:lnSpc>
                <a:spcPct val="150000"/>
              </a:lnSpc>
              <a:buNone/>
            </a:pPr>
            <a:r>
              <a:rPr lang="ca-ES" dirty="0">
                <a:solidFill>
                  <a:srgbClr val="4D2307"/>
                </a:solidFill>
                <a:latin typeface="Cambria" panose="02040503050406030204" pitchFamily="18" charset="0"/>
              </a:rPr>
              <a:t>Els objectius </a:t>
            </a:r>
            <a:r>
              <a:rPr lang="ca-ES" dirty="0" smtClean="0">
                <a:solidFill>
                  <a:srgbClr val="4D2307"/>
                </a:solidFill>
                <a:latin typeface="Cambria" panose="02040503050406030204" pitchFamily="18" charset="0"/>
              </a:rPr>
              <a:t>secundaris:</a:t>
            </a:r>
          </a:p>
          <a:p>
            <a:pPr>
              <a:lnSpc>
                <a:spcPct val="150000"/>
              </a:lnSpc>
              <a:buFont typeface="Wingdings" panose="05000000000000000000" pitchFamily="2" charset="2"/>
              <a:buChar char="v"/>
            </a:pPr>
            <a:r>
              <a:rPr lang="ca-ES" dirty="0" smtClean="0">
                <a:solidFill>
                  <a:srgbClr val="4D2307"/>
                </a:solidFill>
                <a:latin typeface="Cambria" panose="02040503050406030204" pitchFamily="18" charset="0"/>
              </a:rPr>
              <a:t>veure </a:t>
            </a:r>
            <a:r>
              <a:rPr lang="ca-ES" dirty="0">
                <a:solidFill>
                  <a:srgbClr val="4D2307"/>
                </a:solidFill>
                <a:latin typeface="Cambria" panose="02040503050406030204" pitchFamily="18" charset="0"/>
              </a:rPr>
              <a:t>com l’aliment passa a ser un element social </a:t>
            </a:r>
            <a:r>
              <a:rPr lang="ca-ES" dirty="0" smtClean="0">
                <a:solidFill>
                  <a:srgbClr val="4D2307"/>
                </a:solidFill>
                <a:latin typeface="Cambria" panose="02040503050406030204" pitchFamily="18" charset="0"/>
              </a:rPr>
              <a:t>important</a:t>
            </a:r>
          </a:p>
          <a:p>
            <a:pPr>
              <a:lnSpc>
                <a:spcPct val="150000"/>
              </a:lnSpc>
              <a:buFont typeface="Wingdings" panose="05000000000000000000" pitchFamily="2" charset="2"/>
              <a:buChar char="v"/>
            </a:pPr>
            <a:r>
              <a:rPr lang="ca-ES" dirty="0" smtClean="0">
                <a:solidFill>
                  <a:srgbClr val="4D2307"/>
                </a:solidFill>
                <a:latin typeface="Cambria" panose="02040503050406030204" pitchFamily="18" charset="0"/>
              </a:rPr>
              <a:t>descobrir </a:t>
            </a:r>
            <a:r>
              <a:rPr lang="ca-ES" dirty="0">
                <a:solidFill>
                  <a:srgbClr val="4D2307"/>
                </a:solidFill>
                <a:latin typeface="Cambria" panose="02040503050406030204" pitchFamily="18" charset="0"/>
              </a:rPr>
              <a:t>la importància de les relacions grupals i l’estructuració de la societat a petita escala (dins dels grups) però també a gran escala (relacions interculturals entre els diferents </a:t>
            </a:r>
            <a:r>
              <a:rPr lang="ca-ES" dirty="0" smtClean="0">
                <a:solidFill>
                  <a:srgbClr val="4D2307"/>
                </a:solidFill>
                <a:latin typeface="Cambria" panose="02040503050406030204" pitchFamily="18" charset="0"/>
              </a:rPr>
              <a:t>pobles)</a:t>
            </a:r>
          </a:p>
          <a:p>
            <a:pPr>
              <a:lnSpc>
                <a:spcPct val="150000"/>
              </a:lnSpc>
              <a:buFont typeface="Wingdings" panose="05000000000000000000" pitchFamily="2" charset="2"/>
              <a:buChar char="v"/>
            </a:pPr>
            <a:r>
              <a:rPr lang="ca-ES" dirty="0" smtClean="0">
                <a:solidFill>
                  <a:srgbClr val="4D2307"/>
                </a:solidFill>
                <a:latin typeface="Cambria" panose="02040503050406030204" pitchFamily="18" charset="0"/>
              </a:rPr>
              <a:t>poder </a:t>
            </a:r>
            <a:r>
              <a:rPr lang="ca-ES" dirty="0">
                <a:solidFill>
                  <a:srgbClr val="4D2307"/>
                </a:solidFill>
                <a:latin typeface="Cambria" panose="02040503050406030204" pitchFamily="18" charset="0"/>
              </a:rPr>
              <a:t>determinar quines condicions s’han de donar per a què aquests banquets esdevinguin una pràctica social </a:t>
            </a:r>
            <a:r>
              <a:rPr lang="ca-ES" dirty="0" smtClean="0">
                <a:solidFill>
                  <a:srgbClr val="4D2307"/>
                </a:solidFill>
                <a:latin typeface="Cambria" panose="02040503050406030204" pitchFamily="18" charset="0"/>
              </a:rPr>
              <a:t>rellevant</a:t>
            </a:r>
          </a:p>
          <a:p>
            <a:pPr>
              <a:lnSpc>
                <a:spcPct val="150000"/>
              </a:lnSpc>
              <a:buFont typeface="Wingdings" panose="05000000000000000000" pitchFamily="2" charset="2"/>
              <a:buChar char="v"/>
            </a:pPr>
            <a:r>
              <a:rPr lang="ca-ES" dirty="0" smtClean="0">
                <a:solidFill>
                  <a:srgbClr val="4D2307"/>
                </a:solidFill>
                <a:latin typeface="Cambria" panose="02040503050406030204" pitchFamily="18" charset="0"/>
              </a:rPr>
              <a:t>esbrinar </a:t>
            </a:r>
            <a:r>
              <a:rPr lang="ca-ES" dirty="0">
                <a:solidFill>
                  <a:srgbClr val="4D2307"/>
                </a:solidFill>
                <a:latin typeface="Cambria" panose="02040503050406030204" pitchFamily="18" charset="0"/>
              </a:rPr>
              <a:t>quin paper juga el poder (polític, social, religiós) en aquestes reunions. </a:t>
            </a:r>
          </a:p>
          <a:p>
            <a:pPr marL="0" indent="0">
              <a:buNone/>
            </a:pPr>
            <a:endParaRPr lang="ca-ES" dirty="0"/>
          </a:p>
        </p:txBody>
      </p:sp>
      <p:sp>
        <p:nvSpPr>
          <p:cNvPr id="4" name="CuadroTexto 3"/>
          <p:cNvSpPr txBox="1"/>
          <p:nvPr/>
        </p:nvSpPr>
        <p:spPr>
          <a:xfrm>
            <a:off x="90152" y="90152"/>
            <a:ext cx="6529589" cy="369332"/>
          </a:xfrm>
          <a:prstGeom prst="rect">
            <a:avLst/>
          </a:prstGeom>
          <a:noFill/>
          <a:ln>
            <a:solidFill>
              <a:schemeClr val="accent2">
                <a:lumMod val="75000"/>
              </a:schemeClr>
            </a:solidFill>
          </a:ln>
        </p:spPr>
        <p:txBody>
          <a:bodyPr wrap="square" rtlCol="0">
            <a:spAutoFit/>
          </a:bodyPr>
          <a:lstStyle/>
          <a:p>
            <a:r>
              <a:rPr lang="ca-ES" dirty="0" smtClean="0">
                <a:solidFill>
                  <a:schemeClr val="accent2">
                    <a:lumMod val="75000"/>
                  </a:schemeClr>
                </a:solidFill>
                <a:latin typeface="Cambria" panose="02040503050406030204" pitchFamily="18" charset="0"/>
              </a:rPr>
              <a:t>Els rituals de comensalitat. Una comparació entre Grècia i </a:t>
            </a:r>
            <a:r>
              <a:rPr lang="ca-ES" dirty="0" err="1" smtClean="0">
                <a:solidFill>
                  <a:schemeClr val="accent2">
                    <a:lumMod val="75000"/>
                  </a:schemeClr>
                </a:solidFill>
                <a:latin typeface="Cambria" panose="02040503050406030204" pitchFamily="18" charset="0"/>
              </a:rPr>
              <a:t>Argar</a:t>
            </a:r>
            <a:r>
              <a:rPr lang="ca-ES" dirty="0" smtClean="0">
                <a:solidFill>
                  <a:schemeClr val="accent2">
                    <a:lumMod val="75000"/>
                  </a:schemeClr>
                </a:solidFill>
                <a:latin typeface="Cambria" panose="02040503050406030204" pitchFamily="18" charset="0"/>
              </a:rPr>
              <a:t>. </a:t>
            </a:r>
            <a:endParaRPr lang="ca-ES" dirty="0">
              <a:solidFill>
                <a:schemeClr val="accent2">
                  <a:lumMod val="75000"/>
                </a:schemeClr>
              </a:solidFill>
              <a:latin typeface="Cambria" panose="02040503050406030204" pitchFamily="18" charset="0"/>
            </a:endParaRPr>
          </a:p>
        </p:txBody>
      </p:sp>
      <p:sp>
        <p:nvSpPr>
          <p:cNvPr id="5" name="CuadroTexto 4"/>
          <p:cNvSpPr txBox="1"/>
          <p:nvPr/>
        </p:nvSpPr>
        <p:spPr>
          <a:xfrm>
            <a:off x="9768623" y="6321243"/>
            <a:ext cx="2260244" cy="369332"/>
          </a:xfrm>
          <a:prstGeom prst="rect">
            <a:avLst/>
          </a:prstGeom>
          <a:noFill/>
          <a:ln>
            <a:solidFill>
              <a:schemeClr val="accent2">
                <a:lumMod val="60000"/>
                <a:lumOff val="40000"/>
              </a:schemeClr>
            </a:solidFill>
          </a:ln>
        </p:spPr>
        <p:txBody>
          <a:bodyPr wrap="square" rtlCol="0">
            <a:spAutoFit/>
          </a:bodyPr>
          <a:lstStyle/>
          <a:p>
            <a:r>
              <a:rPr lang="ca-ES" dirty="0" smtClean="0">
                <a:solidFill>
                  <a:schemeClr val="accent2">
                    <a:lumMod val="60000"/>
                    <a:lumOff val="40000"/>
                  </a:schemeClr>
                </a:solidFill>
                <a:latin typeface="Cambria" panose="02040503050406030204" pitchFamily="18" charset="0"/>
              </a:rPr>
              <a:t>Sara Navarro Orozco</a:t>
            </a:r>
            <a:endParaRPr lang="ca-ES" dirty="0">
              <a:solidFill>
                <a:schemeClr val="accent2">
                  <a:lumMod val="60000"/>
                  <a:lumOff val="40000"/>
                </a:schemeClr>
              </a:solidFill>
              <a:latin typeface="Cambria" panose="02040503050406030204" pitchFamily="18" charset="0"/>
            </a:endParaRPr>
          </a:p>
        </p:txBody>
      </p:sp>
    </p:spTree>
    <p:extLst>
      <p:ext uri="{BB962C8B-B14F-4D97-AF65-F5344CB8AC3E}">
        <p14:creationId xmlns:p14="http://schemas.microsoft.com/office/powerpoint/2010/main" val="827018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t="-83000" b="-83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825625"/>
            <a:ext cx="10515600" cy="4864950"/>
          </a:xfrm>
        </p:spPr>
        <p:txBody>
          <a:bodyPr>
            <a:normAutofit fontScale="77500" lnSpcReduction="20000"/>
          </a:bodyPr>
          <a:lstStyle/>
          <a:p>
            <a:pPr algn="just">
              <a:lnSpc>
                <a:spcPct val="170000"/>
              </a:lnSpc>
              <a:buFont typeface="Wingdings" panose="05000000000000000000" pitchFamily="2" charset="2"/>
              <a:buChar char="v"/>
            </a:pPr>
            <a:r>
              <a:rPr lang="ca-ES" dirty="0" smtClean="0">
                <a:solidFill>
                  <a:srgbClr val="4D2307"/>
                </a:solidFill>
                <a:latin typeface="Cambria" panose="02040503050406030204" pitchFamily="18" charset="0"/>
              </a:rPr>
              <a:t>Establir </a:t>
            </a:r>
            <a:r>
              <a:rPr lang="ca-ES" dirty="0">
                <a:solidFill>
                  <a:srgbClr val="4D2307"/>
                </a:solidFill>
                <a:latin typeface="Cambria" panose="02040503050406030204" pitchFamily="18" charset="0"/>
              </a:rPr>
              <a:t>un marc teòric més general sobre el banquet com a fenomen transcultural.</a:t>
            </a:r>
          </a:p>
          <a:p>
            <a:pPr algn="just">
              <a:lnSpc>
                <a:spcPct val="170000"/>
              </a:lnSpc>
              <a:buFont typeface="Wingdings" panose="05000000000000000000" pitchFamily="2" charset="2"/>
              <a:buChar char="v"/>
            </a:pPr>
            <a:r>
              <a:rPr lang="ca-ES" dirty="0" smtClean="0">
                <a:solidFill>
                  <a:srgbClr val="4D2307"/>
                </a:solidFill>
                <a:latin typeface="Cambria" panose="02040503050406030204" pitchFamily="18" charset="0"/>
              </a:rPr>
              <a:t> Comparar </a:t>
            </a:r>
            <a:r>
              <a:rPr lang="ca-ES" dirty="0">
                <a:solidFill>
                  <a:srgbClr val="4D2307"/>
                </a:solidFill>
                <a:latin typeface="Cambria" panose="02040503050406030204" pitchFamily="18" charset="0"/>
              </a:rPr>
              <a:t>dues </a:t>
            </a:r>
            <a:r>
              <a:rPr lang="ca-ES" dirty="0" smtClean="0">
                <a:solidFill>
                  <a:srgbClr val="4D2307"/>
                </a:solidFill>
                <a:latin typeface="Cambria" panose="02040503050406030204" pitchFamily="18" charset="0"/>
              </a:rPr>
              <a:t>societats.</a:t>
            </a:r>
          </a:p>
          <a:p>
            <a:pPr algn="just">
              <a:lnSpc>
                <a:spcPct val="170000"/>
              </a:lnSpc>
              <a:buFont typeface="Wingdings" panose="05000000000000000000" pitchFamily="2" charset="2"/>
              <a:buChar char="v"/>
            </a:pPr>
            <a:r>
              <a:rPr lang="ca-ES" dirty="0" smtClean="0">
                <a:solidFill>
                  <a:srgbClr val="4D2307"/>
                </a:solidFill>
                <a:latin typeface="Cambria" panose="02040503050406030204" pitchFamily="18" charset="0"/>
              </a:rPr>
              <a:t>Per </a:t>
            </a:r>
            <a:r>
              <a:rPr lang="ca-ES" dirty="0">
                <a:solidFill>
                  <a:srgbClr val="4D2307"/>
                </a:solidFill>
                <a:latin typeface="Cambria" panose="02040503050406030204" pitchFamily="18" charset="0"/>
              </a:rPr>
              <a:t>estudiar bé la </a:t>
            </a:r>
            <a:r>
              <a:rPr lang="ca-ES" i="1" dirty="0" err="1">
                <a:solidFill>
                  <a:srgbClr val="4D2307"/>
                </a:solidFill>
                <a:latin typeface="Cambria" panose="02040503050406030204" pitchFamily="18" charset="0"/>
              </a:rPr>
              <a:t>Ilíada</a:t>
            </a:r>
            <a:r>
              <a:rPr lang="ca-ES" dirty="0">
                <a:solidFill>
                  <a:srgbClr val="4D2307"/>
                </a:solidFill>
                <a:latin typeface="Cambria" panose="02040503050406030204" pitchFamily="18" charset="0"/>
              </a:rPr>
              <a:t> i l’</a:t>
            </a:r>
            <a:r>
              <a:rPr lang="ca-ES" i="1" dirty="0">
                <a:solidFill>
                  <a:srgbClr val="4D2307"/>
                </a:solidFill>
                <a:latin typeface="Cambria" panose="02040503050406030204" pitchFamily="18" charset="0"/>
              </a:rPr>
              <a:t>Odissea</a:t>
            </a:r>
            <a:r>
              <a:rPr lang="ca-ES" dirty="0">
                <a:solidFill>
                  <a:srgbClr val="4D2307"/>
                </a:solidFill>
                <a:latin typeface="Cambria" panose="02040503050406030204" pitchFamily="18" charset="0"/>
              </a:rPr>
              <a:t>, </a:t>
            </a:r>
            <a:r>
              <a:rPr lang="ca-ES" dirty="0" smtClean="0">
                <a:solidFill>
                  <a:srgbClr val="4D2307"/>
                </a:solidFill>
                <a:latin typeface="Cambria" panose="02040503050406030204" pitchFamily="18" charset="0"/>
              </a:rPr>
              <a:t>he utilitza </a:t>
            </a:r>
            <a:r>
              <a:rPr lang="ca-ES" dirty="0">
                <a:solidFill>
                  <a:srgbClr val="4D2307"/>
                </a:solidFill>
                <a:latin typeface="Cambria" panose="02040503050406030204" pitchFamily="18" charset="0"/>
              </a:rPr>
              <a:t>una traducció directa de l’original grec, feta per Luis </a:t>
            </a:r>
            <a:r>
              <a:rPr lang="ca-ES" dirty="0" err="1">
                <a:solidFill>
                  <a:srgbClr val="4D2307"/>
                </a:solidFill>
                <a:latin typeface="Cambria" panose="02040503050406030204" pitchFamily="18" charset="0"/>
              </a:rPr>
              <a:t>Segalá</a:t>
            </a:r>
            <a:r>
              <a:rPr lang="ca-ES" dirty="0">
                <a:solidFill>
                  <a:srgbClr val="4D2307"/>
                </a:solidFill>
                <a:latin typeface="Cambria" panose="02040503050406030204" pitchFamily="18" charset="0"/>
              </a:rPr>
              <a:t> </a:t>
            </a:r>
            <a:r>
              <a:rPr lang="ca-ES" dirty="0" err="1">
                <a:solidFill>
                  <a:srgbClr val="4D2307"/>
                </a:solidFill>
                <a:latin typeface="Cambria" panose="02040503050406030204" pitchFamily="18" charset="0"/>
              </a:rPr>
              <a:t>Estalella</a:t>
            </a:r>
            <a:r>
              <a:rPr lang="ca-ES" dirty="0">
                <a:solidFill>
                  <a:srgbClr val="4D2307"/>
                </a:solidFill>
                <a:latin typeface="Cambria" panose="02040503050406030204" pitchFamily="18" charset="0"/>
              </a:rPr>
              <a:t>, en la seva “Obras completes de </a:t>
            </a:r>
            <a:r>
              <a:rPr lang="ca-ES" dirty="0" err="1">
                <a:solidFill>
                  <a:srgbClr val="4D2307"/>
                </a:solidFill>
                <a:latin typeface="Cambria" panose="02040503050406030204" pitchFamily="18" charset="0"/>
              </a:rPr>
              <a:t>Homero</a:t>
            </a:r>
            <a:r>
              <a:rPr lang="ca-ES" dirty="0">
                <a:solidFill>
                  <a:srgbClr val="4D2307"/>
                </a:solidFill>
                <a:latin typeface="Cambria" panose="02040503050406030204" pitchFamily="18" charset="0"/>
              </a:rPr>
              <a:t>”. </a:t>
            </a:r>
          </a:p>
          <a:p>
            <a:pPr algn="just">
              <a:lnSpc>
                <a:spcPct val="170000"/>
              </a:lnSpc>
              <a:buFont typeface="Wingdings" panose="05000000000000000000" pitchFamily="2" charset="2"/>
              <a:buChar char="v"/>
            </a:pPr>
            <a:r>
              <a:rPr lang="ca-ES" dirty="0">
                <a:solidFill>
                  <a:srgbClr val="4D2307"/>
                </a:solidFill>
                <a:latin typeface="Cambria" panose="02040503050406030204" pitchFamily="18" charset="0"/>
              </a:rPr>
              <a:t>Per tractar el tema de la comensalitat, tan a </a:t>
            </a:r>
            <a:r>
              <a:rPr lang="ca-ES" dirty="0" smtClean="0">
                <a:solidFill>
                  <a:srgbClr val="4D2307"/>
                </a:solidFill>
                <a:latin typeface="Cambria" panose="02040503050406030204" pitchFamily="18" charset="0"/>
              </a:rPr>
              <a:t>Grècia </a:t>
            </a:r>
            <a:r>
              <a:rPr lang="ca-ES" dirty="0">
                <a:solidFill>
                  <a:srgbClr val="4D2307"/>
                </a:solidFill>
                <a:latin typeface="Cambria" panose="02040503050406030204" pitchFamily="18" charset="0"/>
              </a:rPr>
              <a:t>com a </a:t>
            </a:r>
            <a:r>
              <a:rPr lang="ca-ES" dirty="0" err="1">
                <a:solidFill>
                  <a:srgbClr val="4D2307"/>
                </a:solidFill>
                <a:latin typeface="Cambria" panose="02040503050406030204" pitchFamily="18" charset="0"/>
              </a:rPr>
              <a:t>l’Argar</a:t>
            </a:r>
            <a:r>
              <a:rPr lang="ca-ES" dirty="0">
                <a:solidFill>
                  <a:srgbClr val="4D2307"/>
                </a:solidFill>
                <a:latin typeface="Cambria" panose="02040503050406030204" pitchFamily="18" charset="0"/>
              </a:rPr>
              <a:t>, primer, he constituït un recull de títols que tracten el tema del banquet, els aliments i els rituals implicats de manera més general, i després d’una curosa cerca més concreta sobre les dues zones a treballar. </a:t>
            </a:r>
          </a:p>
          <a:p>
            <a:pPr marL="0" indent="0">
              <a:buNone/>
            </a:pPr>
            <a:endParaRPr lang="ca-ES" dirty="0"/>
          </a:p>
        </p:txBody>
      </p:sp>
      <p:sp>
        <p:nvSpPr>
          <p:cNvPr id="4" name="CuadroTexto 3"/>
          <p:cNvSpPr txBox="1"/>
          <p:nvPr/>
        </p:nvSpPr>
        <p:spPr>
          <a:xfrm>
            <a:off x="9768623" y="6321243"/>
            <a:ext cx="2260244" cy="369332"/>
          </a:xfrm>
          <a:prstGeom prst="rect">
            <a:avLst/>
          </a:prstGeom>
          <a:noFill/>
          <a:ln>
            <a:solidFill>
              <a:schemeClr val="accent2">
                <a:lumMod val="60000"/>
                <a:lumOff val="40000"/>
              </a:schemeClr>
            </a:solidFill>
          </a:ln>
        </p:spPr>
        <p:txBody>
          <a:bodyPr wrap="square" rtlCol="0">
            <a:spAutoFit/>
          </a:bodyPr>
          <a:lstStyle/>
          <a:p>
            <a:r>
              <a:rPr lang="ca-ES" dirty="0" smtClean="0">
                <a:solidFill>
                  <a:schemeClr val="accent2">
                    <a:lumMod val="60000"/>
                    <a:lumOff val="40000"/>
                  </a:schemeClr>
                </a:solidFill>
                <a:latin typeface="Cambria" panose="02040503050406030204" pitchFamily="18" charset="0"/>
              </a:rPr>
              <a:t>Sara Navarro Orozco</a:t>
            </a:r>
            <a:endParaRPr lang="ca-ES" dirty="0">
              <a:solidFill>
                <a:schemeClr val="accent2">
                  <a:lumMod val="60000"/>
                  <a:lumOff val="40000"/>
                </a:schemeClr>
              </a:solidFill>
              <a:latin typeface="Cambria" panose="02040503050406030204" pitchFamily="18" charset="0"/>
            </a:endParaRPr>
          </a:p>
        </p:txBody>
      </p:sp>
      <p:sp>
        <p:nvSpPr>
          <p:cNvPr id="5" name="CuadroTexto 4"/>
          <p:cNvSpPr txBox="1"/>
          <p:nvPr/>
        </p:nvSpPr>
        <p:spPr>
          <a:xfrm>
            <a:off x="90152" y="90152"/>
            <a:ext cx="6452316" cy="369332"/>
          </a:xfrm>
          <a:prstGeom prst="rect">
            <a:avLst/>
          </a:prstGeom>
          <a:noFill/>
          <a:ln>
            <a:solidFill>
              <a:schemeClr val="accent2">
                <a:lumMod val="75000"/>
              </a:schemeClr>
            </a:solidFill>
          </a:ln>
        </p:spPr>
        <p:txBody>
          <a:bodyPr wrap="square" rtlCol="0">
            <a:spAutoFit/>
          </a:bodyPr>
          <a:lstStyle/>
          <a:p>
            <a:r>
              <a:rPr lang="ca-ES" dirty="0" smtClean="0">
                <a:solidFill>
                  <a:schemeClr val="accent2">
                    <a:lumMod val="75000"/>
                  </a:schemeClr>
                </a:solidFill>
                <a:latin typeface="Cambria" panose="02040503050406030204" pitchFamily="18" charset="0"/>
              </a:rPr>
              <a:t>Els rituals de comensalitat. Una comparació entre Grècia i </a:t>
            </a:r>
            <a:r>
              <a:rPr lang="ca-ES" dirty="0" err="1" smtClean="0">
                <a:solidFill>
                  <a:schemeClr val="accent2">
                    <a:lumMod val="75000"/>
                  </a:schemeClr>
                </a:solidFill>
                <a:latin typeface="Cambria" panose="02040503050406030204" pitchFamily="18" charset="0"/>
              </a:rPr>
              <a:t>Argar</a:t>
            </a:r>
            <a:r>
              <a:rPr lang="ca-ES" dirty="0" smtClean="0">
                <a:solidFill>
                  <a:schemeClr val="accent2">
                    <a:lumMod val="75000"/>
                  </a:schemeClr>
                </a:solidFill>
                <a:latin typeface="Cambria" panose="02040503050406030204" pitchFamily="18" charset="0"/>
              </a:rPr>
              <a:t>. </a:t>
            </a:r>
            <a:endParaRPr lang="ca-ES" dirty="0">
              <a:solidFill>
                <a:schemeClr val="accent2">
                  <a:lumMod val="75000"/>
                </a:schemeClr>
              </a:solidFill>
              <a:latin typeface="Cambria" panose="02040503050406030204" pitchFamily="18" charset="0"/>
            </a:endParaRPr>
          </a:p>
        </p:txBody>
      </p:sp>
      <p:sp>
        <p:nvSpPr>
          <p:cNvPr id="8" name="Título 1"/>
          <p:cNvSpPr>
            <a:spLocks noGrp="1"/>
          </p:cNvSpPr>
          <p:nvPr>
            <p:ph type="title"/>
          </p:nvPr>
        </p:nvSpPr>
        <p:spPr>
          <a:xfrm>
            <a:off x="3863661" y="647705"/>
            <a:ext cx="5299655" cy="1177920"/>
          </a:xfrm>
          <a:noFill/>
          <a:ln w="28575">
            <a:noFill/>
          </a:ln>
        </p:spPr>
        <p:style>
          <a:lnRef idx="2">
            <a:schemeClr val="accent2"/>
          </a:lnRef>
          <a:fillRef idx="1">
            <a:schemeClr val="lt1"/>
          </a:fillRef>
          <a:effectRef idx="0">
            <a:schemeClr val="accent2"/>
          </a:effectRef>
          <a:fontRef idx="minor">
            <a:schemeClr val="dk1"/>
          </a:fontRef>
        </p:style>
        <p:txBody>
          <a:bodyPr>
            <a:noAutofit/>
          </a:bodyPr>
          <a:lstStyle/>
          <a:p>
            <a:pPr algn="ctr"/>
            <a:r>
              <a:rPr lang="ca-ES" sz="6000" dirty="0" smtClean="0">
                <a:solidFill>
                  <a:schemeClr val="accent2">
                    <a:lumMod val="75000"/>
                  </a:schemeClr>
                </a:solidFill>
                <a:latin typeface="Cambria" panose="02040503050406030204" pitchFamily="18" charset="0"/>
              </a:rPr>
              <a:t>METODOLOGIA</a:t>
            </a:r>
            <a:endParaRPr lang="ca-ES" sz="6000" dirty="0">
              <a:solidFill>
                <a:schemeClr val="accent2">
                  <a:lumMod val="75000"/>
                </a:schemeClr>
              </a:solidFill>
              <a:latin typeface="Cambria" panose="02040503050406030204" pitchFamily="18" charset="0"/>
            </a:endParaRPr>
          </a:p>
        </p:txBody>
      </p:sp>
    </p:spTree>
    <p:extLst>
      <p:ext uri="{BB962C8B-B14F-4D97-AF65-F5344CB8AC3E}">
        <p14:creationId xmlns:p14="http://schemas.microsoft.com/office/powerpoint/2010/main" val="4043468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t="-14000" b="-14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0151" y="1663987"/>
            <a:ext cx="11938715" cy="4938694"/>
          </a:xfrm>
        </p:spPr>
        <p:txBody>
          <a:bodyPr>
            <a:normAutofit fontScale="85000" lnSpcReduction="10000"/>
          </a:bodyPr>
          <a:lstStyle/>
          <a:p>
            <a:pPr marL="0" indent="0" algn="just">
              <a:lnSpc>
                <a:spcPct val="150000"/>
              </a:lnSpc>
              <a:buNone/>
            </a:pPr>
            <a:r>
              <a:rPr lang="ca-ES" dirty="0">
                <a:solidFill>
                  <a:srgbClr val="4D2307"/>
                </a:solidFill>
                <a:latin typeface="Cambria" panose="02040503050406030204" pitchFamily="18" charset="0"/>
              </a:rPr>
              <a:t>Els grecs estableixen una distinció més o menys clara entre dos aspectes diferenciats de la comensalitat: menjar (</a:t>
            </a:r>
            <a:r>
              <a:rPr lang="ca-ES" i="1" dirty="0" err="1">
                <a:solidFill>
                  <a:srgbClr val="4D2307"/>
                </a:solidFill>
                <a:latin typeface="Cambria" panose="02040503050406030204" pitchFamily="18" charset="0"/>
              </a:rPr>
              <a:t>deipnon</a:t>
            </a:r>
            <a:r>
              <a:rPr lang="ca-ES" dirty="0">
                <a:solidFill>
                  <a:srgbClr val="4D2307"/>
                </a:solidFill>
                <a:latin typeface="Cambria" panose="02040503050406030204" pitchFamily="18" charset="0"/>
              </a:rPr>
              <a:t>) i beure (</a:t>
            </a:r>
            <a:r>
              <a:rPr lang="ca-ES" i="1" dirty="0" err="1">
                <a:solidFill>
                  <a:srgbClr val="4D2307"/>
                </a:solidFill>
                <a:latin typeface="Cambria" panose="02040503050406030204" pitchFamily="18" charset="0"/>
              </a:rPr>
              <a:t>symposium</a:t>
            </a:r>
            <a:r>
              <a:rPr lang="ca-ES" dirty="0">
                <a:solidFill>
                  <a:srgbClr val="4D2307"/>
                </a:solidFill>
                <a:latin typeface="Cambria" panose="02040503050406030204" pitchFamily="18" charset="0"/>
              </a:rPr>
              <a:t>), i tot indica que haurien privilegiat sobretot la segona part, és a dir el consum comunitari de les begudes </a:t>
            </a:r>
            <a:r>
              <a:rPr lang="ca-ES" dirty="0" smtClean="0">
                <a:solidFill>
                  <a:srgbClr val="4D2307"/>
                </a:solidFill>
                <a:latin typeface="Cambria" panose="02040503050406030204" pitchFamily="18" charset="0"/>
              </a:rPr>
              <a:t>alcohòliques, entorn </a:t>
            </a:r>
            <a:r>
              <a:rPr lang="ca-ES" dirty="0">
                <a:solidFill>
                  <a:srgbClr val="4D2307"/>
                </a:solidFill>
                <a:latin typeface="Cambria" panose="02040503050406030204" pitchFamily="18" charset="0"/>
              </a:rPr>
              <a:t>de la qual es va crear un entorn ritual més elaborat: la barreja de la beguda (vi i aigua), l’ús d’un conjunt d’elements específics de servei, etc.</a:t>
            </a:r>
          </a:p>
          <a:p>
            <a:pPr marL="0" indent="0" algn="just">
              <a:lnSpc>
                <a:spcPct val="150000"/>
              </a:lnSpc>
              <a:buNone/>
            </a:pPr>
            <a:endParaRPr lang="ca-ES" dirty="0" smtClean="0">
              <a:solidFill>
                <a:srgbClr val="4D2307"/>
              </a:solidFill>
              <a:latin typeface="Cambria" panose="02040503050406030204" pitchFamily="18" charset="0"/>
            </a:endParaRPr>
          </a:p>
          <a:p>
            <a:pPr marL="0" indent="0" algn="ctr">
              <a:lnSpc>
                <a:spcPct val="150000"/>
              </a:lnSpc>
              <a:buNone/>
            </a:pPr>
            <a:r>
              <a:rPr lang="ca-ES" dirty="0" smtClean="0">
                <a:solidFill>
                  <a:srgbClr val="4D2307"/>
                </a:solidFill>
                <a:latin typeface="Cambria" panose="02040503050406030204" pitchFamily="18" charset="0"/>
              </a:rPr>
              <a:t>“</a:t>
            </a:r>
            <a:r>
              <a:rPr lang="ca-ES" i="1" dirty="0">
                <a:solidFill>
                  <a:srgbClr val="4D2307"/>
                </a:solidFill>
                <a:latin typeface="Cambria" panose="02040503050406030204" pitchFamily="18" charset="0"/>
              </a:rPr>
              <a:t>Las </a:t>
            </a:r>
            <a:r>
              <a:rPr lang="ca-ES" i="1" dirty="0" err="1">
                <a:solidFill>
                  <a:srgbClr val="4D2307"/>
                </a:solidFill>
                <a:latin typeface="Cambria" panose="02040503050406030204" pitchFamily="18" charset="0"/>
              </a:rPr>
              <a:t>crateras</a:t>
            </a:r>
            <a:r>
              <a:rPr lang="ca-ES" i="1" dirty="0">
                <a:solidFill>
                  <a:srgbClr val="4D2307"/>
                </a:solidFill>
                <a:latin typeface="Cambria" panose="02040503050406030204" pitchFamily="18" charset="0"/>
              </a:rPr>
              <a:t> y lo </a:t>
            </a:r>
            <a:r>
              <a:rPr lang="ca-ES" i="1" dirty="0" err="1">
                <a:solidFill>
                  <a:srgbClr val="4D2307"/>
                </a:solidFill>
                <a:latin typeface="Cambria" panose="02040503050406030204" pitchFamily="18" charset="0"/>
              </a:rPr>
              <a:t>distribuyeron</a:t>
            </a:r>
            <a:r>
              <a:rPr lang="ca-ES" i="1" dirty="0">
                <a:solidFill>
                  <a:srgbClr val="4D2307"/>
                </a:solidFill>
                <a:latin typeface="Cambria" panose="02040503050406030204" pitchFamily="18" charset="0"/>
              </a:rPr>
              <a:t> a </a:t>
            </a:r>
            <a:r>
              <a:rPr lang="ca-ES" i="1" dirty="0" err="1">
                <a:solidFill>
                  <a:srgbClr val="4D2307"/>
                </a:solidFill>
                <a:latin typeface="Cambria" panose="02040503050406030204" pitchFamily="18" charset="0"/>
              </a:rPr>
              <a:t>todos</a:t>
            </a:r>
            <a:r>
              <a:rPr lang="ca-ES" i="1" dirty="0">
                <a:solidFill>
                  <a:srgbClr val="4D2307"/>
                </a:solidFill>
                <a:latin typeface="Cambria" panose="02040503050406030204" pitchFamily="18" charset="0"/>
              </a:rPr>
              <a:t> los presentes </a:t>
            </a:r>
            <a:r>
              <a:rPr lang="ca-ES" i="1" dirty="0" err="1">
                <a:solidFill>
                  <a:srgbClr val="4D2307"/>
                </a:solidFill>
                <a:latin typeface="Cambria" panose="02040503050406030204" pitchFamily="18" charset="0"/>
              </a:rPr>
              <a:t>después</a:t>
            </a:r>
            <a:r>
              <a:rPr lang="ca-ES" i="1" dirty="0">
                <a:solidFill>
                  <a:srgbClr val="4D2307"/>
                </a:solidFill>
                <a:latin typeface="Cambria" panose="02040503050406030204" pitchFamily="18" charset="0"/>
              </a:rPr>
              <a:t> de </a:t>
            </a:r>
            <a:r>
              <a:rPr lang="ca-ES" i="1" dirty="0" err="1">
                <a:solidFill>
                  <a:srgbClr val="4D2307"/>
                </a:solidFill>
                <a:latin typeface="Cambria" panose="02040503050406030204" pitchFamily="18" charset="0"/>
              </a:rPr>
              <a:t>haber</a:t>
            </a:r>
            <a:r>
              <a:rPr lang="ca-ES" i="1" dirty="0">
                <a:solidFill>
                  <a:srgbClr val="4D2307"/>
                </a:solidFill>
                <a:latin typeface="Cambria" panose="02040503050406030204" pitchFamily="18" charset="0"/>
              </a:rPr>
              <a:t> </a:t>
            </a:r>
            <a:r>
              <a:rPr lang="ca-ES" i="1" dirty="0" err="1">
                <a:solidFill>
                  <a:srgbClr val="4D2307"/>
                </a:solidFill>
                <a:latin typeface="Cambria" panose="02040503050406030204" pitchFamily="18" charset="0"/>
              </a:rPr>
              <a:t>ofrecido</a:t>
            </a:r>
            <a:r>
              <a:rPr lang="ca-ES" i="1" dirty="0">
                <a:solidFill>
                  <a:srgbClr val="4D2307"/>
                </a:solidFill>
                <a:latin typeface="Cambria" panose="02040503050406030204" pitchFamily="18" charset="0"/>
              </a:rPr>
              <a:t> en </a:t>
            </a:r>
            <a:r>
              <a:rPr lang="ca-ES" i="1" dirty="0" err="1">
                <a:solidFill>
                  <a:srgbClr val="4D2307"/>
                </a:solidFill>
                <a:latin typeface="Cambria" panose="02040503050406030204" pitchFamily="18" charset="0"/>
              </a:rPr>
              <a:t>copas</a:t>
            </a:r>
            <a:r>
              <a:rPr lang="ca-ES" i="1" dirty="0">
                <a:solidFill>
                  <a:srgbClr val="4D2307"/>
                </a:solidFill>
                <a:latin typeface="Cambria" panose="02040503050406030204" pitchFamily="18" charset="0"/>
              </a:rPr>
              <a:t> las </a:t>
            </a:r>
            <a:r>
              <a:rPr lang="ca-ES" i="1" dirty="0" err="1">
                <a:solidFill>
                  <a:srgbClr val="4D2307"/>
                </a:solidFill>
                <a:latin typeface="Cambria" panose="02040503050406030204" pitchFamily="18" charset="0"/>
              </a:rPr>
              <a:t>primicias</a:t>
            </a:r>
            <a:r>
              <a:rPr lang="ca-ES" dirty="0" smtClean="0">
                <a:solidFill>
                  <a:srgbClr val="4D2307"/>
                </a:solidFill>
                <a:latin typeface="Cambria" panose="02040503050406030204" pitchFamily="18" charset="0"/>
              </a:rPr>
              <a:t>”.</a:t>
            </a:r>
            <a:r>
              <a:rPr lang="ca-ES" baseline="30000" dirty="0" smtClean="0">
                <a:solidFill>
                  <a:srgbClr val="4D2307"/>
                </a:solidFill>
                <a:latin typeface="Cambria" panose="02040503050406030204" pitchFamily="18" charset="0"/>
              </a:rPr>
              <a:t> </a:t>
            </a:r>
            <a:endParaRPr lang="ca-ES" dirty="0" smtClean="0">
              <a:solidFill>
                <a:srgbClr val="4D2307"/>
              </a:solidFill>
              <a:latin typeface="Cambria" panose="02040503050406030204" pitchFamily="18" charset="0"/>
            </a:endParaRPr>
          </a:p>
        </p:txBody>
      </p:sp>
      <p:sp>
        <p:nvSpPr>
          <p:cNvPr id="4" name="CuadroTexto 3"/>
          <p:cNvSpPr txBox="1"/>
          <p:nvPr/>
        </p:nvSpPr>
        <p:spPr>
          <a:xfrm>
            <a:off x="9768623" y="6321243"/>
            <a:ext cx="2260244" cy="369332"/>
          </a:xfrm>
          <a:prstGeom prst="rect">
            <a:avLst/>
          </a:prstGeom>
          <a:noFill/>
          <a:ln>
            <a:solidFill>
              <a:schemeClr val="accent2">
                <a:lumMod val="60000"/>
                <a:lumOff val="40000"/>
              </a:schemeClr>
            </a:solidFill>
          </a:ln>
        </p:spPr>
        <p:txBody>
          <a:bodyPr wrap="square" rtlCol="0">
            <a:spAutoFit/>
          </a:bodyPr>
          <a:lstStyle/>
          <a:p>
            <a:r>
              <a:rPr lang="ca-ES" dirty="0" smtClean="0">
                <a:solidFill>
                  <a:schemeClr val="accent2">
                    <a:lumMod val="60000"/>
                    <a:lumOff val="40000"/>
                  </a:schemeClr>
                </a:solidFill>
                <a:latin typeface="Cambria" panose="02040503050406030204" pitchFamily="18" charset="0"/>
              </a:rPr>
              <a:t>Sara Navarro Orozco</a:t>
            </a:r>
            <a:endParaRPr lang="ca-ES" dirty="0">
              <a:solidFill>
                <a:schemeClr val="accent2">
                  <a:lumMod val="60000"/>
                  <a:lumOff val="40000"/>
                </a:schemeClr>
              </a:solidFill>
              <a:latin typeface="Cambria" panose="02040503050406030204" pitchFamily="18" charset="0"/>
            </a:endParaRPr>
          </a:p>
        </p:txBody>
      </p:sp>
      <p:sp>
        <p:nvSpPr>
          <p:cNvPr id="5" name="CuadroTexto 4"/>
          <p:cNvSpPr txBox="1"/>
          <p:nvPr/>
        </p:nvSpPr>
        <p:spPr>
          <a:xfrm>
            <a:off x="90152" y="90152"/>
            <a:ext cx="6439437" cy="369332"/>
          </a:xfrm>
          <a:prstGeom prst="rect">
            <a:avLst/>
          </a:prstGeom>
          <a:noFill/>
          <a:ln>
            <a:solidFill>
              <a:schemeClr val="accent2">
                <a:lumMod val="75000"/>
              </a:schemeClr>
            </a:solidFill>
          </a:ln>
        </p:spPr>
        <p:txBody>
          <a:bodyPr wrap="square" rtlCol="0">
            <a:spAutoFit/>
          </a:bodyPr>
          <a:lstStyle/>
          <a:p>
            <a:r>
              <a:rPr lang="ca-ES" dirty="0" smtClean="0">
                <a:solidFill>
                  <a:schemeClr val="accent2">
                    <a:lumMod val="75000"/>
                  </a:schemeClr>
                </a:solidFill>
                <a:latin typeface="Cambria" panose="02040503050406030204" pitchFamily="18" charset="0"/>
              </a:rPr>
              <a:t>Els rituals de comensalitat. Una comparació entre Grècia i </a:t>
            </a:r>
            <a:r>
              <a:rPr lang="ca-ES" dirty="0" err="1" smtClean="0">
                <a:solidFill>
                  <a:schemeClr val="accent2">
                    <a:lumMod val="75000"/>
                  </a:schemeClr>
                </a:solidFill>
                <a:latin typeface="Cambria" panose="02040503050406030204" pitchFamily="18" charset="0"/>
              </a:rPr>
              <a:t>Argar</a:t>
            </a:r>
            <a:r>
              <a:rPr lang="ca-ES" dirty="0" smtClean="0">
                <a:solidFill>
                  <a:schemeClr val="accent2">
                    <a:lumMod val="75000"/>
                  </a:schemeClr>
                </a:solidFill>
                <a:latin typeface="Cambria" panose="02040503050406030204" pitchFamily="18" charset="0"/>
              </a:rPr>
              <a:t>. </a:t>
            </a:r>
            <a:endParaRPr lang="ca-ES" dirty="0">
              <a:solidFill>
                <a:schemeClr val="accent2">
                  <a:lumMod val="75000"/>
                </a:schemeClr>
              </a:solidFill>
              <a:latin typeface="Cambria" panose="02040503050406030204" pitchFamily="18" charset="0"/>
            </a:endParaRPr>
          </a:p>
        </p:txBody>
      </p:sp>
      <p:sp>
        <p:nvSpPr>
          <p:cNvPr id="7" name="Título 1"/>
          <p:cNvSpPr>
            <a:spLocks noGrp="1"/>
          </p:cNvSpPr>
          <p:nvPr>
            <p:ph type="title"/>
          </p:nvPr>
        </p:nvSpPr>
        <p:spPr>
          <a:xfrm>
            <a:off x="3863661" y="647705"/>
            <a:ext cx="5299655" cy="1177920"/>
          </a:xfrm>
          <a:noFill/>
          <a:ln w="28575">
            <a:noFill/>
          </a:ln>
        </p:spPr>
        <p:style>
          <a:lnRef idx="2">
            <a:schemeClr val="accent2"/>
          </a:lnRef>
          <a:fillRef idx="1">
            <a:schemeClr val="lt1"/>
          </a:fillRef>
          <a:effectRef idx="0">
            <a:schemeClr val="accent2"/>
          </a:effectRef>
          <a:fontRef idx="minor">
            <a:schemeClr val="dk1"/>
          </a:fontRef>
        </p:style>
        <p:txBody>
          <a:bodyPr>
            <a:noAutofit/>
          </a:bodyPr>
          <a:lstStyle/>
          <a:p>
            <a:pPr algn="ctr"/>
            <a:r>
              <a:rPr lang="ca-ES" sz="6000" dirty="0" smtClean="0">
                <a:solidFill>
                  <a:schemeClr val="accent2">
                    <a:lumMod val="75000"/>
                  </a:schemeClr>
                </a:solidFill>
                <a:latin typeface="Cambria" panose="02040503050406030204" pitchFamily="18" charset="0"/>
              </a:rPr>
              <a:t>GRÈCIA</a:t>
            </a:r>
            <a:endParaRPr lang="ca-ES" sz="6000" dirty="0">
              <a:solidFill>
                <a:schemeClr val="accent2">
                  <a:lumMod val="75000"/>
                </a:schemeClr>
              </a:solidFill>
              <a:latin typeface="Cambria" panose="02040503050406030204" pitchFamily="18" charset="0"/>
            </a:endParaRPr>
          </a:p>
        </p:txBody>
      </p:sp>
    </p:spTree>
    <p:extLst>
      <p:ext uri="{BB962C8B-B14F-4D97-AF65-F5344CB8AC3E}">
        <p14:creationId xmlns:p14="http://schemas.microsoft.com/office/powerpoint/2010/main" val="875908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t="-14000" b="-14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7505" y="772732"/>
            <a:ext cx="11791361" cy="5404231"/>
          </a:xfrm>
        </p:spPr>
        <p:txBody>
          <a:bodyPr>
            <a:normAutofit fontScale="92500" lnSpcReduction="10000"/>
          </a:bodyPr>
          <a:lstStyle/>
          <a:p>
            <a:pPr marL="0" indent="0" algn="just">
              <a:lnSpc>
                <a:spcPct val="150000"/>
              </a:lnSpc>
              <a:buNone/>
            </a:pPr>
            <a:r>
              <a:rPr lang="ca-ES" dirty="0">
                <a:solidFill>
                  <a:srgbClr val="4D2307"/>
                </a:solidFill>
                <a:latin typeface="Cambria" panose="02040503050406030204" pitchFamily="18" charset="0"/>
              </a:rPr>
              <a:t>E</a:t>
            </a:r>
            <a:r>
              <a:rPr lang="ca-ES" dirty="0" smtClean="0">
                <a:solidFill>
                  <a:srgbClr val="4D2307"/>
                </a:solidFill>
                <a:latin typeface="Cambria" panose="02040503050406030204" pitchFamily="18" charset="0"/>
              </a:rPr>
              <a:t>l banquet pot servir com a context idoni per a forjar relacions de jerarquia social, doncs oferir banquets pot ser un recurs particularment efectiu per a demostrar les possibilitats econòmiques i les habilitats polítiques a l’hora d’assolir prestigi i guanyar-se el suport d’uns seguidors. Els caps o líders de tribu poden competir a través del banquet per tal de demostrar i ostentar la seva capacitat per reunir àmplies quantitats de menjar: </a:t>
            </a:r>
          </a:p>
          <a:p>
            <a:pPr marL="0" indent="0" algn="just">
              <a:lnSpc>
                <a:spcPct val="150000"/>
              </a:lnSpc>
              <a:buNone/>
            </a:pPr>
            <a:endParaRPr lang="ca-ES" dirty="0" smtClean="0">
              <a:solidFill>
                <a:srgbClr val="4D2307"/>
              </a:solidFill>
              <a:latin typeface="Cambria" panose="02040503050406030204" pitchFamily="18" charset="0"/>
            </a:endParaRPr>
          </a:p>
          <a:p>
            <a:pPr marL="0" indent="0" algn="ctr">
              <a:lnSpc>
                <a:spcPct val="150000"/>
              </a:lnSpc>
              <a:buNone/>
            </a:pPr>
            <a:r>
              <a:rPr lang="ca-ES" dirty="0" smtClean="0">
                <a:solidFill>
                  <a:srgbClr val="4D2307"/>
                </a:solidFill>
                <a:latin typeface="Cambria" panose="02040503050406030204" pitchFamily="18" charset="0"/>
              </a:rPr>
              <a:t>“</a:t>
            </a:r>
            <a:r>
              <a:rPr lang="ca-ES" i="1" dirty="0" smtClean="0">
                <a:solidFill>
                  <a:srgbClr val="4D2307"/>
                </a:solidFill>
                <a:latin typeface="Cambria" panose="02040503050406030204" pitchFamily="18" charset="0"/>
              </a:rPr>
              <a:t>Mi altar </a:t>
            </a:r>
            <a:r>
              <a:rPr lang="ca-ES" i="1" dirty="0" err="1" smtClean="0">
                <a:solidFill>
                  <a:srgbClr val="4D2307"/>
                </a:solidFill>
                <a:latin typeface="Cambria" panose="02040503050406030204" pitchFamily="18" charset="0"/>
              </a:rPr>
              <a:t>jamás</a:t>
            </a:r>
            <a:r>
              <a:rPr lang="ca-ES" i="1" dirty="0" smtClean="0">
                <a:solidFill>
                  <a:srgbClr val="4D2307"/>
                </a:solidFill>
                <a:latin typeface="Cambria" panose="02040503050406030204" pitchFamily="18" charset="0"/>
              </a:rPr>
              <a:t> </a:t>
            </a:r>
            <a:r>
              <a:rPr lang="ca-ES" i="1" dirty="0" err="1" smtClean="0">
                <a:solidFill>
                  <a:srgbClr val="4D2307"/>
                </a:solidFill>
                <a:latin typeface="Cambria" panose="02040503050406030204" pitchFamily="18" charset="0"/>
              </a:rPr>
              <a:t>careció</a:t>
            </a:r>
            <a:r>
              <a:rPr lang="ca-ES" i="1" dirty="0" smtClean="0">
                <a:solidFill>
                  <a:srgbClr val="4D2307"/>
                </a:solidFill>
                <a:latin typeface="Cambria" panose="02040503050406030204" pitchFamily="18" charset="0"/>
              </a:rPr>
              <a:t> en ella del alimento </a:t>
            </a:r>
            <a:r>
              <a:rPr lang="ca-ES" i="1" dirty="0" err="1" smtClean="0">
                <a:solidFill>
                  <a:srgbClr val="4D2307"/>
                </a:solidFill>
                <a:latin typeface="Cambria" panose="02040503050406030204" pitchFamily="18" charset="0"/>
              </a:rPr>
              <a:t>debido</a:t>
            </a:r>
            <a:r>
              <a:rPr lang="ca-ES" i="1" dirty="0" smtClean="0">
                <a:solidFill>
                  <a:srgbClr val="4D2307"/>
                </a:solidFill>
                <a:latin typeface="Cambria" panose="02040503050406030204" pitchFamily="18" charset="0"/>
              </a:rPr>
              <a:t>, </a:t>
            </a:r>
            <a:r>
              <a:rPr lang="ca-ES" i="1" dirty="0" err="1" smtClean="0">
                <a:solidFill>
                  <a:srgbClr val="4D2307"/>
                </a:solidFill>
                <a:latin typeface="Cambria" panose="02040503050406030204" pitchFamily="18" charset="0"/>
              </a:rPr>
              <a:t>libaciones</a:t>
            </a:r>
            <a:r>
              <a:rPr lang="ca-ES" i="1" dirty="0" smtClean="0">
                <a:solidFill>
                  <a:srgbClr val="4D2307"/>
                </a:solidFill>
                <a:latin typeface="Cambria" panose="02040503050406030204" pitchFamily="18" charset="0"/>
              </a:rPr>
              <a:t> y vapor de </a:t>
            </a:r>
            <a:r>
              <a:rPr lang="ca-ES" i="1" dirty="0" err="1" smtClean="0">
                <a:solidFill>
                  <a:srgbClr val="4D2307"/>
                </a:solidFill>
                <a:latin typeface="Cambria" panose="02040503050406030204" pitchFamily="18" charset="0"/>
              </a:rPr>
              <a:t>grasa</a:t>
            </a:r>
            <a:r>
              <a:rPr lang="ca-ES" i="1" dirty="0" smtClean="0">
                <a:solidFill>
                  <a:srgbClr val="4D2307"/>
                </a:solidFill>
                <a:latin typeface="Cambria" panose="02040503050406030204" pitchFamily="18" charset="0"/>
              </a:rPr>
              <a:t> </a:t>
            </a:r>
            <a:r>
              <a:rPr lang="ca-ES" i="1" dirty="0" err="1" smtClean="0">
                <a:solidFill>
                  <a:srgbClr val="4D2307"/>
                </a:solidFill>
                <a:latin typeface="Cambria" panose="02040503050406030204" pitchFamily="18" charset="0"/>
              </a:rPr>
              <a:t>quemada</a:t>
            </a:r>
            <a:r>
              <a:rPr lang="ca-ES" i="1" dirty="0" smtClean="0">
                <a:solidFill>
                  <a:srgbClr val="4D2307"/>
                </a:solidFill>
                <a:latin typeface="Cambria" panose="02040503050406030204" pitchFamily="18" charset="0"/>
              </a:rPr>
              <a:t>; que tales son los honores que se nos </a:t>
            </a:r>
            <a:r>
              <a:rPr lang="ca-ES" i="1" dirty="0" err="1" smtClean="0">
                <a:solidFill>
                  <a:srgbClr val="4D2307"/>
                </a:solidFill>
                <a:latin typeface="Cambria" panose="02040503050406030204" pitchFamily="18" charset="0"/>
              </a:rPr>
              <a:t>deben</a:t>
            </a:r>
            <a:r>
              <a:rPr lang="ca-ES" dirty="0" smtClean="0">
                <a:solidFill>
                  <a:srgbClr val="4D2307"/>
                </a:solidFill>
                <a:latin typeface="Cambria" panose="02040503050406030204" pitchFamily="18" charset="0"/>
              </a:rPr>
              <a:t>” .</a:t>
            </a:r>
          </a:p>
          <a:p>
            <a:endParaRPr lang="ca-ES" dirty="0"/>
          </a:p>
        </p:txBody>
      </p:sp>
      <p:sp>
        <p:nvSpPr>
          <p:cNvPr id="4" name="CuadroTexto 3"/>
          <p:cNvSpPr txBox="1"/>
          <p:nvPr/>
        </p:nvSpPr>
        <p:spPr>
          <a:xfrm>
            <a:off x="9768623" y="6321243"/>
            <a:ext cx="2260244" cy="369332"/>
          </a:xfrm>
          <a:prstGeom prst="rect">
            <a:avLst/>
          </a:prstGeom>
          <a:noFill/>
          <a:ln>
            <a:solidFill>
              <a:schemeClr val="accent2">
                <a:lumMod val="60000"/>
                <a:lumOff val="40000"/>
              </a:schemeClr>
            </a:solidFill>
          </a:ln>
        </p:spPr>
        <p:txBody>
          <a:bodyPr wrap="square" rtlCol="0">
            <a:spAutoFit/>
          </a:bodyPr>
          <a:lstStyle/>
          <a:p>
            <a:r>
              <a:rPr lang="ca-ES" dirty="0" smtClean="0">
                <a:solidFill>
                  <a:schemeClr val="accent2">
                    <a:lumMod val="60000"/>
                    <a:lumOff val="40000"/>
                  </a:schemeClr>
                </a:solidFill>
                <a:latin typeface="Cambria" panose="02040503050406030204" pitchFamily="18" charset="0"/>
              </a:rPr>
              <a:t>Sara Navarro Orozco</a:t>
            </a:r>
            <a:endParaRPr lang="ca-ES" dirty="0">
              <a:solidFill>
                <a:schemeClr val="accent2">
                  <a:lumMod val="60000"/>
                  <a:lumOff val="40000"/>
                </a:schemeClr>
              </a:solidFill>
              <a:latin typeface="Cambria" panose="02040503050406030204" pitchFamily="18" charset="0"/>
            </a:endParaRPr>
          </a:p>
        </p:txBody>
      </p:sp>
      <p:sp>
        <p:nvSpPr>
          <p:cNvPr id="5" name="CuadroTexto 4"/>
          <p:cNvSpPr txBox="1"/>
          <p:nvPr/>
        </p:nvSpPr>
        <p:spPr>
          <a:xfrm>
            <a:off x="90152" y="90152"/>
            <a:ext cx="6426558" cy="369332"/>
          </a:xfrm>
          <a:prstGeom prst="rect">
            <a:avLst/>
          </a:prstGeom>
          <a:noFill/>
          <a:ln>
            <a:solidFill>
              <a:schemeClr val="accent2">
                <a:lumMod val="75000"/>
              </a:schemeClr>
            </a:solidFill>
          </a:ln>
        </p:spPr>
        <p:txBody>
          <a:bodyPr wrap="square" rtlCol="0">
            <a:spAutoFit/>
          </a:bodyPr>
          <a:lstStyle/>
          <a:p>
            <a:r>
              <a:rPr lang="ca-ES" dirty="0" smtClean="0">
                <a:solidFill>
                  <a:schemeClr val="accent2">
                    <a:lumMod val="75000"/>
                  </a:schemeClr>
                </a:solidFill>
                <a:latin typeface="Cambria" panose="02040503050406030204" pitchFamily="18" charset="0"/>
              </a:rPr>
              <a:t>Els rituals de comensalitat. Una comparació entre Grècia i </a:t>
            </a:r>
            <a:r>
              <a:rPr lang="ca-ES" dirty="0" err="1" smtClean="0">
                <a:solidFill>
                  <a:schemeClr val="accent2">
                    <a:lumMod val="75000"/>
                  </a:schemeClr>
                </a:solidFill>
                <a:latin typeface="Cambria" panose="02040503050406030204" pitchFamily="18" charset="0"/>
              </a:rPr>
              <a:t>Argar</a:t>
            </a:r>
            <a:r>
              <a:rPr lang="ca-ES" dirty="0" smtClean="0">
                <a:solidFill>
                  <a:schemeClr val="accent2">
                    <a:lumMod val="75000"/>
                  </a:schemeClr>
                </a:solidFill>
                <a:latin typeface="Cambria" panose="02040503050406030204" pitchFamily="18" charset="0"/>
              </a:rPr>
              <a:t>. </a:t>
            </a:r>
            <a:endParaRPr lang="ca-ES" dirty="0">
              <a:solidFill>
                <a:schemeClr val="accent2">
                  <a:lumMod val="75000"/>
                </a:schemeClr>
              </a:solidFill>
              <a:latin typeface="Cambria" panose="02040503050406030204" pitchFamily="18" charset="0"/>
            </a:endParaRPr>
          </a:p>
        </p:txBody>
      </p:sp>
    </p:spTree>
    <p:extLst>
      <p:ext uri="{BB962C8B-B14F-4D97-AF65-F5344CB8AC3E}">
        <p14:creationId xmlns:p14="http://schemas.microsoft.com/office/powerpoint/2010/main" val="2708159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914</TotalTime>
  <Words>2442</Words>
  <Application>Microsoft Office PowerPoint</Application>
  <PresentationFormat>Panorámica</PresentationFormat>
  <Paragraphs>121</Paragraphs>
  <Slides>23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23</vt:i4>
      </vt:variant>
    </vt:vector>
  </HeadingPairs>
  <TitlesOfParts>
    <vt:vector size="29" baseType="lpstr">
      <vt:lpstr>Arial</vt:lpstr>
      <vt:lpstr>Calibri</vt:lpstr>
      <vt:lpstr>Calibri Light</vt:lpstr>
      <vt:lpstr>Cambria</vt:lpstr>
      <vt:lpstr>Wingdings</vt:lpstr>
      <vt:lpstr>Tema de Office</vt:lpstr>
      <vt:lpstr>ELS RITUALS DE COMENSALITAT</vt:lpstr>
      <vt:lpstr>INTRODUCCIÓ</vt:lpstr>
      <vt:lpstr>Presentación de PowerPoint</vt:lpstr>
      <vt:lpstr>Presentación de PowerPoint</vt:lpstr>
      <vt:lpstr>OBJECTIUS</vt:lpstr>
      <vt:lpstr>Presentación de PowerPoint</vt:lpstr>
      <vt:lpstr>METODOLOGIA</vt:lpstr>
      <vt:lpstr>GRÈCIA</vt:lpstr>
      <vt:lpstr>Presentación de PowerPoint</vt:lpstr>
      <vt:lpstr>Presentación de PowerPoint</vt:lpstr>
      <vt:lpstr>Presentación de PowerPoint</vt:lpstr>
      <vt:lpstr>Presentación de PowerPoint</vt:lpstr>
      <vt:lpstr>ARGAR</vt:lpstr>
      <vt:lpstr>Presentación de PowerPoint</vt:lpstr>
      <vt:lpstr>Presentación de PowerPoint</vt:lpstr>
      <vt:lpstr>Presentación de PowerPoint</vt:lpstr>
      <vt:lpstr>Presentación de PowerPoint</vt:lpstr>
      <vt:lpstr>CONCLUSIONS</vt:lpstr>
      <vt:lpstr>Presentación de PowerPoint</vt:lpstr>
      <vt:lpstr>Presentación de PowerPoint</vt:lpstr>
      <vt:lpstr>Presentación de PowerPoint</vt:lpstr>
      <vt:lpstr>BIBLIOGRAFIA</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Sara Navarro</dc:creator>
  <cp:lastModifiedBy>Sara Navarro</cp:lastModifiedBy>
  <cp:revision>46</cp:revision>
  <dcterms:created xsi:type="dcterms:W3CDTF">2017-06-29T10:00:23Z</dcterms:created>
  <dcterms:modified xsi:type="dcterms:W3CDTF">2017-07-03T09:17:22Z</dcterms:modified>
</cp:coreProperties>
</file>