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g" ContentType="image/jpeg"/>
  <Default Extension="jpeg" ContentType="image/jpeg"/>
  <Default Extension="rels" ContentType="application/vnd.openxmlformats-package.relationships+xml"/>
  <Default Extension="wav" ContentType="audio/wav"/>
  <Default Extension="bin" ContentType="application/vnd.openxmlformats-officedocument.presentationml.printerSettings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71" r:id="rId3"/>
    <p:sldId id="258" r:id="rId4"/>
    <p:sldId id="272" r:id="rId5"/>
    <p:sldId id="273" r:id="rId6"/>
    <p:sldId id="274" r:id="rId7"/>
    <p:sldId id="275" r:id="rId8"/>
    <p:sldId id="276" r:id="rId9"/>
    <p:sldId id="277" r:id="rId10"/>
    <p:sldId id="278" r:id="rId11"/>
    <p:sldId id="279" r:id="rId12"/>
    <p:sldId id="280" r:id="rId13"/>
    <p:sldId id="281" r:id="rId14"/>
    <p:sldId id="282" r:id="rId15"/>
    <p:sldId id="286" r:id="rId16"/>
    <p:sldId id="283" r:id="rId17"/>
    <p:sldId id="284" r:id="rId18"/>
    <p:sldId id="285" r:id="rId19"/>
    <p:sldId id="288" r:id="rId20"/>
    <p:sldId id="289" r:id="rId21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4A69"/>
    <a:srgbClr val="66AB42"/>
    <a:srgbClr val="33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 autoAdjust="0"/>
    <p:restoredTop sz="94641" autoAdjust="0"/>
  </p:normalViewPr>
  <p:slideViewPr>
    <p:cSldViewPr snapToGrid="0" snapToObjects="1">
      <p:cViewPr>
        <p:scale>
          <a:sx n="196" d="100"/>
          <a:sy n="196" d="100"/>
        </p:scale>
        <p:origin x="-2800" y="-272"/>
      </p:cViewPr>
      <p:guideLst>
        <p:guide orient="horz" pos="549"/>
        <p:guide pos="562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7C2E81-3EBC-1449-9CA1-526186310FCD}" type="datetimeFigureOut">
              <a:rPr lang="es-ES" smtClean="0"/>
              <a:t>15/1/18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01328C-16E4-D54B-A040-34EB2B6C50BE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7457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A241C-144D-AC43-BE4C-E2FF47E5C556}" type="datetimeFigureOut">
              <a:rPr lang="es-ES" smtClean="0"/>
              <a:t>15/1/18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86D43-1D4B-A84A-BFAD-91D303C1C8EA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55981275"/>
      </p:ext>
    </p:extLst>
  </p:cSld>
  <p:clrMapOvr>
    <a:masterClrMapping/>
  </p:clrMapOvr>
  <p:transition xmlns:p14="http://schemas.microsoft.com/office/powerpoint/2010/main" spd="slow" advTm="15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A241C-144D-AC43-BE4C-E2FF47E5C556}" type="datetimeFigureOut">
              <a:rPr lang="es-ES" smtClean="0"/>
              <a:t>15/1/18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86D43-1D4B-A84A-BFAD-91D303C1C8EA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12027922"/>
      </p:ext>
    </p:extLst>
  </p:cSld>
  <p:clrMapOvr>
    <a:masterClrMapping/>
  </p:clrMapOvr>
  <p:transition xmlns:p14="http://schemas.microsoft.com/office/powerpoint/2010/main" spd="slow" advTm="15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A241C-144D-AC43-BE4C-E2FF47E5C556}" type="datetimeFigureOut">
              <a:rPr lang="es-ES" smtClean="0"/>
              <a:t>15/1/18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86D43-1D4B-A84A-BFAD-91D303C1C8EA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98041237"/>
      </p:ext>
    </p:extLst>
  </p:cSld>
  <p:clrMapOvr>
    <a:masterClrMapping/>
  </p:clrMapOvr>
  <p:transition xmlns:p14="http://schemas.microsoft.com/office/powerpoint/2010/main" spd="slow" advTm="15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A241C-144D-AC43-BE4C-E2FF47E5C556}" type="datetimeFigureOut">
              <a:rPr lang="es-ES" smtClean="0"/>
              <a:t>15/1/18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86D43-1D4B-A84A-BFAD-91D303C1C8EA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21576480"/>
      </p:ext>
    </p:extLst>
  </p:cSld>
  <p:clrMapOvr>
    <a:masterClrMapping/>
  </p:clrMapOvr>
  <p:transition xmlns:p14="http://schemas.microsoft.com/office/powerpoint/2010/main" spd="slow" advTm="15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A241C-144D-AC43-BE4C-E2FF47E5C556}" type="datetimeFigureOut">
              <a:rPr lang="es-ES" smtClean="0"/>
              <a:t>15/1/18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86D43-1D4B-A84A-BFAD-91D303C1C8EA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61653673"/>
      </p:ext>
    </p:extLst>
  </p:cSld>
  <p:clrMapOvr>
    <a:masterClrMapping/>
  </p:clrMapOvr>
  <p:transition xmlns:p14="http://schemas.microsoft.com/office/powerpoint/2010/main" spd="slow" advTm="15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A241C-144D-AC43-BE4C-E2FF47E5C556}" type="datetimeFigureOut">
              <a:rPr lang="es-ES" smtClean="0"/>
              <a:t>15/1/18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86D43-1D4B-A84A-BFAD-91D303C1C8EA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5634148"/>
      </p:ext>
    </p:extLst>
  </p:cSld>
  <p:clrMapOvr>
    <a:masterClrMapping/>
  </p:clrMapOvr>
  <p:transition xmlns:p14="http://schemas.microsoft.com/office/powerpoint/2010/main" spd="slow" advTm="15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A241C-144D-AC43-BE4C-E2FF47E5C556}" type="datetimeFigureOut">
              <a:rPr lang="es-ES" smtClean="0"/>
              <a:t>15/1/18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86D43-1D4B-A84A-BFAD-91D303C1C8EA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7032218"/>
      </p:ext>
    </p:extLst>
  </p:cSld>
  <p:clrMapOvr>
    <a:masterClrMapping/>
  </p:clrMapOvr>
  <p:transition xmlns:p14="http://schemas.microsoft.com/office/powerpoint/2010/main" spd="slow" advTm="15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A241C-144D-AC43-BE4C-E2FF47E5C556}" type="datetimeFigureOut">
              <a:rPr lang="es-ES" smtClean="0"/>
              <a:t>15/1/18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86D43-1D4B-A84A-BFAD-91D303C1C8EA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8640307"/>
      </p:ext>
    </p:extLst>
  </p:cSld>
  <p:clrMapOvr>
    <a:masterClrMapping/>
  </p:clrMapOvr>
  <p:transition xmlns:p14="http://schemas.microsoft.com/office/powerpoint/2010/main" spd="slow" advTm="15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A241C-144D-AC43-BE4C-E2FF47E5C556}" type="datetimeFigureOut">
              <a:rPr lang="es-ES" smtClean="0"/>
              <a:t>15/1/18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86D43-1D4B-A84A-BFAD-91D303C1C8EA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28771395"/>
      </p:ext>
    </p:extLst>
  </p:cSld>
  <p:clrMapOvr>
    <a:masterClrMapping/>
  </p:clrMapOvr>
  <p:transition xmlns:p14="http://schemas.microsoft.com/office/powerpoint/2010/main" spd="slow" advTm="15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A241C-144D-AC43-BE4C-E2FF47E5C556}" type="datetimeFigureOut">
              <a:rPr lang="es-ES" smtClean="0"/>
              <a:t>15/1/18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86D43-1D4B-A84A-BFAD-91D303C1C8EA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4502263"/>
      </p:ext>
    </p:extLst>
  </p:cSld>
  <p:clrMapOvr>
    <a:masterClrMapping/>
  </p:clrMapOvr>
  <p:transition xmlns:p14="http://schemas.microsoft.com/office/powerpoint/2010/main" spd="slow" advTm="15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A241C-144D-AC43-BE4C-E2FF47E5C556}" type="datetimeFigureOut">
              <a:rPr lang="es-ES" smtClean="0"/>
              <a:t>15/1/18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86D43-1D4B-A84A-BFAD-91D303C1C8EA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4064509"/>
      </p:ext>
    </p:extLst>
  </p:cSld>
  <p:clrMapOvr>
    <a:masterClrMapping/>
  </p:clrMapOvr>
  <p:transition xmlns:p14="http://schemas.microsoft.com/office/powerpoint/2010/main" spd="slow" advTm="15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4A241C-144D-AC43-BE4C-E2FF47E5C556}" type="datetimeFigureOut">
              <a:rPr lang="es-ES" smtClean="0"/>
              <a:t>15/1/18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D86D43-1D4B-A84A-BFAD-91D303C1C8EA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87446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xmlns:p14="http://schemas.microsoft.com/office/powerpoint/2010/main" spd="slow" advTm="15000">
    <p:fade/>
  </p:transition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.jpg"/><Relationship Id="rId5" Type="http://schemas.openxmlformats.org/officeDocument/2006/relationships/image" Target="../media/image2.jp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01 Entrada logo UO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38" y="349328"/>
            <a:ext cx="1041565" cy="694377"/>
          </a:xfrm>
          <a:prstGeom prst="rect">
            <a:avLst/>
          </a:prstGeom>
        </p:spPr>
      </p:pic>
      <p:pic>
        <p:nvPicPr>
          <p:cNvPr id="6" name="Imagen 5" descr="01Entrada light-bulb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113" y="1855085"/>
            <a:ext cx="4902250" cy="30460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stA="30000" endPos="30000" dist="12700" dir="5400000" sy="-100000" algn="bl" rotWithShape="0"/>
          </a:effectLst>
        </p:spPr>
      </p:pic>
      <p:pic>
        <p:nvPicPr>
          <p:cNvPr id="7" name="Imagen 6" descr="logo-0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281" y="290108"/>
            <a:ext cx="2382220" cy="826931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1867694" y="520728"/>
            <a:ext cx="180233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a-ES" sz="1100" dirty="0" smtClean="0">
                <a:solidFill>
                  <a:srgbClr val="336699"/>
                </a:solidFill>
                <a:latin typeface="Georgia"/>
                <a:cs typeface="Georgia"/>
              </a:rPr>
              <a:t>Universitat Oberta </a:t>
            </a:r>
          </a:p>
          <a:p>
            <a:pPr lvl="0"/>
            <a:r>
              <a:rPr lang="ca-ES" sz="1100" dirty="0" smtClean="0">
                <a:solidFill>
                  <a:srgbClr val="336699"/>
                </a:solidFill>
                <a:latin typeface="Georgia"/>
                <a:cs typeface="Georgia"/>
              </a:rPr>
              <a:t>de Catalunya</a:t>
            </a:r>
            <a:endParaRPr lang="ca-ES" sz="1100" dirty="0">
              <a:solidFill>
                <a:srgbClr val="336699"/>
              </a:solidFill>
              <a:latin typeface="Georgia"/>
              <a:cs typeface="Georgia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327115" y="1855085"/>
            <a:ext cx="318097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Projecte Final de Grau Usabilitat i Interfícies</a:t>
            </a:r>
          </a:p>
          <a:p>
            <a:r>
              <a:rPr lang="ca-ES" sz="900" dirty="0" smtClean="0">
                <a:solidFill>
                  <a:srgbClr val="336699"/>
                </a:solidFill>
                <a:latin typeface="Verdana"/>
                <a:cs typeface="Verdana"/>
              </a:rPr>
              <a:t>Grau de Multimèdia</a:t>
            </a:r>
          </a:p>
          <a:p>
            <a:r>
              <a:rPr lang="ca-E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Estudis d’Informàtica, Multimèdia i Telecomunicació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327115" y="3238170"/>
            <a:ext cx="1708239" cy="1615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Autor</a:t>
            </a:r>
          </a:p>
          <a:p>
            <a:r>
              <a:rPr lang="ca-ES" sz="9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Jaume Millán González</a:t>
            </a:r>
          </a:p>
          <a:p>
            <a:endParaRPr lang="ca-ES" sz="900" dirty="0" smtClean="0">
              <a:solidFill>
                <a:schemeClr val="tx1">
                  <a:lumMod val="50000"/>
                  <a:lumOff val="50000"/>
                </a:schemeClr>
              </a:solidFill>
              <a:latin typeface="Verdana"/>
              <a:cs typeface="Verdana"/>
            </a:endParaRPr>
          </a:p>
          <a:p>
            <a:r>
              <a:rPr lang="ca-E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Consultor </a:t>
            </a:r>
          </a:p>
          <a:p>
            <a:r>
              <a:rPr lang="ca-ES" sz="9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Judit Casacuberta </a:t>
            </a:r>
            <a:r>
              <a:rPr lang="ca-ES" sz="9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Bagó</a:t>
            </a:r>
            <a:endParaRPr lang="ca-ES" sz="900" b="1" dirty="0" smtClean="0">
              <a:solidFill>
                <a:schemeClr val="tx1">
                  <a:lumMod val="50000"/>
                  <a:lumOff val="50000"/>
                </a:schemeClr>
              </a:solidFill>
              <a:latin typeface="Verdana"/>
              <a:cs typeface="Verdana"/>
            </a:endParaRPr>
          </a:p>
          <a:p>
            <a:r>
              <a:rPr lang="ca-E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	</a:t>
            </a:r>
          </a:p>
          <a:p>
            <a:r>
              <a:rPr lang="ca-E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Professor</a:t>
            </a:r>
          </a:p>
          <a:p>
            <a:r>
              <a:rPr lang="ca-ES" sz="9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Ferran Giménez Prado </a:t>
            </a:r>
          </a:p>
          <a:p>
            <a:endParaRPr lang="ca-ES" sz="900" dirty="0" smtClean="0">
              <a:solidFill>
                <a:schemeClr val="tx1">
                  <a:lumMod val="50000"/>
                  <a:lumOff val="50000"/>
                </a:schemeClr>
              </a:solidFill>
              <a:latin typeface="Verdana"/>
              <a:cs typeface="Verdana"/>
            </a:endParaRPr>
          </a:p>
          <a:p>
            <a:r>
              <a:rPr lang="ca-E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Data</a:t>
            </a:r>
          </a:p>
          <a:p>
            <a:r>
              <a:rPr lang="ca-ES" sz="9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Gener 2018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327115" y="2624882"/>
            <a:ext cx="3321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900" b="1" dirty="0" smtClean="0">
                <a:solidFill>
                  <a:srgbClr val="336699"/>
                </a:solidFill>
                <a:latin typeface="Verdana"/>
                <a:cs typeface="Verdana"/>
              </a:rPr>
              <a:t>Energètica: disseny i conceptualització d’un lloc </a:t>
            </a:r>
          </a:p>
          <a:p>
            <a:r>
              <a:rPr lang="ca-ES" sz="900" b="1" dirty="0" smtClean="0">
                <a:solidFill>
                  <a:srgbClr val="336699"/>
                </a:solidFill>
                <a:latin typeface="Verdana"/>
                <a:cs typeface="Verdana"/>
              </a:rPr>
              <a:t>web comparador de comercialitzadors d’energia </a:t>
            </a:r>
          </a:p>
        </p:txBody>
      </p:sp>
      <p:cxnSp>
        <p:nvCxnSpPr>
          <p:cNvPr id="15" name="Conector recto 14"/>
          <p:cNvCxnSpPr/>
          <p:nvPr/>
        </p:nvCxnSpPr>
        <p:spPr>
          <a:xfrm>
            <a:off x="1709917" y="349328"/>
            <a:ext cx="0" cy="988172"/>
          </a:xfrm>
          <a:prstGeom prst="line">
            <a:avLst/>
          </a:prstGeom>
          <a:ln w="6350" cmpd="sng"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01 - Voyager_0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7115" y="572465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569864"/>
      </p:ext>
    </p:extLst>
  </p:cSld>
  <p:clrMapOvr>
    <a:masterClrMapping/>
  </p:clrMapOvr>
  <p:transition xmlns:p14="http://schemas.microsoft.com/office/powerpoint/2010/main" spd="slow" advTm="15000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01 Entrada logo UO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248" y="338282"/>
            <a:ext cx="797502" cy="531668"/>
          </a:xfrm>
          <a:prstGeom prst="rect">
            <a:avLst/>
          </a:prstGeom>
        </p:spPr>
      </p:pic>
      <p:pic>
        <p:nvPicPr>
          <p:cNvPr id="7" name="Imagen 6" descr="logo-0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22" y="6066942"/>
            <a:ext cx="1533859" cy="532443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6663607" y="417705"/>
            <a:ext cx="11360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a-ES" sz="900" dirty="0" smtClean="0">
                <a:solidFill>
                  <a:srgbClr val="336699"/>
                </a:solidFill>
                <a:latin typeface="Georgia"/>
                <a:cs typeface="Georgia"/>
              </a:rPr>
              <a:t>Universitat Oberta </a:t>
            </a:r>
          </a:p>
          <a:p>
            <a:pPr lvl="0"/>
            <a:r>
              <a:rPr lang="ca-ES" sz="900" dirty="0" smtClean="0">
                <a:solidFill>
                  <a:srgbClr val="336699"/>
                </a:solidFill>
                <a:latin typeface="Georgia"/>
                <a:cs typeface="Georgia"/>
              </a:rPr>
              <a:t>de Catalunya</a:t>
            </a:r>
            <a:endParaRPr lang="ca-ES" sz="900" dirty="0">
              <a:solidFill>
                <a:srgbClr val="336699"/>
              </a:solidFill>
              <a:latin typeface="Georgia"/>
              <a:cs typeface="Georgia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427038" y="405991"/>
            <a:ext cx="4837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900" dirty="0" smtClean="0">
                <a:solidFill>
                  <a:srgbClr val="7F7F7F"/>
                </a:solidFill>
              </a:rPr>
              <a:t>Presentació de Projecte Final de Grau – Usabilitat i Interfícies – Grau de Multimèdia – UOC</a:t>
            </a:r>
            <a:endParaRPr lang="ca-ES" sz="900" dirty="0">
              <a:solidFill>
                <a:srgbClr val="7F7F7F"/>
              </a:solidFill>
            </a:endParaRPr>
          </a:p>
          <a:p>
            <a:r>
              <a:rPr lang="ca-ES" sz="900" b="1" dirty="0" smtClean="0">
                <a:solidFill>
                  <a:srgbClr val="336699"/>
                </a:solidFill>
              </a:rPr>
              <a:t>Energètica: disseny i conceptualització d’un lloc web comparador de comercialitzadors d’energia</a:t>
            </a:r>
            <a:r>
              <a:rPr lang="ca-ES" sz="900" dirty="0" smtClean="0">
                <a:solidFill>
                  <a:srgbClr val="336699"/>
                </a:solidFill>
                <a:effectLst/>
              </a:rPr>
              <a:t> </a:t>
            </a:r>
            <a:endParaRPr lang="ca-ES" sz="900" dirty="0" smtClean="0">
              <a:solidFill>
                <a:srgbClr val="336699"/>
              </a:solidFill>
              <a:latin typeface="Verdana"/>
              <a:cs typeface="Verdana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6144006" y="6221429"/>
            <a:ext cx="85520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Verdana"/>
              </a:rPr>
              <a:t>Gener 2018</a:t>
            </a:r>
          </a:p>
        </p:txBody>
      </p:sp>
      <p:cxnSp>
        <p:nvCxnSpPr>
          <p:cNvPr id="14" name="Conector recto 13"/>
          <p:cNvCxnSpPr/>
          <p:nvPr/>
        </p:nvCxnSpPr>
        <p:spPr>
          <a:xfrm>
            <a:off x="6039042" y="338284"/>
            <a:ext cx="0" cy="531667"/>
          </a:xfrm>
          <a:prstGeom prst="line">
            <a:avLst/>
          </a:prstGeom>
          <a:ln w="6350" cmpd="sng"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>
            <a:off x="7903977" y="338282"/>
            <a:ext cx="0" cy="531669"/>
          </a:xfrm>
          <a:prstGeom prst="line">
            <a:avLst/>
          </a:prstGeom>
          <a:ln w="6350" cmpd="sng"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/>
          <p:cNvCxnSpPr/>
          <p:nvPr/>
        </p:nvCxnSpPr>
        <p:spPr>
          <a:xfrm>
            <a:off x="427038" y="338282"/>
            <a:ext cx="0" cy="531667"/>
          </a:xfrm>
          <a:prstGeom prst="line">
            <a:avLst/>
          </a:prstGeom>
          <a:ln w="6350" cmpd="sng"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21"/>
          <p:cNvCxnSpPr/>
          <p:nvPr/>
        </p:nvCxnSpPr>
        <p:spPr>
          <a:xfrm>
            <a:off x="6039042" y="6066942"/>
            <a:ext cx="0" cy="531667"/>
          </a:xfrm>
          <a:prstGeom prst="line">
            <a:avLst/>
          </a:prstGeom>
          <a:ln w="6350" cmpd="sng"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22"/>
          <p:cNvCxnSpPr/>
          <p:nvPr/>
        </p:nvCxnSpPr>
        <p:spPr>
          <a:xfrm>
            <a:off x="8915501" y="6066938"/>
            <a:ext cx="0" cy="531669"/>
          </a:xfrm>
          <a:prstGeom prst="line">
            <a:avLst/>
          </a:prstGeom>
          <a:ln w="6350" cmpd="sng"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/>
          <p:cNvCxnSpPr/>
          <p:nvPr/>
        </p:nvCxnSpPr>
        <p:spPr>
          <a:xfrm>
            <a:off x="427038" y="6066940"/>
            <a:ext cx="0" cy="531667"/>
          </a:xfrm>
          <a:prstGeom prst="line">
            <a:avLst/>
          </a:prstGeom>
          <a:ln w="6350" cmpd="sng"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CuadroTexto 24"/>
          <p:cNvSpPr txBox="1"/>
          <p:nvPr/>
        </p:nvSpPr>
        <p:spPr>
          <a:xfrm>
            <a:off x="8463667" y="6131053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b="1" dirty="0" smtClean="0">
                <a:solidFill>
                  <a:srgbClr val="336699"/>
                </a:solidFill>
                <a:cs typeface="Verdana"/>
              </a:rPr>
              <a:t>10</a:t>
            </a:r>
          </a:p>
        </p:txBody>
      </p:sp>
      <p:pic>
        <p:nvPicPr>
          <p:cNvPr id="28" name="Imagen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26" y="1695605"/>
            <a:ext cx="3716601" cy="31896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  <a:reflection stA="30000" endPos="30000" dist="12700" dir="5400000" sy="-100000" algn="bl" rotWithShape="0"/>
          </a:effectLst>
        </p:spPr>
      </p:pic>
      <p:sp>
        <p:nvSpPr>
          <p:cNvPr id="29" name="CuadroTexto 28"/>
          <p:cNvSpPr txBox="1"/>
          <p:nvPr/>
        </p:nvSpPr>
        <p:spPr>
          <a:xfrm>
            <a:off x="5004035" y="1695605"/>
            <a:ext cx="3651347" cy="307777"/>
          </a:xfrm>
          <a:prstGeom prst="rect">
            <a:avLst/>
          </a:prstGeom>
          <a:solidFill>
            <a:srgbClr val="336699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ca-ES" sz="1400" b="1" dirty="0" smtClean="0">
                <a:solidFill>
                  <a:schemeClr val="bg1"/>
                </a:solidFill>
                <a:latin typeface="Verdana"/>
                <a:cs typeface="Verdana"/>
              </a:rPr>
              <a:t>Estalvi energètic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5004035" y="2469641"/>
            <a:ext cx="375573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L’eficiència i l’optimització energètica són dos instruments imprescindibles que possibiliten un doble objectiu, d‘una banda l’estalvi econòmic en la factura energètica i d’altra, la reducció de l’impacte ambiental que suposa un consum energètic incontrolat. </a:t>
            </a:r>
          </a:p>
        </p:txBody>
      </p:sp>
      <p:sp>
        <p:nvSpPr>
          <p:cNvPr id="27" name="CuadroTexto 26"/>
          <p:cNvSpPr txBox="1"/>
          <p:nvPr/>
        </p:nvSpPr>
        <p:spPr>
          <a:xfrm>
            <a:off x="5011551" y="4577428"/>
            <a:ext cx="3651347" cy="307777"/>
          </a:xfrm>
          <a:prstGeom prst="rect">
            <a:avLst/>
          </a:prstGeom>
          <a:solidFill>
            <a:srgbClr val="336699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endParaRPr lang="ca-ES" sz="1400" b="1" dirty="0" smtClean="0">
              <a:solidFill>
                <a:schemeClr val="bg1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754954262"/>
      </p:ext>
    </p:extLst>
  </p:cSld>
  <p:clrMapOvr>
    <a:masterClrMapping/>
  </p:clrMapOvr>
  <p:transition xmlns:p14="http://schemas.microsoft.com/office/powerpoint/2010/main" spd="slow" advTm="15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01 Entrada logo UO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248" y="338282"/>
            <a:ext cx="797502" cy="531668"/>
          </a:xfrm>
          <a:prstGeom prst="rect">
            <a:avLst/>
          </a:prstGeom>
        </p:spPr>
      </p:pic>
      <p:pic>
        <p:nvPicPr>
          <p:cNvPr id="7" name="Imagen 6" descr="logo-0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22" y="6066942"/>
            <a:ext cx="1533859" cy="532443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6663607" y="417705"/>
            <a:ext cx="11360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a-ES" sz="900" dirty="0" smtClean="0">
                <a:solidFill>
                  <a:srgbClr val="336699"/>
                </a:solidFill>
                <a:latin typeface="Georgia"/>
                <a:cs typeface="Georgia"/>
              </a:rPr>
              <a:t>Universitat Oberta </a:t>
            </a:r>
          </a:p>
          <a:p>
            <a:pPr lvl="0"/>
            <a:r>
              <a:rPr lang="ca-ES" sz="900" dirty="0" smtClean="0">
                <a:solidFill>
                  <a:srgbClr val="336699"/>
                </a:solidFill>
                <a:latin typeface="Georgia"/>
                <a:cs typeface="Georgia"/>
              </a:rPr>
              <a:t>de Catalunya</a:t>
            </a:r>
            <a:endParaRPr lang="ca-ES" sz="900" dirty="0">
              <a:solidFill>
                <a:srgbClr val="336699"/>
              </a:solidFill>
              <a:latin typeface="Georgia"/>
              <a:cs typeface="Georgia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427038" y="405991"/>
            <a:ext cx="4837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900" dirty="0" smtClean="0">
                <a:solidFill>
                  <a:srgbClr val="7F7F7F"/>
                </a:solidFill>
              </a:rPr>
              <a:t>Presentació de Projecte Final de Grau – Usabilitat i Interfícies – Grau de Multimèdia – UOC</a:t>
            </a:r>
            <a:endParaRPr lang="ca-ES" sz="900" dirty="0">
              <a:solidFill>
                <a:srgbClr val="7F7F7F"/>
              </a:solidFill>
            </a:endParaRPr>
          </a:p>
          <a:p>
            <a:r>
              <a:rPr lang="ca-ES" sz="900" b="1" dirty="0" smtClean="0">
                <a:solidFill>
                  <a:srgbClr val="336699"/>
                </a:solidFill>
              </a:rPr>
              <a:t>Energètica: disseny i conceptualització d’un lloc web comparador de comercialitzadors d’energia</a:t>
            </a:r>
            <a:r>
              <a:rPr lang="ca-ES" sz="900" dirty="0" smtClean="0">
                <a:solidFill>
                  <a:srgbClr val="336699"/>
                </a:solidFill>
                <a:effectLst/>
              </a:rPr>
              <a:t> </a:t>
            </a:r>
            <a:endParaRPr lang="ca-ES" sz="900" dirty="0" smtClean="0">
              <a:solidFill>
                <a:srgbClr val="336699"/>
              </a:solidFill>
              <a:latin typeface="Verdana"/>
              <a:cs typeface="Verdana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6144006" y="6221429"/>
            <a:ext cx="85520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Verdana"/>
              </a:rPr>
              <a:t>Gener 2018</a:t>
            </a:r>
          </a:p>
        </p:txBody>
      </p:sp>
      <p:cxnSp>
        <p:nvCxnSpPr>
          <p:cNvPr id="14" name="Conector recto 13"/>
          <p:cNvCxnSpPr/>
          <p:nvPr/>
        </p:nvCxnSpPr>
        <p:spPr>
          <a:xfrm>
            <a:off x="6039042" y="338284"/>
            <a:ext cx="0" cy="531667"/>
          </a:xfrm>
          <a:prstGeom prst="line">
            <a:avLst/>
          </a:prstGeom>
          <a:ln w="6350" cmpd="sng"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>
            <a:off x="7903977" y="338282"/>
            <a:ext cx="0" cy="531669"/>
          </a:xfrm>
          <a:prstGeom prst="line">
            <a:avLst/>
          </a:prstGeom>
          <a:ln w="6350" cmpd="sng"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/>
          <p:cNvCxnSpPr/>
          <p:nvPr/>
        </p:nvCxnSpPr>
        <p:spPr>
          <a:xfrm>
            <a:off x="427038" y="338282"/>
            <a:ext cx="0" cy="531667"/>
          </a:xfrm>
          <a:prstGeom prst="line">
            <a:avLst/>
          </a:prstGeom>
          <a:ln w="6350" cmpd="sng"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21"/>
          <p:cNvCxnSpPr/>
          <p:nvPr/>
        </p:nvCxnSpPr>
        <p:spPr>
          <a:xfrm>
            <a:off x="6039042" y="6066942"/>
            <a:ext cx="0" cy="531667"/>
          </a:xfrm>
          <a:prstGeom prst="line">
            <a:avLst/>
          </a:prstGeom>
          <a:ln w="6350" cmpd="sng"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22"/>
          <p:cNvCxnSpPr/>
          <p:nvPr/>
        </p:nvCxnSpPr>
        <p:spPr>
          <a:xfrm>
            <a:off x="8915501" y="6066938"/>
            <a:ext cx="0" cy="531669"/>
          </a:xfrm>
          <a:prstGeom prst="line">
            <a:avLst/>
          </a:prstGeom>
          <a:ln w="6350" cmpd="sng"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/>
          <p:cNvCxnSpPr/>
          <p:nvPr/>
        </p:nvCxnSpPr>
        <p:spPr>
          <a:xfrm>
            <a:off x="427038" y="6066940"/>
            <a:ext cx="0" cy="531667"/>
          </a:xfrm>
          <a:prstGeom prst="line">
            <a:avLst/>
          </a:prstGeom>
          <a:ln w="6350" cmpd="sng"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CuadroTexto 24"/>
          <p:cNvSpPr txBox="1"/>
          <p:nvPr/>
        </p:nvSpPr>
        <p:spPr>
          <a:xfrm>
            <a:off x="8463667" y="6131053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b="1" dirty="0" smtClean="0">
                <a:solidFill>
                  <a:srgbClr val="336699"/>
                </a:solidFill>
                <a:cs typeface="Verdana"/>
              </a:rPr>
              <a:t>11</a:t>
            </a:r>
          </a:p>
        </p:txBody>
      </p:sp>
      <p:pic>
        <p:nvPicPr>
          <p:cNvPr id="28" name="Imagen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22" y="1623967"/>
            <a:ext cx="4173312" cy="3571287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9" name="CuadroTexto 28"/>
          <p:cNvSpPr txBox="1"/>
          <p:nvPr/>
        </p:nvSpPr>
        <p:spPr>
          <a:xfrm>
            <a:off x="5120186" y="1623967"/>
            <a:ext cx="3651347" cy="307777"/>
          </a:xfrm>
          <a:prstGeom prst="rect">
            <a:avLst/>
          </a:prstGeom>
          <a:solidFill>
            <a:srgbClr val="336699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ca-ES" sz="1400" b="1" dirty="0" smtClean="0">
                <a:solidFill>
                  <a:schemeClr val="bg1"/>
                </a:solidFill>
                <a:latin typeface="Verdana"/>
                <a:cs typeface="Verdana"/>
              </a:rPr>
              <a:t>Consells energètics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5113937" y="2120905"/>
            <a:ext cx="37557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A aquesta última secció </a:t>
            </a:r>
            <a:r>
              <a:rPr lang="ca-ES" sz="1200" b="1" dirty="0" smtClean="0">
                <a:solidFill>
                  <a:srgbClr val="66AB42"/>
                </a:solidFill>
                <a:latin typeface="Verdana"/>
                <a:cs typeface="Verdana"/>
              </a:rPr>
              <a:t>Energètica</a:t>
            </a:r>
            <a:r>
              <a:rPr lang="ca-E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 ofereix Consells Energètics orientats a la reducció del consum i en conseqüència a l’estalvi econòmic, així com de l’impacte ambiental: </a:t>
            </a:r>
          </a:p>
        </p:txBody>
      </p:sp>
      <p:sp>
        <p:nvSpPr>
          <p:cNvPr id="20" name="CuadroTexto 19"/>
          <p:cNvSpPr txBox="1"/>
          <p:nvPr/>
        </p:nvSpPr>
        <p:spPr>
          <a:xfrm>
            <a:off x="4885438" y="4552362"/>
            <a:ext cx="3984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/>
            <a:r>
              <a:rPr lang="ca-ES" sz="1200" dirty="0" smtClean="0">
                <a:solidFill>
                  <a:srgbClr val="336699"/>
                </a:solidFill>
                <a:latin typeface="Verdana"/>
                <a:cs typeface="Verdana"/>
              </a:rPr>
              <a:t>•	</a:t>
            </a:r>
            <a:r>
              <a:rPr lang="ca-ES" sz="1200" b="1" dirty="0" smtClean="0">
                <a:solidFill>
                  <a:srgbClr val="336699"/>
                </a:solidFill>
                <a:latin typeface="Verdana"/>
                <a:cs typeface="Verdana"/>
              </a:rPr>
              <a:t>La factura energètica</a:t>
            </a:r>
          </a:p>
          <a:p>
            <a:pPr marL="447675"/>
            <a:r>
              <a:rPr lang="ca-ES" sz="1200" dirty="0" smtClean="0">
                <a:solidFill>
                  <a:srgbClr val="7F7F7F"/>
                </a:solidFill>
                <a:latin typeface="Verdana"/>
                <a:cs typeface="Verdana"/>
              </a:rPr>
              <a:t>Com entendre el què les comercialitzadores ens cobren per l’energia.</a:t>
            </a:r>
            <a:endParaRPr lang="ca-ES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Verdana"/>
              <a:cs typeface="Verdana"/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4885438" y="3837165"/>
            <a:ext cx="3970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7675" indent="-182563"/>
            <a:r>
              <a:rPr lang="ca-ES" sz="1200" dirty="0" smtClean="0">
                <a:solidFill>
                  <a:srgbClr val="336699"/>
                </a:solidFill>
                <a:latin typeface="Verdana"/>
                <a:cs typeface="Verdana"/>
              </a:rPr>
              <a:t>•</a:t>
            </a:r>
            <a:r>
              <a:rPr lang="ca-ES" sz="1200" b="1" dirty="0" smtClean="0">
                <a:solidFill>
                  <a:srgbClr val="336699"/>
                </a:solidFill>
                <a:latin typeface="Verdana"/>
                <a:cs typeface="Verdana"/>
              </a:rPr>
              <a:t>	Franges horàries </a:t>
            </a:r>
          </a:p>
          <a:p>
            <a:pPr marL="447675"/>
            <a:r>
              <a:rPr lang="ca-ES" sz="1200" dirty="0" smtClean="0">
                <a:solidFill>
                  <a:srgbClr val="7F7F7F"/>
                </a:solidFill>
                <a:latin typeface="Verdana"/>
                <a:cs typeface="Verdana"/>
              </a:rPr>
              <a:t>Hores més econòmiques per posar els electrodomèstics. </a:t>
            </a:r>
          </a:p>
        </p:txBody>
      </p:sp>
      <p:sp>
        <p:nvSpPr>
          <p:cNvPr id="26" name="CuadroTexto 25"/>
          <p:cNvSpPr txBox="1"/>
          <p:nvPr/>
        </p:nvSpPr>
        <p:spPr>
          <a:xfrm>
            <a:off x="4885438" y="2994658"/>
            <a:ext cx="39446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84138"/>
            <a:r>
              <a:rPr lang="ca-ES" sz="1200" dirty="0" smtClean="0">
                <a:solidFill>
                  <a:srgbClr val="336699"/>
                </a:solidFill>
                <a:latin typeface="Verdana"/>
                <a:cs typeface="Verdana"/>
              </a:rPr>
              <a:t>•	</a:t>
            </a:r>
            <a:r>
              <a:rPr lang="ca-ES" sz="1200" b="1" dirty="0" smtClean="0">
                <a:solidFill>
                  <a:srgbClr val="336699"/>
                </a:solidFill>
                <a:latin typeface="Verdana"/>
                <a:cs typeface="Verdana"/>
              </a:rPr>
              <a:t>Energies verdes </a:t>
            </a:r>
          </a:p>
          <a:p>
            <a:pPr marL="447675"/>
            <a:r>
              <a:rPr lang="ca-E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Energies poc contaminants des del punt de vista de la utilització i de la seva generació.</a:t>
            </a:r>
          </a:p>
        </p:txBody>
      </p:sp>
    </p:spTree>
    <p:extLst>
      <p:ext uri="{BB962C8B-B14F-4D97-AF65-F5344CB8AC3E}">
        <p14:creationId xmlns:p14="http://schemas.microsoft.com/office/powerpoint/2010/main" val="2457828189"/>
      </p:ext>
    </p:extLst>
  </p:cSld>
  <p:clrMapOvr>
    <a:masterClrMapping/>
  </p:clrMapOvr>
  <p:transition xmlns:p14="http://schemas.microsoft.com/office/powerpoint/2010/main" spd="slow" advTm="21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01 Entrada logo UO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248" y="338282"/>
            <a:ext cx="797502" cy="531668"/>
          </a:xfrm>
          <a:prstGeom prst="rect">
            <a:avLst/>
          </a:prstGeom>
        </p:spPr>
      </p:pic>
      <p:pic>
        <p:nvPicPr>
          <p:cNvPr id="7" name="Imagen 6" descr="logo-0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22" y="6066942"/>
            <a:ext cx="1533859" cy="532443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6663607" y="417705"/>
            <a:ext cx="11360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a-ES" sz="900" dirty="0" smtClean="0">
                <a:solidFill>
                  <a:srgbClr val="336699"/>
                </a:solidFill>
                <a:latin typeface="Georgia"/>
                <a:cs typeface="Georgia"/>
              </a:rPr>
              <a:t>Universitat Oberta </a:t>
            </a:r>
          </a:p>
          <a:p>
            <a:pPr lvl="0"/>
            <a:r>
              <a:rPr lang="ca-ES" sz="900" dirty="0" smtClean="0">
                <a:solidFill>
                  <a:srgbClr val="336699"/>
                </a:solidFill>
                <a:latin typeface="Georgia"/>
                <a:cs typeface="Georgia"/>
              </a:rPr>
              <a:t>de Catalunya</a:t>
            </a:r>
            <a:endParaRPr lang="ca-ES" sz="900" dirty="0">
              <a:solidFill>
                <a:srgbClr val="336699"/>
              </a:solidFill>
              <a:latin typeface="Georgia"/>
              <a:cs typeface="Georgia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427038" y="405991"/>
            <a:ext cx="4837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900" dirty="0" smtClean="0">
                <a:solidFill>
                  <a:srgbClr val="7F7F7F"/>
                </a:solidFill>
              </a:rPr>
              <a:t>Presentació de Projecte Final de Grau – Usabilitat i Interfícies – Grau de Multimèdia – UOC</a:t>
            </a:r>
            <a:endParaRPr lang="ca-ES" sz="900" dirty="0">
              <a:solidFill>
                <a:srgbClr val="7F7F7F"/>
              </a:solidFill>
            </a:endParaRPr>
          </a:p>
          <a:p>
            <a:r>
              <a:rPr lang="ca-ES" sz="900" b="1" dirty="0" smtClean="0">
                <a:solidFill>
                  <a:srgbClr val="336699"/>
                </a:solidFill>
              </a:rPr>
              <a:t>Energètica: disseny i conceptualització d’un lloc web comparador de comercialitzadors d’energia</a:t>
            </a:r>
            <a:r>
              <a:rPr lang="ca-ES" sz="900" dirty="0" smtClean="0">
                <a:solidFill>
                  <a:srgbClr val="336699"/>
                </a:solidFill>
                <a:effectLst/>
              </a:rPr>
              <a:t> </a:t>
            </a:r>
            <a:endParaRPr lang="ca-ES" sz="900" dirty="0" smtClean="0">
              <a:solidFill>
                <a:srgbClr val="336699"/>
              </a:solidFill>
              <a:latin typeface="Verdana"/>
              <a:cs typeface="Verdana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6144006" y="6221429"/>
            <a:ext cx="85520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Verdana"/>
              </a:rPr>
              <a:t>Gener 2018</a:t>
            </a:r>
          </a:p>
        </p:txBody>
      </p:sp>
      <p:cxnSp>
        <p:nvCxnSpPr>
          <p:cNvPr id="14" name="Conector recto 13"/>
          <p:cNvCxnSpPr/>
          <p:nvPr/>
        </p:nvCxnSpPr>
        <p:spPr>
          <a:xfrm>
            <a:off x="6039042" y="338284"/>
            <a:ext cx="0" cy="531667"/>
          </a:xfrm>
          <a:prstGeom prst="line">
            <a:avLst/>
          </a:prstGeom>
          <a:ln w="6350" cmpd="sng"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>
            <a:off x="7903977" y="338282"/>
            <a:ext cx="0" cy="531669"/>
          </a:xfrm>
          <a:prstGeom prst="line">
            <a:avLst/>
          </a:prstGeom>
          <a:ln w="6350" cmpd="sng"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/>
          <p:cNvCxnSpPr/>
          <p:nvPr/>
        </p:nvCxnSpPr>
        <p:spPr>
          <a:xfrm>
            <a:off x="427038" y="338282"/>
            <a:ext cx="0" cy="531667"/>
          </a:xfrm>
          <a:prstGeom prst="line">
            <a:avLst/>
          </a:prstGeom>
          <a:ln w="6350" cmpd="sng"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21"/>
          <p:cNvCxnSpPr/>
          <p:nvPr/>
        </p:nvCxnSpPr>
        <p:spPr>
          <a:xfrm>
            <a:off x="6039042" y="6066942"/>
            <a:ext cx="0" cy="531667"/>
          </a:xfrm>
          <a:prstGeom prst="line">
            <a:avLst/>
          </a:prstGeom>
          <a:ln w="6350" cmpd="sng"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22"/>
          <p:cNvCxnSpPr/>
          <p:nvPr/>
        </p:nvCxnSpPr>
        <p:spPr>
          <a:xfrm>
            <a:off x="8915501" y="6066938"/>
            <a:ext cx="0" cy="531669"/>
          </a:xfrm>
          <a:prstGeom prst="line">
            <a:avLst/>
          </a:prstGeom>
          <a:ln w="6350" cmpd="sng"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/>
          <p:cNvCxnSpPr/>
          <p:nvPr/>
        </p:nvCxnSpPr>
        <p:spPr>
          <a:xfrm>
            <a:off x="427038" y="6066940"/>
            <a:ext cx="0" cy="531667"/>
          </a:xfrm>
          <a:prstGeom prst="line">
            <a:avLst/>
          </a:prstGeom>
          <a:ln w="6350" cmpd="sng"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CuadroTexto 24"/>
          <p:cNvSpPr txBox="1"/>
          <p:nvPr/>
        </p:nvSpPr>
        <p:spPr>
          <a:xfrm>
            <a:off x="8463667" y="6131053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b="1" dirty="0" smtClean="0">
                <a:solidFill>
                  <a:srgbClr val="336699"/>
                </a:solidFill>
                <a:cs typeface="Verdana"/>
              </a:rPr>
              <a:t>12</a:t>
            </a:r>
          </a:p>
        </p:txBody>
      </p:sp>
      <p:pic>
        <p:nvPicPr>
          <p:cNvPr id="28" name="Imagen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54" y="1908805"/>
            <a:ext cx="4173312" cy="3405567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9" name="CuadroTexto 28"/>
          <p:cNvSpPr txBox="1"/>
          <p:nvPr/>
        </p:nvSpPr>
        <p:spPr>
          <a:xfrm>
            <a:off x="463659" y="1908805"/>
            <a:ext cx="3871034" cy="307777"/>
          </a:xfrm>
          <a:prstGeom prst="rect">
            <a:avLst/>
          </a:prstGeom>
          <a:solidFill>
            <a:srgbClr val="336699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ca-ES" sz="1400" b="1" dirty="0" smtClean="0">
                <a:solidFill>
                  <a:schemeClr val="bg1"/>
                </a:solidFill>
                <a:latin typeface="Verdana"/>
                <a:cs typeface="Verdana"/>
              </a:rPr>
              <a:t>Opcions i funcions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463659" y="2578558"/>
            <a:ext cx="37988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A la part superior de la pàgina </a:t>
            </a:r>
            <a:r>
              <a:rPr lang="ca-ES" sz="1400" b="1" dirty="0" smtClean="0">
                <a:solidFill>
                  <a:srgbClr val="66AB42"/>
                </a:solidFill>
                <a:latin typeface="Verdana"/>
                <a:cs typeface="Verdana"/>
              </a:rPr>
              <a:t>Energètica</a:t>
            </a:r>
            <a:r>
              <a:rPr lang="ca-ES" sz="1400" dirty="0" smtClean="0">
                <a:solidFill>
                  <a:srgbClr val="66AB42"/>
                </a:solidFill>
                <a:latin typeface="Verdana"/>
                <a:cs typeface="Verdana"/>
              </a:rPr>
              <a:t> </a:t>
            </a:r>
            <a:r>
              <a:rPr lang="ca-E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ofereix la possibilitat de:</a:t>
            </a:r>
          </a:p>
        </p:txBody>
      </p:sp>
      <p:sp>
        <p:nvSpPr>
          <p:cNvPr id="27" name="CuadroTexto 26"/>
          <p:cNvSpPr txBox="1"/>
          <p:nvPr/>
        </p:nvSpPr>
        <p:spPr>
          <a:xfrm>
            <a:off x="381682" y="3287674"/>
            <a:ext cx="4180395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0488">
              <a:spcAft>
                <a:spcPts val="600"/>
              </a:spcAft>
              <a:tabLst>
                <a:tab pos="265113" algn="l"/>
              </a:tabLst>
            </a:pPr>
            <a:r>
              <a:rPr lang="ca-E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•	Canviar l’idioma.</a:t>
            </a:r>
          </a:p>
          <a:p>
            <a:pPr marL="90488">
              <a:spcAft>
                <a:spcPts val="600"/>
              </a:spcAft>
              <a:tabLst>
                <a:tab pos="265113" algn="l"/>
              </a:tabLst>
            </a:pPr>
            <a:r>
              <a:rPr lang="ca-E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•	Iniciar sessió o donar-se d’alta al servei.</a:t>
            </a:r>
          </a:p>
          <a:p>
            <a:pPr marL="90488">
              <a:spcAft>
                <a:spcPts val="600"/>
              </a:spcAft>
              <a:tabLst>
                <a:tab pos="265113" algn="l"/>
              </a:tabLst>
            </a:pPr>
            <a:r>
              <a:rPr lang="ca-E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•	Cercar per paraula clau.</a:t>
            </a:r>
          </a:p>
          <a:p>
            <a:pPr marL="90488">
              <a:spcAft>
                <a:spcPts val="600"/>
              </a:spcAft>
              <a:tabLst>
                <a:tab pos="265113" algn="l"/>
              </a:tabLst>
            </a:pPr>
            <a:r>
              <a:rPr lang="ca-E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•	Subscriure-se al </a:t>
            </a:r>
            <a:r>
              <a:rPr lang="ca-ES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newsletter</a:t>
            </a:r>
            <a:r>
              <a:rPr lang="ca-E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.</a:t>
            </a:r>
          </a:p>
        </p:txBody>
      </p:sp>
      <p:sp>
        <p:nvSpPr>
          <p:cNvPr id="30" name="CuadroTexto 29"/>
          <p:cNvSpPr txBox="1"/>
          <p:nvPr/>
        </p:nvSpPr>
        <p:spPr>
          <a:xfrm>
            <a:off x="463659" y="5006595"/>
            <a:ext cx="3871034" cy="307777"/>
          </a:xfrm>
          <a:prstGeom prst="rect">
            <a:avLst/>
          </a:prstGeom>
          <a:solidFill>
            <a:srgbClr val="336699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ca-ES" sz="1400" b="1" dirty="0" smtClean="0">
                <a:solidFill>
                  <a:schemeClr val="bg1"/>
                </a:solidFill>
                <a:latin typeface="Verdana"/>
                <a:cs typeface="Verdana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64300367"/>
      </p:ext>
    </p:extLst>
  </p:cSld>
  <p:clrMapOvr>
    <a:masterClrMapping/>
  </p:clrMapOvr>
  <p:transition xmlns:p14="http://schemas.microsoft.com/office/powerpoint/2010/main" spd="slow" advTm="15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01 Entrada logo UO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248" y="338282"/>
            <a:ext cx="797502" cy="531668"/>
          </a:xfrm>
          <a:prstGeom prst="rect">
            <a:avLst/>
          </a:prstGeom>
        </p:spPr>
      </p:pic>
      <p:pic>
        <p:nvPicPr>
          <p:cNvPr id="7" name="Imagen 6" descr="logo-0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22" y="6066942"/>
            <a:ext cx="1533859" cy="532443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6663607" y="417705"/>
            <a:ext cx="11360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a-ES" sz="900" dirty="0" smtClean="0">
                <a:solidFill>
                  <a:srgbClr val="336699"/>
                </a:solidFill>
                <a:latin typeface="Georgia"/>
                <a:cs typeface="Georgia"/>
              </a:rPr>
              <a:t>Universitat Oberta </a:t>
            </a:r>
          </a:p>
          <a:p>
            <a:pPr lvl="0"/>
            <a:r>
              <a:rPr lang="ca-ES" sz="900" dirty="0" smtClean="0">
                <a:solidFill>
                  <a:srgbClr val="336699"/>
                </a:solidFill>
                <a:latin typeface="Georgia"/>
                <a:cs typeface="Georgia"/>
              </a:rPr>
              <a:t>de Catalunya</a:t>
            </a:r>
            <a:endParaRPr lang="ca-ES" sz="900" dirty="0">
              <a:solidFill>
                <a:srgbClr val="336699"/>
              </a:solidFill>
              <a:latin typeface="Georgia"/>
              <a:cs typeface="Georgia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427038" y="405991"/>
            <a:ext cx="4837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900" dirty="0" smtClean="0">
                <a:solidFill>
                  <a:srgbClr val="7F7F7F"/>
                </a:solidFill>
              </a:rPr>
              <a:t>Presentació de Projecte Final de Grau – Usabilitat i Interfícies – Grau de Multimèdia – UOC</a:t>
            </a:r>
            <a:endParaRPr lang="ca-ES" sz="900" dirty="0">
              <a:solidFill>
                <a:srgbClr val="7F7F7F"/>
              </a:solidFill>
            </a:endParaRPr>
          </a:p>
          <a:p>
            <a:r>
              <a:rPr lang="ca-ES" sz="900" b="1" dirty="0" smtClean="0">
                <a:solidFill>
                  <a:srgbClr val="336699"/>
                </a:solidFill>
              </a:rPr>
              <a:t>Energètica: disseny i conceptualització d’un lloc web comparador de comercialitzadors d’energia</a:t>
            </a:r>
            <a:r>
              <a:rPr lang="ca-ES" sz="900" dirty="0" smtClean="0">
                <a:solidFill>
                  <a:srgbClr val="336699"/>
                </a:solidFill>
                <a:effectLst/>
              </a:rPr>
              <a:t> </a:t>
            </a:r>
            <a:endParaRPr lang="ca-ES" sz="900" dirty="0" smtClean="0">
              <a:solidFill>
                <a:srgbClr val="336699"/>
              </a:solidFill>
              <a:latin typeface="Verdana"/>
              <a:cs typeface="Verdana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6144006" y="6221429"/>
            <a:ext cx="85520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Verdana"/>
              </a:rPr>
              <a:t>Gener 2018</a:t>
            </a:r>
          </a:p>
        </p:txBody>
      </p:sp>
      <p:cxnSp>
        <p:nvCxnSpPr>
          <p:cNvPr id="14" name="Conector recto 13"/>
          <p:cNvCxnSpPr/>
          <p:nvPr/>
        </p:nvCxnSpPr>
        <p:spPr>
          <a:xfrm>
            <a:off x="6039042" y="338284"/>
            <a:ext cx="0" cy="531667"/>
          </a:xfrm>
          <a:prstGeom prst="line">
            <a:avLst/>
          </a:prstGeom>
          <a:ln w="6350" cmpd="sng"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>
            <a:off x="7903977" y="338282"/>
            <a:ext cx="0" cy="531669"/>
          </a:xfrm>
          <a:prstGeom prst="line">
            <a:avLst/>
          </a:prstGeom>
          <a:ln w="6350" cmpd="sng"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/>
          <p:cNvCxnSpPr/>
          <p:nvPr/>
        </p:nvCxnSpPr>
        <p:spPr>
          <a:xfrm>
            <a:off x="427038" y="338282"/>
            <a:ext cx="0" cy="531667"/>
          </a:xfrm>
          <a:prstGeom prst="line">
            <a:avLst/>
          </a:prstGeom>
          <a:ln w="6350" cmpd="sng"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21"/>
          <p:cNvCxnSpPr/>
          <p:nvPr/>
        </p:nvCxnSpPr>
        <p:spPr>
          <a:xfrm>
            <a:off x="6039042" y="6066942"/>
            <a:ext cx="0" cy="531667"/>
          </a:xfrm>
          <a:prstGeom prst="line">
            <a:avLst/>
          </a:prstGeom>
          <a:ln w="6350" cmpd="sng"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22"/>
          <p:cNvCxnSpPr/>
          <p:nvPr/>
        </p:nvCxnSpPr>
        <p:spPr>
          <a:xfrm>
            <a:off x="8915501" y="6066938"/>
            <a:ext cx="0" cy="531669"/>
          </a:xfrm>
          <a:prstGeom prst="line">
            <a:avLst/>
          </a:prstGeom>
          <a:ln w="6350" cmpd="sng"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/>
          <p:cNvCxnSpPr/>
          <p:nvPr/>
        </p:nvCxnSpPr>
        <p:spPr>
          <a:xfrm>
            <a:off x="427038" y="6066940"/>
            <a:ext cx="0" cy="531667"/>
          </a:xfrm>
          <a:prstGeom prst="line">
            <a:avLst/>
          </a:prstGeom>
          <a:ln w="6350" cmpd="sng"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CuadroTexto 24"/>
          <p:cNvSpPr txBox="1"/>
          <p:nvPr/>
        </p:nvSpPr>
        <p:spPr>
          <a:xfrm>
            <a:off x="8463667" y="6131053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b="1" dirty="0" smtClean="0">
                <a:solidFill>
                  <a:srgbClr val="336699"/>
                </a:solidFill>
                <a:cs typeface="Verdana"/>
              </a:rPr>
              <a:t>13</a:t>
            </a:r>
          </a:p>
        </p:txBody>
      </p:sp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913" r="-841" b="-19702"/>
          <a:stretch/>
        </p:blipFill>
        <p:spPr>
          <a:xfrm>
            <a:off x="4608966" y="2118115"/>
            <a:ext cx="4208400" cy="276840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9" name="CuadroTexto 28"/>
          <p:cNvSpPr txBox="1"/>
          <p:nvPr/>
        </p:nvSpPr>
        <p:spPr>
          <a:xfrm>
            <a:off x="582827" y="2129841"/>
            <a:ext cx="3651347" cy="307777"/>
          </a:xfrm>
          <a:prstGeom prst="rect">
            <a:avLst/>
          </a:prstGeom>
          <a:solidFill>
            <a:srgbClr val="336699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ca-ES" sz="1400" b="1" dirty="0" smtClean="0">
                <a:solidFill>
                  <a:schemeClr val="bg1"/>
                </a:solidFill>
                <a:latin typeface="Verdana"/>
                <a:cs typeface="Verdana"/>
              </a:rPr>
              <a:t>Opcions i funcions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545190" y="2560742"/>
            <a:ext cx="38014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Al peu de la pàgina </a:t>
            </a:r>
            <a:r>
              <a:rPr lang="ca-ES" sz="1200" b="1" dirty="0" smtClean="0">
                <a:solidFill>
                  <a:srgbClr val="66AB42"/>
                </a:solidFill>
                <a:latin typeface="Verdana"/>
                <a:cs typeface="Verdana"/>
              </a:rPr>
              <a:t>Energètica</a:t>
            </a:r>
            <a:r>
              <a:rPr lang="ca-E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 mostra:</a:t>
            </a:r>
          </a:p>
        </p:txBody>
      </p:sp>
      <p:sp>
        <p:nvSpPr>
          <p:cNvPr id="27" name="CuadroTexto 26"/>
          <p:cNvSpPr txBox="1"/>
          <p:nvPr/>
        </p:nvSpPr>
        <p:spPr>
          <a:xfrm>
            <a:off x="582827" y="2887345"/>
            <a:ext cx="3722552" cy="2082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84138">
              <a:spcAft>
                <a:spcPts val="1000"/>
              </a:spcAft>
            </a:pPr>
            <a:r>
              <a:rPr lang="ca-E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•</a:t>
            </a:r>
            <a:r>
              <a:rPr lang="ca-E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 </a:t>
            </a:r>
            <a:r>
              <a:rPr lang="ca-E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El mapa del lloc web.</a:t>
            </a:r>
          </a:p>
          <a:p>
            <a:pPr marL="447675" indent="-182563">
              <a:spcAft>
                <a:spcPts val="1000"/>
              </a:spcAft>
            </a:pPr>
            <a:r>
              <a:rPr lang="ca-E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•	Enllaç a la pàgina oficial dels comercialitzadors d’energia.</a:t>
            </a:r>
          </a:p>
          <a:p>
            <a:pPr marL="447675" indent="-182563">
              <a:spcAft>
                <a:spcPts val="1000"/>
              </a:spcAft>
            </a:pPr>
            <a:r>
              <a:rPr lang="ca-E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•	Enllaços a les xarxes socials on està present energètica.</a:t>
            </a:r>
          </a:p>
          <a:p>
            <a:pPr marL="180975" indent="84138">
              <a:spcAft>
                <a:spcPts val="1000"/>
              </a:spcAft>
            </a:pPr>
            <a:r>
              <a:rPr lang="ca-E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•	Informació de contacte.</a:t>
            </a:r>
          </a:p>
          <a:p>
            <a:pPr marL="447675" indent="-182563">
              <a:spcAft>
                <a:spcPts val="1000"/>
              </a:spcAft>
            </a:pPr>
            <a:r>
              <a:rPr lang="ca-E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•	Informació sobre l’ús, la privacitat i aspectes legals del lloc web. </a:t>
            </a:r>
          </a:p>
        </p:txBody>
      </p:sp>
    </p:spTree>
    <p:extLst>
      <p:ext uri="{BB962C8B-B14F-4D97-AF65-F5344CB8AC3E}">
        <p14:creationId xmlns:p14="http://schemas.microsoft.com/office/powerpoint/2010/main" val="1403708083"/>
      </p:ext>
    </p:extLst>
  </p:cSld>
  <p:clrMapOvr>
    <a:masterClrMapping/>
  </p:clrMapOvr>
  <p:transition xmlns:p14="http://schemas.microsoft.com/office/powerpoint/2010/main" spd="slow" advTm="15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01 Entrada logo UO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248" y="338282"/>
            <a:ext cx="797502" cy="531668"/>
          </a:xfrm>
          <a:prstGeom prst="rect">
            <a:avLst/>
          </a:prstGeom>
        </p:spPr>
      </p:pic>
      <p:pic>
        <p:nvPicPr>
          <p:cNvPr id="7" name="Imagen 6" descr="logo-0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22" y="6066942"/>
            <a:ext cx="1533859" cy="532443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6663607" y="417705"/>
            <a:ext cx="11360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a-ES" sz="900" dirty="0" smtClean="0">
                <a:solidFill>
                  <a:srgbClr val="336699"/>
                </a:solidFill>
                <a:latin typeface="Georgia"/>
                <a:cs typeface="Georgia"/>
              </a:rPr>
              <a:t>Universitat Oberta </a:t>
            </a:r>
          </a:p>
          <a:p>
            <a:pPr lvl="0"/>
            <a:r>
              <a:rPr lang="ca-ES" sz="900" dirty="0" smtClean="0">
                <a:solidFill>
                  <a:srgbClr val="336699"/>
                </a:solidFill>
                <a:latin typeface="Georgia"/>
                <a:cs typeface="Georgia"/>
              </a:rPr>
              <a:t>de Catalunya</a:t>
            </a:r>
            <a:endParaRPr lang="ca-ES" sz="900" dirty="0">
              <a:solidFill>
                <a:srgbClr val="336699"/>
              </a:solidFill>
              <a:latin typeface="Georgia"/>
              <a:cs typeface="Georgia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427038" y="405991"/>
            <a:ext cx="4837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900" dirty="0" smtClean="0">
                <a:solidFill>
                  <a:srgbClr val="7F7F7F"/>
                </a:solidFill>
              </a:rPr>
              <a:t>Presentació de Projecte Final de Grau – Usabilitat i Interfícies – Grau de Multimèdia – UOC</a:t>
            </a:r>
            <a:endParaRPr lang="ca-ES" sz="900" dirty="0">
              <a:solidFill>
                <a:srgbClr val="7F7F7F"/>
              </a:solidFill>
            </a:endParaRPr>
          </a:p>
          <a:p>
            <a:r>
              <a:rPr lang="ca-ES" sz="900" b="1" dirty="0" smtClean="0">
                <a:solidFill>
                  <a:srgbClr val="336699"/>
                </a:solidFill>
              </a:rPr>
              <a:t>Energètica: disseny i conceptualització d’un lloc web comparador de comercialitzadors d’energia</a:t>
            </a:r>
            <a:r>
              <a:rPr lang="ca-ES" sz="900" dirty="0" smtClean="0">
                <a:solidFill>
                  <a:srgbClr val="336699"/>
                </a:solidFill>
                <a:effectLst/>
              </a:rPr>
              <a:t> </a:t>
            </a:r>
            <a:endParaRPr lang="ca-ES" sz="900" dirty="0" smtClean="0">
              <a:solidFill>
                <a:srgbClr val="336699"/>
              </a:solidFill>
              <a:latin typeface="Verdana"/>
              <a:cs typeface="Verdana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6144006" y="6221429"/>
            <a:ext cx="85520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Verdana"/>
              </a:rPr>
              <a:t>Gener 2018</a:t>
            </a:r>
          </a:p>
        </p:txBody>
      </p:sp>
      <p:cxnSp>
        <p:nvCxnSpPr>
          <p:cNvPr id="14" name="Conector recto 13"/>
          <p:cNvCxnSpPr/>
          <p:nvPr/>
        </p:nvCxnSpPr>
        <p:spPr>
          <a:xfrm>
            <a:off x="6039042" y="338284"/>
            <a:ext cx="0" cy="531667"/>
          </a:xfrm>
          <a:prstGeom prst="line">
            <a:avLst/>
          </a:prstGeom>
          <a:ln w="6350" cmpd="sng"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>
            <a:off x="7903977" y="338282"/>
            <a:ext cx="0" cy="531669"/>
          </a:xfrm>
          <a:prstGeom prst="line">
            <a:avLst/>
          </a:prstGeom>
          <a:ln w="6350" cmpd="sng"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/>
          <p:cNvCxnSpPr/>
          <p:nvPr/>
        </p:nvCxnSpPr>
        <p:spPr>
          <a:xfrm>
            <a:off x="427038" y="338282"/>
            <a:ext cx="0" cy="531667"/>
          </a:xfrm>
          <a:prstGeom prst="line">
            <a:avLst/>
          </a:prstGeom>
          <a:ln w="6350" cmpd="sng"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21"/>
          <p:cNvCxnSpPr/>
          <p:nvPr/>
        </p:nvCxnSpPr>
        <p:spPr>
          <a:xfrm>
            <a:off x="6039042" y="6066942"/>
            <a:ext cx="0" cy="531667"/>
          </a:xfrm>
          <a:prstGeom prst="line">
            <a:avLst/>
          </a:prstGeom>
          <a:ln w="6350" cmpd="sng"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22"/>
          <p:cNvCxnSpPr/>
          <p:nvPr/>
        </p:nvCxnSpPr>
        <p:spPr>
          <a:xfrm>
            <a:off x="8915501" y="6066938"/>
            <a:ext cx="0" cy="531669"/>
          </a:xfrm>
          <a:prstGeom prst="line">
            <a:avLst/>
          </a:prstGeom>
          <a:ln w="6350" cmpd="sng"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/>
          <p:cNvCxnSpPr/>
          <p:nvPr/>
        </p:nvCxnSpPr>
        <p:spPr>
          <a:xfrm>
            <a:off x="427038" y="6066940"/>
            <a:ext cx="0" cy="531667"/>
          </a:xfrm>
          <a:prstGeom prst="line">
            <a:avLst/>
          </a:prstGeom>
          <a:ln w="6350" cmpd="sng"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CuadroTexto 24"/>
          <p:cNvSpPr txBox="1"/>
          <p:nvPr/>
        </p:nvSpPr>
        <p:spPr>
          <a:xfrm>
            <a:off x="8463667" y="6131053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b="1" dirty="0" smtClean="0">
                <a:solidFill>
                  <a:srgbClr val="336699"/>
                </a:solidFill>
                <a:cs typeface="Verdana"/>
              </a:rPr>
              <a:t>14</a:t>
            </a:r>
          </a:p>
        </p:txBody>
      </p:sp>
      <p:pic>
        <p:nvPicPr>
          <p:cNvPr id="28" name="Imagen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388" y="1577891"/>
            <a:ext cx="2524528" cy="3682674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9" name="CuadroTexto 28"/>
          <p:cNvSpPr txBox="1"/>
          <p:nvPr/>
        </p:nvSpPr>
        <p:spPr>
          <a:xfrm>
            <a:off x="4391161" y="1577891"/>
            <a:ext cx="4236843" cy="307777"/>
          </a:xfrm>
          <a:prstGeom prst="rect">
            <a:avLst/>
          </a:prstGeom>
          <a:solidFill>
            <a:srgbClr val="336699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ca-ES" sz="1400" b="1" dirty="0" smtClean="0">
                <a:solidFill>
                  <a:schemeClr val="bg1"/>
                </a:solidFill>
                <a:latin typeface="Verdana"/>
                <a:cs typeface="Verdana"/>
              </a:rPr>
              <a:t>Opcions i funcions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4391161" y="2094358"/>
            <a:ext cx="38014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400" b="1" dirty="0" smtClean="0">
                <a:solidFill>
                  <a:srgbClr val="66AB42"/>
                </a:solidFill>
                <a:latin typeface="Verdana"/>
                <a:cs typeface="Verdana"/>
              </a:rPr>
              <a:t>Energètica</a:t>
            </a:r>
            <a:r>
              <a:rPr lang="ca-ES" sz="1400" dirty="0" smtClean="0">
                <a:solidFill>
                  <a:srgbClr val="66AB42"/>
                </a:solidFill>
                <a:latin typeface="Verdana"/>
                <a:cs typeface="Verdana"/>
              </a:rPr>
              <a:t> </a:t>
            </a:r>
            <a:r>
              <a:rPr lang="ca-E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proporciona en tot moment a l’usuari informació i consulta a través dels seus serveis de:</a:t>
            </a:r>
          </a:p>
        </p:txBody>
      </p:sp>
      <p:sp>
        <p:nvSpPr>
          <p:cNvPr id="27" name="CuadroTexto 26"/>
          <p:cNvSpPr txBox="1"/>
          <p:nvPr/>
        </p:nvSpPr>
        <p:spPr>
          <a:xfrm>
            <a:off x="4243881" y="2935455"/>
            <a:ext cx="4489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84138"/>
            <a:r>
              <a:rPr lang="ca-ES" sz="1400" dirty="0" smtClean="0">
                <a:solidFill>
                  <a:srgbClr val="336699"/>
                </a:solidFill>
                <a:latin typeface="Verdana"/>
                <a:cs typeface="Verdana"/>
              </a:rPr>
              <a:t>•</a:t>
            </a:r>
            <a:r>
              <a:rPr lang="ca-ES" sz="1400" dirty="0">
                <a:solidFill>
                  <a:srgbClr val="336699"/>
                </a:solidFill>
                <a:latin typeface="Verdana"/>
                <a:cs typeface="Verdana"/>
              </a:rPr>
              <a:t> </a:t>
            </a:r>
            <a:r>
              <a:rPr lang="ca-ES" sz="1400" b="1" dirty="0" smtClean="0">
                <a:solidFill>
                  <a:srgbClr val="336699"/>
                </a:solidFill>
                <a:latin typeface="Verdana"/>
                <a:cs typeface="Verdana"/>
              </a:rPr>
              <a:t>XAT</a:t>
            </a:r>
            <a:endParaRPr lang="ca-ES" sz="1400" b="1" dirty="0">
              <a:solidFill>
                <a:srgbClr val="336699"/>
              </a:solidFill>
              <a:latin typeface="Verdana"/>
              <a:cs typeface="Verdana"/>
            </a:endParaRPr>
          </a:p>
          <a:p>
            <a:pPr marL="447675"/>
            <a:r>
              <a:rPr lang="ca-E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Per a l’assessorament online de personal especialitzat.</a:t>
            </a:r>
          </a:p>
        </p:txBody>
      </p:sp>
      <p:sp>
        <p:nvSpPr>
          <p:cNvPr id="19" name="CuadroTexto 18"/>
          <p:cNvSpPr txBox="1"/>
          <p:nvPr/>
        </p:nvSpPr>
        <p:spPr>
          <a:xfrm>
            <a:off x="4243883" y="4521901"/>
            <a:ext cx="42197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84138"/>
            <a:r>
              <a:rPr lang="ca-ES" sz="1400" dirty="0" smtClean="0">
                <a:solidFill>
                  <a:srgbClr val="336699"/>
                </a:solidFill>
                <a:latin typeface="Verdana"/>
                <a:cs typeface="Verdana"/>
              </a:rPr>
              <a:t>•	</a:t>
            </a:r>
            <a:r>
              <a:rPr lang="ca-ES" sz="1400" b="1" dirty="0" smtClean="0">
                <a:solidFill>
                  <a:srgbClr val="336699"/>
                </a:solidFill>
                <a:latin typeface="Verdana"/>
                <a:cs typeface="Verdana"/>
              </a:rPr>
              <a:t>Ajuda contextual</a:t>
            </a:r>
          </a:p>
          <a:p>
            <a:pPr marL="447675"/>
            <a:r>
              <a:rPr lang="ca-E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Preguntes més </a:t>
            </a:r>
            <a:r>
              <a:rPr lang="ca-ES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frequents</a:t>
            </a:r>
            <a:r>
              <a:rPr lang="ca-E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 (FAQ) i consulta en funció de la secció visitada.</a:t>
            </a:r>
          </a:p>
        </p:txBody>
      </p:sp>
      <p:sp>
        <p:nvSpPr>
          <p:cNvPr id="20" name="CuadroTexto 19"/>
          <p:cNvSpPr txBox="1"/>
          <p:nvPr/>
        </p:nvSpPr>
        <p:spPr>
          <a:xfrm>
            <a:off x="4252869" y="3736267"/>
            <a:ext cx="44804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84138"/>
            <a:r>
              <a:rPr lang="ca-ES" sz="1400" dirty="0" smtClean="0">
                <a:solidFill>
                  <a:srgbClr val="336699"/>
                </a:solidFill>
                <a:latin typeface="Verdana"/>
                <a:cs typeface="Verdana"/>
              </a:rPr>
              <a:t>•	</a:t>
            </a:r>
            <a:r>
              <a:rPr lang="ca-ES" sz="1400" b="1" dirty="0" smtClean="0">
                <a:solidFill>
                  <a:srgbClr val="336699"/>
                </a:solidFill>
                <a:latin typeface="Verdana"/>
                <a:cs typeface="Verdana"/>
              </a:rPr>
              <a:t>Fòrum</a:t>
            </a:r>
          </a:p>
          <a:p>
            <a:pPr marL="447675"/>
            <a:r>
              <a:rPr lang="ca-E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Per compartir dubtes amb altres usuaris del servei web.</a:t>
            </a:r>
          </a:p>
        </p:txBody>
      </p:sp>
    </p:spTree>
    <p:extLst>
      <p:ext uri="{BB962C8B-B14F-4D97-AF65-F5344CB8AC3E}">
        <p14:creationId xmlns:p14="http://schemas.microsoft.com/office/powerpoint/2010/main" val="1707248443"/>
      </p:ext>
    </p:extLst>
  </p:cSld>
  <p:clrMapOvr>
    <a:masterClrMapping/>
  </p:clrMapOvr>
  <p:transition xmlns:p14="http://schemas.microsoft.com/office/powerpoint/2010/main" spd="slow" advTm="15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01 Entrada logo UO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248" y="338282"/>
            <a:ext cx="797502" cy="531668"/>
          </a:xfrm>
          <a:prstGeom prst="rect">
            <a:avLst/>
          </a:prstGeom>
        </p:spPr>
      </p:pic>
      <p:pic>
        <p:nvPicPr>
          <p:cNvPr id="7" name="Imagen 6" descr="logo-0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22" y="6066942"/>
            <a:ext cx="1533859" cy="532443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6663607" y="417705"/>
            <a:ext cx="11360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a-ES" sz="900" dirty="0" smtClean="0">
                <a:solidFill>
                  <a:srgbClr val="336699"/>
                </a:solidFill>
                <a:latin typeface="Georgia"/>
                <a:cs typeface="Georgia"/>
              </a:rPr>
              <a:t>Universitat Oberta </a:t>
            </a:r>
          </a:p>
          <a:p>
            <a:pPr lvl="0"/>
            <a:r>
              <a:rPr lang="ca-ES" sz="900" dirty="0" smtClean="0">
                <a:solidFill>
                  <a:srgbClr val="336699"/>
                </a:solidFill>
                <a:latin typeface="Georgia"/>
                <a:cs typeface="Georgia"/>
              </a:rPr>
              <a:t>de Catalunya</a:t>
            </a:r>
            <a:endParaRPr lang="ca-ES" sz="900" dirty="0">
              <a:solidFill>
                <a:srgbClr val="336699"/>
              </a:solidFill>
              <a:latin typeface="Georgia"/>
              <a:cs typeface="Georgia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427038" y="405991"/>
            <a:ext cx="4837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900" dirty="0" smtClean="0">
                <a:solidFill>
                  <a:srgbClr val="7F7F7F"/>
                </a:solidFill>
              </a:rPr>
              <a:t>Presentació de Projecte Final de Grau – Usabilitat i Interfícies – Grau de Multimèdia – UOC</a:t>
            </a:r>
            <a:endParaRPr lang="ca-ES" sz="900" dirty="0">
              <a:solidFill>
                <a:srgbClr val="7F7F7F"/>
              </a:solidFill>
            </a:endParaRPr>
          </a:p>
          <a:p>
            <a:r>
              <a:rPr lang="ca-ES" sz="900" b="1" dirty="0" smtClean="0">
                <a:solidFill>
                  <a:srgbClr val="336699"/>
                </a:solidFill>
              </a:rPr>
              <a:t>Energètica: disseny i conceptualització d’un lloc web comparador de comercialitzadors d’energia</a:t>
            </a:r>
            <a:r>
              <a:rPr lang="ca-ES" sz="900" dirty="0" smtClean="0">
                <a:solidFill>
                  <a:srgbClr val="336699"/>
                </a:solidFill>
                <a:effectLst/>
              </a:rPr>
              <a:t> </a:t>
            </a:r>
            <a:endParaRPr lang="ca-ES" sz="900" dirty="0" smtClean="0">
              <a:solidFill>
                <a:srgbClr val="336699"/>
              </a:solidFill>
              <a:latin typeface="Verdana"/>
              <a:cs typeface="Verdana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6144006" y="6221429"/>
            <a:ext cx="85520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Verdana"/>
              </a:rPr>
              <a:t>Gener 2018</a:t>
            </a:r>
          </a:p>
        </p:txBody>
      </p:sp>
      <p:cxnSp>
        <p:nvCxnSpPr>
          <p:cNvPr id="14" name="Conector recto 13"/>
          <p:cNvCxnSpPr/>
          <p:nvPr/>
        </p:nvCxnSpPr>
        <p:spPr>
          <a:xfrm>
            <a:off x="6039042" y="338284"/>
            <a:ext cx="0" cy="531667"/>
          </a:xfrm>
          <a:prstGeom prst="line">
            <a:avLst/>
          </a:prstGeom>
          <a:ln w="6350" cmpd="sng"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>
            <a:off x="7903977" y="338282"/>
            <a:ext cx="0" cy="531669"/>
          </a:xfrm>
          <a:prstGeom prst="line">
            <a:avLst/>
          </a:prstGeom>
          <a:ln w="6350" cmpd="sng"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/>
          <p:cNvCxnSpPr/>
          <p:nvPr/>
        </p:nvCxnSpPr>
        <p:spPr>
          <a:xfrm>
            <a:off x="427038" y="338282"/>
            <a:ext cx="0" cy="531667"/>
          </a:xfrm>
          <a:prstGeom prst="line">
            <a:avLst/>
          </a:prstGeom>
          <a:ln w="6350" cmpd="sng"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21"/>
          <p:cNvCxnSpPr/>
          <p:nvPr/>
        </p:nvCxnSpPr>
        <p:spPr>
          <a:xfrm>
            <a:off x="6039042" y="6066942"/>
            <a:ext cx="0" cy="531667"/>
          </a:xfrm>
          <a:prstGeom prst="line">
            <a:avLst/>
          </a:prstGeom>
          <a:ln w="6350" cmpd="sng"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22"/>
          <p:cNvCxnSpPr/>
          <p:nvPr/>
        </p:nvCxnSpPr>
        <p:spPr>
          <a:xfrm>
            <a:off x="8915501" y="6066938"/>
            <a:ext cx="0" cy="531669"/>
          </a:xfrm>
          <a:prstGeom prst="line">
            <a:avLst/>
          </a:prstGeom>
          <a:ln w="6350" cmpd="sng"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/>
          <p:cNvCxnSpPr/>
          <p:nvPr/>
        </p:nvCxnSpPr>
        <p:spPr>
          <a:xfrm>
            <a:off x="427038" y="6066940"/>
            <a:ext cx="0" cy="531667"/>
          </a:xfrm>
          <a:prstGeom prst="line">
            <a:avLst/>
          </a:prstGeom>
          <a:ln w="6350" cmpd="sng"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CuadroTexto 24"/>
          <p:cNvSpPr txBox="1"/>
          <p:nvPr/>
        </p:nvSpPr>
        <p:spPr>
          <a:xfrm>
            <a:off x="8463667" y="6131053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b="1" dirty="0" smtClean="0">
                <a:solidFill>
                  <a:srgbClr val="336699"/>
                </a:solidFill>
                <a:cs typeface="Verdana"/>
              </a:rPr>
              <a:t>15</a:t>
            </a:r>
          </a:p>
        </p:txBody>
      </p:sp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193" b="-9071"/>
          <a:stretch/>
        </p:blipFill>
        <p:spPr>
          <a:xfrm>
            <a:off x="532322" y="1623967"/>
            <a:ext cx="4173312" cy="318240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9" name="CuadroTexto 28"/>
          <p:cNvSpPr txBox="1"/>
          <p:nvPr/>
        </p:nvSpPr>
        <p:spPr>
          <a:xfrm>
            <a:off x="5120186" y="1623967"/>
            <a:ext cx="3651347" cy="307777"/>
          </a:xfrm>
          <a:prstGeom prst="rect">
            <a:avLst/>
          </a:prstGeom>
          <a:solidFill>
            <a:srgbClr val="336699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ca-ES" sz="1400" b="1" dirty="0" smtClean="0">
                <a:solidFill>
                  <a:schemeClr val="bg1"/>
                </a:solidFill>
                <a:latin typeface="Verdana"/>
                <a:cs typeface="Verdana"/>
              </a:rPr>
              <a:t>Metodologia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5120186" y="2140345"/>
            <a:ext cx="3651347" cy="2718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ca-E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Per a realitzar el disseny i conceptualització del comparador web </a:t>
            </a:r>
            <a:r>
              <a:rPr lang="ca-ES" sz="1200" b="1" dirty="0" smtClean="0">
                <a:solidFill>
                  <a:srgbClr val="66AB42"/>
                </a:solidFill>
                <a:latin typeface="Verdana"/>
                <a:cs typeface="Verdana"/>
              </a:rPr>
              <a:t>Energètica</a:t>
            </a:r>
            <a:r>
              <a:rPr lang="ca-E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 s’ha seguit la metodologia DCU (Disseny Centrat </a:t>
            </a:r>
            <a:r>
              <a:rPr lang="ca-E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amb l’Usuari). </a:t>
            </a:r>
            <a:r>
              <a:rPr lang="ca-E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Aquesta metodologia es basa en un </a:t>
            </a:r>
            <a:r>
              <a:rPr lang="ca-E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procés cíclic on la usabilitat del disseny és avaluada de forma iterativa i millorada de forma progressiva. </a:t>
            </a:r>
            <a:endParaRPr lang="ca-ES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Verdana"/>
              <a:cs typeface="Verdana"/>
            </a:endParaRPr>
          </a:p>
          <a:p>
            <a:pPr>
              <a:spcAft>
                <a:spcPts val="1000"/>
              </a:spcAft>
            </a:pPr>
            <a:r>
              <a:rPr lang="ca-E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La metodologia DCU consta de 4 fases:</a:t>
            </a:r>
          </a:p>
          <a:p>
            <a:pPr marL="180975">
              <a:spcAft>
                <a:spcPts val="400"/>
              </a:spcAft>
            </a:pPr>
            <a:r>
              <a:rPr lang="ca-E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• </a:t>
            </a:r>
            <a:r>
              <a:rPr lang="ca-E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Anàlisi</a:t>
            </a:r>
            <a:endParaRPr lang="ca-ES" sz="1200" dirty="0">
              <a:solidFill>
                <a:schemeClr val="tx1">
                  <a:lumMod val="50000"/>
                  <a:lumOff val="50000"/>
                </a:schemeClr>
              </a:solidFill>
              <a:latin typeface="Verdana"/>
              <a:cs typeface="Verdana"/>
            </a:endParaRPr>
          </a:p>
          <a:p>
            <a:pPr marL="180975">
              <a:spcAft>
                <a:spcPts val="400"/>
              </a:spcAft>
            </a:pPr>
            <a:r>
              <a:rPr lang="ca-E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• Disseny</a:t>
            </a:r>
          </a:p>
          <a:p>
            <a:pPr marL="180975">
              <a:spcAft>
                <a:spcPts val="400"/>
              </a:spcAft>
            </a:pPr>
            <a:r>
              <a:rPr lang="ca-E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• </a:t>
            </a:r>
            <a:r>
              <a:rPr lang="ca-E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Prototipatge</a:t>
            </a:r>
          </a:p>
          <a:p>
            <a:pPr marL="180975">
              <a:spcAft>
                <a:spcPts val="400"/>
              </a:spcAft>
            </a:pPr>
            <a:r>
              <a:rPr lang="ca-E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• </a:t>
            </a:r>
            <a:r>
              <a:rPr lang="ca-E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Avaluació</a:t>
            </a:r>
          </a:p>
        </p:txBody>
      </p:sp>
    </p:spTree>
    <p:extLst>
      <p:ext uri="{BB962C8B-B14F-4D97-AF65-F5344CB8AC3E}">
        <p14:creationId xmlns:p14="http://schemas.microsoft.com/office/powerpoint/2010/main" val="3897233466"/>
      </p:ext>
    </p:extLst>
  </p:cSld>
  <p:clrMapOvr>
    <a:masterClrMapping/>
  </p:clrMapOvr>
  <p:transition xmlns:p14="http://schemas.microsoft.com/office/powerpoint/2010/main" spd="slow" advTm="15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01 Entrada logo UO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248" y="338282"/>
            <a:ext cx="797502" cy="531668"/>
          </a:xfrm>
          <a:prstGeom prst="rect">
            <a:avLst/>
          </a:prstGeom>
        </p:spPr>
      </p:pic>
      <p:pic>
        <p:nvPicPr>
          <p:cNvPr id="7" name="Imagen 6" descr="logo-0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22" y="6066942"/>
            <a:ext cx="1533859" cy="532443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6663607" y="417705"/>
            <a:ext cx="11360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a-ES" sz="900" dirty="0" smtClean="0">
                <a:solidFill>
                  <a:srgbClr val="336699"/>
                </a:solidFill>
                <a:latin typeface="Georgia"/>
                <a:cs typeface="Georgia"/>
              </a:rPr>
              <a:t>Universitat Oberta </a:t>
            </a:r>
          </a:p>
          <a:p>
            <a:pPr lvl="0"/>
            <a:r>
              <a:rPr lang="ca-ES" sz="900" dirty="0" smtClean="0">
                <a:solidFill>
                  <a:srgbClr val="336699"/>
                </a:solidFill>
                <a:latin typeface="Georgia"/>
                <a:cs typeface="Georgia"/>
              </a:rPr>
              <a:t>de Catalunya</a:t>
            </a:r>
            <a:endParaRPr lang="ca-ES" sz="900" dirty="0">
              <a:solidFill>
                <a:srgbClr val="336699"/>
              </a:solidFill>
              <a:latin typeface="Georgia"/>
              <a:cs typeface="Georgia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427038" y="405991"/>
            <a:ext cx="4837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900" dirty="0" smtClean="0">
                <a:solidFill>
                  <a:srgbClr val="7F7F7F"/>
                </a:solidFill>
              </a:rPr>
              <a:t>Presentació de Projecte Final de Grau – Usabilitat i Interfícies – Grau de Multimèdia – UOC</a:t>
            </a:r>
            <a:endParaRPr lang="ca-ES" sz="900" dirty="0">
              <a:solidFill>
                <a:srgbClr val="7F7F7F"/>
              </a:solidFill>
            </a:endParaRPr>
          </a:p>
          <a:p>
            <a:r>
              <a:rPr lang="ca-ES" sz="900" b="1" dirty="0" smtClean="0">
                <a:solidFill>
                  <a:srgbClr val="336699"/>
                </a:solidFill>
              </a:rPr>
              <a:t>Energètica: disseny i conceptualització d’un lloc web comparador de comercialitzadors d’energia</a:t>
            </a:r>
            <a:r>
              <a:rPr lang="ca-ES" sz="900" dirty="0" smtClean="0">
                <a:solidFill>
                  <a:srgbClr val="336699"/>
                </a:solidFill>
                <a:effectLst/>
              </a:rPr>
              <a:t> </a:t>
            </a:r>
            <a:endParaRPr lang="ca-ES" sz="900" dirty="0" smtClean="0">
              <a:solidFill>
                <a:srgbClr val="336699"/>
              </a:solidFill>
              <a:latin typeface="Verdana"/>
              <a:cs typeface="Verdana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6144006" y="6221429"/>
            <a:ext cx="85520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Verdana"/>
              </a:rPr>
              <a:t>Gener 2018</a:t>
            </a:r>
          </a:p>
        </p:txBody>
      </p:sp>
      <p:cxnSp>
        <p:nvCxnSpPr>
          <p:cNvPr id="14" name="Conector recto 13"/>
          <p:cNvCxnSpPr/>
          <p:nvPr/>
        </p:nvCxnSpPr>
        <p:spPr>
          <a:xfrm>
            <a:off x="6039042" y="338284"/>
            <a:ext cx="0" cy="531667"/>
          </a:xfrm>
          <a:prstGeom prst="line">
            <a:avLst/>
          </a:prstGeom>
          <a:ln w="6350" cmpd="sng"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>
            <a:off x="7903977" y="338282"/>
            <a:ext cx="0" cy="531669"/>
          </a:xfrm>
          <a:prstGeom prst="line">
            <a:avLst/>
          </a:prstGeom>
          <a:ln w="6350" cmpd="sng"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/>
          <p:cNvCxnSpPr/>
          <p:nvPr/>
        </p:nvCxnSpPr>
        <p:spPr>
          <a:xfrm>
            <a:off x="427038" y="338282"/>
            <a:ext cx="0" cy="531667"/>
          </a:xfrm>
          <a:prstGeom prst="line">
            <a:avLst/>
          </a:prstGeom>
          <a:ln w="6350" cmpd="sng"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21"/>
          <p:cNvCxnSpPr/>
          <p:nvPr/>
        </p:nvCxnSpPr>
        <p:spPr>
          <a:xfrm>
            <a:off x="6039042" y="6066942"/>
            <a:ext cx="0" cy="531667"/>
          </a:xfrm>
          <a:prstGeom prst="line">
            <a:avLst/>
          </a:prstGeom>
          <a:ln w="6350" cmpd="sng"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22"/>
          <p:cNvCxnSpPr/>
          <p:nvPr/>
        </p:nvCxnSpPr>
        <p:spPr>
          <a:xfrm>
            <a:off x="8915501" y="6066938"/>
            <a:ext cx="0" cy="531669"/>
          </a:xfrm>
          <a:prstGeom prst="line">
            <a:avLst/>
          </a:prstGeom>
          <a:ln w="6350" cmpd="sng"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/>
          <p:cNvCxnSpPr/>
          <p:nvPr/>
        </p:nvCxnSpPr>
        <p:spPr>
          <a:xfrm>
            <a:off x="427038" y="6066940"/>
            <a:ext cx="0" cy="531667"/>
          </a:xfrm>
          <a:prstGeom prst="line">
            <a:avLst/>
          </a:prstGeom>
          <a:ln w="6350" cmpd="sng"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CuadroTexto 24"/>
          <p:cNvSpPr txBox="1"/>
          <p:nvPr/>
        </p:nvSpPr>
        <p:spPr>
          <a:xfrm>
            <a:off x="8463667" y="6131053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b="1" dirty="0" smtClean="0">
                <a:solidFill>
                  <a:srgbClr val="336699"/>
                </a:solidFill>
                <a:cs typeface="Verdana"/>
              </a:rPr>
              <a:t>16</a:t>
            </a:r>
          </a:p>
        </p:txBody>
      </p:sp>
      <p:pic>
        <p:nvPicPr>
          <p:cNvPr id="28" name="Imagen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653" y="1753492"/>
            <a:ext cx="4173312" cy="284828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  <a:reflection stA="30000" endPos="30000" dist="12700" dir="5400000" sy="-100000" algn="bl" rotWithShape="0"/>
          </a:effectLst>
        </p:spPr>
      </p:pic>
      <p:sp>
        <p:nvSpPr>
          <p:cNvPr id="29" name="CuadroTexto 28"/>
          <p:cNvSpPr txBox="1"/>
          <p:nvPr/>
        </p:nvSpPr>
        <p:spPr>
          <a:xfrm>
            <a:off x="532322" y="1753492"/>
            <a:ext cx="3651347" cy="307777"/>
          </a:xfrm>
          <a:prstGeom prst="rect">
            <a:avLst/>
          </a:prstGeom>
          <a:solidFill>
            <a:srgbClr val="336699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ca-ES" sz="1400" b="1" dirty="0" smtClean="0">
                <a:solidFill>
                  <a:schemeClr val="bg1"/>
                </a:solidFill>
                <a:latin typeface="Verdana"/>
                <a:cs typeface="Verdana"/>
              </a:rPr>
              <a:t>Usabilitat i interfícies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532322" y="2322935"/>
            <a:ext cx="3669802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La usabilitat, com mesura </a:t>
            </a:r>
            <a:r>
              <a:rPr lang="ca-E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en </a:t>
            </a:r>
            <a:r>
              <a:rPr lang="ca-E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que </a:t>
            </a:r>
            <a:r>
              <a:rPr lang="ca-E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un producte pot ser utilitzat per determinats usuaris per a aconseguir uns objectius específics amb efectivitat, eficiència i satisfacció en un context d'ús </a:t>
            </a:r>
            <a:r>
              <a:rPr lang="ca-E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definit, s’ha incorporat a la interfície d’</a:t>
            </a:r>
            <a:r>
              <a:rPr lang="ca-ES" sz="1200" b="1" dirty="0" smtClean="0">
                <a:solidFill>
                  <a:srgbClr val="66AB42"/>
                </a:solidFill>
                <a:latin typeface="Verdana"/>
                <a:cs typeface="Verdana"/>
              </a:rPr>
              <a:t>Energètica</a:t>
            </a:r>
            <a:r>
              <a:rPr lang="ca-ES" sz="1200" dirty="0" smtClean="0">
                <a:solidFill>
                  <a:srgbClr val="66AB42"/>
                </a:solidFill>
                <a:latin typeface="Verdana"/>
                <a:cs typeface="Verdana"/>
              </a:rPr>
              <a:t> </a:t>
            </a:r>
            <a:r>
              <a:rPr lang="ca-E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atenent a dues vessants diferenciades:</a:t>
            </a:r>
          </a:p>
          <a:p>
            <a:pPr marL="355600" indent="-174625"/>
            <a:endParaRPr lang="ca-ES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Verdana"/>
              <a:cs typeface="Verdana"/>
            </a:endParaRPr>
          </a:p>
          <a:p>
            <a:pPr marL="180975">
              <a:spcAft>
                <a:spcPts val="1200"/>
              </a:spcAft>
            </a:pPr>
            <a:r>
              <a:rPr lang="ca-E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• Criteris d’usabilitat</a:t>
            </a:r>
          </a:p>
          <a:p>
            <a:pPr marL="180975"/>
            <a:r>
              <a:rPr lang="ca-E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• Anàlisi heurística</a:t>
            </a:r>
            <a:endParaRPr lang="ca-ES" sz="1200" dirty="0">
              <a:solidFill>
                <a:schemeClr val="tx1">
                  <a:lumMod val="50000"/>
                  <a:lumOff val="50000"/>
                </a:schemeClr>
              </a:solidFill>
              <a:latin typeface="Verdana"/>
              <a:cs typeface="Verdana"/>
            </a:endParaRPr>
          </a:p>
          <a:p>
            <a:pPr marL="447675"/>
            <a:endParaRPr lang="ca-ES" sz="1200" dirty="0">
              <a:solidFill>
                <a:schemeClr val="tx1">
                  <a:lumMod val="50000"/>
                  <a:lumOff val="50000"/>
                </a:schemeClr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873878807"/>
      </p:ext>
    </p:extLst>
  </p:cSld>
  <p:clrMapOvr>
    <a:masterClrMapping/>
  </p:clrMapOvr>
  <p:transition xmlns:p14="http://schemas.microsoft.com/office/powerpoint/2010/main" spd="slow" advTm="15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01 Entrada logo UO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248" y="338282"/>
            <a:ext cx="797502" cy="531668"/>
          </a:xfrm>
          <a:prstGeom prst="rect">
            <a:avLst/>
          </a:prstGeom>
        </p:spPr>
      </p:pic>
      <p:pic>
        <p:nvPicPr>
          <p:cNvPr id="7" name="Imagen 6" descr="logo-0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22" y="6066942"/>
            <a:ext cx="1533859" cy="532443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6663607" y="417705"/>
            <a:ext cx="11360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a-ES" sz="900" dirty="0" smtClean="0">
                <a:solidFill>
                  <a:srgbClr val="336699"/>
                </a:solidFill>
                <a:latin typeface="Georgia"/>
                <a:cs typeface="Georgia"/>
              </a:rPr>
              <a:t>Universitat Oberta </a:t>
            </a:r>
          </a:p>
          <a:p>
            <a:pPr lvl="0"/>
            <a:r>
              <a:rPr lang="ca-ES" sz="900" dirty="0" smtClean="0">
                <a:solidFill>
                  <a:srgbClr val="336699"/>
                </a:solidFill>
                <a:latin typeface="Georgia"/>
                <a:cs typeface="Georgia"/>
              </a:rPr>
              <a:t>de Catalunya</a:t>
            </a:r>
            <a:endParaRPr lang="ca-ES" sz="900" dirty="0">
              <a:solidFill>
                <a:srgbClr val="336699"/>
              </a:solidFill>
              <a:latin typeface="Georgia"/>
              <a:cs typeface="Georgia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427038" y="405991"/>
            <a:ext cx="4837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900" dirty="0" smtClean="0">
                <a:solidFill>
                  <a:srgbClr val="7F7F7F"/>
                </a:solidFill>
              </a:rPr>
              <a:t>Presentació de Projecte Final de Grau – Usabilitat i Interfícies – Grau de Multimèdia – UOC</a:t>
            </a:r>
            <a:endParaRPr lang="ca-ES" sz="900" dirty="0">
              <a:solidFill>
                <a:srgbClr val="7F7F7F"/>
              </a:solidFill>
            </a:endParaRPr>
          </a:p>
          <a:p>
            <a:r>
              <a:rPr lang="ca-ES" sz="900" b="1" dirty="0" smtClean="0">
                <a:solidFill>
                  <a:srgbClr val="336699"/>
                </a:solidFill>
              </a:rPr>
              <a:t>Energètica: disseny i conceptualització d’un lloc web comparador de comercialitzadors d’energia</a:t>
            </a:r>
            <a:r>
              <a:rPr lang="ca-ES" sz="900" dirty="0" smtClean="0">
                <a:solidFill>
                  <a:srgbClr val="336699"/>
                </a:solidFill>
                <a:effectLst/>
              </a:rPr>
              <a:t> </a:t>
            </a:r>
            <a:endParaRPr lang="ca-ES" sz="900" dirty="0" smtClean="0">
              <a:solidFill>
                <a:srgbClr val="336699"/>
              </a:solidFill>
              <a:latin typeface="Verdana"/>
              <a:cs typeface="Verdana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6144006" y="6221429"/>
            <a:ext cx="85520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Verdana"/>
              </a:rPr>
              <a:t>Gener 2018</a:t>
            </a:r>
          </a:p>
        </p:txBody>
      </p:sp>
      <p:cxnSp>
        <p:nvCxnSpPr>
          <p:cNvPr id="14" name="Conector recto 13"/>
          <p:cNvCxnSpPr/>
          <p:nvPr/>
        </p:nvCxnSpPr>
        <p:spPr>
          <a:xfrm>
            <a:off x="6039042" y="338284"/>
            <a:ext cx="0" cy="531667"/>
          </a:xfrm>
          <a:prstGeom prst="line">
            <a:avLst/>
          </a:prstGeom>
          <a:ln w="6350" cmpd="sng"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>
            <a:off x="7903977" y="338282"/>
            <a:ext cx="0" cy="531669"/>
          </a:xfrm>
          <a:prstGeom prst="line">
            <a:avLst/>
          </a:prstGeom>
          <a:ln w="6350" cmpd="sng"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/>
          <p:cNvCxnSpPr/>
          <p:nvPr/>
        </p:nvCxnSpPr>
        <p:spPr>
          <a:xfrm>
            <a:off x="427038" y="338282"/>
            <a:ext cx="0" cy="531667"/>
          </a:xfrm>
          <a:prstGeom prst="line">
            <a:avLst/>
          </a:prstGeom>
          <a:ln w="6350" cmpd="sng"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21"/>
          <p:cNvCxnSpPr/>
          <p:nvPr/>
        </p:nvCxnSpPr>
        <p:spPr>
          <a:xfrm>
            <a:off x="6039042" y="6066942"/>
            <a:ext cx="0" cy="531667"/>
          </a:xfrm>
          <a:prstGeom prst="line">
            <a:avLst/>
          </a:prstGeom>
          <a:ln w="6350" cmpd="sng"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22"/>
          <p:cNvCxnSpPr/>
          <p:nvPr/>
        </p:nvCxnSpPr>
        <p:spPr>
          <a:xfrm>
            <a:off x="8915501" y="6066938"/>
            <a:ext cx="0" cy="531669"/>
          </a:xfrm>
          <a:prstGeom prst="line">
            <a:avLst/>
          </a:prstGeom>
          <a:ln w="6350" cmpd="sng"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/>
          <p:cNvCxnSpPr/>
          <p:nvPr/>
        </p:nvCxnSpPr>
        <p:spPr>
          <a:xfrm>
            <a:off x="427038" y="6066940"/>
            <a:ext cx="0" cy="531667"/>
          </a:xfrm>
          <a:prstGeom prst="line">
            <a:avLst/>
          </a:prstGeom>
          <a:ln w="6350" cmpd="sng"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CuadroTexto 24"/>
          <p:cNvSpPr txBox="1"/>
          <p:nvPr/>
        </p:nvSpPr>
        <p:spPr>
          <a:xfrm>
            <a:off x="8463667" y="6131053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b="1" dirty="0" smtClean="0">
                <a:solidFill>
                  <a:srgbClr val="336699"/>
                </a:solidFill>
                <a:cs typeface="Verdana"/>
              </a:rPr>
              <a:t>17</a:t>
            </a:r>
          </a:p>
        </p:txBody>
      </p:sp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0" t="5" r="6915" b="5"/>
          <a:stretch/>
        </p:blipFill>
        <p:spPr>
          <a:xfrm>
            <a:off x="428573" y="1814328"/>
            <a:ext cx="4362051" cy="2818689"/>
          </a:xfrm>
          <a:prstGeom prst="rect">
            <a:avLst/>
          </a:prstGeom>
          <a:solidFill>
            <a:srgbClr val="1F4A69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  <a:reflection stA="30000" endPos="30000" dist="12700" dir="5400000" sy="-100000" algn="bl" rotWithShape="0"/>
          </a:effectLst>
        </p:spPr>
      </p:pic>
      <p:sp>
        <p:nvSpPr>
          <p:cNvPr id="29" name="CuadroTexto 28"/>
          <p:cNvSpPr txBox="1"/>
          <p:nvPr/>
        </p:nvSpPr>
        <p:spPr>
          <a:xfrm>
            <a:off x="5133878" y="1814328"/>
            <a:ext cx="3697493" cy="307777"/>
          </a:xfrm>
          <a:prstGeom prst="rect">
            <a:avLst/>
          </a:prstGeom>
          <a:solidFill>
            <a:srgbClr val="336699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ca-ES" sz="1400" b="1" dirty="0" smtClean="0">
                <a:solidFill>
                  <a:schemeClr val="bg1"/>
                </a:solidFill>
                <a:latin typeface="Verdana"/>
                <a:cs typeface="Verdana"/>
              </a:rPr>
              <a:t>Principis d’usabilitat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5133878" y="2229010"/>
            <a:ext cx="3869826" cy="2482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Els principis d’usabilitat aplicats al comparador </a:t>
            </a:r>
            <a:r>
              <a:rPr lang="ca-ES" sz="1200" b="1" dirty="0" smtClean="0">
                <a:solidFill>
                  <a:srgbClr val="66AB42"/>
                </a:solidFill>
                <a:latin typeface="Verdana"/>
                <a:cs typeface="Verdana"/>
              </a:rPr>
              <a:t>Energètica</a:t>
            </a:r>
            <a:r>
              <a:rPr lang="ca-E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 són:</a:t>
            </a:r>
          </a:p>
          <a:p>
            <a:pPr marL="355600" indent="-174625"/>
            <a:endParaRPr lang="ca-ES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Verdana"/>
              <a:cs typeface="Verdana"/>
            </a:endParaRPr>
          </a:p>
          <a:p>
            <a:pPr marL="180975">
              <a:spcAft>
                <a:spcPts val="400"/>
              </a:spcAft>
            </a:pPr>
            <a:r>
              <a:rPr lang="ca-E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• Consistència</a:t>
            </a:r>
          </a:p>
          <a:p>
            <a:pPr marL="180975">
              <a:spcAft>
                <a:spcPts val="400"/>
              </a:spcAft>
            </a:pPr>
            <a:r>
              <a:rPr lang="ca-E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• Estructura visible</a:t>
            </a:r>
          </a:p>
          <a:p>
            <a:pPr marL="180975">
              <a:spcAft>
                <a:spcPts val="400"/>
              </a:spcAft>
            </a:pPr>
            <a:r>
              <a:rPr lang="ca-E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• </a:t>
            </a:r>
            <a:r>
              <a:rPr lang="ca-E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Interfície explorable</a:t>
            </a:r>
            <a:endParaRPr lang="ca-ES" sz="1200" dirty="0">
              <a:solidFill>
                <a:schemeClr val="tx1">
                  <a:lumMod val="50000"/>
                  <a:lumOff val="50000"/>
                </a:schemeClr>
              </a:solidFill>
              <a:latin typeface="Verdana"/>
              <a:cs typeface="Verdana"/>
            </a:endParaRPr>
          </a:p>
          <a:p>
            <a:pPr marL="180975">
              <a:spcAft>
                <a:spcPts val="400"/>
              </a:spcAft>
            </a:pPr>
            <a:r>
              <a:rPr lang="ca-E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• </a:t>
            </a:r>
            <a:r>
              <a:rPr lang="ca-E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Llei de </a:t>
            </a:r>
            <a:r>
              <a:rPr lang="ca-ES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fitts</a:t>
            </a:r>
            <a:endParaRPr lang="ca-ES" sz="1200" dirty="0">
              <a:solidFill>
                <a:schemeClr val="tx1">
                  <a:lumMod val="50000"/>
                  <a:lumOff val="50000"/>
                </a:schemeClr>
              </a:solidFill>
              <a:latin typeface="Verdana"/>
              <a:cs typeface="Verdana"/>
            </a:endParaRPr>
          </a:p>
          <a:p>
            <a:pPr marL="180975">
              <a:spcAft>
                <a:spcPts val="400"/>
              </a:spcAft>
            </a:pPr>
            <a:r>
              <a:rPr lang="ca-E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• </a:t>
            </a:r>
            <a:r>
              <a:rPr lang="ca-E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Metàfores</a:t>
            </a:r>
            <a:endParaRPr lang="ca-ES" sz="1200" dirty="0">
              <a:solidFill>
                <a:schemeClr val="tx1">
                  <a:lumMod val="50000"/>
                  <a:lumOff val="50000"/>
                </a:schemeClr>
              </a:solidFill>
              <a:latin typeface="Verdana"/>
              <a:cs typeface="Verdana"/>
            </a:endParaRPr>
          </a:p>
          <a:p>
            <a:pPr marL="180975">
              <a:spcAft>
                <a:spcPts val="400"/>
              </a:spcAft>
            </a:pPr>
            <a:r>
              <a:rPr lang="ca-E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• </a:t>
            </a:r>
            <a:r>
              <a:rPr lang="ca-E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Ús del color</a:t>
            </a:r>
          </a:p>
          <a:p>
            <a:pPr marL="180975">
              <a:spcAft>
                <a:spcPts val="400"/>
              </a:spcAft>
            </a:pPr>
            <a:r>
              <a:rPr lang="ca-E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• </a:t>
            </a:r>
            <a:r>
              <a:rPr lang="ca-E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Temps de resposta</a:t>
            </a:r>
          </a:p>
          <a:p>
            <a:pPr marL="180975">
              <a:spcAft>
                <a:spcPts val="400"/>
              </a:spcAft>
            </a:pPr>
            <a:r>
              <a:rPr lang="ca-E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• Llegibilitat de continguts</a:t>
            </a:r>
            <a:endParaRPr lang="ca-ES" sz="1200" dirty="0">
              <a:solidFill>
                <a:schemeClr val="tx1">
                  <a:lumMod val="50000"/>
                  <a:lumOff val="50000"/>
                </a:schemeClr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431195749"/>
      </p:ext>
    </p:extLst>
  </p:cSld>
  <p:clrMapOvr>
    <a:masterClrMapping/>
  </p:clrMapOvr>
  <p:transition xmlns:p14="http://schemas.microsoft.com/office/powerpoint/2010/main" spd="slow" advTm="15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01 Entrada logo UO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248" y="338282"/>
            <a:ext cx="797502" cy="531668"/>
          </a:xfrm>
          <a:prstGeom prst="rect">
            <a:avLst/>
          </a:prstGeom>
        </p:spPr>
      </p:pic>
      <p:pic>
        <p:nvPicPr>
          <p:cNvPr id="7" name="Imagen 6" descr="logo-0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22" y="6066942"/>
            <a:ext cx="1533859" cy="532443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6663607" y="417705"/>
            <a:ext cx="11360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a-ES" sz="900" dirty="0" smtClean="0">
                <a:solidFill>
                  <a:srgbClr val="336699"/>
                </a:solidFill>
                <a:latin typeface="Georgia"/>
                <a:cs typeface="Georgia"/>
              </a:rPr>
              <a:t>Universitat Oberta </a:t>
            </a:r>
          </a:p>
          <a:p>
            <a:pPr lvl="0"/>
            <a:r>
              <a:rPr lang="ca-ES" sz="900" dirty="0" smtClean="0">
                <a:solidFill>
                  <a:srgbClr val="336699"/>
                </a:solidFill>
                <a:latin typeface="Georgia"/>
                <a:cs typeface="Georgia"/>
              </a:rPr>
              <a:t>de Catalunya</a:t>
            </a:r>
            <a:endParaRPr lang="ca-ES" sz="900" dirty="0">
              <a:solidFill>
                <a:srgbClr val="336699"/>
              </a:solidFill>
              <a:latin typeface="Georgia"/>
              <a:cs typeface="Georgia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427038" y="405991"/>
            <a:ext cx="4837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900" dirty="0" smtClean="0">
                <a:solidFill>
                  <a:srgbClr val="7F7F7F"/>
                </a:solidFill>
              </a:rPr>
              <a:t>Presentació de Projecte Final de Grau – Usabilitat i Interfícies – Grau de Multimèdia – UOC</a:t>
            </a:r>
            <a:endParaRPr lang="ca-ES" sz="900" dirty="0">
              <a:solidFill>
                <a:srgbClr val="7F7F7F"/>
              </a:solidFill>
            </a:endParaRPr>
          </a:p>
          <a:p>
            <a:r>
              <a:rPr lang="ca-ES" sz="900" b="1" dirty="0" smtClean="0">
                <a:solidFill>
                  <a:srgbClr val="336699"/>
                </a:solidFill>
              </a:rPr>
              <a:t>Energètica: disseny i conceptualització d’un lloc web comparador de comercialitzadors d’energia</a:t>
            </a:r>
            <a:r>
              <a:rPr lang="ca-ES" sz="900" dirty="0" smtClean="0">
                <a:solidFill>
                  <a:srgbClr val="336699"/>
                </a:solidFill>
                <a:effectLst/>
              </a:rPr>
              <a:t> </a:t>
            </a:r>
            <a:endParaRPr lang="ca-ES" sz="900" dirty="0" smtClean="0">
              <a:solidFill>
                <a:srgbClr val="336699"/>
              </a:solidFill>
              <a:latin typeface="Verdana"/>
              <a:cs typeface="Verdana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6144006" y="6221429"/>
            <a:ext cx="85520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Verdana"/>
              </a:rPr>
              <a:t>Gener 2018</a:t>
            </a:r>
          </a:p>
        </p:txBody>
      </p:sp>
      <p:cxnSp>
        <p:nvCxnSpPr>
          <p:cNvPr id="14" name="Conector recto 13"/>
          <p:cNvCxnSpPr/>
          <p:nvPr/>
        </p:nvCxnSpPr>
        <p:spPr>
          <a:xfrm>
            <a:off x="6039042" y="338284"/>
            <a:ext cx="0" cy="531667"/>
          </a:xfrm>
          <a:prstGeom prst="line">
            <a:avLst/>
          </a:prstGeom>
          <a:ln w="6350" cmpd="sng"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>
            <a:off x="7903977" y="338282"/>
            <a:ext cx="0" cy="531669"/>
          </a:xfrm>
          <a:prstGeom prst="line">
            <a:avLst/>
          </a:prstGeom>
          <a:ln w="6350" cmpd="sng"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/>
          <p:cNvCxnSpPr/>
          <p:nvPr/>
        </p:nvCxnSpPr>
        <p:spPr>
          <a:xfrm>
            <a:off x="427038" y="338282"/>
            <a:ext cx="0" cy="531667"/>
          </a:xfrm>
          <a:prstGeom prst="line">
            <a:avLst/>
          </a:prstGeom>
          <a:ln w="6350" cmpd="sng"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21"/>
          <p:cNvCxnSpPr/>
          <p:nvPr/>
        </p:nvCxnSpPr>
        <p:spPr>
          <a:xfrm>
            <a:off x="6039042" y="6066942"/>
            <a:ext cx="0" cy="531667"/>
          </a:xfrm>
          <a:prstGeom prst="line">
            <a:avLst/>
          </a:prstGeom>
          <a:ln w="6350" cmpd="sng"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22"/>
          <p:cNvCxnSpPr/>
          <p:nvPr/>
        </p:nvCxnSpPr>
        <p:spPr>
          <a:xfrm>
            <a:off x="8915501" y="6066938"/>
            <a:ext cx="0" cy="531669"/>
          </a:xfrm>
          <a:prstGeom prst="line">
            <a:avLst/>
          </a:prstGeom>
          <a:ln w="6350" cmpd="sng"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/>
          <p:cNvCxnSpPr/>
          <p:nvPr/>
        </p:nvCxnSpPr>
        <p:spPr>
          <a:xfrm>
            <a:off x="427038" y="6066940"/>
            <a:ext cx="0" cy="531667"/>
          </a:xfrm>
          <a:prstGeom prst="line">
            <a:avLst/>
          </a:prstGeom>
          <a:ln w="6350" cmpd="sng"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CuadroTexto 24"/>
          <p:cNvSpPr txBox="1"/>
          <p:nvPr/>
        </p:nvSpPr>
        <p:spPr>
          <a:xfrm>
            <a:off x="8463667" y="6131053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b="1" dirty="0" smtClean="0">
                <a:solidFill>
                  <a:srgbClr val="336699"/>
                </a:solidFill>
                <a:cs typeface="Verdana"/>
              </a:rPr>
              <a:t>18</a:t>
            </a:r>
          </a:p>
        </p:txBody>
      </p:sp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64" b="-7164"/>
          <a:stretch/>
        </p:blipFill>
        <p:spPr>
          <a:xfrm>
            <a:off x="532322" y="1667878"/>
            <a:ext cx="4173312" cy="344520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9" name="CuadroTexto 28"/>
          <p:cNvSpPr txBox="1"/>
          <p:nvPr/>
        </p:nvSpPr>
        <p:spPr>
          <a:xfrm>
            <a:off x="5120186" y="1667878"/>
            <a:ext cx="3651347" cy="307777"/>
          </a:xfrm>
          <a:prstGeom prst="rect">
            <a:avLst/>
          </a:prstGeom>
          <a:solidFill>
            <a:srgbClr val="336699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ca-ES" sz="1400" b="1" dirty="0" smtClean="0">
                <a:solidFill>
                  <a:schemeClr val="bg1"/>
                </a:solidFill>
                <a:latin typeface="Verdana"/>
                <a:cs typeface="Verdana"/>
              </a:rPr>
              <a:t>Avaluació heurística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5120186" y="2080202"/>
            <a:ext cx="3762135" cy="3105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ca-E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Per a dissenyar el servei </a:t>
            </a:r>
            <a:r>
              <a:rPr lang="ca-ES" sz="1100" b="1" dirty="0" smtClean="0">
                <a:solidFill>
                  <a:srgbClr val="66AB42"/>
                </a:solidFill>
                <a:latin typeface="Verdana"/>
                <a:cs typeface="Verdana"/>
              </a:rPr>
              <a:t>Energètica</a:t>
            </a:r>
            <a:r>
              <a:rPr lang="ca-E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 s’ha realitzat un benchmarking o estudi de la competència de 4 </a:t>
            </a:r>
            <a:r>
              <a:rPr lang="ca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llocs </a:t>
            </a:r>
            <a:r>
              <a:rPr lang="ca-E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web, amb la </a:t>
            </a:r>
            <a:r>
              <a:rPr lang="ca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finalitat </a:t>
            </a:r>
            <a:r>
              <a:rPr lang="ca-E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de confeccionar un </a:t>
            </a:r>
            <a:r>
              <a:rPr lang="ca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llistat de bones i males pràctiques en relació als </a:t>
            </a:r>
            <a:r>
              <a:rPr lang="ca-E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10 principis  heurístics:</a:t>
            </a:r>
          </a:p>
          <a:p>
            <a:pPr marL="180975">
              <a:spcAft>
                <a:spcPts val="300"/>
              </a:spcAft>
            </a:pPr>
            <a:r>
              <a:rPr lang="ca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• </a:t>
            </a:r>
            <a:r>
              <a:rPr lang="ca-E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Visibilitat i estat del sistema</a:t>
            </a:r>
            <a:endParaRPr lang="ca-ES" sz="1100" dirty="0">
              <a:solidFill>
                <a:schemeClr val="tx1">
                  <a:lumMod val="50000"/>
                  <a:lumOff val="50000"/>
                </a:schemeClr>
              </a:solidFill>
              <a:latin typeface="Verdana"/>
              <a:cs typeface="Verdana"/>
            </a:endParaRPr>
          </a:p>
          <a:p>
            <a:pPr marL="180975">
              <a:spcAft>
                <a:spcPts val="300"/>
              </a:spcAft>
            </a:pPr>
            <a:r>
              <a:rPr lang="ca-E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• </a:t>
            </a:r>
            <a:r>
              <a:rPr lang="ca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Coincidència del sistema amb el món real</a:t>
            </a:r>
            <a:endParaRPr lang="ca-ES" sz="1100" dirty="0" smtClean="0">
              <a:solidFill>
                <a:schemeClr val="tx1">
                  <a:lumMod val="50000"/>
                  <a:lumOff val="50000"/>
                </a:schemeClr>
              </a:solidFill>
              <a:latin typeface="Verdana"/>
              <a:cs typeface="Verdana"/>
            </a:endParaRPr>
          </a:p>
          <a:p>
            <a:pPr marL="180975">
              <a:spcAft>
                <a:spcPts val="300"/>
              </a:spcAft>
            </a:pPr>
            <a:r>
              <a:rPr lang="ca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• Control i llibertat de </a:t>
            </a:r>
            <a:r>
              <a:rPr lang="ca-E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l’usuari</a:t>
            </a:r>
          </a:p>
          <a:p>
            <a:pPr marL="180975">
              <a:spcAft>
                <a:spcPts val="300"/>
              </a:spcAft>
            </a:pPr>
            <a:r>
              <a:rPr lang="ca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• Consistència i </a:t>
            </a:r>
            <a:r>
              <a:rPr lang="ca-E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estàndards</a:t>
            </a:r>
          </a:p>
          <a:p>
            <a:pPr marL="180975">
              <a:spcAft>
                <a:spcPts val="300"/>
              </a:spcAft>
            </a:pPr>
            <a:r>
              <a:rPr lang="ca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• Reconèixer, diagnosticar i desfer </a:t>
            </a:r>
            <a:r>
              <a:rPr lang="ca-E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errades</a:t>
            </a:r>
          </a:p>
          <a:p>
            <a:pPr marL="180975">
              <a:spcAft>
                <a:spcPts val="300"/>
              </a:spcAft>
            </a:pPr>
            <a:r>
              <a:rPr lang="ca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• Prevenció </a:t>
            </a:r>
            <a:r>
              <a:rPr lang="ca-E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d’errades</a:t>
            </a:r>
          </a:p>
          <a:p>
            <a:pPr marL="180975">
              <a:spcAft>
                <a:spcPts val="300"/>
              </a:spcAft>
            </a:pPr>
            <a:r>
              <a:rPr lang="ca-E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• Reconeixement</a:t>
            </a:r>
          </a:p>
          <a:p>
            <a:pPr marL="180975">
              <a:spcAft>
                <a:spcPts val="300"/>
              </a:spcAft>
            </a:pPr>
            <a:r>
              <a:rPr lang="ca-E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• </a:t>
            </a:r>
            <a:r>
              <a:rPr lang="ca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Flexibilitat i eficiència </a:t>
            </a:r>
            <a:r>
              <a:rPr lang="ca-E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d’ús</a:t>
            </a:r>
          </a:p>
          <a:p>
            <a:pPr marL="180975">
              <a:spcAft>
                <a:spcPts val="300"/>
              </a:spcAft>
            </a:pPr>
            <a:r>
              <a:rPr lang="ca-E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• </a:t>
            </a:r>
            <a:r>
              <a:rPr lang="ca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Disseny estètic i </a:t>
            </a:r>
            <a:r>
              <a:rPr lang="ca-E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minimalista</a:t>
            </a:r>
          </a:p>
          <a:p>
            <a:pPr marL="180975">
              <a:spcAft>
                <a:spcPts val="300"/>
              </a:spcAft>
            </a:pPr>
            <a:r>
              <a:rPr lang="ca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• Ajuda i </a:t>
            </a:r>
            <a:r>
              <a:rPr lang="ca-E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documentació</a:t>
            </a:r>
          </a:p>
        </p:txBody>
      </p:sp>
    </p:spTree>
    <p:extLst>
      <p:ext uri="{BB962C8B-B14F-4D97-AF65-F5344CB8AC3E}">
        <p14:creationId xmlns:p14="http://schemas.microsoft.com/office/powerpoint/2010/main" val="1011371573"/>
      </p:ext>
    </p:extLst>
  </p:cSld>
  <p:clrMapOvr>
    <a:masterClrMapping/>
  </p:clrMapOvr>
  <p:transition xmlns:p14="http://schemas.microsoft.com/office/powerpoint/2010/main" spd="slow" advTm="20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01 Entrada logo UO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248" y="338282"/>
            <a:ext cx="797502" cy="531668"/>
          </a:xfrm>
          <a:prstGeom prst="rect">
            <a:avLst/>
          </a:prstGeom>
        </p:spPr>
      </p:pic>
      <p:pic>
        <p:nvPicPr>
          <p:cNvPr id="7" name="Imagen 6" descr="logo-0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22" y="6066942"/>
            <a:ext cx="1533859" cy="532443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6663607" y="417705"/>
            <a:ext cx="11360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a-ES" sz="900" dirty="0" smtClean="0">
                <a:solidFill>
                  <a:srgbClr val="336699"/>
                </a:solidFill>
                <a:latin typeface="Georgia"/>
                <a:cs typeface="Georgia"/>
              </a:rPr>
              <a:t>Universitat Oberta </a:t>
            </a:r>
          </a:p>
          <a:p>
            <a:pPr lvl="0"/>
            <a:r>
              <a:rPr lang="ca-ES" sz="900" dirty="0" smtClean="0">
                <a:solidFill>
                  <a:srgbClr val="336699"/>
                </a:solidFill>
                <a:latin typeface="Georgia"/>
                <a:cs typeface="Georgia"/>
              </a:rPr>
              <a:t>de Catalunya</a:t>
            </a:r>
            <a:endParaRPr lang="ca-ES" sz="900" dirty="0">
              <a:solidFill>
                <a:srgbClr val="336699"/>
              </a:solidFill>
              <a:latin typeface="Georgia"/>
              <a:cs typeface="Georgia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427038" y="405991"/>
            <a:ext cx="4837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900" dirty="0" smtClean="0">
                <a:solidFill>
                  <a:srgbClr val="7F7F7F"/>
                </a:solidFill>
              </a:rPr>
              <a:t>Presentació de Projecte Final de Grau – Usabilitat i Interfícies – Grau de Multimèdia – UOC</a:t>
            </a:r>
            <a:endParaRPr lang="ca-ES" sz="900" dirty="0">
              <a:solidFill>
                <a:srgbClr val="7F7F7F"/>
              </a:solidFill>
            </a:endParaRPr>
          </a:p>
          <a:p>
            <a:r>
              <a:rPr lang="ca-ES" sz="900" b="1" dirty="0" smtClean="0">
                <a:solidFill>
                  <a:srgbClr val="336699"/>
                </a:solidFill>
              </a:rPr>
              <a:t>Energètica: disseny i conceptualització d’un lloc web comparador de comercialitzadors d’energia</a:t>
            </a:r>
            <a:r>
              <a:rPr lang="ca-ES" sz="900" dirty="0" smtClean="0">
                <a:solidFill>
                  <a:srgbClr val="336699"/>
                </a:solidFill>
                <a:effectLst/>
              </a:rPr>
              <a:t> </a:t>
            </a:r>
            <a:endParaRPr lang="ca-ES" sz="900" dirty="0" smtClean="0">
              <a:solidFill>
                <a:srgbClr val="336699"/>
              </a:solidFill>
              <a:latin typeface="Verdana"/>
              <a:cs typeface="Verdana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6144006" y="6221429"/>
            <a:ext cx="85520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Verdana"/>
              </a:rPr>
              <a:t>Gener 2018</a:t>
            </a:r>
          </a:p>
        </p:txBody>
      </p:sp>
      <p:cxnSp>
        <p:nvCxnSpPr>
          <p:cNvPr id="14" name="Conector recto 13"/>
          <p:cNvCxnSpPr/>
          <p:nvPr/>
        </p:nvCxnSpPr>
        <p:spPr>
          <a:xfrm>
            <a:off x="6039042" y="338284"/>
            <a:ext cx="0" cy="531667"/>
          </a:xfrm>
          <a:prstGeom prst="line">
            <a:avLst/>
          </a:prstGeom>
          <a:ln w="6350" cmpd="sng"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>
            <a:off x="7903977" y="338282"/>
            <a:ext cx="0" cy="531669"/>
          </a:xfrm>
          <a:prstGeom prst="line">
            <a:avLst/>
          </a:prstGeom>
          <a:ln w="6350" cmpd="sng"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/>
          <p:cNvCxnSpPr/>
          <p:nvPr/>
        </p:nvCxnSpPr>
        <p:spPr>
          <a:xfrm>
            <a:off x="427038" y="338282"/>
            <a:ext cx="0" cy="531667"/>
          </a:xfrm>
          <a:prstGeom prst="line">
            <a:avLst/>
          </a:prstGeom>
          <a:ln w="6350" cmpd="sng"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21"/>
          <p:cNvCxnSpPr/>
          <p:nvPr/>
        </p:nvCxnSpPr>
        <p:spPr>
          <a:xfrm>
            <a:off x="6039042" y="6066942"/>
            <a:ext cx="0" cy="531667"/>
          </a:xfrm>
          <a:prstGeom prst="line">
            <a:avLst/>
          </a:prstGeom>
          <a:ln w="6350" cmpd="sng"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22"/>
          <p:cNvCxnSpPr/>
          <p:nvPr/>
        </p:nvCxnSpPr>
        <p:spPr>
          <a:xfrm>
            <a:off x="8915501" y="6066938"/>
            <a:ext cx="0" cy="531669"/>
          </a:xfrm>
          <a:prstGeom prst="line">
            <a:avLst/>
          </a:prstGeom>
          <a:ln w="6350" cmpd="sng"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/>
          <p:cNvCxnSpPr/>
          <p:nvPr/>
        </p:nvCxnSpPr>
        <p:spPr>
          <a:xfrm>
            <a:off x="427038" y="6066940"/>
            <a:ext cx="0" cy="531667"/>
          </a:xfrm>
          <a:prstGeom prst="line">
            <a:avLst/>
          </a:prstGeom>
          <a:ln w="6350" cmpd="sng"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CuadroTexto 24"/>
          <p:cNvSpPr txBox="1"/>
          <p:nvPr/>
        </p:nvSpPr>
        <p:spPr>
          <a:xfrm>
            <a:off x="8463667" y="6131053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b="1" dirty="0" smtClean="0">
                <a:solidFill>
                  <a:srgbClr val="336699"/>
                </a:solidFill>
                <a:cs typeface="Verdana"/>
              </a:rPr>
              <a:t>19</a:t>
            </a:r>
            <a:endParaRPr lang="ca-ES" b="1" dirty="0" smtClean="0">
              <a:solidFill>
                <a:srgbClr val="336699"/>
              </a:solidFill>
              <a:cs typeface="Verdana"/>
            </a:endParaRPr>
          </a:p>
        </p:txBody>
      </p:sp>
      <p:pic>
        <p:nvPicPr>
          <p:cNvPr id="28" name="Imagen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29" y="1745635"/>
            <a:ext cx="3846096" cy="3237929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CuadroTexto 16"/>
          <p:cNvSpPr txBox="1"/>
          <p:nvPr/>
        </p:nvSpPr>
        <p:spPr>
          <a:xfrm>
            <a:off x="4808469" y="4066237"/>
            <a:ext cx="4107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ca-ES" b="1" dirty="0" smtClean="0">
                <a:solidFill>
                  <a:srgbClr val="66AB42"/>
                </a:solidFill>
                <a:latin typeface="Verdana"/>
                <a:cs typeface="Verdana"/>
              </a:rPr>
              <a:t>Gr</a:t>
            </a:r>
            <a:r>
              <a:rPr lang="ca-ES" b="1" dirty="0" smtClean="0">
                <a:solidFill>
                  <a:srgbClr val="66AB42"/>
                </a:solidFill>
                <a:latin typeface="Verdana"/>
                <a:cs typeface="Verdana"/>
              </a:rPr>
              <a:t>àcies per la vostra atenció!</a:t>
            </a:r>
            <a:endParaRPr lang="ca-ES" b="1" dirty="0" smtClean="0">
              <a:solidFill>
                <a:srgbClr val="66AB42"/>
              </a:solidFill>
              <a:latin typeface="Verdana"/>
              <a:cs typeface="Verdana"/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4781538" y="1745635"/>
            <a:ext cx="4100783" cy="307777"/>
          </a:xfrm>
          <a:prstGeom prst="rect">
            <a:avLst/>
          </a:prstGeom>
          <a:solidFill>
            <a:srgbClr val="336699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endParaRPr lang="ca-ES" sz="1400" b="1" dirty="0" smtClean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4814718" y="2458177"/>
            <a:ext cx="41197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ca-E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Per a </a:t>
            </a:r>
            <a:r>
              <a:rPr lang="ca-E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finalitzar </a:t>
            </a:r>
            <a:r>
              <a:rPr lang="ca-E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ú</a:t>
            </a:r>
            <a:r>
              <a:rPr lang="ca-E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nicament recordar que </a:t>
            </a:r>
            <a:r>
              <a:rPr lang="ca-E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el comparador web </a:t>
            </a:r>
            <a:r>
              <a:rPr lang="ca-ES" sz="1400" b="1" dirty="0" smtClean="0">
                <a:solidFill>
                  <a:srgbClr val="66AB42"/>
                </a:solidFill>
                <a:latin typeface="Verdana"/>
                <a:cs typeface="Verdana"/>
              </a:rPr>
              <a:t>Energètica</a:t>
            </a:r>
            <a:r>
              <a:rPr lang="ca-E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 facilita un importat estalvi energètic, econòmic i ambiental.</a:t>
            </a:r>
            <a:endParaRPr lang="ca-ES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006992084"/>
      </p:ext>
    </p:extLst>
  </p:cSld>
  <p:clrMapOvr>
    <a:masterClrMapping/>
  </p:clrMapOvr>
  <p:transition xmlns:p14="http://schemas.microsoft.com/office/powerpoint/2010/main" spd="slow" advTm="15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01 Entrada logo UO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248" y="338282"/>
            <a:ext cx="797502" cy="531668"/>
          </a:xfrm>
          <a:prstGeom prst="rect">
            <a:avLst/>
          </a:prstGeom>
        </p:spPr>
      </p:pic>
      <p:pic>
        <p:nvPicPr>
          <p:cNvPr id="7" name="Imagen 6" descr="logo-0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22" y="6066942"/>
            <a:ext cx="1533859" cy="532443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6663607" y="417705"/>
            <a:ext cx="11360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a-ES" sz="900" dirty="0" smtClean="0">
                <a:solidFill>
                  <a:srgbClr val="336699"/>
                </a:solidFill>
                <a:latin typeface="Georgia"/>
                <a:cs typeface="Georgia"/>
              </a:rPr>
              <a:t>Universitat Oberta </a:t>
            </a:r>
          </a:p>
          <a:p>
            <a:pPr lvl="0"/>
            <a:r>
              <a:rPr lang="ca-ES" sz="900" dirty="0" smtClean="0">
                <a:solidFill>
                  <a:srgbClr val="336699"/>
                </a:solidFill>
                <a:latin typeface="Georgia"/>
                <a:cs typeface="Georgia"/>
              </a:rPr>
              <a:t>de Catalunya</a:t>
            </a:r>
            <a:endParaRPr lang="ca-ES" sz="900" dirty="0">
              <a:solidFill>
                <a:srgbClr val="336699"/>
              </a:solidFill>
              <a:latin typeface="Georgia"/>
              <a:cs typeface="Georgia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427038" y="405991"/>
            <a:ext cx="4837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900" dirty="0" smtClean="0">
                <a:solidFill>
                  <a:srgbClr val="7F7F7F"/>
                </a:solidFill>
              </a:rPr>
              <a:t>Presentació de Projecte Final de Grau – Usabilitat i Interfícies – Grau de Multimèdia – UOC</a:t>
            </a:r>
            <a:endParaRPr lang="ca-ES" sz="900" dirty="0">
              <a:solidFill>
                <a:srgbClr val="7F7F7F"/>
              </a:solidFill>
            </a:endParaRPr>
          </a:p>
          <a:p>
            <a:r>
              <a:rPr lang="ca-ES" sz="900" b="1" dirty="0" smtClean="0">
                <a:solidFill>
                  <a:srgbClr val="336699"/>
                </a:solidFill>
              </a:rPr>
              <a:t>Energètica: disseny i conceptualització d’un lloc web comparador de comercialitzadors d’energia</a:t>
            </a:r>
            <a:r>
              <a:rPr lang="ca-ES" sz="900" dirty="0" smtClean="0">
                <a:solidFill>
                  <a:srgbClr val="336699"/>
                </a:solidFill>
                <a:effectLst/>
              </a:rPr>
              <a:t> </a:t>
            </a:r>
            <a:endParaRPr lang="ca-ES" sz="900" dirty="0" smtClean="0">
              <a:solidFill>
                <a:srgbClr val="336699"/>
              </a:solidFill>
              <a:latin typeface="Verdana"/>
              <a:cs typeface="Verdana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6144006" y="6221429"/>
            <a:ext cx="85520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Verdana"/>
              </a:rPr>
              <a:t>Gener 2018</a:t>
            </a:r>
          </a:p>
        </p:txBody>
      </p:sp>
      <p:cxnSp>
        <p:nvCxnSpPr>
          <p:cNvPr id="14" name="Conector recto 13"/>
          <p:cNvCxnSpPr/>
          <p:nvPr/>
        </p:nvCxnSpPr>
        <p:spPr>
          <a:xfrm>
            <a:off x="6039042" y="338284"/>
            <a:ext cx="0" cy="531667"/>
          </a:xfrm>
          <a:prstGeom prst="line">
            <a:avLst/>
          </a:prstGeom>
          <a:ln w="6350" cmpd="sng"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>
            <a:off x="7903977" y="338282"/>
            <a:ext cx="0" cy="531669"/>
          </a:xfrm>
          <a:prstGeom prst="line">
            <a:avLst/>
          </a:prstGeom>
          <a:ln w="6350" cmpd="sng"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/>
          <p:cNvCxnSpPr/>
          <p:nvPr/>
        </p:nvCxnSpPr>
        <p:spPr>
          <a:xfrm>
            <a:off x="427038" y="338282"/>
            <a:ext cx="0" cy="531667"/>
          </a:xfrm>
          <a:prstGeom prst="line">
            <a:avLst/>
          </a:prstGeom>
          <a:ln w="6350" cmpd="sng"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21"/>
          <p:cNvCxnSpPr/>
          <p:nvPr/>
        </p:nvCxnSpPr>
        <p:spPr>
          <a:xfrm>
            <a:off x="6039042" y="6066942"/>
            <a:ext cx="0" cy="531667"/>
          </a:xfrm>
          <a:prstGeom prst="line">
            <a:avLst/>
          </a:prstGeom>
          <a:ln w="6350" cmpd="sng"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22"/>
          <p:cNvCxnSpPr/>
          <p:nvPr/>
        </p:nvCxnSpPr>
        <p:spPr>
          <a:xfrm>
            <a:off x="8915501" y="6066938"/>
            <a:ext cx="0" cy="531669"/>
          </a:xfrm>
          <a:prstGeom prst="line">
            <a:avLst/>
          </a:prstGeom>
          <a:ln w="6350" cmpd="sng"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/>
          <p:cNvCxnSpPr/>
          <p:nvPr/>
        </p:nvCxnSpPr>
        <p:spPr>
          <a:xfrm>
            <a:off x="427038" y="6066940"/>
            <a:ext cx="0" cy="531667"/>
          </a:xfrm>
          <a:prstGeom prst="line">
            <a:avLst/>
          </a:prstGeom>
          <a:ln w="6350" cmpd="sng"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CuadroTexto 24"/>
          <p:cNvSpPr txBox="1"/>
          <p:nvPr/>
        </p:nvSpPr>
        <p:spPr>
          <a:xfrm>
            <a:off x="8515706" y="6131053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b="1" dirty="0">
                <a:solidFill>
                  <a:srgbClr val="336699"/>
                </a:solidFill>
                <a:cs typeface="Verdana"/>
              </a:rPr>
              <a:t>2</a:t>
            </a:r>
            <a:endParaRPr lang="ca-ES" b="1" dirty="0" smtClean="0">
              <a:solidFill>
                <a:srgbClr val="336699"/>
              </a:solidFill>
              <a:cs typeface="Verdana"/>
            </a:endParaRPr>
          </a:p>
        </p:txBody>
      </p:sp>
      <p:pic>
        <p:nvPicPr>
          <p:cNvPr id="28" name="Imagen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98" y="2002241"/>
            <a:ext cx="4326669" cy="2696144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  <a:reflection stA="30000" endPos="30000" dist="12700" dir="5400000" sy="-100000" algn="bl" rotWithShape="0"/>
          </a:effectLst>
        </p:spPr>
      </p:pic>
      <p:sp>
        <p:nvSpPr>
          <p:cNvPr id="29" name="CuadroTexto 28"/>
          <p:cNvSpPr txBox="1"/>
          <p:nvPr/>
        </p:nvSpPr>
        <p:spPr>
          <a:xfrm>
            <a:off x="5173535" y="2002241"/>
            <a:ext cx="3651347" cy="307777"/>
          </a:xfrm>
          <a:prstGeom prst="rect">
            <a:avLst/>
          </a:prstGeom>
          <a:solidFill>
            <a:srgbClr val="336699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ca-ES" sz="1400" b="1" dirty="0" smtClean="0">
                <a:solidFill>
                  <a:schemeClr val="bg1"/>
                </a:solidFill>
                <a:latin typeface="Verdana"/>
                <a:cs typeface="Verdana"/>
              </a:rPr>
              <a:t>Per què </a:t>
            </a:r>
            <a:r>
              <a:rPr lang="ca-ES" sz="1400" b="1" dirty="0" smtClean="0">
                <a:solidFill>
                  <a:schemeClr val="bg1"/>
                </a:solidFill>
                <a:latin typeface="Verdana"/>
                <a:cs typeface="Verdana"/>
              </a:rPr>
              <a:t>Energètica?</a:t>
            </a:r>
            <a:endParaRPr lang="ca-ES" sz="1400" b="1" dirty="0" smtClean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30" name="CuadroTexto 29"/>
          <p:cNvSpPr txBox="1"/>
          <p:nvPr/>
        </p:nvSpPr>
        <p:spPr>
          <a:xfrm>
            <a:off x="5173535" y="2465269"/>
            <a:ext cx="375573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Des de que a l’any 1997 va començar la liberalització del sector energètic espanyol, els consumidors han patit un assajament constant per part de les empreses comercialitzadores d’energia amb l’objectiu d’introduir-se al mercat, consolidar la seva posició o incrementar el seu volum de negoci. 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5173535" y="3867388"/>
            <a:ext cx="37557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200" b="1" dirty="0" smtClean="0">
                <a:solidFill>
                  <a:srgbClr val="66AB42"/>
                </a:solidFill>
                <a:latin typeface="Verdana"/>
                <a:cs typeface="Verdana"/>
              </a:rPr>
              <a:t>Energètica</a:t>
            </a:r>
            <a:r>
              <a:rPr lang="ca-E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 neix amb la perspectiva d’ajudar al consumidor a escollir entre la gamma de productes </a:t>
            </a:r>
            <a:r>
              <a:rPr lang="ca-ES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ofertats</a:t>
            </a:r>
            <a:r>
              <a:rPr lang="ca-E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 pels comercialitzadors energètics. </a:t>
            </a:r>
          </a:p>
        </p:txBody>
      </p:sp>
    </p:spTree>
    <p:extLst>
      <p:ext uri="{BB962C8B-B14F-4D97-AF65-F5344CB8AC3E}">
        <p14:creationId xmlns:p14="http://schemas.microsoft.com/office/powerpoint/2010/main" val="2736291383"/>
      </p:ext>
    </p:extLst>
  </p:cSld>
  <p:clrMapOvr>
    <a:masterClrMapping/>
  </p:clrMapOvr>
  <p:transition xmlns:p14="http://schemas.microsoft.com/office/powerpoint/2010/main" spd="slow" advTm="15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01 Entrada logo UO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38" y="349328"/>
            <a:ext cx="1041565" cy="694377"/>
          </a:xfrm>
          <a:prstGeom prst="rect">
            <a:avLst/>
          </a:prstGeom>
        </p:spPr>
      </p:pic>
      <p:pic>
        <p:nvPicPr>
          <p:cNvPr id="6" name="Imagen 5" descr="01Entrada light-bul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113" y="1855085"/>
            <a:ext cx="4902250" cy="30460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stA="30000" endPos="30000" dist="12700" dir="5400000" sy="-100000" algn="bl" rotWithShape="0"/>
          </a:effectLst>
        </p:spPr>
      </p:pic>
      <p:pic>
        <p:nvPicPr>
          <p:cNvPr id="7" name="Imagen 6" descr="logo-0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281" y="290108"/>
            <a:ext cx="2382220" cy="826931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1867694" y="520728"/>
            <a:ext cx="180233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a-ES" sz="1100" dirty="0" smtClean="0">
                <a:solidFill>
                  <a:srgbClr val="336699"/>
                </a:solidFill>
                <a:latin typeface="Georgia"/>
                <a:cs typeface="Georgia"/>
              </a:rPr>
              <a:t>Universitat Oberta </a:t>
            </a:r>
          </a:p>
          <a:p>
            <a:pPr lvl="0"/>
            <a:r>
              <a:rPr lang="ca-ES" sz="1100" dirty="0" smtClean="0">
                <a:solidFill>
                  <a:srgbClr val="336699"/>
                </a:solidFill>
                <a:latin typeface="Georgia"/>
                <a:cs typeface="Georgia"/>
              </a:rPr>
              <a:t>de Catalunya</a:t>
            </a:r>
            <a:endParaRPr lang="ca-ES" sz="1100" dirty="0">
              <a:solidFill>
                <a:srgbClr val="336699"/>
              </a:solidFill>
              <a:latin typeface="Georgia"/>
              <a:cs typeface="Georgia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327115" y="1855085"/>
            <a:ext cx="318097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Projecte Final de Grau Usabilitat i Interfícies</a:t>
            </a:r>
          </a:p>
          <a:p>
            <a:r>
              <a:rPr lang="ca-ES" sz="900" dirty="0" smtClean="0">
                <a:solidFill>
                  <a:srgbClr val="336699"/>
                </a:solidFill>
                <a:latin typeface="Verdana"/>
                <a:cs typeface="Verdana"/>
              </a:rPr>
              <a:t>Grau de Multimèdia</a:t>
            </a:r>
          </a:p>
          <a:p>
            <a:r>
              <a:rPr lang="ca-E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Estudis d’Informàtica, Multimèdia i Telecomunicació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327115" y="3238170"/>
            <a:ext cx="1708239" cy="1615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Autor</a:t>
            </a:r>
          </a:p>
          <a:p>
            <a:r>
              <a:rPr lang="ca-ES" sz="9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Jaume Millán González</a:t>
            </a:r>
          </a:p>
          <a:p>
            <a:endParaRPr lang="ca-ES" sz="900" dirty="0" smtClean="0">
              <a:solidFill>
                <a:schemeClr val="tx1">
                  <a:lumMod val="50000"/>
                  <a:lumOff val="50000"/>
                </a:schemeClr>
              </a:solidFill>
              <a:latin typeface="Verdana"/>
              <a:cs typeface="Verdana"/>
            </a:endParaRPr>
          </a:p>
          <a:p>
            <a:r>
              <a:rPr lang="ca-E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Consultor </a:t>
            </a:r>
          </a:p>
          <a:p>
            <a:r>
              <a:rPr lang="ca-ES" sz="9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Judit Casacuberta </a:t>
            </a:r>
            <a:r>
              <a:rPr lang="ca-ES" sz="9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Bagó</a:t>
            </a:r>
            <a:endParaRPr lang="ca-ES" sz="900" b="1" dirty="0" smtClean="0">
              <a:solidFill>
                <a:schemeClr val="tx1">
                  <a:lumMod val="50000"/>
                  <a:lumOff val="50000"/>
                </a:schemeClr>
              </a:solidFill>
              <a:latin typeface="Verdana"/>
              <a:cs typeface="Verdana"/>
            </a:endParaRPr>
          </a:p>
          <a:p>
            <a:r>
              <a:rPr lang="ca-E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	</a:t>
            </a:r>
          </a:p>
          <a:p>
            <a:r>
              <a:rPr lang="ca-E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Professor</a:t>
            </a:r>
          </a:p>
          <a:p>
            <a:r>
              <a:rPr lang="ca-ES" sz="9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Ferran Giménez Prado </a:t>
            </a:r>
          </a:p>
          <a:p>
            <a:endParaRPr lang="ca-ES" sz="900" dirty="0" smtClean="0">
              <a:solidFill>
                <a:schemeClr val="tx1">
                  <a:lumMod val="50000"/>
                  <a:lumOff val="50000"/>
                </a:schemeClr>
              </a:solidFill>
              <a:latin typeface="Verdana"/>
              <a:cs typeface="Verdana"/>
            </a:endParaRPr>
          </a:p>
          <a:p>
            <a:r>
              <a:rPr lang="ca-E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Data</a:t>
            </a:r>
          </a:p>
          <a:p>
            <a:r>
              <a:rPr lang="ca-ES" sz="9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Gener 2018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327115" y="2624882"/>
            <a:ext cx="3321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900" b="1" dirty="0" smtClean="0">
                <a:solidFill>
                  <a:srgbClr val="336699"/>
                </a:solidFill>
                <a:latin typeface="Verdana"/>
                <a:cs typeface="Verdana"/>
              </a:rPr>
              <a:t>Energètica: disseny i conceptualització d’un lloc </a:t>
            </a:r>
          </a:p>
          <a:p>
            <a:r>
              <a:rPr lang="ca-ES" sz="900" b="1" dirty="0" smtClean="0">
                <a:solidFill>
                  <a:srgbClr val="336699"/>
                </a:solidFill>
                <a:latin typeface="Verdana"/>
                <a:cs typeface="Verdana"/>
              </a:rPr>
              <a:t>web comparador de comercialitzadors d’energia </a:t>
            </a:r>
          </a:p>
        </p:txBody>
      </p:sp>
      <p:cxnSp>
        <p:nvCxnSpPr>
          <p:cNvPr id="15" name="Conector recto 14"/>
          <p:cNvCxnSpPr/>
          <p:nvPr/>
        </p:nvCxnSpPr>
        <p:spPr>
          <a:xfrm>
            <a:off x="1709917" y="349328"/>
            <a:ext cx="0" cy="988172"/>
          </a:xfrm>
          <a:prstGeom prst="line">
            <a:avLst/>
          </a:prstGeom>
          <a:ln w="6350" cmpd="sng"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uadroTexto 13"/>
          <p:cNvSpPr txBox="1"/>
          <p:nvPr/>
        </p:nvSpPr>
        <p:spPr>
          <a:xfrm>
            <a:off x="5941618" y="6258199"/>
            <a:ext cx="280076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M</a:t>
            </a:r>
            <a:r>
              <a:rPr lang="ca-E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úsica</a:t>
            </a:r>
            <a:r>
              <a:rPr lang="en-GB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: Voyager – The Alan Parsons Projects</a:t>
            </a:r>
            <a:endParaRPr lang="en-GB" sz="900" dirty="0" smtClean="0">
              <a:solidFill>
                <a:schemeClr val="tx1">
                  <a:lumMod val="50000"/>
                  <a:lumOff val="50000"/>
                </a:schemeClr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715977963"/>
      </p:ext>
    </p:extLst>
  </p:cSld>
  <p:clrMapOvr>
    <a:masterClrMapping/>
  </p:clrMapOvr>
  <p:transition xmlns:p14="http://schemas.microsoft.com/office/powerpoint/2010/main" spd="slow" advTm="15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01 Entrada logo UO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248" y="338282"/>
            <a:ext cx="797502" cy="531668"/>
          </a:xfrm>
          <a:prstGeom prst="rect">
            <a:avLst/>
          </a:prstGeom>
        </p:spPr>
      </p:pic>
      <p:pic>
        <p:nvPicPr>
          <p:cNvPr id="7" name="Imagen 6" descr="logo-0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22" y="6066942"/>
            <a:ext cx="1533859" cy="532443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6663607" y="417705"/>
            <a:ext cx="11360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a-ES" sz="900" dirty="0" smtClean="0">
                <a:solidFill>
                  <a:srgbClr val="336699"/>
                </a:solidFill>
                <a:latin typeface="Georgia"/>
                <a:cs typeface="Georgia"/>
              </a:rPr>
              <a:t>Universitat Oberta </a:t>
            </a:r>
          </a:p>
          <a:p>
            <a:pPr lvl="0"/>
            <a:r>
              <a:rPr lang="ca-ES" sz="900" dirty="0" smtClean="0">
                <a:solidFill>
                  <a:srgbClr val="336699"/>
                </a:solidFill>
                <a:latin typeface="Georgia"/>
                <a:cs typeface="Georgia"/>
              </a:rPr>
              <a:t>de Catalunya</a:t>
            </a:r>
            <a:endParaRPr lang="ca-ES" sz="900" dirty="0">
              <a:solidFill>
                <a:srgbClr val="336699"/>
              </a:solidFill>
              <a:latin typeface="Georgia"/>
              <a:cs typeface="Georgia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427038" y="405991"/>
            <a:ext cx="4837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900" dirty="0" smtClean="0">
                <a:solidFill>
                  <a:srgbClr val="7F7F7F"/>
                </a:solidFill>
              </a:rPr>
              <a:t>Presentació de Projecte Final de Grau – Usabilitat i Interfícies – Grau de Multimèdia – UOC</a:t>
            </a:r>
            <a:endParaRPr lang="ca-ES" sz="900" dirty="0">
              <a:solidFill>
                <a:srgbClr val="7F7F7F"/>
              </a:solidFill>
            </a:endParaRPr>
          </a:p>
          <a:p>
            <a:r>
              <a:rPr lang="ca-ES" sz="900" b="1" dirty="0" smtClean="0">
                <a:solidFill>
                  <a:srgbClr val="336699"/>
                </a:solidFill>
              </a:rPr>
              <a:t>Energètica: disseny i conceptualització d’un lloc web comparador de comercialitzadors d’energia</a:t>
            </a:r>
            <a:r>
              <a:rPr lang="ca-ES" sz="900" dirty="0" smtClean="0">
                <a:solidFill>
                  <a:srgbClr val="336699"/>
                </a:solidFill>
                <a:effectLst/>
              </a:rPr>
              <a:t> </a:t>
            </a:r>
            <a:endParaRPr lang="ca-ES" sz="900" dirty="0" smtClean="0">
              <a:solidFill>
                <a:srgbClr val="336699"/>
              </a:solidFill>
              <a:latin typeface="Verdana"/>
              <a:cs typeface="Verdana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6144006" y="6221429"/>
            <a:ext cx="85520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Verdana"/>
              </a:rPr>
              <a:t>Gener 2018</a:t>
            </a:r>
          </a:p>
        </p:txBody>
      </p:sp>
      <p:cxnSp>
        <p:nvCxnSpPr>
          <p:cNvPr id="14" name="Conector recto 13"/>
          <p:cNvCxnSpPr/>
          <p:nvPr/>
        </p:nvCxnSpPr>
        <p:spPr>
          <a:xfrm>
            <a:off x="6039042" y="338284"/>
            <a:ext cx="0" cy="531667"/>
          </a:xfrm>
          <a:prstGeom prst="line">
            <a:avLst/>
          </a:prstGeom>
          <a:ln w="6350" cmpd="sng"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>
            <a:off x="7903977" y="338282"/>
            <a:ext cx="0" cy="531669"/>
          </a:xfrm>
          <a:prstGeom prst="line">
            <a:avLst/>
          </a:prstGeom>
          <a:ln w="6350" cmpd="sng"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/>
          <p:cNvCxnSpPr/>
          <p:nvPr/>
        </p:nvCxnSpPr>
        <p:spPr>
          <a:xfrm>
            <a:off x="427038" y="338282"/>
            <a:ext cx="0" cy="531667"/>
          </a:xfrm>
          <a:prstGeom prst="line">
            <a:avLst/>
          </a:prstGeom>
          <a:ln w="6350" cmpd="sng"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21"/>
          <p:cNvCxnSpPr/>
          <p:nvPr/>
        </p:nvCxnSpPr>
        <p:spPr>
          <a:xfrm>
            <a:off x="6039042" y="6066942"/>
            <a:ext cx="0" cy="531667"/>
          </a:xfrm>
          <a:prstGeom prst="line">
            <a:avLst/>
          </a:prstGeom>
          <a:ln w="6350" cmpd="sng"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22"/>
          <p:cNvCxnSpPr/>
          <p:nvPr/>
        </p:nvCxnSpPr>
        <p:spPr>
          <a:xfrm>
            <a:off x="8915501" y="6066938"/>
            <a:ext cx="0" cy="531669"/>
          </a:xfrm>
          <a:prstGeom prst="line">
            <a:avLst/>
          </a:prstGeom>
          <a:ln w="6350" cmpd="sng"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/>
          <p:cNvCxnSpPr/>
          <p:nvPr/>
        </p:nvCxnSpPr>
        <p:spPr>
          <a:xfrm>
            <a:off x="427038" y="6066940"/>
            <a:ext cx="0" cy="531667"/>
          </a:xfrm>
          <a:prstGeom prst="line">
            <a:avLst/>
          </a:prstGeom>
          <a:ln w="6350" cmpd="sng"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CuadroTexto 24"/>
          <p:cNvSpPr txBox="1"/>
          <p:nvPr/>
        </p:nvSpPr>
        <p:spPr>
          <a:xfrm>
            <a:off x="8515706" y="6131053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b="1" dirty="0" smtClean="0">
                <a:solidFill>
                  <a:srgbClr val="336699"/>
                </a:solidFill>
                <a:cs typeface="Verdana"/>
              </a:rPr>
              <a:t>3</a:t>
            </a:r>
          </a:p>
        </p:txBody>
      </p:sp>
      <p:pic>
        <p:nvPicPr>
          <p:cNvPr id="28" name="Imagen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55" y="2019545"/>
            <a:ext cx="4173312" cy="252383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  <a:reflection stA="30000" endPos="30000" dist="12700" dir="5400000" sy="-100000" algn="bl" rotWithShape="0"/>
          </a:effectLst>
        </p:spPr>
      </p:pic>
      <p:sp>
        <p:nvSpPr>
          <p:cNvPr id="29" name="CuadroTexto 28"/>
          <p:cNvSpPr txBox="1"/>
          <p:nvPr/>
        </p:nvSpPr>
        <p:spPr>
          <a:xfrm>
            <a:off x="5173535" y="2019545"/>
            <a:ext cx="3651347" cy="307777"/>
          </a:xfrm>
          <a:prstGeom prst="rect">
            <a:avLst/>
          </a:prstGeom>
          <a:solidFill>
            <a:srgbClr val="336699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ca-ES" sz="1400" b="1" dirty="0" smtClean="0">
                <a:solidFill>
                  <a:schemeClr val="bg1"/>
                </a:solidFill>
                <a:latin typeface="Verdana"/>
                <a:cs typeface="Verdana"/>
              </a:rPr>
              <a:t>Què és </a:t>
            </a:r>
            <a:r>
              <a:rPr lang="ca-ES" sz="1400" b="1" dirty="0" smtClean="0">
                <a:solidFill>
                  <a:schemeClr val="bg1"/>
                </a:solidFill>
                <a:latin typeface="Verdana"/>
                <a:cs typeface="Verdana"/>
              </a:rPr>
              <a:t>Energètica?</a:t>
            </a:r>
            <a:endParaRPr lang="ca-ES" sz="1400" b="1" dirty="0" smtClean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30" name="CuadroTexto 29"/>
          <p:cNvSpPr txBox="1"/>
          <p:nvPr/>
        </p:nvSpPr>
        <p:spPr>
          <a:xfrm>
            <a:off x="5173535" y="2482364"/>
            <a:ext cx="36461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200" b="1" dirty="0">
                <a:solidFill>
                  <a:srgbClr val="66AB42"/>
                </a:solidFill>
                <a:latin typeface="Verdana"/>
                <a:cs typeface="Verdana"/>
              </a:rPr>
              <a:t>Energètica</a:t>
            </a:r>
            <a:r>
              <a:rPr lang="ca-ES" sz="1200" dirty="0">
                <a:solidFill>
                  <a:srgbClr val="66AB42"/>
                </a:solidFill>
                <a:latin typeface="Verdana"/>
                <a:cs typeface="Verdana"/>
              </a:rPr>
              <a:t> </a:t>
            </a:r>
            <a:r>
              <a:rPr lang="ca-ES" sz="1200" dirty="0">
                <a:solidFill>
                  <a:srgbClr val="7F7F7F"/>
                </a:solidFill>
                <a:latin typeface="Verdana"/>
                <a:cs typeface="Verdana"/>
              </a:rPr>
              <a:t>és un comparador web </a:t>
            </a:r>
            <a:endParaRPr lang="ca-ES" sz="1200" dirty="0" smtClean="0">
              <a:solidFill>
                <a:srgbClr val="7F7F7F"/>
              </a:solidFill>
              <a:latin typeface="Verdana"/>
              <a:cs typeface="Verdana"/>
            </a:endParaRPr>
          </a:p>
          <a:p>
            <a:r>
              <a:rPr lang="ca-ES" sz="1200" dirty="0" smtClean="0">
                <a:solidFill>
                  <a:srgbClr val="7F7F7F"/>
                </a:solidFill>
                <a:latin typeface="Verdana"/>
                <a:cs typeface="Verdana"/>
              </a:rPr>
              <a:t>de </a:t>
            </a:r>
            <a:r>
              <a:rPr lang="ca-ES" sz="1200" dirty="0">
                <a:solidFill>
                  <a:srgbClr val="7F7F7F"/>
                </a:solidFill>
                <a:latin typeface="Verdana"/>
                <a:cs typeface="Verdana"/>
              </a:rPr>
              <a:t>preus </a:t>
            </a:r>
            <a:r>
              <a:rPr lang="ca-ES" sz="1200" dirty="0" smtClean="0">
                <a:solidFill>
                  <a:srgbClr val="7F7F7F"/>
                </a:solidFill>
                <a:latin typeface="Verdana"/>
                <a:cs typeface="Verdana"/>
              </a:rPr>
              <a:t>de </a:t>
            </a:r>
            <a:r>
              <a:rPr lang="ca-ES" sz="1200" dirty="0">
                <a:solidFill>
                  <a:srgbClr val="7F7F7F"/>
                </a:solidFill>
                <a:latin typeface="Verdana"/>
                <a:cs typeface="Verdana"/>
              </a:rPr>
              <a:t>gas i electricitat de les </a:t>
            </a:r>
            <a:endParaRPr lang="ca-ES" sz="1200" dirty="0" smtClean="0">
              <a:solidFill>
                <a:srgbClr val="7F7F7F"/>
              </a:solidFill>
              <a:latin typeface="Verdana"/>
              <a:cs typeface="Verdana"/>
            </a:endParaRPr>
          </a:p>
          <a:p>
            <a:r>
              <a:rPr lang="ca-ES" sz="1200" dirty="0">
                <a:solidFill>
                  <a:srgbClr val="7F7F7F"/>
                </a:solidFill>
                <a:latin typeface="Verdana"/>
                <a:cs typeface="Verdana"/>
              </a:rPr>
              <a:t>p</a:t>
            </a:r>
            <a:r>
              <a:rPr lang="ca-ES" sz="1200" dirty="0" smtClean="0">
                <a:solidFill>
                  <a:srgbClr val="7F7F7F"/>
                </a:solidFill>
                <a:latin typeface="Verdana"/>
                <a:cs typeface="Verdana"/>
              </a:rPr>
              <a:t>rincipals comercialitzadores d’energia </a:t>
            </a:r>
          </a:p>
          <a:p>
            <a:r>
              <a:rPr lang="ca-ES" sz="1200" dirty="0" smtClean="0">
                <a:solidFill>
                  <a:srgbClr val="7F7F7F"/>
                </a:solidFill>
                <a:latin typeface="Verdana"/>
                <a:cs typeface="Verdana"/>
              </a:rPr>
              <a:t>existents </a:t>
            </a:r>
            <a:r>
              <a:rPr lang="ca-ES" sz="1200" dirty="0">
                <a:solidFill>
                  <a:srgbClr val="7F7F7F"/>
                </a:solidFill>
                <a:latin typeface="Verdana"/>
                <a:cs typeface="Verdana"/>
              </a:rPr>
              <a:t>al mercat.</a:t>
            </a:r>
            <a:endParaRPr lang="es-ES_tradnl" sz="1200" dirty="0">
              <a:solidFill>
                <a:srgbClr val="7F7F7F"/>
              </a:solidFill>
              <a:latin typeface="Verdana"/>
              <a:cs typeface="Verdana"/>
            </a:endParaRPr>
          </a:p>
        </p:txBody>
      </p:sp>
      <p:sp>
        <p:nvSpPr>
          <p:cNvPr id="31" name="CuadroTexto 30"/>
          <p:cNvSpPr txBox="1"/>
          <p:nvPr/>
        </p:nvSpPr>
        <p:spPr>
          <a:xfrm>
            <a:off x="5166019" y="3391151"/>
            <a:ext cx="36461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200" b="1" dirty="0">
                <a:solidFill>
                  <a:srgbClr val="66AB42"/>
                </a:solidFill>
                <a:latin typeface="Verdana"/>
                <a:cs typeface="Verdana"/>
              </a:rPr>
              <a:t>Energètica</a:t>
            </a:r>
            <a:r>
              <a:rPr lang="ca-ES" sz="1200" dirty="0">
                <a:solidFill>
                  <a:srgbClr val="66AB42"/>
                </a:solidFill>
                <a:latin typeface="Verdana"/>
                <a:cs typeface="Verdana"/>
              </a:rPr>
              <a:t> </a:t>
            </a:r>
            <a:r>
              <a:rPr lang="ca-ES" sz="1200" dirty="0" smtClean="0">
                <a:solidFill>
                  <a:srgbClr val="66AB42"/>
                </a:solidFill>
                <a:latin typeface="Verdana"/>
                <a:cs typeface="Verdana"/>
              </a:rPr>
              <a:t> </a:t>
            </a:r>
            <a:r>
              <a:rPr lang="ca-ES" sz="1200" dirty="0" smtClean="0">
                <a:solidFill>
                  <a:srgbClr val="7F7F7F"/>
                </a:solidFill>
                <a:latin typeface="Verdana"/>
                <a:cs typeface="Verdana"/>
              </a:rPr>
              <a:t>que permet a l’usuari comparar de forma ràpida i senzilla les propostes econòmiques dels diversos comercialitzadors d’energia existents al mercat, amb la finalitat conèixer quina opció s’adapta millor a les seves necessitats energètiques. </a:t>
            </a:r>
            <a:endParaRPr lang="es-ES_tradnl" sz="1200" dirty="0">
              <a:solidFill>
                <a:srgbClr val="7F7F7F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094223247"/>
      </p:ext>
    </p:extLst>
  </p:cSld>
  <p:clrMapOvr>
    <a:masterClrMapping/>
  </p:clrMapOvr>
  <p:transition xmlns:p14="http://schemas.microsoft.com/office/powerpoint/2010/main" spd="slow" advTm="15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01 Entrada logo UO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248" y="338282"/>
            <a:ext cx="797502" cy="531668"/>
          </a:xfrm>
          <a:prstGeom prst="rect">
            <a:avLst/>
          </a:prstGeom>
        </p:spPr>
      </p:pic>
      <p:pic>
        <p:nvPicPr>
          <p:cNvPr id="7" name="Imagen 6" descr="logo-0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22" y="6066942"/>
            <a:ext cx="1533859" cy="532443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6663607" y="417705"/>
            <a:ext cx="11360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a-ES" sz="900" dirty="0" smtClean="0">
                <a:solidFill>
                  <a:srgbClr val="336699"/>
                </a:solidFill>
                <a:latin typeface="Georgia"/>
                <a:cs typeface="Georgia"/>
              </a:rPr>
              <a:t>Universitat Oberta </a:t>
            </a:r>
          </a:p>
          <a:p>
            <a:pPr lvl="0"/>
            <a:r>
              <a:rPr lang="ca-ES" sz="900" dirty="0" smtClean="0">
                <a:solidFill>
                  <a:srgbClr val="336699"/>
                </a:solidFill>
                <a:latin typeface="Georgia"/>
                <a:cs typeface="Georgia"/>
              </a:rPr>
              <a:t>de Catalunya</a:t>
            </a:r>
            <a:endParaRPr lang="ca-ES" sz="900" dirty="0">
              <a:solidFill>
                <a:srgbClr val="336699"/>
              </a:solidFill>
              <a:latin typeface="Georgia"/>
              <a:cs typeface="Georgia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427038" y="405991"/>
            <a:ext cx="4837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900" dirty="0" smtClean="0">
                <a:solidFill>
                  <a:srgbClr val="7F7F7F"/>
                </a:solidFill>
              </a:rPr>
              <a:t>Presentació de Projecte Final de Grau – Usabilitat i Interfícies – Grau de Multimèdia – UOC</a:t>
            </a:r>
            <a:endParaRPr lang="ca-ES" sz="900" dirty="0">
              <a:solidFill>
                <a:srgbClr val="7F7F7F"/>
              </a:solidFill>
            </a:endParaRPr>
          </a:p>
          <a:p>
            <a:r>
              <a:rPr lang="ca-ES" sz="900" b="1" dirty="0" smtClean="0">
                <a:solidFill>
                  <a:srgbClr val="336699"/>
                </a:solidFill>
              </a:rPr>
              <a:t>Energètica: disseny i conceptualització d’un lloc web comparador de comercialitzadors d’energia</a:t>
            </a:r>
            <a:r>
              <a:rPr lang="ca-ES" sz="900" dirty="0" smtClean="0">
                <a:solidFill>
                  <a:srgbClr val="336699"/>
                </a:solidFill>
                <a:effectLst/>
              </a:rPr>
              <a:t> </a:t>
            </a:r>
            <a:endParaRPr lang="ca-ES" sz="900" dirty="0" smtClean="0">
              <a:solidFill>
                <a:srgbClr val="336699"/>
              </a:solidFill>
              <a:latin typeface="Verdana"/>
              <a:cs typeface="Verdana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6144006" y="6221429"/>
            <a:ext cx="85520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Verdana"/>
              </a:rPr>
              <a:t>Gener 2018</a:t>
            </a:r>
          </a:p>
        </p:txBody>
      </p:sp>
      <p:cxnSp>
        <p:nvCxnSpPr>
          <p:cNvPr id="14" name="Conector recto 13"/>
          <p:cNvCxnSpPr/>
          <p:nvPr/>
        </p:nvCxnSpPr>
        <p:spPr>
          <a:xfrm>
            <a:off x="6039042" y="338284"/>
            <a:ext cx="0" cy="531667"/>
          </a:xfrm>
          <a:prstGeom prst="line">
            <a:avLst/>
          </a:prstGeom>
          <a:ln w="6350" cmpd="sng"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>
            <a:off x="7903977" y="338282"/>
            <a:ext cx="0" cy="531669"/>
          </a:xfrm>
          <a:prstGeom prst="line">
            <a:avLst/>
          </a:prstGeom>
          <a:ln w="6350" cmpd="sng"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/>
          <p:cNvCxnSpPr/>
          <p:nvPr/>
        </p:nvCxnSpPr>
        <p:spPr>
          <a:xfrm>
            <a:off x="427038" y="338282"/>
            <a:ext cx="0" cy="531667"/>
          </a:xfrm>
          <a:prstGeom prst="line">
            <a:avLst/>
          </a:prstGeom>
          <a:ln w="6350" cmpd="sng"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21"/>
          <p:cNvCxnSpPr/>
          <p:nvPr/>
        </p:nvCxnSpPr>
        <p:spPr>
          <a:xfrm>
            <a:off x="6039042" y="6066942"/>
            <a:ext cx="0" cy="531667"/>
          </a:xfrm>
          <a:prstGeom prst="line">
            <a:avLst/>
          </a:prstGeom>
          <a:ln w="6350" cmpd="sng"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22"/>
          <p:cNvCxnSpPr/>
          <p:nvPr/>
        </p:nvCxnSpPr>
        <p:spPr>
          <a:xfrm>
            <a:off x="8915501" y="6066938"/>
            <a:ext cx="0" cy="531669"/>
          </a:xfrm>
          <a:prstGeom prst="line">
            <a:avLst/>
          </a:prstGeom>
          <a:ln w="6350" cmpd="sng"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/>
          <p:cNvCxnSpPr/>
          <p:nvPr/>
        </p:nvCxnSpPr>
        <p:spPr>
          <a:xfrm>
            <a:off x="427038" y="6066940"/>
            <a:ext cx="0" cy="531667"/>
          </a:xfrm>
          <a:prstGeom prst="line">
            <a:avLst/>
          </a:prstGeom>
          <a:ln w="6350" cmpd="sng"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CuadroTexto 24"/>
          <p:cNvSpPr txBox="1"/>
          <p:nvPr/>
        </p:nvSpPr>
        <p:spPr>
          <a:xfrm>
            <a:off x="8515706" y="6131053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b="1" dirty="0" smtClean="0">
                <a:solidFill>
                  <a:srgbClr val="336699"/>
                </a:solidFill>
                <a:cs typeface="Verdana"/>
              </a:rPr>
              <a:t>4</a:t>
            </a:r>
          </a:p>
        </p:txBody>
      </p:sp>
      <p:pic>
        <p:nvPicPr>
          <p:cNvPr id="28" name="Imagen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54" y="1687513"/>
            <a:ext cx="4173312" cy="330752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9" name="CuadroTexto 28"/>
          <p:cNvSpPr txBox="1"/>
          <p:nvPr/>
        </p:nvSpPr>
        <p:spPr>
          <a:xfrm>
            <a:off x="427038" y="1687513"/>
            <a:ext cx="3651347" cy="307777"/>
          </a:xfrm>
          <a:prstGeom prst="rect">
            <a:avLst/>
          </a:prstGeom>
          <a:solidFill>
            <a:srgbClr val="336699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ca-ES" sz="1400" b="1" dirty="0" smtClean="0">
                <a:solidFill>
                  <a:schemeClr val="bg1"/>
                </a:solidFill>
                <a:latin typeface="Verdana"/>
                <a:cs typeface="Verdana"/>
              </a:rPr>
              <a:t>Com funciona </a:t>
            </a:r>
            <a:r>
              <a:rPr lang="ca-ES" sz="1400" b="1" dirty="0" smtClean="0">
                <a:solidFill>
                  <a:schemeClr val="bg1"/>
                </a:solidFill>
                <a:latin typeface="Verdana"/>
                <a:cs typeface="Verdana"/>
              </a:rPr>
              <a:t>Energètica?</a:t>
            </a:r>
            <a:endParaRPr lang="ca-ES" sz="1400" b="1" dirty="0" smtClean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30" name="CuadroTexto 29"/>
          <p:cNvSpPr txBox="1"/>
          <p:nvPr/>
        </p:nvSpPr>
        <p:spPr>
          <a:xfrm>
            <a:off x="427038" y="2672642"/>
            <a:ext cx="375573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400" b="1" dirty="0" smtClean="0">
                <a:solidFill>
                  <a:srgbClr val="66AB42"/>
                </a:solidFill>
                <a:latin typeface="Verdana"/>
                <a:cs typeface="Verdana"/>
              </a:rPr>
              <a:t>Energètica</a:t>
            </a:r>
            <a:r>
              <a:rPr lang="ca-E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 en funció del tipus d’energia, gas o electricitat, i del perfil d’usuari, particular o empresa, ens adreça a un formulari que recull les nostres dades energètiques per a realitzar la comparativa. </a:t>
            </a:r>
          </a:p>
        </p:txBody>
      </p:sp>
      <p:sp>
        <p:nvSpPr>
          <p:cNvPr id="20" name="CuadroTexto 19"/>
          <p:cNvSpPr txBox="1"/>
          <p:nvPr/>
        </p:nvSpPr>
        <p:spPr>
          <a:xfrm>
            <a:off x="427038" y="4687262"/>
            <a:ext cx="3651347" cy="307777"/>
          </a:xfrm>
          <a:prstGeom prst="rect">
            <a:avLst/>
          </a:prstGeom>
          <a:solidFill>
            <a:srgbClr val="336699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endParaRPr lang="ca-ES" sz="1400" b="1" dirty="0" smtClean="0">
              <a:solidFill>
                <a:schemeClr val="bg1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548841203"/>
      </p:ext>
    </p:extLst>
  </p:cSld>
  <p:clrMapOvr>
    <a:masterClrMapping/>
  </p:clrMapOvr>
  <p:transition xmlns:p14="http://schemas.microsoft.com/office/powerpoint/2010/main" spd="slow" advTm="15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01 Entrada logo UO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248" y="338282"/>
            <a:ext cx="797502" cy="531668"/>
          </a:xfrm>
          <a:prstGeom prst="rect">
            <a:avLst/>
          </a:prstGeom>
        </p:spPr>
      </p:pic>
      <p:pic>
        <p:nvPicPr>
          <p:cNvPr id="7" name="Imagen 6" descr="logo-0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22" y="6066942"/>
            <a:ext cx="1533859" cy="532443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6663607" y="417705"/>
            <a:ext cx="11360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a-ES" sz="900" dirty="0" smtClean="0">
                <a:solidFill>
                  <a:srgbClr val="336699"/>
                </a:solidFill>
                <a:latin typeface="Georgia"/>
                <a:cs typeface="Georgia"/>
              </a:rPr>
              <a:t>Universitat Oberta </a:t>
            </a:r>
          </a:p>
          <a:p>
            <a:pPr lvl="0"/>
            <a:r>
              <a:rPr lang="ca-ES" sz="900" dirty="0" smtClean="0">
                <a:solidFill>
                  <a:srgbClr val="336699"/>
                </a:solidFill>
                <a:latin typeface="Georgia"/>
                <a:cs typeface="Georgia"/>
              </a:rPr>
              <a:t>de Catalunya</a:t>
            </a:r>
            <a:endParaRPr lang="ca-ES" sz="900" dirty="0">
              <a:solidFill>
                <a:srgbClr val="336699"/>
              </a:solidFill>
              <a:latin typeface="Georgia"/>
              <a:cs typeface="Georgia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427038" y="405991"/>
            <a:ext cx="4837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900" dirty="0" smtClean="0">
                <a:solidFill>
                  <a:srgbClr val="7F7F7F"/>
                </a:solidFill>
              </a:rPr>
              <a:t>Presentació de Projecte Final de Grau – Usabilitat i Interfícies – Grau de Multimèdia – UOC</a:t>
            </a:r>
            <a:endParaRPr lang="ca-ES" sz="900" dirty="0">
              <a:solidFill>
                <a:srgbClr val="7F7F7F"/>
              </a:solidFill>
            </a:endParaRPr>
          </a:p>
          <a:p>
            <a:r>
              <a:rPr lang="ca-ES" sz="900" b="1" dirty="0" smtClean="0">
                <a:solidFill>
                  <a:srgbClr val="336699"/>
                </a:solidFill>
              </a:rPr>
              <a:t>Energètica: disseny i conceptualització d’un lloc web comparador de comercialitzadors d’energia</a:t>
            </a:r>
            <a:r>
              <a:rPr lang="ca-ES" sz="900" dirty="0" smtClean="0">
                <a:solidFill>
                  <a:srgbClr val="336699"/>
                </a:solidFill>
                <a:effectLst/>
              </a:rPr>
              <a:t> </a:t>
            </a:r>
            <a:endParaRPr lang="ca-ES" sz="900" dirty="0" smtClean="0">
              <a:solidFill>
                <a:srgbClr val="336699"/>
              </a:solidFill>
              <a:latin typeface="Verdana"/>
              <a:cs typeface="Verdana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6144006" y="6221429"/>
            <a:ext cx="85520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Verdana"/>
              </a:rPr>
              <a:t>Gener 2018</a:t>
            </a:r>
          </a:p>
        </p:txBody>
      </p:sp>
      <p:cxnSp>
        <p:nvCxnSpPr>
          <p:cNvPr id="14" name="Conector recto 13"/>
          <p:cNvCxnSpPr/>
          <p:nvPr/>
        </p:nvCxnSpPr>
        <p:spPr>
          <a:xfrm>
            <a:off x="6039042" y="338284"/>
            <a:ext cx="0" cy="531667"/>
          </a:xfrm>
          <a:prstGeom prst="line">
            <a:avLst/>
          </a:prstGeom>
          <a:ln w="6350" cmpd="sng"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>
            <a:off x="7903977" y="338282"/>
            <a:ext cx="0" cy="531669"/>
          </a:xfrm>
          <a:prstGeom prst="line">
            <a:avLst/>
          </a:prstGeom>
          <a:ln w="6350" cmpd="sng"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/>
          <p:cNvCxnSpPr/>
          <p:nvPr/>
        </p:nvCxnSpPr>
        <p:spPr>
          <a:xfrm>
            <a:off x="427038" y="338282"/>
            <a:ext cx="0" cy="531667"/>
          </a:xfrm>
          <a:prstGeom prst="line">
            <a:avLst/>
          </a:prstGeom>
          <a:ln w="6350" cmpd="sng"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21"/>
          <p:cNvCxnSpPr/>
          <p:nvPr/>
        </p:nvCxnSpPr>
        <p:spPr>
          <a:xfrm>
            <a:off x="6039042" y="6066942"/>
            <a:ext cx="0" cy="531667"/>
          </a:xfrm>
          <a:prstGeom prst="line">
            <a:avLst/>
          </a:prstGeom>
          <a:ln w="6350" cmpd="sng"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22"/>
          <p:cNvCxnSpPr/>
          <p:nvPr/>
        </p:nvCxnSpPr>
        <p:spPr>
          <a:xfrm>
            <a:off x="8915501" y="6066938"/>
            <a:ext cx="0" cy="531669"/>
          </a:xfrm>
          <a:prstGeom prst="line">
            <a:avLst/>
          </a:prstGeom>
          <a:ln w="6350" cmpd="sng"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/>
          <p:cNvCxnSpPr/>
          <p:nvPr/>
        </p:nvCxnSpPr>
        <p:spPr>
          <a:xfrm>
            <a:off x="427038" y="6066940"/>
            <a:ext cx="0" cy="531667"/>
          </a:xfrm>
          <a:prstGeom prst="line">
            <a:avLst/>
          </a:prstGeom>
          <a:ln w="6350" cmpd="sng"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CuadroTexto 24"/>
          <p:cNvSpPr txBox="1"/>
          <p:nvPr/>
        </p:nvSpPr>
        <p:spPr>
          <a:xfrm>
            <a:off x="8515706" y="6131053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b="1" dirty="0" smtClean="0">
                <a:solidFill>
                  <a:srgbClr val="336699"/>
                </a:solidFill>
                <a:cs typeface="Verdana"/>
              </a:rPr>
              <a:t>5</a:t>
            </a:r>
          </a:p>
        </p:txBody>
      </p:sp>
      <p:pic>
        <p:nvPicPr>
          <p:cNvPr id="28" name="Imagen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55" y="1687513"/>
            <a:ext cx="4173312" cy="3434791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9" name="CuadroTexto 28"/>
          <p:cNvSpPr txBox="1"/>
          <p:nvPr/>
        </p:nvSpPr>
        <p:spPr>
          <a:xfrm>
            <a:off x="5160866" y="1687513"/>
            <a:ext cx="3651347" cy="307777"/>
          </a:xfrm>
          <a:prstGeom prst="rect">
            <a:avLst/>
          </a:prstGeom>
          <a:solidFill>
            <a:srgbClr val="336699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ca-ES" sz="1400" b="1" dirty="0" smtClean="0">
                <a:solidFill>
                  <a:schemeClr val="bg1"/>
                </a:solidFill>
                <a:latin typeface="Verdana"/>
                <a:cs typeface="Verdana"/>
              </a:rPr>
              <a:t>Com funciona </a:t>
            </a:r>
            <a:r>
              <a:rPr lang="ca-ES" sz="1400" b="1" dirty="0" smtClean="0">
                <a:solidFill>
                  <a:schemeClr val="bg1"/>
                </a:solidFill>
                <a:latin typeface="Verdana"/>
                <a:cs typeface="Verdana"/>
              </a:rPr>
              <a:t>Energètica?</a:t>
            </a:r>
            <a:endParaRPr lang="ca-ES" sz="1400" b="1" dirty="0" smtClean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5159770" y="2306407"/>
            <a:ext cx="375573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Aquest formulari permet a l’usuari introduir directament les dades si les coneix o facilita la seva inserció en funció del seu perfil de consum: nombre d’usuaris de la instal·lació, quantitat i tipus d’aparells, etc. </a:t>
            </a:r>
          </a:p>
        </p:txBody>
      </p:sp>
      <p:sp>
        <p:nvSpPr>
          <p:cNvPr id="19" name="CuadroTexto 18"/>
          <p:cNvSpPr txBox="1"/>
          <p:nvPr/>
        </p:nvSpPr>
        <p:spPr>
          <a:xfrm>
            <a:off x="5166019" y="3988457"/>
            <a:ext cx="375573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Una vegada realitzada la comparativa Energètica ens permetrà realitzar la contractació del servei a través d’un enllaç a la pàgina de la companyia comercialitzadora escollida.</a:t>
            </a:r>
          </a:p>
        </p:txBody>
      </p:sp>
    </p:spTree>
    <p:extLst>
      <p:ext uri="{BB962C8B-B14F-4D97-AF65-F5344CB8AC3E}">
        <p14:creationId xmlns:p14="http://schemas.microsoft.com/office/powerpoint/2010/main" val="2866054751"/>
      </p:ext>
    </p:extLst>
  </p:cSld>
  <p:clrMapOvr>
    <a:masterClrMapping/>
  </p:clrMapOvr>
  <p:transition xmlns:p14="http://schemas.microsoft.com/office/powerpoint/2010/main" spd="slow" advTm="15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n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54" y="1685882"/>
            <a:ext cx="4173312" cy="34138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n 4" descr="01 Entrada logo UO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248" y="338282"/>
            <a:ext cx="797502" cy="531668"/>
          </a:xfrm>
          <a:prstGeom prst="rect">
            <a:avLst/>
          </a:prstGeom>
        </p:spPr>
      </p:pic>
      <p:pic>
        <p:nvPicPr>
          <p:cNvPr id="7" name="Imagen 6" descr="logo-0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22" y="6066942"/>
            <a:ext cx="1533859" cy="532443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6663607" y="417705"/>
            <a:ext cx="11360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a-ES" sz="900" dirty="0" smtClean="0">
                <a:solidFill>
                  <a:srgbClr val="336699"/>
                </a:solidFill>
                <a:latin typeface="Georgia"/>
                <a:cs typeface="Georgia"/>
              </a:rPr>
              <a:t>Universitat Oberta </a:t>
            </a:r>
          </a:p>
          <a:p>
            <a:pPr lvl="0"/>
            <a:r>
              <a:rPr lang="ca-ES" sz="900" dirty="0" smtClean="0">
                <a:solidFill>
                  <a:srgbClr val="336699"/>
                </a:solidFill>
                <a:latin typeface="Georgia"/>
                <a:cs typeface="Georgia"/>
              </a:rPr>
              <a:t>de Catalunya</a:t>
            </a:r>
            <a:endParaRPr lang="ca-ES" sz="900" dirty="0">
              <a:solidFill>
                <a:srgbClr val="336699"/>
              </a:solidFill>
              <a:latin typeface="Georgia"/>
              <a:cs typeface="Georgia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427038" y="405991"/>
            <a:ext cx="4837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900" dirty="0" smtClean="0">
                <a:solidFill>
                  <a:srgbClr val="7F7F7F"/>
                </a:solidFill>
              </a:rPr>
              <a:t>Presentació de Projecte Final de Grau – Usabilitat i Interfícies – Grau de Multimèdia – UOC</a:t>
            </a:r>
            <a:endParaRPr lang="ca-ES" sz="900" dirty="0">
              <a:solidFill>
                <a:srgbClr val="7F7F7F"/>
              </a:solidFill>
            </a:endParaRPr>
          </a:p>
          <a:p>
            <a:r>
              <a:rPr lang="ca-ES" sz="900" b="1" dirty="0" smtClean="0">
                <a:solidFill>
                  <a:srgbClr val="336699"/>
                </a:solidFill>
              </a:rPr>
              <a:t>Energètica: disseny i conceptualització d’un lloc web comparador de comercialitzadors d’energia</a:t>
            </a:r>
            <a:r>
              <a:rPr lang="ca-ES" sz="900" dirty="0" smtClean="0">
                <a:solidFill>
                  <a:srgbClr val="336699"/>
                </a:solidFill>
                <a:effectLst/>
              </a:rPr>
              <a:t> </a:t>
            </a:r>
            <a:endParaRPr lang="ca-ES" sz="900" dirty="0" smtClean="0">
              <a:solidFill>
                <a:srgbClr val="336699"/>
              </a:solidFill>
              <a:latin typeface="Verdana"/>
              <a:cs typeface="Verdana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6144006" y="6221429"/>
            <a:ext cx="85520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Verdana"/>
              </a:rPr>
              <a:t>Gener 2018</a:t>
            </a:r>
          </a:p>
        </p:txBody>
      </p:sp>
      <p:cxnSp>
        <p:nvCxnSpPr>
          <p:cNvPr id="14" name="Conector recto 13"/>
          <p:cNvCxnSpPr/>
          <p:nvPr/>
        </p:nvCxnSpPr>
        <p:spPr>
          <a:xfrm>
            <a:off x="6039042" y="338284"/>
            <a:ext cx="0" cy="531667"/>
          </a:xfrm>
          <a:prstGeom prst="line">
            <a:avLst/>
          </a:prstGeom>
          <a:ln w="6350" cmpd="sng"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>
            <a:off x="7903977" y="338282"/>
            <a:ext cx="0" cy="531669"/>
          </a:xfrm>
          <a:prstGeom prst="line">
            <a:avLst/>
          </a:prstGeom>
          <a:ln w="6350" cmpd="sng"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/>
          <p:cNvCxnSpPr/>
          <p:nvPr/>
        </p:nvCxnSpPr>
        <p:spPr>
          <a:xfrm>
            <a:off x="427038" y="338282"/>
            <a:ext cx="0" cy="531667"/>
          </a:xfrm>
          <a:prstGeom prst="line">
            <a:avLst/>
          </a:prstGeom>
          <a:ln w="6350" cmpd="sng"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21"/>
          <p:cNvCxnSpPr/>
          <p:nvPr/>
        </p:nvCxnSpPr>
        <p:spPr>
          <a:xfrm>
            <a:off x="6039042" y="6066942"/>
            <a:ext cx="0" cy="531667"/>
          </a:xfrm>
          <a:prstGeom prst="line">
            <a:avLst/>
          </a:prstGeom>
          <a:ln w="6350" cmpd="sng"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22"/>
          <p:cNvCxnSpPr/>
          <p:nvPr/>
        </p:nvCxnSpPr>
        <p:spPr>
          <a:xfrm>
            <a:off x="8915501" y="6066938"/>
            <a:ext cx="0" cy="531669"/>
          </a:xfrm>
          <a:prstGeom prst="line">
            <a:avLst/>
          </a:prstGeom>
          <a:ln w="6350" cmpd="sng"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/>
          <p:cNvCxnSpPr/>
          <p:nvPr/>
        </p:nvCxnSpPr>
        <p:spPr>
          <a:xfrm>
            <a:off x="427038" y="6066940"/>
            <a:ext cx="0" cy="531667"/>
          </a:xfrm>
          <a:prstGeom prst="line">
            <a:avLst/>
          </a:prstGeom>
          <a:ln w="6350" cmpd="sng"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CuadroTexto 24"/>
          <p:cNvSpPr txBox="1"/>
          <p:nvPr/>
        </p:nvSpPr>
        <p:spPr>
          <a:xfrm>
            <a:off x="8515706" y="6131053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b="1" dirty="0" smtClean="0">
                <a:solidFill>
                  <a:srgbClr val="336699"/>
                </a:solidFill>
                <a:cs typeface="Verdana"/>
              </a:rPr>
              <a:t>6</a:t>
            </a:r>
          </a:p>
        </p:txBody>
      </p:sp>
      <p:sp>
        <p:nvSpPr>
          <p:cNvPr id="29" name="CuadroTexto 28"/>
          <p:cNvSpPr txBox="1"/>
          <p:nvPr/>
        </p:nvSpPr>
        <p:spPr>
          <a:xfrm>
            <a:off x="427038" y="1685882"/>
            <a:ext cx="3651347" cy="307777"/>
          </a:xfrm>
          <a:prstGeom prst="rect">
            <a:avLst/>
          </a:prstGeom>
          <a:solidFill>
            <a:srgbClr val="336699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ca-ES" sz="1400" b="1" dirty="0" smtClean="0">
                <a:solidFill>
                  <a:schemeClr val="bg1"/>
                </a:solidFill>
                <a:latin typeface="Verdana"/>
                <a:cs typeface="Verdana"/>
              </a:rPr>
              <a:t>Com s’organitzen els </a:t>
            </a:r>
            <a:r>
              <a:rPr lang="ca-ES" sz="1400" b="1" dirty="0" smtClean="0">
                <a:solidFill>
                  <a:schemeClr val="bg1"/>
                </a:solidFill>
                <a:latin typeface="Verdana"/>
                <a:cs typeface="Verdana"/>
              </a:rPr>
              <a:t>continguts?</a:t>
            </a:r>
            <a:endParaRPr lang="ca-ES" sz="1400" b="1" dirty="0" smtClean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427038" y="2305935"/>
            <a:ext cx="375573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400" b="1" dirty="0" smtClean="0">
                <a:solidFill>
                  <a:srgbClr val="66AB42"/>
                </a:solidFill>
                <a:latin typeface="Verdana"/>
                <a:cs typeface="Verdana"/>
              </a:rPr>
              <a:t>Energètica</a:t>
            </a:r>
            <a:r>
              <a:rPr lang="ca-E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 és una eina que de forma complementària també possibilita un major coneixement de l’energia, del seu mercat i de la seva correcta utilització. Per aquest motiu el lloc web Energètica organitza els seus continguts en tres seccions principals:</a:t>
            </a:r>
          </a:p>
        </p:txBody>
      </p:sp>
      <p:sp>
        <p:nvSpPr>
          <p:cNvPr id="19" name="CuadroTexto 18"/>
          <p:cNvSpPr txBox="1"/>
          <p:nvPr/>
        </p:nvSpPr>
        <p:spPr>
          <a:xfrm>
            <a:off x="427038" y="4019168"/>
            <a:ext cx="37557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/>
            <a:r>
              <a:rPr lang="ca-E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•	Mercat energètic</a:t>
            </a:r>
          </a:p>
        </p:txBody>
      </p:sp>
      <p:sp>
        <p:nvSpPr>
          <p:cNvPr id="20" name="CuadroTexto 19"/>
          <p:cNvSpPr txBox="1"/>
          <p:nvPr/>
        </p:nvSpPr>
        <p:spPr>
          <a:xfrm>
            <a:off x="427038" y="4345440"/>
            <a:ext cx="37557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/>
            <a:r>
              <a:rPr lang="ca-E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•	Estalvi energètic</a:t>
            </a:r>
          </a:p>
        </p:txBody>
      </p:sp>
      <p:sp>
        <p:nvSpPr>
          <p:cNvPr id="21" name="CuadroTexto 20"/>
          <p:cNvSpPr txBox="1"/>
          <p:nvPr/>
        </p:nvSpPr>
        <p:spPr>
          <a:xfrm>
            <a:off x="427038" y="4664157"/>
            <a:ext cx="37557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/>
            <a:r>
              <a:rPr lang="ca-E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•	Consells energètics</a:t>
            </a:r>
          </a:p>
        </p:txBody>
      </p:sp>
    </p:spTree>
    <p:extLst>
      <p:ext uri="{BB962C8B-B14F-4D97-AF65-F5344CB8AC3E}">
        <p14:creationId xmlns:p14="http://schemas.microsoft.com/office/powerpoint/2010/main" val="3907170702"/>
      </p:ext>
    </p:extLst>
  </p:cSld>
  <p:clrMapOvr>
    <a:masterClrMapping/>
  </p:clrMapOvr>
  <p:transition xmlns:p14="http://schemas.microsoft.com/office/powerpoint/2010/main" spd="slow" advTm="15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01 Entrada logo UO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248" y="338282"/>
            <a:ext cx="797502" cy="531668"/>
          </a:xfrm>
          <a:prstGeom prst="rect">
            <a:avLst/>
          </a:prstGeom>
        </p:spPr>
      </p:pic>
      <p:pic>
        <p:nvPicPr>
          <p:cNvPr id="7" name="Imagen 6" descr="logo-0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22" y="6066942"/>
            <a:ext cx="1533859" cy="532443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6663607" y="417705"/>
            <a:ext cx="11360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a-ES" sz="900" dirty="0" smtClean="0">
                <a:solidFill>
                  <a:srgbClr val="336699"/>
                </a:solidFill>
                <a:latin typeface="Georgia"/>
                <a:cs typeface="Georgia"/>
              </a:rPr>
              <a:t>Universitat Oberta </a:t>
            </a:r>
          </a:p>
          <a:p>
            <a:pPr lvl="0"/>
            <a:r>
              <a:rPr lang="ca-ES" sz="900" dirty="0" smtClean="0">
                <a:solidFill>
                  <a:srgbClr val="336699"/>
                </a:solidFill>
                <a:latin typeface="Georgia"/>
                <a:cs typeface="Georgia"/>
              </a:rPr>
              <a:t>de Catalunya</a:t>
            </a:r>
            <a:endParaRPr lang="ca-ES" sz="900" dirty="0">
              <a:solidFill>
                <a:srgbClr val="336699"/>
              </a:solidFill>
              <a:latin typeface="Georgia"/>
              <a:cs typeface="Georgia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427038" y="405991"/>
            <a:ext cx="4837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900" dirty="0" smtClean="0">
                <a:solidFill>
                  <a:srgbClr val="7F7F7F"/>
                </a:solidFill>
              </a:rPr>
              <a:t>Presentació de Projecte Final de Grau – Usabilitat i Interfícies – Grau de Multimèdia – UOC</a:t>
            </a:r>
            <a:endParaRPr lang="ca-ES" sz="900" dirty="0">
              <a:solidFill>
                <a:srgbClr val="7F7F7F"/>
              </a:solidFill>
            </a:endParaRPr>
          </a:p>
          <a:p>
            <a:r>
              <a:rPr lang="ca-ES" sz="900" b="1" dirty="0" smtClean="0">
                <a:solidFill>
                  <a:srgbClr val="336699"/>
                </a:solidFill>
              </a:rPr>
              <a:t>Energètica: disseny i conceptualització d’un lloc web comparador de comercialitzadors d’energia</a:t>
            </a:r>
            <a:r>
              <a:rPr lang="ca-ES" sz="900" dirty="0" smtClean="0">
                <a:solidFill>
                  <a:srgbClr val="336699"/>
                </a:solidFill>
                <a:effectLst/>
              </a:rPr>
              <a:t> </a:t>
            </a:r>
            <a:endParaRPr lang="ca-ES" sz="900" dirty="0" smtClean="0">
              <a:solidFill>
                <a:srgbClr val="336699"/>
              </a:solidFill>
              <a:latin typeface="Verdana"/>
              <a:cs typeface="Verdana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6144006" y="6221429"/>
            <a:ext cx="85520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Verdana"/>
              </a:rPr>
              <a:t>Gener 2018</a:t>
            </a:r>
          </a:p>
        </p:txBody>
      </p:sp>
      <p:cxnSp>
        <p:nvCxnSpPr>
          <p:cNvPr id="14" name="Conector recto 13"/>
          <p:cNvCxnSpPr/>
          <p:nvPr/>
        </p:nvCxnSpPr>
        <p:spPr>
          <a:xfrm>
            <a:off x="6039042" y="338284"/>
            <a:ext cx="0" cy="531667"/>
          </a:xfrm>
          <a:prstGeom prst="line">
            <a:avLst/>
          </a:prstGeom>
          <a:ln w="6350" cmpd="sng"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>
            <a:off x="7903977" y="338282"/>
            <a:ext cx="0" cy="531669"/>
          </a:xfrm>
          <a:prstGeom prst="line">
            <a:avLst/>
          </a:prstGeom>
          <a:ln w="6350" cmpd="sng"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/>
          <p:cNvCxnSpPr/>
          <p:nvPr/>
        </p:nvCxnSpPr>
        <p:spPr>
          <a:xfrm>
            <a:off x="427038" y="338282"/>
            <a:ext cx="0" cy="531667"/>
          </a:xfrm>
          <a:prstGeom prst="line">
            <a:avLst/>
          </a:prstGeom>
          <a:ln w="6350" cmpd="sng"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21"/>
          <p:cNvCxnSpPr/>
          <p:nvPr/>
        </p:nvCxnSpPr>
        <p:spPr>
          <a:xfrm>
            <a:off x="6039042" y="6066942"/>
            <a:ext cx="0" cy="531667"/>
          </a:xfrm>
          <a:prstGeom prst="line">
            <a:avLst/>
          </a:prstGeom>
          <a:ln w="6350" cmpd="sng"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22"/>
          <p:cNvCxnSpPr/>
          <p:nvPr/>
        </p:nvCxnSpPr>
        <p:spPr>
          <a:xfrm>
            <a:off x="8915501" y="6066938"/>
            <a:ext cx="0" cy="531669"/>
          </a:xfrm>
          <a:prstGeom prst="line">
            <a:avLst/>
          </a:prstGeom>
          <a:ln w="6350" cmpd="sng"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/>
          <p:cNvCxnSpPr/>
          <p:nvPr/>
        </p:nvCxnSpPr>
        <p:spPr>
          <a:xfrm>
            <a:off x="427038" y="6066940"/>
            <a:ext cx="0" cy="531667"/>
          </a:xfrm>
          <a:prstGeom prst="line">
            <a:avLst/>
          </a:prstGeom>
          <a:ln w="6350" cmpd="sng"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CuadroTexto 24"/>
          <p:cNvSpPr txBox="1"/>
          <p:nvPr/>
        </p:nvSpPr>
        <p:spPr>
          <a:xfrm>
            <a:off x="8515706" y="6131053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b="1" dirty="0" smtClean="0">
                <a:solidFill>
                  <a:srgbClr val="336699"/>
                </a:solidFill>
                <a:cs typeface="Verdana"/>
              </a:rPr>
              <a:t>7</a:t>
            </a:r>
          </a:p>
        </p:txBody>
      </p:sp>
      <p:pic>
        <p:nvPicPr>
          <p:cNvPr id="28" name="Imagen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42" y="2856840"/>
            <a:ext cx="7591926" cy="2464342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9" name="CuadroTexto 28"/>
          <p:cNvSpPr txBox="1"/>
          <p:nvPr/>
        </p:nvSpPr>
        <p:spPr>
          <a:xfrm>
            <a:off x="746141" y="1370012"/>
            <a:ext cx="7591927" cy="307777"/>
          </a:xfrm>
          <a:prstGeom prst="rect">
            <a:avLst/>
          </a:prstGeom>
          <a:solidFill>
            <a:srgbClr val="336699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ca-ES" sz="1400" b="1" dirty="0" smtClean="0">
                <a:solidFill>
                  <a:schemeClr val="bg1"/>
                </a:solidFill>
                <a:latin typeface="Verdana"/>
                <a:cs typeface="Verdana"/>
              </a:rPr>
              <a:t>Com s’organitzen els </a:t>
            </a:r>
            <a:r>
              <a:rPr lang="ca-ES" sz="1400" b="1" dirty="0" smtClean="0">
                <a:solidFill>
                  <a:schemeClr val="bg1"/>
                </a:solidFill>
                <a:latin typeface="Verdana"/>
                <a:cs typeface="Verdana"/>
              </a:rPr>
              <a:t>continguts?</a:t>
            </a:r>
            <a:endParaRPr lang="ca-ES" sz="1400" b="1" dirty="0" smtClean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746142" y="1954787"/>
            <a:ext cx="75919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Cadascuna d’aquestes seccions s’estructura alhora en subseccions que amplien i desenvolupen els principals punts d’interès.</a:t>
            </a:r>
          </a:p>
        </p:txBody>
      </p:sp>
    </p:spTree>
    <p:extLst>
      <p:ext uri="{BB962C8B-B14F-4D97-AF65-F5344CB8AC3E}">
        <p14:creationId xmlns:p14="http://schemas.microsoft.com/office/powerpoint/2010/main" val="1285021351"/>
      </p:ext>
    </p:extLst>
  </p:cSld>
  <p:clrMapOvr>
    <a:masterClrMapping/>
  </p:clrMapOvr>
  <p:transition xmlns:p14="http://schemas.microsoft.com/office/powerpoint/2010/main" spd="slow" advTm="15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01 Entrada logo UO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248" y="338282"/>
            <a:ext cx="797502" cy="531668"/>
          </a:xfrm>
          <a:prstGeom prst="rect">
            <a:avLst/>
          </a:prstGeom>
        </p:spPr>
      </p:pic>
      <p:pic>
        <p:nvPicPr>
          <p:cNvPr id="7" name="Imagen 6" descr="logo-0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22" y="6066942"/>
            <a:ext cx="1533859" cy="532443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6663607" y="417705"/>
            <a:ext cx="11360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a-ES" sz="900" dirty="0" smtClean="0">
                <a:solidFill>
                  <a:srgbClr val="336699"/>
                </a:solidFill>
                <a:latin typeface="Georgia"/>
                <a:cs typeface="Georgia"/>
              </a:rPr>
              <a:t>Universitat Oberta </a:t>
            </a:r>
          </a:p>
          <a:p>
            <a:pPr lvl="0"/>
            <a:r>
              <a:rPr lang="ca-ES" sz="900" dirty="0" smtClean="0">
                <a:solidFill>
                  <a:srgbClr val="336699"/>
                </a:solidFill>
                <a:latin typeface="Georgia"/>
                <a:cs typeface="Georgia"/>
              </a:rPr>
              <a:t>de Catalunya</a:t>
            </a:r>
            <a:endParaRPr lang="ca-ES" sz="900" dirty="0">
              <a:solidFill>
                <a:srgbClr val="336699"/>
              </a:solidFill>
              <a:latin typeface="Georgia"/>
              <a:cs typeface="Georgia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427038" y="405991"/>
            <a:ext cx="4837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900" dirty="0" smtClean="0">
                <a:solidFill>
                  <a:srgbClr val="7F7F7F"/>
                </a:solidFill>
              </a:rPr>
              <a:t>Presentació de Projecte Final de Grau – Usabilitat i Interfícies – Grau de Multimèdia – UOC</a:t>
            </a:r>
            <a:endParaRPr lang="ca-ES" sz="900" dirty="0">
              <a:solidFill>
                <a:srgbClr val="7F7F7F"/>
              </a:solidFill>
            </a:endParaRPr>
          </a:p>
          <a:p>
            <a:r>
              <a:rPr lang="ca-ES" sz="900" b="1" dirty="0" smtClean="0">
                <a:solidFill>
                  <a:srgbClr val="336699"/>
                </a:solidFill>
              </a:rPr>
              <a:t>Energètica: disseny i conceptualització d’un lloc web comparador de comercialitzadors d’energia</a:t>
            </a:r>
            <a:r>
              <a:rPr lang="ca-ES" sz="900" dirty="0" smtClean="0">
                <a:solidFill>
                  <a:srgbClr val="336699"/>
                </a:solidFill>
                <a:effectLst/>
              </a:rPr>
              <a:t> </a:t>
            </a:r>
            <a:endParaRPr lang="ca-ES" sz="900" dirty="0" smtClean="0">
              <a:solidFill>
                <a:srgbClr val="336699"/>
              </a:solidFill>
              <a:latin typeface="Verdana"/>
              <a:cs typeface="Verdana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6144006" y="6221429"/>
            <a:ext cx="85520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Verdana"/>
              </a:rPr>
              <a:t>Gener 2018</a:t>
            </a:r>
          </a:p>
        </p:txBody>
      </p:sp>
      <p:cxnSp>
        <p:nvCxnSpPr>
          <p:cNvPr id="14" name="Conector recto 13"/>
          <p:cNvCxnSpPr/>
          <p:nvPr/>
        </p:nvCxnSpPr>
        <p:spPr>
          <a:xfrm>
            <a:off x="6039042" y="338284"/>
            <a:ext cx="0" cy="531667"/>
          </a:xfrm>
          <a:prstGeom prst="line">
            <a:avLst/>
          </a:prstGeom>
          <a:ln w="6350" cmpd="sng"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>
            <a:off x="7903977" y="338282"/>
            <a:ext cx="0" cy="531669"/>
          </a:xfrm>
          <a:prstGeom prst="line">
            <a:avLst/>
          </a:prstGeom>
          <a:ln w="6350" cmpd="sng"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/>
          <p:cNvCxnSpPr/>
          <p:nvPr/>
        </p:nvCxnSpPr>
        <p:spPr>
          <a:xfrm>
            <a:off x="427038" y="338282"/>
            <a:ext cx="0" cy="531667"/>
          </a:xfrm>
          <a:prstGeom prst="line">
            <a:avLst/>
          </a:prstGeom>
          <a:ln w="6350" cmpd="sng"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21"/>
          <p:cNvCxnSpPr/>
          <p:nvPr/>
        </p:nvCxnSpPr>
        <p:spPr>
          <a:xfrm>
            <a:off x="6039042" y="6066942"/>
            <a:ext cx="0" cy="531667"/>
          </a:xfrm>
          <a:prstGeom prst="line">
            <a:avLst/>
          </a:prstGeom>
          <a:ln w="6350" cmpd="sng"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22"/>
          <p:cNvCxnSpPr/>
          <p:nvPr/>
        </p:nvCxnSpPr>
        <p:spPr>
          <a:xfrm>
            <a:off x="8915501" y="6066938"/>
            <a:ext cx="0" cy="531669"/>
          </a:xfrm>
          <a:prstGeom prst="line">
            <a:avLst/>
          </a:prstGeom>
          <a:ln w="6350" cmpd="sng"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/>
          <p:cNvCxnSpPr/>
          <p:nvPr/>
        </p:nvCxnSpPr>
        <p:spPr>
          <a:xfrm>
            <a:off x="427038" y="6066940"/>
            <a:ext cx="0" cy="531667"/>
          </a:xfrm>
          <a:prstGeom prst="line">
            <a:avLst/>
          </a:prstGeom>
          <a:ln w="6350" cmpd="sng"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CuadroTexto 24"/>
          <p:cNvSpPr txBox="1"/>
          <p:nvPr/>
        </p:nvSpPr>
        <p:spPr>
          <a:xfrm>
            <a:off x="8515706" y="6131053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b="1" dirty="0">
                <a:solidFill>
                  <a:srgbClr val="336699"/>
                </a:solidFill>
                <a:cs typeface="Verdana"/>
              </a:rPr>
              <a:t>8</a:t>
            </a:r>
            <a:endParaRPr lang="ca-ES" b="1" dirty="0" smtClean="0">
              <a:solidFill>
                <a:srgbClr val="336699"/>
              </a:solidFill>
              <a:cs typeface="Verdana"/>
            </a:endParaRPr>
          </a:p>
        </p:txBody>
      </p:sp>
      <p:pic>
        <p:nvPicPr>
          <p:cNvPr id="28" name="Imagen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55" y="1827262"/>
            <a:ext cx="4173312" cy="34138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9" name="CuadroTexto 28"/>
          <p:cNvSpPr txBox="1"/>
          <p:nvPr/>
        </p:nvSpPr>
        <p:spPr>
          <a:xfrm>
            <a:off x="5178719" y="1827262"/>
            <a:ext cx="3651347" cy="307777"/>
          </a:xfrm>
          <a:prstGeom prst="rect">
            <a:avLst/>
          </a:prstGeom>
          <a:solidFill>
            <a:srgbClr val="336699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ca-ES" sz="1400" b="1" dirty="0" smtClean="0">
                <a:solidFill>
                  <a:schemeClr val="bg1"/>
                </a:solidFill>
                <a:latin typeface="Verdana"/>
                <a:cs typeface="Verdana"/>
              </a:rPr>
              <a:t>Mercat energètic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5178719" y="2447315"/>
            <a:ext cx="37557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A la secció de Mercat energètic trobem informació relacionada amb:</a:t>
            </a:r>
          </a:p>
        </p:txBody>
      </p:sp>
      <p:sp>
        <p:nvSpPr>
          <p:cNvPr id="20" name="CuadroTexto 19"/>
          <p:cNvSpPr txBox="1"/>
          <p:nvPr/>
        </p:nvSpPr>
        <p:spPr>
          <a:xfrm>
            <a:off x="5074335" y="4528027"/>
            <a:ext cx="37557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/>
            <a:r>
              <a:rPr lang="ca-ES" sz="1400" dirty="0" smtClean="0">
                <a:solidFill>
                  <a:srgbClr val="336699"/>
                </a:solidFill>
                <a:latin typeface="Verdana"/>
                <a:cs typeface="Verdana"/>
              </a:rPr>
              <a:t>•	</a:t>
            </a:r>
            <a:r>
              <a:rPr lang="ca-ES" sz="1400" b="1" dirty="0" smtClean="0">
                <a:solidFill>
                  <a:srgbClr val="336699"/>
                </a:solidFill>
                <a:latin typeface="Verdana"/>
                <a:cs typeface="Verdana"/>
              </a:rPr>
              <a:t>La contractació energètica</a:t>
            </a:r>
          </a:p>
          <a:p>
            <a:pPr marL="447675"/>
            <a:r>
              <a:rPr lang="ca-E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Com es contracta el servei.</a:t>
            </a:r>
          </a:p>
        </p:txBody>
      </p:sp>
      <p:sp>
        <p:nvSpPr>
          <p:cNvPr id="21" name="CuadroTexto 20"/>
          <p:cNvSpPr txBox="1"/>
          <p:nvPr/>
        </p:nvSpPr>
        <p:spPr>
          <a:xfrm>
            <a:off x="5064199" y="3921556"/>
            <a:ext cx="37557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/>
            <a:r>
              <a:rPr lang="ca-ES" sz="1400" dirty="0" smtClean="0">
                <a:solidFill>
                  <a:srgbClr val="336699"/>
                </a:solidFill>
                <a:latin typeface="Verdana"/>
                <a:cs typeface="Verdana"/>
              </a:rPr>
              <a:t>•</a:t>
            </a:r>
            <a:r>
              <a:rPr lang="ca-ES" sz="1400" b="1" dirty="0" smtClean="0">
                <a:solidFill>
                  <a:srgbClr val="336699"/>
                </a:solidFill>
                <a:latin typeface="Verdana"/>
                <a:cs typeface="Verdana"/>
              </a:rPr>
              <a:t>	La legislació energètica</a:t>
            </a:r>
          </a:p>
          <a:p>
            <a:pPr marL="447675"/>
            <a:r>
              <a:rPr lang="ca-E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Com es fixen els preus de mercat.</a:t>
            </a:r>
          </a:p>
        </p:txBody>
      </p:sp>
      <p:sp>
        <p:nvSpPr>
          <p:cNvPr id="26" name="CuadroTexto 25"/>
          <p:cNvSpPr txBox="1"/>
          <p:nvPr/>
        </p:nvSpPr>
        <p:spPr>
          <a:xfrm>
            <a:off x="5074335" y="3118095"/>
            <a:ext cx="375573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84138"/>
            <a:r>
              <a:rPr lang="ca-ES" sz="1400" dirty="0" smtClean="0">
                <a:solidFill>
                  <a:srgbClr val="336699"/>
                </a:solidFill>
                <a:latin typeface="Verdana"/>
                <a:cs typeface="Verdana"/>
              </a:rPr>
              <a:t>•	</a:t>
            </a:r>
            <a:r>
              <a:rPr lang="ca-ES" sz="1400" b="1" dirty="0" smtClean="0">
                <a:solidFill>
                  <a:srgbClr val="336699"/>
                </a:solidFill>
                <a:latin typeface="Verdana"/>
                <a:cs typeface="Verdana"/>
              </a:rPr>
              <a:t>Els tipus d’energia</a:t>
            </a:r>
          </a:p>
          <a:p>
            <a:pPr marL="447675"/>
            <a:r>
              <a:rPr lang="ca-E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Quin és el tipus d’energia més adient per a cada necessitat.</a:t>
            </a:r>
          </a:p>
        </p:txBody>
      </p:sp>
    </p:spTree>
    <p:extLst>
      <p:ext uri="{BB962C8B-B14F-4D97-AF65-F5344CB8AC3E}">
        <p14:creationId xmlns:p14="http://schemas.microsoft.com/office/powerpoint/2010/main" val="4115875860"/>
      </p:ext>
    </p:extLst>
  </p:cSld>
  <p:clrMapOvr>
    <a:masterClrMapping/>
  </p:clrMapOvr>
  <p:transition xmlns:p14="http://schemas.microsoft.com/office/powerpoint/2010/main" spd="slow" advTm="15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01 Entrada logo UO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248" y="338282"/>
            <a:ext cx="797502" cy="531668"/>
          </a:xfrm>
          <a:prstGeom prst="rect">
            <a:avLst/>
          </a:prstGeom>
        </p:spPr>
      </p:pic>
      <p:pic>
        <p:nvPicPr>
          <p:cNvPr id="7" name="Imagen 6" descr="logo-0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22" y="6066942"/>
            <a:ext cx="1533859" cy="532443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6663607" y="417705"/>
            <a:ext cx="11360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a-ES" sz="900" dirty="0" smtClean="0">
                <a:solidFill>
                  <a:srgbClr val="336699"/>
                </a:solidFill>
                <a:latin typeface="Georgia"/>
                <a:cs typeface="Georgia"/>
              </a:rPr>
              <a:t>Universitat Oberta </a:t>
            </a:r>
          </a:p>
          <a:p>
            <a:pPr lvl="0"/>
            <a:r>
              <a:rPr lang="ca-ES" sz="900" dirty="0" smtClean="0">
                <a:solidFill>
                  <a:srgbClr val="336699"/>
                </a:solidFill>
                <a:latin typeface="Georgia"/>
                <a:cs typeface="Georgia"/>
              </a:rPr>
              <a:t>de Catalunya</a:t>
            </a:r>
            <a:endParaRPr lang="ca-ES" sz="900" dirty="0">
              <a:solidFill>
                <a:srgbClr val="336699"/>
              </a:solidFill>
              <a:latin typeface="Georgia"/>
              <a:cs typeface="Georgia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427038" y="405991"/>
            <a:ext cx="4837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900" dirty="0" smtClean="0">
                <a:solidFill>
                  <a:srgbClr val="7F7F7F"/>
                </a:solidFill>
              </a:rPr>
              <a:t>Presentació de Projecte Final de Grau – Usabilitat i Interfícies – Grau de Multimèdia – UOC</a:t>
            </a:r>
            <a:endParaRPr lang="ca-ES" sz="900" dirty="0">
              <a:solidFill>
                <a:srgbClr val="7F7F7F"/>
              </a:solidFill>
            </a:endParaRPr>
          </a:p>
          <a:p>
            <a:r>
              <a:rPr lang="ca-ES" sz="900" b="1" dirty="0" smtClean="0">
                <a:solidFill>
                  <a:srgbClr val="336699"/>
                </a:solidFill>
              </a:rPr>
              <a:t>Energètica: disseny i conceptualització d’un lloc web comparador de comercialitzadors d’energia</a:t>
            </a:r>
            <a:r>
              <a:rPr lang="ca-ES" sz="900" dirty="0" smtClean="0">
                <a:solidFill>
                  <a:srgbClr val="336699"/>
                </a:solidFill>
                <a:effectLst/>
              </a:rPr>
              <a:t> </a:t>
            </a:r>
            <a:endParaRPr lang="ca-ES" sz="900" dirty="0" smtClean="0">
              <a:solidFill>
                <a:srgbClr val="336699"/>
              </a:solidFill>
              <a:latin typeface="Verdana"/>
              <a:cs typeface="Verdana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6144006" y="6221429"/>
            <a:ext cx="85520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Verdana"/>
              </a:rPr>
              <a:t>Gener 2018</a:t>
            </a:r>
          </a:p>
        </p:txBody>
      </p:sp>
      <p:cxnSp>
        <p:nvCxnSpPr>
          <p:cNvPr id="14" name="Conector recto 13"/>
          <p:cNvCxnSpPr/>
          <p:nvPr/>
        </p:nvCxnSpPr>
        <p:spPr>
          <a:xfrm>
            <a:off x="6039042" y="338284"/>
            <a:ext cx="0" cy="531667"/>
          </a:xfrm>
          <a:prstGeom prst="line">
            <a:avLst/>
          </a:prstGeom>
          <a:ln w="6350" cmpd="sng"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>
            <a:off x="7903977" y="338282"/>
            <a:ext cx="0" cy="531669"/>
          </a:xfrm>
          <a:prstGeom prst="line">
            <a:avLst/>
          </a:prstGeom>
          <a:ln w="6350" cmpd="sng"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/>
          <p:cNvCxnSpPr/>
          <p:nvPr/>
        </p:nvCxnSpPr>
        <p:spPr>
          <a:xfrm>
            <a:off x="427038" y="338282"/>
            <a:ext cx="0" cy="531667"/>
          </a:xfrm>
          <a:prstGeom prst="line">
            <a:avLst/>
          </a:prstGeom>
          <a:ln w="6350" cmpd="sng"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21"/>
          <p:cNvCxnSpPr/>
          <p:nvPr/>
        </p:nvCxnSpPr>
        <p:spPr>
          <a:xfrm>
            <a:off x="6039042" y="6066942"/>
            <a:ext cx="0" cy="531667"/>
          </a:xfrm>
          <a:prstGeom prst="line">
            <a:avLst/>
          </a:prstGeom>
          <a:ln w="6350" cmpd="sng"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22"/>
          <p:cNvCxnSpPr/>
          <p:nvPr/>
        </p:nvCxnSpPr>
        <p:spPr>
          <a:xfrm>
            <a:off x="8915501" y="6066938"/>
            <a:ext cx="0" cy="531669"/>
          </a:xfrm>
          <a:prstGeom prst="line">
            <a:avLst/>
          </a:prstGeom>
          <a:ln w="6350" cmpd="sng"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/>
          <p:cNvCxnSpPr/>
          <p:nvPr/>
        </p:nvCxnSpPr>
        <p:spPr>
          <a:xfrm>
            <a:off x="427038" y="6066940"/>
            <a:ext cx="0" cy="531667"/>
          </a:xfrm>
          <a:prstGeom prst="line">
            <a:avLst/>
          </a:prstGeom>
          <a:ln w="6350" cmpd="sng">
            <a:solidFill>
              <a:srgbClr val="7F7F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CuadroTexto 24"/>
          <p:cNvSpPr txBox="1"/>
          <p:nvPr/>
        </p:nvSpPr>
        <p:spPr>
          <a:xfrm>
            <a:off x="8515706" y="6131053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b="1" dirty="0" smtClean="0">
                <a:solidFill>
                  <a:srgbClr val="336699"/>
                </a:solidFill>
                <a:cs typeface="Verdana"/>
              </a:rPr>
              <a:t>9</a:t>
            </a:r>
          </a:p>
        </p:txBody>
      </p:sp>
      <p:pic>
        <p:nvPicPr>
          <p:cNvPr id="28" name="Imagen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55" y="1838190"/>
            <a:ext cx="4173312" cy="3391959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9" name="CuadroTexto 28"/>
          <p:cNvSpPr txBox="1"/>
          <p:nvPr/>
        </p:nvSpPr>
        <p:spPr>
          <a:xfrm>
            <a:off x="5166019" y="1838190"/>
            <a:ext cx="3651347" cy="307777"/>
          </a:xfrm>
          <a:prstGeom prst="rect">
            <a:avLst/>
          </a:prstGeom>
          <a:solidFill>
            <a:srgbClr val="336699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ca-ES" sz="1400" b="1" dirty="0" smtClean="0">
                <a:solidFill>
                  <a:schemeClr val="bg1"/>
                </a:solidFill>
                <a:latin typeface="Verdana"/>
                <a:cs typeface="Verdana"/>
              </a:rPr>
              <a:t>Estalvi energètic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5171844" y="2227313"/>
            <a:ext cx="375573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Al segon apartat, Estalvi energètic, s’informa d’aspectes relacionats amb:</a:t>
            </a:r>
          </a:p>
        </p:txBody>
      </p:sp>
      <p:sp>
        <p:nvSpPr>
          <p:cNvPr id="20" name="CuadroTexto 19"/>
          <p:cNvSpPr txBox="1"/>
          <p:nvPr/>
        </p:nvSpPr>
        <p:spPr>
          <a:xfrm>
            <a:off x="4917550" y="4440218"/>
            <a:ext cx="397059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/>
            <a:r>
              <a:rPr lang="ca-ES" sz="1300" dirty="0" smtClean="0">
                <a:solidFill>
                  <a:srgbClr val="336699"/>
                </a:solidFill>
                <a:latin typeface="Verdana"/>
                <a:cs typeface="Verdana"/>
              </a:rPr>
              <a:t>•</a:t>
            </a:r>
            <a:r>
              <a:rPr lang="ca-ES" sz="1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	</a:t>
            </a:r>
            <a:r>
              <a:rPr lang="ca-ES" sz="1300" b="1" dirty="0" smtClean="0">
                <a:solidFill>
                  <a:srgbClr val="336699"/>
                </a:solidFill>
                <a:latin typeface="Verdana"/>
                <a:cs typeface="Verdana"/>
              </a:rPr>
              <a:t>Els sistemes domòtics i </a:t>
            </a:r>
            <a:r>
              <a:rPr lang="ca-ES" sz="1300" b="1" dirty="0" err="1" smtClean="0">
                <a:solidFill>
                  <a:srgbClr val="336699"/>
                </a:solidFill>
                <a:latin typeface="Verdana"/>
                <a:cs typeface="Verdana"/>
              </a:rPr>
              <a:t>immòtics</a:t>
            </a:r>
            <a:endParaRPr lang="ca-ES" sz="1300" b="1" dirty="0" smtClean="0">
              <a:solidFill>
                <a:srgbClr val="336699"/>
              </a:solidFill>
              <a:latin typeface="Verdana"/>
              <a:cs typeface="Verdana"/>
            </a:endParaRPr>
          </a:p>
          <a:p>
            <a:pPr marL="447675"/>
            <a:r>
              <a:rPr lang="ca-ES" sz="1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Instal·lacions d’habitatges o edificis que permeten la reducció del consum energètic.</a:t>
            </a:r>
          </a:p>
        </p:txBody>
      </p:sp>
      <p:sp>
        <p:nvSpPr>
          <p:cNvPr id="21" name="CuadroTexto 20"/>
          <p:cNvSpPr txBox="1"/>
          <p:nvPr/>
        </p:nvSpPr>
        <p:spPr>
          <a:xfrm>
            <a:off x="4917550" y="3678591"/>
            <a:ext cx="3755731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/>
            <a:r>
              <a:rPr lang="ca-ES" sz="1300" dirty="0" smtClean="0">
                <a:solidFill>
                  <a:srgbClr val="336699"/>
                </a:solidFill>
                <a:latin typeface="Verdana"/>
                <a:cs typeface="Verdana"/>
              </a:rPr>
              <a:t>•</a:t>
            </a:r>
            <a:r>
              <a:rPr lang="ca-ES" sz="1300" b="1" dirty="0" smtClean="0">
                <a:solidFill>
                  <a:srgbClr val="336699"/>
                </a:solidFill>
                <a:latin typeface="Verdana"/>
                <a:cs typeface="Verdana"/>
              </a:rPr>
              <a:t>	L’optimització energètica</a:t>
            </a:r>
          </a:p>
          <a:p>
            <a:pPr marL="447675"/>
            <a:r>
              <a:rPr lang="ca-ES" sz="1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Com gastar únicament l’energia imprescindible.</a:t>
            </a:r>
          </a:p>
        </p:txBody>
      </p:sp>
      <p:sp>
        <p:nvSpPr>
          <p:cNvPr id="26" name="CuadroTexto 25"/>
          <p:cNvSpPr txBox="1"/>
          <p:nvPr/>
        </p:nvSpPr>
        <p:spPr>
          <a:xfrm>
            <a:off x="4917550" y="2833295"/>
            <a:ext cx="3860115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84138"/>
            <a:r>
              <a:rPr lang="ca-ES" sz="1300" dirty="0" smtClean="0">
                <a:solidFill>
                  <a:srgbClr val="336699"/>
                </a:solidFill>
                <a:latin typeface="Verdana"/>
                <a:cs typeface="Verdana"/>
              </a:rPr>
              <a:t>•	</a:t>
            </a:r>
            <a:r>
              <a:rPr lang="ca-ES" sz="1300" b="1" dirty="0" smtClean="0">
                <a:solidFill>
                  <a:srgbClr val="336699"/>
                </a:solidFill>
                <a:latin typeface="Verdana"/>
                <a:cs typeface="Verdana"/>
              </a:rPr>
              <a:t>L’eficàcia i eficiència energètica </a:t>
            </a:r>
          </a:p>
          <a:p>
            <a:pPr marL="447675"/>
            <a:r>
              <a:rPr lang="ca-ES" sz="1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Com treure el major rendiment energètic amb el menor consum.</a:t>
            </a:r>
          </a:p>
        </p:txBody>
      </p:sp>
    </p:spTree>
    <p:extLst>
      <p:ext uri="{BB962C8B-B14F-4D97-AF65-F5344CB8AC3E}">
        <p14:creationId xmlns:p14="http://schemas.microsoft.com/office/powerpoint/2010/main" val="1503784987"/>
      </p:ext>
    </p:extLst>
  </p:cSld>
  <p:clrMapOvr>
    <a:masterClrMapping/>
  </p:clrMapOvr>
  <p:transition xmlns:p14="http://schemas.microsoft.com/office/powerpoint/2010/main" spd="slow" advTm="15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498</TotalTime>
  <Words>1476</Words>
  <Application>Microsoft Macintosh PowerPoint</Application>
  <PresentationFormat>Presentación en pantalla (4:3)</PresentationFormat>
  <Paragraphs>251</Paragraphs>
  <Slides>20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1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Relaciones sentimentales s.l.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Jaime Millan Gonzalez</dc:creator>
  <cp:lastModifiedBy>Jaime Millan Gonzalez</cp:lastModifiedBy>
  <cp:revision>57</cp:revision>
  <dcterms:created xsi:type="dcterms:W3CDTF">2018-01-15T07:07:37Z</dcterms:created>
  <dcterms:modified xsi:type="dcterms:W3CDTF">2018-01-15T17:45:10Z</dcterms:modified>
</cp:coreProperties>
</file>