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513" autoAdjust="0"/>
  </p:normalViewPr>
  <p:slideViewPr>
    <p:cSldViewPr snapToGrid="0">
      <p:cViewPr>
        <p:scale>
          <a:sx n="100" d="100"/>
          <a:sy n="100" d="100"/>
        </p:scale>
        <p:origin x="7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B3F0-A9BC-48CE-8EB6-ECE965069900}" type="datetimeFigureOut">
              <a:rPr lang="en-US" smtClean="0"/>
              <a:pPr/>
              <a:t>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2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smtClean="0"/>
              <a:t>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smtClean="0"/>
              <a:t>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1899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smtClean="0"/>
              <a:t>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38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t>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663974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t>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284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smtClean="0"/>
              <a:t>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2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smtClean="0"/>
              <a:t>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00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smtClean="0"/>
              <a:t>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94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smtClean="0"/>
              <a:t>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smtClean="0"/>
              <a:t>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3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smtClean="0"/>
              <a:t>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4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smtClean="0"/>
              <a:t>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9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smtClean="0"/>
              <a:t>1/6/2018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6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smtClean="0"/>
              <a:t>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9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smtClean="0"/>
              <a:t>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7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B320A-89BA-47B2-A525-92E8D10B06E4}" type="datetimeFigureOut">
              <a:rPr lang="en-US" smtClean="0"/>
              <a:t>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765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Gestión del Desempeño</a:t>
            </a:r>
            <a:endParaRPr lang="es-CO" dirty="0">
              <a:solidFill>
                <a:schemeClr val="accent3">
                  <a:lumMod val="20000"/>
                  <a:lumOff val="8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Talento humano</a:t>
            </a:r>
            <a:endParaRPr lang="es-CO" sz="28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146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617785" y="1107336"/>
            <a:ext cx="10148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el objetivo de cumplir con los procesos anteriormente expuestos, se pensó en una aplicación amigable y dinámica, que mostrará en su menú las opciones que le correspondiera a cada usuario según su perfil</a:t>
            </a:r>
            <a:endParaRPr lang="es-C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617785" y="305077"/>
            <a:ext cx="10000474" cy="703452"/>
          </a:xfrm>
        </p:spPr>
        <p:txBody>
          <a:bodyPr/>
          <a:lstStyle/>
          <a:p>
            <a:pPr algn="ctr"/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Usabilidad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1" r="1471" b="7590"/>
          <a:stretch>
            <a:fillRect/>
          </a:stretch>
        </p:blipFill>
        <p:spPr bwMode="auto">
          <a:xfrm>
            <a:off x="2416709" y="2410199"/>
            <a:ext cx="8260256" cy="38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9792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617785" y="305077"/>
            <a:ext cx="10000474" cy="703452"/>
          </a:xfrm>
        </p:spPr>
        <p:txBody>
          <a:bodyPr/>
          <a:lstStyle/>
          <a:p>
            <a:pPr algn="ctr"/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Usabilidad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8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1" r="2469" b="5330"/>
          <a:stretch>
            <a:fillRect/>
          </a:stretch>
        </p:blipFill>
        <p:spPr bwMode="auto">
          <a:xfrm>
            <a:off x="2584450" y="1547813"/>
            <a:ext cx="8703006" cy="380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33" r="1411" b="5016"/>
          <a:stretch>
            <a:fillRect/>
          </a:stretch>
        </p:blipFill>
        <p:spPr bwMode="auto">
          <a:xfrm>
            <a:off x="2584449" y="3803228"/>
            <a:ext cx="8703005" cy="199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0115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617785" y="237842"/>
            <a:ext cx="10000474" cy="703452"/>
          </a:xfrm>
        </p:spPr>
        <p:txBody>
          <a:bodyPr/>
          <a:lstStyle/>
          <a:p>
            <a:pPr algn="ctr"/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Arquitectura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38835" y="1107335"/>
            <a:ext cx="10327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arquitectura del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será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tipo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cliente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servidor. La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cliente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servidor funciona como una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comunicación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la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cual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los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usuarios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conectan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un servidor, 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medio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una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url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sitio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web, este servidor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tendrá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instalados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recursos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requeridos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la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aplicación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como tal, es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decir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aquello que sea necesario para que las respuestas a los usuarios que hagan el llamado a la aplicación sea satisfactoria y segura</a:t>
            </a:r>
            <a:r>
              <a:rPr lang="es-ES" sz="1600" dirty="0"/>
              <a:t>.</a:t>
            </a:r>
            <a:endParaRPr lang="es-CO" sz="1600" dirty="0"/>
          </a:p>
        </p:txBody>
      </p:sp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06" y="3240741"/>
            <a:ext cx="8700247" cy="313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990164" y="2729752"/>
            <a:ext cx="5472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Diagrama De Componentes</a:t>
            </a:r>
            <a:endParaRPr lang="es-C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966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617785" y="237842"/>
            <a:ext cx="10000474" cy="703452"/>
          </a:xfrm>
        </p:spPr>
        <p:txBody>
          <a:bodyPr/>
          <a:lstStyle/>
          <a:p>
            <a:pPr algn="ctr"/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Arquitectura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38835" y="1107335"/>
            <a:ext cx="10327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MVC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Por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otra parte, esta aplicación </a:t>
            </a:r>
            <a:r>
              <a:rPr lang="es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estara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diseñada bajo el patrón de arquitectura de software MVC (Modelo, Vista, Controlador), lo que se busca con este patrón es separar los 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datos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y la 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lógica de negocio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de cualquier aplicación de la 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interfaz de usuario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y el módulo encargado de gestionar los eventos y las comunicaciones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s-C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334871" y="2634823"/>
            <a:ext cx="2864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Diagrama MVC</a:t>
            </a:r>
            <a:endParaRPr lang="es-C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93" y="2973377"/>
            <a:ext cx="6131859" cy="344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9612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617785" y="237842"/>
            <a:ext cx="10000474" cy="703452"/>
          </a:xfrm>
        </p:spPr>
        <p:txBody>
          <a:bodyPr/>
          <a:lstStyle/>
          <a:p>
            <a:pPr algn="ctr"/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Arquitectura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38835" y="972865"/>
            <a:ext cx="10327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SQL SERVER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La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aplicación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tendrá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consignados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datos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una base de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datos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bajo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 motor de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Sql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Server,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cual contendrá procedimientos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almacenados para gestionar la información y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entidades que contaran con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debidas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reglas para garantizar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manejo adecuado y congruente de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datos.</a:t>
            </a:r>
            <a:endParaRPr lang="es-C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O" sz="16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411943" y="2380130"/>
            <a:ext cx="5472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Entidad- Relación</a:t>
            </a:r>
            <a:endParaRPr lang="es-C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18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29" y="2837329"/>
            <a:ext cx="10757647" cy="345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5179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617785" y="237842"/>
            <a:ext cx="10000474" cy="703452"/>
          </a:xfrm>
        </p:spPr>
        <p:txBody>
          <a:bodyPr/>
          <a:lstStyle/>
          <a:p>
            <a:pPr algn="ctr"/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Desarrollo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79176" y="1064604"/>
            <a:ext cx="10327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aplicación se ha desarrollado en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lenguaje C# para Visual Studio </a:t>
            </a:r>
            <a:r>
              <a:rPr lang="es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.Net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bajo un modelo MVC (Modelo, Vista, Controlador), así mismo, la conexión a datos y manejo de datos desde y hacia la aplicación, se realiza por medio de EF (</a:t>
            </a:r>
            <a:r>
              <a:rPr lang="es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Entity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Framework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es-C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O" sz="1600" dirty="0"/>
          </a:p>
        </p:txBody>
      </p:sp>
      <p:sp>
        <p:nvSpPr>
          <p:cNvPr id="2" name="CuadroTexto 1"/>
          <p:cNvSpPr txBox="1"/>
          <p:nvPr/>
        </p:nvSpPr>
        <p:spPr>
          <a:xfrm>
            <a:off x="2245658" y="2332465"/>
            <a:ext cx="5472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</a:t>
            </a:r>
            <a:r>
              <a:rPr lang="es-ES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Entity</a:t>
            </a:r>
            <a:r>
              <a:rPr 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Framework</a:t>
            </a:r>
            <a:endParaRPr lang="es-C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19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" t="9860" r="4881" b="17102"/>
          <a:stretch>
            <a:fillRect/>
          </a:stretch>
        </p:blipFill>
        <p:spPr bwMode="auto">
          <a:xfrm>
            <a:off x="2357373" y="2721068"/>
            <a:ext cx="8158227" cy="364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1692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416079" y="671650"/>
            <a:ext cx="10000474" cy="703452"/>
          </a:xfrm>
        </p:spPr>
        <p:txBody>
          <a:bodyPr/>
          <a:lstStyle/>
          <a:p>
            <a:pPr algn="ctr"/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de Usabilidad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16079" y="1943579"/>
            <a:ext cx="10327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el fin de realizar la verificación de usabilidad de la aplicación, se ha realizado un análisis heurístico siguiendo los 10 principios heurísticos de Jakob </a:t>
            </a:r>
            <a:r>
              <a:rPr lang="es-CO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Nielsen</a:t>
            </a:r>
            <a:endParaRPr lang="es-C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16079" y="3176171"/>
            <a:ext cx="9089824" cy="526297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/>
            <a:r>
              <a:rPr 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Principios de Usabilidad</a:t>
            </a:r>
            <a:endParaRPr lang="es-C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AutoNum type="arabicPeriod"/>
            </a:pP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Visibilidad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estatus del sistema </a:t>
            </a: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AutoNum type="arabicPeriod"/>
            </a:pP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Adecuación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 el sistema y el mundo real </a:t>
            </a: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AutoNum type="arabicPeriod" startAt="3"/>
            </a:pP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Libertad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control por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usuario</a:t>
            </a: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AutoNum type="arabicPeriod" startAt="3"/>
            </a:pP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Consistencia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estándares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AutoNum type="arabicPeriod" startAt="5"/>
            </a:pP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Prevención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Errores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Reconocimiento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antes que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Recuerdo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C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fontAlgn="base"/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Flexibilidad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eficiencia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el uso </a:t>
            </a:r>
            <a:endParaRPr lang="es-C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fontAlgn="base"/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 Diseño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estético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minimalista </a:t>
            </a:r>
            <a:endParaRPr lang="es-C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fontAlgn="base">
              <a:buAutoNum type="arabicPeriod" startAt="9"/>
            </a:pP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Ayuda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los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usuarios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reconocer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diagnosticar y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recuperarse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los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errores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C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fontAlgn="base">
              <a:buAutoNum type="arabicPeriod" startAt="9"/>
            </a:pP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Ayuda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documentación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C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098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308714" y="715857"/>
            <a:ext cx="9460928" cy="703452"/>
          </a:xfrm>
        </p:spPr>
        <p:txBody>
          <a:bodyPr/>
          <a:lstStyle/>
          <a:p>
            <a:pPr algn="ctr"/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de Usabilidad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19620" y="1648040"/>
            <a:ext cx="8652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Escenario 1</a:t>
            </a:r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Página inicial del sitio </a:t>
            </a:r>
            <a:endParaRPr lang="es-CO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fontAlgn="base"/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Áreas</a:t>
            </a:r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Los 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menús superiores </a:t>
            </a:r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Área 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 del sitio </a:t>
            </a:r>
          </a:p>
          <a:p>
            <a:pPr algn="just"/>
            <a:endParaRPr lang="es-C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42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5" r="1939" b="5328"/>
          <a:stretch>
            <a:fillRect/>
          </a:stretch>
        </p:blipFill>
        <p:spPr bwMode="auto">
          <a:xfrm>
            <a:off x="1619620" y="2936500"/>
            <a:ext cx="4301550" cy="265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1" r="2469" b="5330"/>
          <a:stretch>
            <a:fillRect/>
          </a:stretch>
        </p:blipFill>
        <p:spPr bwMode="auto">
          <a:xfrm>
            <a:off x="6196800" y="2936500"/>
            <a:ext cx="4050787" cy="174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33" r="1411" b="5016"/>
          <a:stretch>
            <a:fillRect/>
          </a:stretch>
        </p:blipFill>
        <p:spPr bwMode="auto">
          <a:xfrm>
            <a:off x="6196800" y="4682424"/>
            <a:ext cx="4050787" cy="90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0289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482754" y="481150"/>
            <a:ext cx="10000474" cy="703452"/>
          </a:xfrm>
        </p:spPr>
        <p:txBody>
          <a:bodyPr/>
          <a:lstStyle/>
          <a:p>
            <a:pPr algn="ctr"/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de Usabilidad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37831" y="1685985"/>
            <a:ext cx="865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Escenario 2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Autoevaluación </a:t>
            </a:r>
          </a:p>
          <a:p>
            <a:pPr fontAlgn="base"/>
            <a:r>
              <a:rPr lang="es-CO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Areas</a:t>
            </a:r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página de inicio de la </a:t>
            </a:r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aplicación, 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Realización de autoevaluación</a:t>
            </a:r>
          </a:p>
          <a:p>
            <a:pPr lvl="0" fontAlgn="base"/>
            <a:endParaRPr lang="es-CO" sz="1600" dirty="0"/>
          </a:p>
          <a:p>
            <a:pPr algn="just"/>
            <a:endParaRPr lang="es-C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266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2" r="2293" b="7837"/>
          <a:stretch>
            <a:fillRect/>
          </a:stretch>
        </p:blipFill>
        <p:spPr bwMode="auto">
          <a:xfrm>
            <a:off x="1678832" y="2336426"/>
            <a:ext cx="4333041" cy="179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52" r="2116" b="5643"/>
          <a:stretch>
            <a:fillRect/>
          </a:stretch>
        </p:blipFill>
        <p:spPr bwMode="auto">
          <a:xfrm>
            <a:off x="1678832" y="4136661"/>
            <a:ext cx="4333041" cy="134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t="7524" r="4762" b="14420"/>
          <a:stretch>
            <a:fillRect/>
          </a:stretch>
        </p:blipFill>
        <p:spPr bwMode="auto">
          <a:xfrm>
            <a:off x="6154367" y="2336426"/>
            <a:ext cx="5211763" cy="13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agen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4" r="2646" b="6270"/>
          <a:stretch>
            <a:fillRect/>
          </a:stretch>
        </p:blipFill>
        <p:spPr bwMode="auto">
          <a:xfrm>
            <a:off x="6154367" y="3807044"/>
            <a:ext cx="5211763" cy="162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9213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416079" y="265031"/>
            <a:ext cx="10000474" cy="703452"/>
          </a:xfrm>
        </p:spPr>
        <p:txBody>
          <a:bodyPr/>
          <a:lstStyle/>
          <a:p>
            <a:pPr algn="ctr"/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de Usabilidad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90287" y="1049181"/>
            <a:ext cx="10541876" cy="46474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/>
            <a:endParaRPr lang="es-ES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s-ES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</a:t>
            </a:r>
            <a:r>
              <a:rPr 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</a:t>
            </a:r>
            <a:endParaRPr lang="es-C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base"/>
            <a:r>
              <a:rPr lang="ca-E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Cree</a:t>
            </a:r>
            <a:r>
              <a:rPr lang="ca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los links que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encontramos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este menú son los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correctos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es-C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base"/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Presentan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todas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las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páginas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identificativo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es-C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base"/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Podemos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siempre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donde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nos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encontramos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es-C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base"/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Cree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se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mantiene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una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coherencia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los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formatos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los links de menús que se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utiliza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es-C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base"/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Existe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alguna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imagen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palabra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parece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no lo es? </a:t>
            </a:r>
            <a:endParaRPr lang="es-C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base"/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Cree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las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imágenes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se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utilizan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son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claras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son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coherentes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 lo que se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quiere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realizar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es-C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base"/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piden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confirmación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antes de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realizar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una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operación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es-C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base"/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 dan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opción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abandonar una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acción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pediste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 </a:t>
            </a:r>
            <a:endParaRPr lang="es-C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base"/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enlace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la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página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principal se identifica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claramente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 </a:t>
            </a:r>
            <a:endParaRPr lang="es-C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base"/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Siempre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podemos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volver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la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página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inicial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desde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cualquier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nivel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navegación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la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aplicación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es-C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base"/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visible el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salida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aplicación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 </a:t>
            </a:r>
            <a:endParaRPr lang="es-C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base"/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utilizan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mensajes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error con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iconos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claros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sugieren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 error? </a:t>
            </a:r>
            <a:endParaRPr lang="es-C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base"/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ayuda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usuario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encontrar el error y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solucionarlo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es-C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base"/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puede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visualizar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las selecciones u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operaciones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hechas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sobre la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aplicación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es-C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base"/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utilizan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diferentes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colores para relacionar los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elementos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una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misma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sección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es-C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base"/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aplicación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carga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rápidamente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diferentes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secciones?</a:t>
            </a:r>
            <a:endParaRPr lang="es-C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base"/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aplicación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posee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una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navegación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entendible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por las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diferentes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secciones? </a:t>
            </a:r>
            <a:endParaRPr lang="es-C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base"/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información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organización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de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noticias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visible y de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fácil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acceso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es-C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base"/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Existe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información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innecesaria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excesiva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es-C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base"/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lenguaje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se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utiliza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los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mensajes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error es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sencillo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claro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21.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Permite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retroceder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selecciones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erróneas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realizadas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C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base"/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fácil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encontrar el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icono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ayuda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el menú?  </a:t>
            </a:r>
            <a:endParaRPr lang="es-C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a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La </a:t>
            </a:r>
            <a:r>
              <a:rPr lang="ca-E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ayuda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específica y clara</a:t>
            </a:r>
            <a:r>
              <a:rPr lang="ca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s-C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515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es la Gestión de Desempeño?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54954" y="3543300"/>
            <a:ext cx="9995646" cy="2476500"/>
          </a:xfrm>
        </p:spPr>
        <p:txBody>
          <a:bodyPr/>
          <a:lstStyle/>
          <a:p>
            <a:pPr algn="just"/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gestión del desempeño es </a:t>
            </a:r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uno </a:t>
            </a:r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procesos mas importantes </a:t>
            </a:r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utilizan las empresas </a:t>
            </a:r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actualmente a nivel mundial, </a:t>
            </a:r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promover el talento entre sus empleados. </a:t>
            </a:r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objetivo primordial es </a:t>
            </a:r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enfocar la labor de sus colaboradores </a:t>
            </a:r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hacia los mismos objetivos de la organización, mejorando </a:t>
            </a:r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</a:t>
            </a:r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 </a:t>
            </a:r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laborales de los diferentes equipos </a:t>
            </a:r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trabajo, con el fin de motivar </a:t>
            </a:r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talento de los </a:t>
            </a:r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trabajadores, llevando siempre a la organización al posicionamiento y reconocimiento mundial</a:t>
            </a:r>
            <a:r>
              <a:rPr lang="es-CO" dirty="0" smtClean="0"/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373610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416079" y="425310"/>
            <a:ext cx="10000474" cy="703452"/>
          </a:xfrm>
        </p:spPr>
        <p:txBody>
          <a:bodyPr/>
          <a:lstStyle/>
          <a:p>
            <a:pPr algn="ctr"/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de Usabilidad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6079" y="3233799"/>
            <a:ext cx="10541876" cy="153888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aplicativo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cumple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gran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medida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 lo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esperado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 manera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eficente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amigable</a:t>
            </a:r>
            <a:endParaRPr lang="es-ES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Diferenciar por colores las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diferentes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secciones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aplicación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Creación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un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ayuda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el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menu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que el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usuario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pueda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obtener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soporte</a:t>
            </a: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oportunidad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mejora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que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noticias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sean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mas visibles para el 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usuario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C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664319" y="2754759"/>
            <a:ext cx="5189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Conclusiones de test de usabilidad</a:t>
            </a:r>
            <a:endParaRPr lang="es-C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976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397029" y="1415910"/>
            <a:ext cx="10000474" cy="703452"/>
          </a:xfrm>
        </p:spPr>
        <p:txBody>
          <a:bodyPr/>
          <a:lstStyle/>
          <a:p>
            <a:pPr algn="ctr"/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Conclusiones Generales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12028" y="2514959"/>
            <a:ext cx="10541876" cy="200054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 realizado el desarrollo de una aplicación </a:t>
            </a:r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que puede partir como una versión 1.0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 implementado temas trabajados </a:t>
            </a:r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durante 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diferentes asignaturas del master </a:t>
            </a:r>
          </a:p>
          <a:p>
            <a:pPr algn="just"/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como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usabilidad, desarrollo web, </a:t>
            </a:r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técnicas avanzadas 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desarrollo, gestión de proyectos, </a:t>
            </a:r>
          </a:p>
          <a:p>
            <a:pPr algn="just"/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plataformas 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diseño y distribución, </a:t>
            </a:r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 otras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 trabajado el proyecto sobre temas de </a:t>
            </a:r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interés 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importantes, para cualquier compañía </a:t>
            </a:r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tenga personal a cargo</a:t>
            </a:r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C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29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416079" y="587235"/>
            <a:ext cx="10000474" cy="703452"/>
          </a:xfrm>
        </p:spPr>
        <p:txBody>
          <a:bodyPr/>
          <a:lstStyle/>
          <a:p>
            <a:pPr algn="ctr"/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Línea Futura del Proyecto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320829" y="2005010"/>
            <a:ext cx="10541876" cy="298543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/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siguientes son oportunidades de mejora </a:t>
            </a:r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aplicación en futuras versiones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C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C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Agregar 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interfaz de seguimiento de </a:t>
            </a:r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</a:t>
            </a:r>
            <a:endParaRPr lang="es-C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C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Agregar 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fotografías de colaboradores, para </a:t>
            </a:r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 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C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Agregar 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buscadores para áreas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C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Realizar 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versión </a:t>
            </a:r>
            <a:r>
              <a:rPr lang="es-CO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movil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C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97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9650" y="679939"/>
            <a:ext cx="8384345" cy="2400886"/>
          </a:xfrm>
        </p:spPr>
        <p:txBody>
          <a:bodyPr/>
          <a:lstStyle/>
          <a:p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que hacer gestión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desempeño?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54954" y="3543300"/>
            <a:ext cx="9995646" cy="2476500"/>
          </a:xfrm>
        </p:spPr>
        <p:txBody>
          <a:bodyPr/>
          <a:lstStyle/>
          <a:p>
            <a:pPr algn="just" fontAlgn="base"/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</a:t>
            </a:r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identificar, retener </a:t>
            </a:r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incentivar </a:t>
            </a:r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talento humano destacado por sus buenos resultados en la organización, </a:t>
            </a:r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mismo tiempo que se mejora la comunicación en la empresa y el desarrollo del </a:t>
            </a:r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personal, estableciendo objetivos </a:t>
            </a:r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metas, en común del beneficio y el posicionamiento de la organización en el </a:t>
            </a:r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mercado.</a:t>
            </a:r>
          </a:p>
          <a:p>
            <a:pPr algn="just" fontAlgn="base"/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el fin de medir el personal de la compañía, nace el evaluador de desempeño para calificar las competencias, objetivos y responsabilidades, de los diferentes empleados de la organización y obtener un resultado concreto de cada uno de ellos y tomar decisiones enfocadas y pertinentes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5455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Evaluador de desempeño</a:t>
            </a:r>
            <a:br>
              <a:rPr lang="es-E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sz="4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Gestión TH</a:t>
            </a:r>
            <a:endParaRPr lang="es-CO" sz="4800" dirty="0">
              <a:solidFill>
                <a:schemeClr val="accent3">
                  <a:lumMod val="20000"/>
                  <a:lumOff val="8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Talento humano</a:t>
            </a:r>
            <a:endParaRPr lang="es-CO" sz="28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1905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19309" y="1012875"/>
            <a:ext cx="10255347" cy="5598943"/>
          </a:xfrm>
        </p:spPr>
        <p:txBody>
          <a:bodyPr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endParaRPr lang="es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s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Realizar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evaluador de desempeño web amigable y concreto 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ser gestionado por medio de intranet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sitio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determinado.</a:t>
            </a:r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Plantear autoevaluación de competencias para nivel de desempeño operativo y táctico.</a:t>
            </a:r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Plantear el proceso de creación de objetivos para nivel táctico</a:t>
            </a:r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Plantear creación de responsabilidades personales para nivel operativo</a:t>
            </a:r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Plantear evaluación de competencias, objetivos y responsabilidades, a cargo de los niveles de desempeño directivos para los diferentes equipos de trabajo </a:t>
            </a:r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Plantear creación de planes de mejora o planes de acción cuando la calificación de competencias no alcance lo esperado.</a:t>
            </a:r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Obtener resultados por cada empleado, que permita a los directivos de la compañía, tener información concreta y medible con la cual se busque enfocar un plan de mejoramiento para cada uno de sus empleados.</a:t>
            </a:r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45836" y="182873"/>
            <a:ext cx="3174804" cy="759662"/>
          </a:xfrm>
        </p:spPr>
        <p:txBody>
          <a:bodyPr anchor="t">
            <a:normAutofit fontScale="90000"/>
          </a:bodyPr>
          <a:lstStyle/>
          <a:p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</a:t>
            </a:r>
            <a:b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O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478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17785" y="243154"/>
            <a:ext cx="10148548" cy="1290224"/>
          </a:xfrm>
        </p:spPr>
        <p:txBody>
          <a:bodyPr anchor="ctr">
            <a:normAutofit/>
          </a:bodyPr>
          <a:lstStyle/>
          <a:p>
            <a:pPr algn="just"/>
            <a:r>
              <a:rPr lang="es-E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E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Existen </a:t>
            </a: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tres perfiles fundamentales en un evaluador de desempeño, Perfil Táctico, Perfil Operativo y Perfil Directivo, cada uno de estos cuenta con unas tareas especificas dentro del evaluador</a:t>
            </a:r>
            <a:endParaRPr lang="es-E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 anchor="b"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endParaRPr lang="es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8" t="18883" r="33882" b="31012"/>
          <a:stretch>
            <a:fillRect/>
          </a:stretch>
        </p:blipFill>
        <p:spPr bwMode="auto">
          <a:xfrm>
            <a:off x="1617785" y="2034011"/>
            <a:ext cx="4585302" cy="189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105" y="2025078"/>
            <a:ext cx="4585302" cy="192642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0" t="35571" r="22765" b="22078"/>
          <a:stretch>
            <a:fillRect/>
          </a:stretch>
        </p:blipFill>
        <p:spPr bwMode="auto">
          <a:xfrm>
            <a:off x="4051495" y="4595001"/>
            <a:ext cx="4585302" cy="207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617785" y="1627507"/>
            <a:ext cx="3142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Perfil Operativo</a:t>
            </a:r>
            <a:endParaRPr lang="es-C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932105" y="1659370"/>
            <a:ext cx="2035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Perfil Táctico</a:t>
            </a:r>
            <a:endParaRPr lang="es-C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051495" y="4237586"/>
            <a:ext cx="2035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Perfil Directivo</a:t>
            </a:r>
            <a:endParaRPr lang="es-C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579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 anchor="b"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endParaRPr lang="es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17785" y="1080442"/>
            <a:ext cx="9650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Autoevaluación de Competencias para funcionarios en general</a:t>
            </a:r>
            <a:endParaRPr lang="es-C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617785" y="305077"/>
            <a:ext cx="10000474" cy="703452"/>
          </a:xfrm>
        </p:spPr>
        <p:txBody>
          <a:bodyPr/>
          <a:lstStyle/>
          <a:p>
            <a:pPr algn="ctr"/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Detalle de procesos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ore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811" y="1618410"/>
            <a:ext cx="5433622" cy="49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6141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 anchor="b"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endParaRPr lang="es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17785" y="1107336"/>
            <a:ext cx="8413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Evaluación de competencias para jefes o directivos</a:t>
            </a:r>
            <a:endParaRPr lang="es-C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617785" y="305077"/>
            <a:ext cx="10000474" cy="703452"/>
          </a:xfrm>
        </p:spPr>
        <p:txBody>
          <a:bodyPr/>
          <a:lstStyle/>
          <a:p>
            <a:pPr algn="ctr"/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Detalle de procesos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ore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833" y="1625379"/>
            <a:ext cx="4943475" cy="499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8808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 anchor="b"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endParaRPr lang="es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17785" y="1107336"/>
            <a:ext cx="10148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Evaluación de objetivos para jefes o directivos hacia sus funcionarios a cargo</a:t>
            </a:r>
            <a:endParaRPr lang="es-C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617785" y="305077"/>
            <a:ext cx="10000474" cy="703452"/>
          </a:xfrm>
        </p:spPr>
        <p:txBody>
          <a:bodyPr/>
          <a:lstStyle/>
          <a:p>
            <a:pPr algn="ctr"/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Detalle de procesos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ore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35" y="1544697"/>
            <a:ext cx="4995647" cy="512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3341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l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3743</TotalTime>
  <Words>864</Words>
  <Application>Microsoft Office PowerPoint</Application>
  <PresentationFormat>Panorámica</PresentationFormat>
  <Paragraphs>134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Century Gothic</vt:lpstr>
      <vt:lpstr>Verdana</vt:lpstr>
      <vt:lpstr>Wingdings</vt:lpstr>
      <vt:lpstr>Wingdings 3</vt:lpstr>
      <vt:lpstr>Espiral</vt:lpstr>
      <vt:lpstr>Gestión del Desempeño</vt:lpstr>
      <vt:lpstr>Que es la Gestión de Desempeño?</vt:lpstr>
      <vt:lpstr>Para que hacer gestión de desempeño?</vt:lpstr>
      <vt:lpstr>Evaluador de desempeño Gestión TH</vt:lpstr>
      <vt:lpstr>Objetivos </vt:lpstr>
      <vt:lpstr> Existen tres perfiles fundamentales en un evaluador de desempeño, Perfil Táctico, Perfil Operativo y Perfil Directivo, cada uno de estos cuenta con unas tareas especificas dentro del evaluador</vt:lpstr>
      <vt:lpstr>Detalle de procesos Core</vt:lpstr>
      <vt:lpstr>Detalle de procesos Core</vt:lpstr>
      <vt:lpstr>Detalle de procesos Core</vt:lpstr>
      <vt:lpstr>Usabilidad</vt:lpstr>
      <vt:lpstr>Usabilidad</vt:lpstr>
      <vt:lpstr>Arquitectura</vt:lpstr>
      <vt:lpstr>Arquitectura</vt:lpstr>
      <vt:lpstr>Arquitectura</vt:lpstr>
      <vt:lpstr>Desarrollo</vt:lpstr>
      <vt:lpstr>Test de Usabilidad</vt:lpstr>
      <vt:lpstr>Test de Usabilidad</vt:lpstr>
      <vt:lpstr>Test de Usabilidad</vt:lpstr>
      <vt:lpstr>Test de Usabilidad</vt:lpstr>
      <vt:lpstr>Test de Usabilidad</vt:lpstr>
      <vt:lpstr>Conclusiones Generales</vt:lpstr>
      <vt:lpstr>Línea Futura del Proyecto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del Desempeño</dc:title>
  <dc:creator>Admin</dc:creator>
  <cp:lastModifiedBy>Admin</cp:lastModifiedBy>
  <cp:revision>81</cp:revision>
  <dcterms:created xsi:type="dcterms:W3CDTF">2017-12-27T18:30:53Z</dcterms:created>
  <dcterms:modified xsi:type="dcterms:W3CDTF">2018-01-07T03:54:29Z</dcterms:modified>
</cp:coreProperties>
</file>