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6"/>
  </p:handoutMasterIdLst>
  <p:sldIdLst>
    <p:sldId id="256" r:id="rId2"/>
    <p:sldId id="260" r:id="rId3"/>
    <p:sldId id="281" r:id="rId4"/>
    <p:sldId id="264" r:id="rId5"/>
    <p:sldId id="284" r:id="rId6"/>
    <p:sldId id="263" r:id="rId7"/>
    <p:sldId id="265" r:id="rId8"/>
    <p:sldId id="279" r:id="rId9"/>
    <p:sldId id="270" r:id="rId10"/>
    <p:sldId id="271" r:id="rId11"/>
    <p:sldId id="266" r:id="rId12"/>
    <p:sldId id="267" r:id="rId13"/>
    <p:sldId id="280" r:id="rId14"/>
    <p:sldId id="272" r:id="rId15"/>
    <p:sldId id="273" r:id="rId16"/>
    <p:sldId id="274" r:id="rId17"/>
    <p:sldId id="269" r:id="rId18"/>
    <p:sldId id="268" r:id="rId19"/>
    <p:sldId id="276" r:id="rId20"/>
    <p:sldId id="277" r:id="rId21"/>
    <p:sldId id="278" r:id="rId22"/>
    <p:sldId id="283" r:id="rId23"/>
    <p:sldId id="282" r:id="rId24"/>
    <p:sldId id="259" r:id="rId25"/>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416A800C-BE1A-4A2F-98D3-C2733677AD63}" type="datetimeFigureOut">
              <a:rPr lang="es-ES" smtClean="0"/>
              <a:t>30/12/2017</a:t>
            </a:fld>
            <a:endParaRPr lang="es-ES" dirty="0"/>
          </a:p>
        </p:txBody>
      </p:sp>
      <p:sp>
        <p:nvSpPr>
          <p:cNvPr id="4" name="Marcador de pie de página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17BD8B25-83EB-444E-8CD1-8E11BA836895}" type="slidenum">
              <a:rPr lang="es-ES" smtClean="0"/>
              <a:t>‹Nº›</a:t>
            </a:fld>
            <a:endParaRPr lang="es-ES" dirty="0"/>
          </a:p>
        </p:txBody>
      </p:sp>
    </p:spTree>
    <p:extLst>
      <p:ext uri="{BB962C8B-B14F-4D97-AF65-F5344CB8AC3E}">
        <p14:creationId xmlns:p14="http://schemas.microsoft.com/office/powerpoint/2010/main" val="21671341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NumisMat</a:t>
            </a:r>
            <a:endParaRPr lang="es-ES" dirty="0"/>
          </a:p>
        </p:txBody>
      </p:sp>
      <p:sp>
        <p:nvSpPr>
          <p:cNvPr id="3" name="Subtítulo 2"/>
          <p:cNvSpPr>
            <a:spLocks noGrp="1"/>
          </p:cNvSpPr>
          <p:nvPr>
            <p:ph type="subTitle" idx="1"/>
          </p:nvPr>
        </p:nvSpPr>
        <p:spPr>
          <a:xfrm>
            <a:off x="2692398" y="3541690"/>
            <a:ext cx="6815669" cy="1712890"/>
          </a:xfrm>
        </p:spPr>
        <p:txBody>
          <a:bodyPr>
            <a:normAutofit fontScale="32500" lnSpcReduction="20000"/>
          </a:bodyPr>
          <a:lstStyle/>
          <a:p>
            <a:r>
              <a:rPr lang="es-ES" sz="4300" dirty="0" smtClean="0"/>
              <a:t>Ecommerce Prestashop. Tienda Online  Numismática</a:t>
            </a:r>
          </a:p>
          <a:p>
            <a:pPr algn="l"/>
            <a:endParaRPr lang="es-ES" sz="2900" dirty="0" smtClean="0"/>
          </a:p>
          <a:p>
            <a:pPr algn="l"/>
            <a:r>
              <a:rPr lang="es-ES" sz="3500" dirty="0" smtClean="0"/>
              <a:t>Irene Callejo Rodríguez                                                                                                                                 08/01/2018</a:t>
            </a:r>
          </a:p>
          <a:p>
            <a:pPr algn="l"/>
            <a:r>
              <a:rPr lang="es-ES" sz="3500" dirty="0" smtClean="0"/>
              <a:t>Máster Universitario Ingeniería Informática</a:t>
            </a:r>
          </a:p>
          <a:p>
            <a:pPr algn="l"/>
            <a:r>
              <a:rPr lang="es-ES" sz="3500" dirty="0" smtClean="0"/>
              <a:t>Desarrollo de aplicaciones web</a:t>
            </a:r>
          </a:p>
          <a:p>
            <a:pPr algn="l"/>
            <a:r>
              <a:rPr lang="es-ES" sz="3500" dirty="0" smtClean="0"/>
              <a:t>Tutor: Ignasi Lorente Puchades / César Pablo Córcoles Briongos</a:t>
            </a:r>
          </a:p>
          <a:p>
            <a:pPr algn="l"/>
            <a:endParaRPr lang="es-ES" dirty="0"/>
          </a:p>
        </p:txBody>
      </p:sp>
    </p:spTree>
    <p:extLst>
      <p:ext uri="{BB962C8B-B14F-4D97-AF65-F5344CB8AC3E}">
        <p14:creationId xmlns:p14="http://schemas.microsoft.com/office/powerpoint/2010/main" val="26721820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Front-End                       </a:t>
            </a:r>
            <a:r>
              <a:rPr lang="es-ES" sz="1600" b="1" i="1" dirty="0" smtClean="0"/>
              <a:t>Página principal</a:t>
            </a:r>
            <a:endParaRPr lang="es-ES" sz="1600" b="1" i="1" dirty="0"/>
          </a:p>
        </p:txBody>
      </p:sp>
      <p:sp>
        <p:nvSpPr>
          <p:cNvPr id="3" name="CuadroTexto 2"/>
          <p:cNvSpPr txBox="1"/>
          <p:nvPr/>
        </p:nvSpPr>
        <p:spPr>
          <a:xfrm>
            <a:off x="1578734" y="1391782"/>
            <a:ext cx="4242515" cy="400110"/>
          </a:xfrm>
          <a:prstGeom prst="rect">
            <a:avLst/>
          </a:prstGeom>
          <a:noFill/>
        </p:spPr>
        <p:txBody>
          <a:bodyPr wrap="square" rtlCol="0">
            <a:spAutoFit/>
          </a:bodyPr>
          <a:lstStyle/>
          <a:p>
            <a:r>
              <a:rPr lang="es-ES" sz="2000" b="1" dirty="0" smtClean="0"/>
              <a:t>Footer: </a:t>
            </a:r>
            <a:endParaRPr lang="es-ES" sz="2000" b="1" dirty="0"/>
          </a:p>
        </p:txBody>
      </p:sp>
      <p:pic>
        <p:nvPicPr>
          <p:cNvPr id="4" name="Imagen 3"/>
          <p:cNvPicPr>
            <a:picLocks noChangeAspect="1"/>
          </p:cNvPicPr>
          <p:nvPr/>
        </p:nvPicPr>
        <p:blipFill>
          <a:blip r:embed="rId2"/>
          <a:stretch>
            <a:fillRect/>
          </a:stretch>
        </p:blipFill>
        <p:spPr>
          <a:xfrm>
            <a:off x="945693" y="1842542"/>
            <a:ext cx="10391775" cy="2066925"/>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a:stretch>
            <a:fillRect/>
          </a:stretch>
        </p:blipFill>
        <p:spPr>
          <a:xfrm>
            <a:off x="6608892" y="3333287"/>
            <a:ext cx="4829578" cy="2856830"/>
          </a:xfrm>
          <a:prstGeom prst="rect">
            <a:avLst/>
          </a:prstGeom>
          <a:ln>
            <a:noFill/>
          </a:ln>
          <a:effectLst>
            <a:outerShdw blurRad="190500" algn="tl" rotWithShape="0">
              <a:srgbClr val="000000">
                <a:alpha val="70000"/>
              </a:srgbClr>
            </a:outerShdw>
          </a:effectLst>
        </p:spPr>
      </p:pic>
      <p:cxnSp>
        <p:nvCxnSpPr>
          <p:cNvPr id="6" name="Conector recto de flecha 5"/>
          <p:cNvCxnSpPr/>
          <p:nvPr/>
        </p:nvCxnSpPr>
        <p:spPr>
          <a:xfrm>
            <a:off x="5408565" y="2784930"/>
            <a:ext cx="1365722" cy="949943"/>
          </a:xfrm>
          <a:prstGeom prst="straightConnector1">
            <a:avLst/>
          </a:prstGeom>
          <a:ln w="57150">
            <a:prstDash val="sysDot"/>
            <a:tailEnd type="triangle"/>
          </a:ln>
        </p:spPr>
        <p:style>
          <a:lnRef idx="3">
            <a:schemeClr val="accent2"/>
          </a:lnRef>
          <a:fillRef idx="0">
            <a:schemeClr val="accent2"/>
          </a:fillRef>
          <a:effectRef idx="2">
            <a:schemeClr val="accent2"/>
          </a:effectRef>
          <a:fontRef idx="minor">
            <a:schemeClr val="tx1"/>
          </a:fontRef>
        </p:style>
      </p:cxnSp>
      <p:sp>
        <p:nvSpPr>
          <p:cNvPr id="9" name="CuadroTexto 8"/>
          <p:cNvSpPr txBox="1"/>
          <p:nvPr/>
        </p:nvSpPr>
        <p:spPr>
          <a:xfrm>
            <a:off x="964597" y="4254188"/>
            <a:ext cx="5407019" cy="1661993"/>
          </a:xfrm>
          <a:prstGeom prst="rect">
            <a:avLst/>
          </a:prstGeom>
          <a:noFill/>
        </p:spPr>
        <p:txBody>
          <a:bodyPr wrap="square" rtlCol="0">
            <a:spAutoFit/>
          </a:bodyPr>
          <a:lstStyle/>
          <a:p>
            <a:r>
              <a:rPr lang="es-ES" dirty="0" smtClean="0"/>
              <a:t>Se integra con el módulo CMS y se divide en tres secciones para ayudar al cliente: </a:t>
            </a:r>
          </a:p>
          <a:p>
            <a:endParaRPr lang="es-ES" sz="1050" dirty="0" smtClean="0"/>
          </a:p>
          <a:p>
            <a:pPr marL="285750" indent="-285750">
              <a:buClr>
                <a:schemeClr val="accent2"/>
              </a:buClr>
              <a:buFont typeface="Arial" panose="020B0604020202020204" pitchFamily="34" charset="0"/>
              <a:buChar char="•"/>
            </a:pPr>
            <a:r>
              <a:rPr lang="es-ES" dirty="0" smtClean="0"/>
              <a:t>Información: Contenido de interés para el cliente</a:t>
            </a:r>
          </a:p>
          <a:p>
            <a:pPr marL="285750" indent="-285750">
              <a:buClr>
                <a:schemeClr val="accent2"/>
              </a:buClr>
              <a:buFont typeface="Arial" panose="020B0604020202020204" pitchFamily="34" charset="0"/>
              <a:buChar char="•"/>
            </a:pPr>
            <a:r>
              <a:rPr lang="es-ES" dirty="0" smtClean="0"/>
              <a:t>Mi cuenta: Sección propia del cliente con su perfil</a:t>
            </a:r>
          </a:p>
          <a:p>
            <a:pPr marL="285750" indent="-285750">
              <a:buClr>
                <a:schemeClr val="accent2"/>
              </a:buClr>
              <a:buFont typeface="Arial" panose="020B0604020202020204" pitchFamily="34" charset="0"/>
              <a:buChar char="•"/>
            </a:pPr>
            <a:r>
              <a:rPr lang="es-ES" dirty="0" smtClean="0"/>
              <a:t>Información de la tienda: Datos relevantes de contacto</a:t>
            </a:r>
            <a:endParaRPr lang="es-ES" dirty="0"/>
          </a:p>
        </p:txBody>
      </p:sp>
    </p:spTree>
    <p:extLst>
      <p:ext uri="{BB962C8B-B14F-4D97-AF65-F5344CB8AC3E}">
        <p14:creationId xmlns:p14="http://schemas.microsoft.com/office/powerpoint/2010/main" val="11763121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875762"/>
            <a:ext cx="9609668" cy="476519"/>
          </a:xfrm>
        </p:spPr>
        <p:txBody>
          <a:bodyPr>
            <a:noAutofit/>
          </a:bodyPr>
          <a:lstStyle/>
          <a:p>
            <a:r>
              <a:rPr lang="es-ES" b="1" dirty="0" smtClean="0"/>
              <a:t>                                     Front-End                 </a:t>
            </a:r>
            <a:r>
              <a:rPr lang="es-ES" sz="1600" b="1" i="1" dirty="0" smtClean="0"/>
              <a:t>Página para los artículos</a:t>
            </a:r>
            <a:endParaRPr lang="es-ES" sz="1600" b="1" i="1" dirty="0"/>
          </a:p>
        </p:txBody>
      </p:sp>
      <p:pic>
        <p:nvPicPr>
          <p:cNvPr id="3" name="Imagen 2"/>
          <p:cNvPicPr>
            <a:picLocks noChangeAspect="1"/>
          </p:cNvPicPr>
          <p:nvPr/>
        </p:nvPicPr>
        <p:blipFill>
          <a:blip r:embed="rId2"/>
          <a:stretch>
            <a:fillRect/>
          </a:stretch>
        </p:blipFill>
        <p:spPr>
          <a:xfrm>
            <a:off x="808358" y="1397357"/>
            <a:ext cx="4524271" cy="4649274"/>
          </a:xfrm>
          <a:prstGeom prst="rect">
            <a:avLst/>
          </a:prstGeom>
          <a:ln>
            <a:noFill/>
          </a:ln>
          <a:effectLst>
            <a:outerShdw blurRad="190500" algn="tl" rotWithShape="0">
              <a:srgbClr val="000000">
                <a:alpha val="70000"/>
              </a:srgbClr>
            </a:outerShdw>
          </a:effectLst>
        </p:spPr>
      </p:pic>
      <p:sp>
        <p:nvSpPr>
          <p:cNvPr id="7" name="Flecha a la derecha con bandas 6"/>
          <p:cNvSpPr/>
          <p:nvPr/>
        </p:nvSpPr>
        <p:spPr>
          <a:xfrm>
            <a:off x="5436892" y="3640641"/>
            <a:ext cx="850049" cy="601658"/>
          </a:xfrm>
          <a:prstGeom prst="stripedRightArrow">
            <a:avLst>
              <a:gd name="adj1" fmla="val 57747"/>
              <a:gd name="adj2" fmla="val 848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8" name="Imagen 7"/>
          <p:cNvPicPr>
            <a:picLocks noChangeAspect="1"/>
          </p:cNvPicPr>
          <p:nvPr/>
        </p:nvPicPr>
        <p:blipFill>
          <a:blip r:embed="rId3"/>
          <a:stretch>
            <a:fillRect/>
          </a:stretch>
        </p:blipFill>
        <p:spPr>
          <a:xfrm>
            <a:off x="6370775" y="1352281"/>
            <a:ext cx="5171855" cy="47394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97428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Front-End                       </a:t>
            </a:r>
            <a:r>
              <a:rPr lang="es-ES" sz="1600" b="1" i="1" dirty="0" smtClean="0"/>
              <a:t>Proceso de pago</a:t>
            </a:r>
            <a:endParaRPr lang="es-ES" sz="1600" b="1" i="1" dirty="0"/>
          </a:p>
        </p:txBody>
      </p:sp>
      <p:sp>
        <p:nvSpPr>
          <p:cNvPr id="4" name="Marcador de texto 2"/>
          <p:cNvSpPr>
            <a:spLocks noGrp="1"/>
          </p:cNvSpPr>
          <p:nvPr>
            <p:ph type="body" idx="1"/>
          </p:nvPr>
        </p:nvSpPr>
        <p:spPr>
          <a:xfrm>
            <a:off x="8167306" y="1943603"/>
            <a:ext cx="3418266" cy="4237150"/>
          </a:xfrm>
        </p:spPr>
        <p:txBody>
          <a:bodyPr>
            <a:normAutofit/>
          </a:bodyPr>
          <a:lstStyle/>
          <a:p>
            <a:pPr algn="ctr"/>
            <a:r>
              <a:rPr lang="es-ES" dirty="0" smtClean="0"/>
              <a:t>   </a:t>
            </a:r>
            <a:r>
              <a:rPr lang="es-ES" sz="1800" dirty="0" smtClean="0"/>
              <a:t>¿Qué funcionalidades nos ofrece?</a:t>
            </a:r>
          </a:p>
          <a:p>
            <a:endParaRPr lang="es-ES" sz="500" dirty="0" smtClean="0"/>
          </a:p>
          <a:p>
            <a:pPr marL="342900" indent="-342900">
              <a:buFont typeface="Arial" panose="020B0604020202020204" pitchFamily="34" charset="0"/>
              <a:buChar char="•"/>
            </a:pPr>
            <a:r>
              <a:rPr lang="es-ES" sz="1800" dirty="0" smtClean="0">
                <a:solidFill>
                  <a:schemeClr val="tx1"/>
                </a:solidFill>
              </a:rPr>
              <a:t>Esquema de los pasos a realizar</a:t>
            </a:r>
            <a:endParaRPr lang="es-ES" sz="1600" dirty="0" smtClean="0">
              <a:solidFill>
                <a:schemeClr val="tx1"/>
              </a:solidFill>
            </a:endParaRPr>
          </a:p>
          <a:p>
            <a:pPr marL="342900" indent="-342900">
              <a:buFont typeface="Arial" panose="020B0604020202020204" pitchFamily="34" charset="0"/>
              <a:buChar char="•"/>
            </a:pPr>
            <a:r>
              <a:rPr lang="es-ES" sz="1800" dirty="0" smtClean="0">
                <a:solidFill>
                  <a:schemeClr val="tx1"/>
                </a:solidFill>
              </a:rPr>
              <a:t>Precio disgregado y total</a:t>
            </a:r>
          </a:p>
          <a:p>
            <a:pPr marL="342900" indent="-342900">
              <a:buFont typeface="Arial" panose="020B0604020202020204" pitchFamily="34" charset="0"/>
              <a:buChar char="•"/>
            </a:pPr>
            <a:r>
              <a:rPr lang="es-ES" sz="1800" dirty="0" smtClean="0">
                <a:solidFill>
                  <a:schemeClr val="tx1"/>
                </a:solidFill>
              </a:rPr>
              <a:t>Opción de eliminar y aumentar artículos</a:t>
            </a:r>
          </a:p>
          <a:p>
            <a:pPr marL="342900" indent="-342900">
              <a:buFont typeface="Arial" panose="020B0604020202020204" pitchFamily="34" charset="0"/>
              <a:buChar char="•"/>
            </a:pPr>
            <a:r>
              <a:rPr lang="es-ES" sz="1800" dirty="0">
                <a:solidFill>
                  <a:schemeClr val="tx1"/>
                </a:solidFill>
              </a:rPr>
              <a:t>Métodos de pago </a:t>
            </a:r>
            <a:r>
              <a:rPr lang="es-ES" sz="1800" dirty="0" smtClean="0">
                <a:solidFill>
                  <a:schemeClr val="tx1"/>
                </a:solidFill>
              </a:rPr>
              <a:t>diversos</a:t>
            </a:r>
          </a:p>
          <a:p>
            <a:pPr marL="800100" lvl="1" indent="-342900">
              <a:buFont typeface="Arial" panose="020B0604020202020204" pitchFamily="34" charset="0"/>
              <a:buChar char="•"/>
            </a:pPr>
            <a:r>
              <a:rPr lang="es-ES" sz="1600" dirty="0" smtClean="0">
                <a:solidFill>
                  <a:schemeClr val="tx1"/>
                </a:solidFill>
              </a:rPr>
              <a:t>PayPal</a:t>
            </a:r>
          </a:p>
          <a:p>
            <a:pPr marL="800100" lvl="1" indent="-342900">
              <a:buFont typeface="Arial" panose="020B0604020202020204" pitchFamily="34" charset="0"/>
              <a:buChar char="•"/>
            </a:pPr>
            <a:r>
              <a:rPr lang="es-ES" sz="1600" dirty="0" smtClean="0">
                <a:solidFill>
                  <a:schemeClr val="tx1"/>
                </a:solidFill>
              </a:rPr>
              <a:t>Transferencia bancaria</a:t>
            </a:r>
            <a:endParaRPr lang="es-ES" sz="1600" dirty="0">
              <a:solidFill>
                <a:schemeClr val="tx1"/>
              </a:solidFill>
            </a:endParaRPr>
          </a:p>
          <a:p>
            <a:pPr lvl="1"/>
            <a:endParaRPr lang="es-ES" dirty="0" smtClean="0">
              <a:solidFill>
                <a:schemeClr val="tx1"/>
              </a:solidFill>
            </a:endParaRPr>
          </a:p>
        </p:txBody>
      </p:sp>
      <p:pic>
        <p:nvPicPr>
          <p:cNvPr id="3" name="Imagen 2"/>
          <p:cNvPicPr>
            <a:picLocks noChangeAspect="1"/>
          </p:cNvPicPr>
          <p:nvPr/>
        </p:nvPicPr>
        <p:blipFill>
          <a:blip r:embed="rId2"/>
          <a:stretch>
            <a:fillRect/>
          </a:stretch>
        </p:blipFill>
        <p:spPr>
          <a:xfrm>
            <a:off x="958472" y="1378039"/>
            <a:ext cx="7136975" cy="4550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52267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Front-End                       </a:t>
            </a:r>
            <a:r>
              <a:rPr lang="es-ES" sz="1600" b="1" i="1" dirty="0" smtClean="0"/>
              <a:t>Proceso de pago</a:t>
            </a:r>
            <a:endParaRPr lang="es-ES" sz="1600" b="1" i="1" dirty="0"/>
          </a:p>
        </p:txBody>
      </p:sp>
      <p:sp>
        <p:nvSpPr>
          <p:cNvPr id="3" name="CuadroTexto 2"/>
          <p:cNvSpPr txBox="1"/>
          <p:nvPr/>
        </p:nvSpPr>
        <p:spPr>
          <a:xfrm>
            <a:off x="887033" y="1829792"/>
            <a:ext cx="5050128" cy="41211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S" dirty="0"/>
          </a:p>
          <a:p>
            <a:endParaRPr lang="es-ES" dirty="0" smtClean="0"/>
          </a:p>
          <a:p>
            <a:endParaRPr lang="es-ES" dirty="0"/>
          </a:p>
          <a:p>
            <a:endParaRPr lang="es-ES" dirty="0" smtClean="0"/>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dirty="0">
                <a:solidFill>
                  <a:schemeClr val="tx1"/>
                </a:solidFill>
              </a:rPr>
              <a:t>Sistema de pago </a:t>
            </a:r>
            <a:r>
              <a:rPr lang="es-ES" dirty="0" smtClean="0">
                <a:solidFill>
                  <a:schemeClr val="tx1"/>
                </a:solidFill>
              </a:rPr>
              <a:t>online </a:t>
            </a:r>
          </a:p>
          <a:p>
            <a:pPr>
              <a:lnSpc>
                <a:spcPct val="80000"/>
              </a:lnSpc>
              <a:spcBef>
                <a:spcPct val="20000"/>
              </a:spcBef>
              <a:spcAft>
                <a:spcPts val="600"/>
              </a:spcAft>
              <a:buClr>
                <a:schemeClr val="accent1"/>
              </a:buClr>
              <a:buSzPct val="115000"/>
            </a:pPr>
            <a:endParaRPr lang="es-ES" sz="1200" dirty="0">
              <a:solidFill>
                <a:schemeClr val="tx1"/>
              </a:solidFill>
            </a:endParaRPr>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dirty="0" smtClean="0">
                <a:solidFill>
                  <a:schemeClr val="tx1"/>
                </a:solidFill>
              </a:rPr>
              <a:t>Es necesaria la </a:t>
            </a:r>
            <a:r>
              <a:rPr lang="es-ES" dirty="0">
                <a:solidFill>
                  <a:schemeClr val="tx1"/>
                </a:solidFill>
              </a:rPr>
              <a:t>creación de una cuenta PayPal </a:t>
            </a:r>
            <a:r>
              <a:rPr lang="es-ES" dirty="0" smtClean="0">
                <a:solidFill>
                  <a:schemeClr val="tx1"/>
                </a:solidFill>
              </a:rPr>
              <a:t>Business</a:t>
            </a:r>
          </a:p>
          <a:p>
            <a:pPr>
              <a:lnSpc>
                <a:spcPct val="80000"/>
              </a:lnSpc>
              <a:spcBef>
                <a:spcPct val="20000"/>
              </a:spcBef>
              <a:spcAft>
                <a:spcPts val="600"/>
              </a:spcAft>
              <a:buClr>
                <a:schemeClr val="accent1"/>
              </a:buClr>
              <a:buSzPct val="115000"/>
            </a:pPr>
            <a:endParaRPr lang="es-ES" sz="1200" dirty="0">
              <a:solidFill>
                <a:schemeClr val="tx1"/>
              </a:solidFill>
            </a:endParaRPr>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dirty="0">
                <a:solidFill>
                  <a:schemeClr val="tx1"/>
                </a:solidFill>
              </a:rPr>
              <a:t>El ecommerce está libre de </a:t>
            </a:r>
            <a:r>
              <a:rPr lang="es-ES" dirty="0" smtClean="0">
                <a:solidFill>
                  <a:schemeClr val="tx1"/>
                </a:solidFill>
              </a:rPr>
              <a:t>responsabilidad </a:t>
            </a:r>
            <a:r>
              <a:rPr lang="es-ES" dirty="0">
                <a:solidFill>
                  <a:schemeClr val="tx1"/>
                </a:solidFill>
              </a:rPr>
              <a:t>sobre </a:t>
            </a:r>
            <a:r>
              <a:rPr lang="es-ES" dirty="0" smtClean="0">
                <a:solidFill>
                  <a:schemeClr val="tx1"/>
                </a:solidFill>
              </a:rPr>
              <a:t>las transacciones</a:t>
            </a:r>
          </a:p>
          <a:p>
            <a:pPr marL="342900" indent="-342900">
              <a:lnSpc>
                <a:spcPct val="80000"/>
              </a:lnSpc>
              <a:spcBef>
                <a:spcPct val="20000"/>
              </a:spcBef>
              <a:spcAft>
                <a:spcPts val="600"/>
              </a:spcAft>
              <a:buClr>
                <a:schemeClr val="accent1"/>
              </a:buClr>
              <a:buSzPct val="115000"/>
              <a:buFont typeface="Arial" panose="020B0604020202020204" pitchFamily="34" charset="0"/>
              <a:buChar char="•"/>
            </a:pPr>
            <a:endParaRPr lang="es-ES" sz="1200" dirty="0">
              <a:solidFill>
                <a:schemeClr val="tx1"/>
              </a:solidFill>
            </a:endParaRPr>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dirty="0">
                <a:solidFill>
                  <a:schemeClr val="tx1"/>
                </a:solidFill>
              </a:rPr>
              <a:t>Medidas de seguridad y privacidad </a:t>
            </a:r>
            <a:r>
              <a:rPr lang="es-ES" dirty="0" smtClean="0">
                <a:solidFill>
                  <a:schemeClr val="tx1"/>
                </a:solidFill>
              </a:rPr>
              <a:t>estrictas</a:t>
            </a:r>
            <a:endParaRPr lang="es-ES" dirty="0">
              <a:solidFill>
                <a:schemeClr val="tx1"/>
              </a:solidFill>
            </a:endParaRPr>
          </a:p>
          <a:p>
            <a:endParaRPr lang="es-ES" dirty="0"/>
          </a:p>
        </p:txBody>
      </p:sp>
      <p:sp>
        <p:nvSpPr>
          <p:cNvPr id="4" name="CuadroTexto 3"/>
          <p:cNvSpPr txBox="1"/>
          <p:nvPr/>
        </p:nvSpPr>
        <p:spPr>
          <a:xfrm>
            <a:off x="6117466" y="1822361"/>
            <a:ext cx="5125791" cy="40903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S" dirty="0" smtClean="0"/>
          </a:p>
          <a:p>
            <a:endParaRPr lang="es-ES" dirty="0"/>
          </a:p>
          <a:p>
            <a:endParaRPr lang="es-ES" dirty="0" smtClean="0"/>
          </a:p>
          <a:p>
            <a:endParaRPr lang="es-ES" dirty="0"/>
          </a:p>
          <a:p>
            <a:pPr marL="285750" indent="-285750">
              <a:lnSpc>
                <a:spcPct val="80000"/>
              </a:lnSpc>
              <a:spcBef>
                <a:spcPct val="20000"/>
              </a:spcBef>
              <a:spcAft>
                <a:spcPts val="600"/>
              </a:spcAft>
              <a:buClr>
                <a:schemeClr val="accent1"/>
              </a:buClr>
              <a:buSzPct val="115000"/>
              <a:buFont typeface="Arial" panose="020B0604020202020204" pitchFamily="34" charset="0"/>
              <a:buChar char="•"/>
            </a:pPr>
            <a:r>
              <a:rPr lang="es-ES" dirty="0">
                <a:solidFill>
                  <a:schemeClr val="tx1"/>
                </a:solidFill>
              </a:rPr>
              <a:t>Sistema de pago </a:t>
            </a:r>
            <a:r>
              <a:rPr lang="es-ES" dirty="0" smtClean="0">
                <a:solidFill>
                  <a:schemeClr val="tx1"/>
                </a:solidFill>
              </a:rPr>
              <a:t>offline</a:t>
            </a:r>
          </a:p>
          <a:p>
            <a:pPr>
              <a:lnSpc>
                <a:spcPct val="80000"/>
              </a:lnSpc>
              <a:spcBef>
                <a:spcPct val="20000"/>
              </a:spcBef>
              <a:spcAft>
                <a:spcPts val="600"/>
              </a:spcAft>
              <a:buClr>
                <a:schemeClr val="accent1"/>
              </a:buClr>
              <a:buSzPct val="115000"/>
            </a:pPr>
            <a:endParaRPr lang="es-ES" sz="1200" dirty="0" smtClean="0">
              <a:solidFill>
                <a:schemeClr val="tx1"/>
              </a:solidFill>
            </a:endParaRPr>
          </a:p>
          <a:p>
            <a:pPr marL="285750" indent="-285750">
              <a:lnSpc>
                <a:spcPct val="80000"/>
              </a:lnSpc>
              <a:spcBef>
                <a:spcPct val="20000"/>
              </a:spcBef>
              <a:spcAft>
                <a:spcPts val="600"/>
              </a:spcAft>
              <a:buClr>
                <a:schemeClr val="accent1"/>
              </a:buClr>
              <a:buSzPct val="115000"/>
              <a:buFont typeface="Arial" panose="020B0604020202020204" pitchFamily="34" charset="0"/>
              <a:buChar char="•"/>
            </a:pPr>
            <a:r>
              <a:rPr lang="es-ES" dirty="0">
                <a:solidFill>
                  <a:schemeClr val="tx1"/>
                </a:solidFill>
              </a:rPr>
              <a:t>M</a:t>
            </a:r>
            <a:r>
              <a:rPr lang="es-ES" dirty="0" smtClean="0">
                <a:solidFill>
                  <a:schemeClr val="tx1"/>
                </a:solidFill>
              </a:rPr>
              <a:t>uestra </a:t>
            </a:r>
            <a:r>
              <a:rPr lang="es-ES" dirty="0">
                <a:solidFill>
                  <a:schemeClr val="tx1"/>
                </a:solidFill>
              </a:rPr>
              <a:t>toda </a:t>
            </a:r>
            <a:r>
              <a:rPr lang="es-ES" dirty="0" smtClean="0">
                <a:solidFill>
                  <a:schemeClr val="tx1"/>
                </a:solidFill>
              </a:rPr>
              <a:t>la información </a:t>
            </a:r>
            <a:r>
              <a:rPr lang="es-ES" dirty="0">
                <a:solidFill>
                  <a:schemeClr val="tx1"/>
                </a:solidFill>
              </a:rPr>
              <a:t>necesaria para </a:t>
            </a:r>
            <a:r>
              <a:rPr lang="es-ES" dirty="0" smtClean="0">
                <a:solidFill>
                  <a:schemeClr val="tx1"/>
                </a:solidFill>
              </a:rPr>
              <a:t>realizar la transferencia</a:t>
            </a:r>
          </a:p>
          <a:p>
            <a:pPr marL="285750" indent="-285750">
              <a:lnSpc>
                <a:spcPct val="80000"/>
              </a:lnSpc>
              <a:spcBef>
                <a:spcPct val="20000"/>
              </a:spcBef>
              <a:spcAft>
                <a:spcPts val="600"/>
              </a:spcAft>
              <a:buClr>
                <a:schemeClr val="accent1"/>
              </a:buClr>
              <a:buSzPct val="115000"/>
              <a:buFont typeface="Arial" panose="020B0604020202020204" pitchFamily="34" charset="0"/>
              <a:buChar char="•"/>
            </a:pPr>
            <a:endParaRPr lang="es-ES" sz="1200" dirty="0" smtClean="0">
              <a:solidFill>
                <a:schemeClr val="tx1"/>
              </a:solidFill>
            </a:endParaRPr>
          </a:p>
          <a:p>
            <a:pPr marL="285750" indent="-285750">
              <a:lnSpc>
                <a:spcPct val="80000"/>
              </a:lnSpc>
              <a:spcBef>
                <a:spcPct val="20000"/>
              </a:spcBef>
              <a:spcAft>
                <a:spcPts val="600"/>
              </a:spcAft>
              <a:buClr>
                <a:schemeClr val="accent1"/>
              </a:buClr>
              <a:buSzPct val="115000"/>
              <a:buFont typeface="Arial" panose="020B0604020202020204" pitchFamily="34" charset="0"/>
              <a:buChar char="•"/>
            </a:pPr>
            <a:r>
              <a:rPr lang="es-ES" dirty="0" smtClean="0">
                <a:solidFill>
                  <a:schemeClr val="tx1"/>
                </a:solidFill>
              </a:rPr>
              <a:t>Es una alternativa tradicional. Ofrece mayor seguridad a clientes principiantes.</a:t>
            </a:r>
          </a:p>
          <a:p>
            <a:pPr>
              <a:lnSpc>
                <a:spcPct val="80000"/>
              </a:lnSpc>
              <a:spcBef>
                <a:spcPct val="20000"/>
              </a:spcBef>
              <a:spcAft>
                <a:spcPts val="600"/>
              </a:spcAft>
              <a:buClr>
                <a:schemeClr val="accent1"/>
              </a:buClr>
              <a:buSzPct val="115000"/>
            </a:pPr>
            <a:endParaRPr lang="es-ES" sz="1400" dirty="0" smtClean="0">
              <a:solidFill>
                <a:schemeClr val="tx1"/>
              </a:solidFill>
            </a:endParaRPr>
          </a:p>
          <a:p>
            <a:pPr marL="285750" indent="-285750">
              <a:lnSpc>
                <a:spcPct val="80000"/>
              </a:lnSpc>
              <a:spcBef>
                <a:spcPct val="20000"/>
              </a:spcBef>
              <a:spcAft>
                <a:spcPts val="600"/>
              </a:spcAft>
              <a:buClr>
                <a:schemeClr val="accent1"/>
              </a:buClr>
              <a:buSzPct val="115000"/>
              <a:buFont typeface="Arial" panose="020B0604020202020204" pitchFamily="34" charset="0"/>
              <a:buChar char="•"/>
            </a:pPr>
            <a:r>
              <a:rPr lang="es-ES" dirty="0" smtClean="0">
                <a:solidFill>
                  <a:schemeClr val="tx1"/>
                </a:solidFill>
              </a:rPr>
              <a:t>Se ha verificado su necesidad en </a:t>
            </a:r>
            <a:r>
              <a:rPr lang="es-ES" dirty="0">
                <a:solidFill>
                  <a:schemeClr val="tx1"/>
                </a:solidFill>
              </a:rPr>
              <a:t>el test </a:t>
            </a:r>
            <a:r>
              <a:rPr lang="es-ES" dirty="0" smtClean="0">
                <a:solidFill>
                  <a:schemeClr val="tx1"/>
                </a:solidFill>
              </a:rPr>
              <a:t>de usuarios</a:t>
            </a:r>
            <a:endParaRPr lang="es-ES" sz="600" dirty="0"/>
          </a:p>
          <a:p>
            <a:pPr marL="285750" indent="-285750">
              <a:lnSpc>
                <a:spcPct val="80000"/>
              </a:lnSpc>
              <a:spcBef>
                <a:spcPct val="20000"/>
              </a:spcBef>
              <a:spcAft>
                <a:spcPts val="600"/>
              </a:spcAft>
              <a:buClr>
                <a:schemeClr val="accent1"/>
              </a:buClr>
              <a:buSzPct val="115000"/>
              <a:buFont typeface="Arial" panose="020B0604020202020204" pitchFamily="34" charset="0"/>
              <a:buChar char="•"/>
            </a:pPr>
            <a:endParaRPr lang="es-ES" sz="1400" dirty="0" smtClean="0"/>
          </a:p>
        </p:txBody>
      </p:sp>
      <p:pic>
        <p:nvPicPr>
          <p:cNvPr id="5" name="Imagen 4"/>
          <p:cNvPicPr>
            <a:picLocks noChangeAspect="1"/>
          </p:cNvPicPr>
          <p:nvPr/>
        </p:nvPicPr>
        <p:blipFill>
          <a:blip r:embed="rId2"/>
          <a:stretch>
            <a:fillRect/>
          </a:stretch>
        </p:blipFill>
        <p:spPr>
          <a:xfrm>
            <a:off x="1977693" y="1931830"/>
            <a:ext cx="2465230" cy="726666"/>
          </a:xfrm>
          <a:prstGeom prst="rect">
            <a:avLst/>
          </a:prstGeom>
        </p:spPr>
      </p:pic>
      <p:pic>
        <p:nvPicPr>
          <p:cNvPr id="6" name="Imagen 5"/>
          <p:cNvPicPr>
            <a:picLocks noChangeAspect="1"/>
          </p:cNvPicPr>
          <p:nvPr/>
        </p:nvPicPr>
        <p:blipFill>
          <a:blip r:embed="rId3"/>
          <a:stretch>
            <a:fillRect/>
          </a:stretch>
        </p:blipFill>
        <p:spPr>
          <a:xfrm>
            <a:off x="7412668" y="1880314"/>
            <a:ext cx="2517383" cy="965110"/>
          </a:xfrm>
          <a:prstGeom prst="rect">
            <a:avLst/>
          </a:prstGeom>
        </p:spPr>
      </p:pic>
    </p:spTree>
    <p:extLst>
      <p:ext uri="{BB962C8B-B14F-4D97-AF65-F5344CB8AC3E}">
        <p14:creationId xmlns:p14="http://schemas.microsoft.com/office/powerpoint/2010/main" val="26171607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Back-End                      </a:t>
            </a:r>
            <a:r>
              <a:rPr lang="es-ES" sz="1600" b="1" i="1" dirty="0" smtClean="0"/>
              <a:t>Gestión Productos</a:t>
            </a:r>
            <a:endParaRPr lang="es-ES" sz="1600" b="1" i="1" dirty="0"/>
          </a:p>
        </p:txBody>
      </p:sp>
      <p:pic>
        <p:nvPicPr>
          <p:cNvPr id="4" name="Imagen 3"/>
          <p:cNvPicPr>
            <a:picLocks noChangeAspect="1"/>
          </p:cNvPicPr>
          <p:nvPr/>
        </p:nvPicPr>
        <p:blipFill>
          <a:blip r:embed="rId2"/>
          <a:stretch>
            <a:fillRect/>
          </a:stretch>
        </p:blipFill>
        <p:spPr>
          <a:xfrm>
            <a:off x="672439" y="1503078"/>
            <a:ext cx="7022410" cy="2508679"/>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stretch>
            <a:fillRect/>
          </a:stretch>
        </p:blipFill>
        <p:spPr>
          <a:xfrm>
            <a:off x="3953408" y="3468368"/>
            <a:ext cx="7567200" cy="2602289"/>
          </a:xfrm>
          <a:prstGeom prst="rect">
            <a:avLst/>
          </a:prstGeom>
          <a:ln>
            <a:noFill/>
          </a:ln>
          <a:effectLst>
            <a:outerShdw blurRad="190500" algn="tl" rotWithShape="0">
              <a:srgbClr val="000000">
                <a:alpha val="70000"/>
              </a:srgbClr>
            </a:outerShdw>
          </a:effectLst>
        </p:spPr>
      </p:pic>
      <p:sp>
        <p:nvSpPr>
          <p:cNvPr id="5" name="Marcador de texto 2"/>
          <p:cNvSpPr txBox="1">
            <a:spLocks/>
          </p:cNvSpPr>
          <p:nvPr/>
        </p:nvSpPr>
        <p:spPr>
          <a:xfrm>
            <a:off x="9583445" y="1745970"/>
            <a:ext cx="2033590" cy="135446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s-ES" sz="1600" dirty="0" smtClean="0"/>
              <a:t>El propietario dispone de un panel de control para gestionar el árbol de continentes y países.  </a:t>
            </a:r>
            <a:endParaRPr lang="es-ES" sz="1600" dirty="0" smtClean="0">
              <a:solidFill>
                <a:schemeClr val="tx1"/>
              </a:solidFill>
            </a:endParaRPr>
          </a:p>
        </p:txBody>
      </p:sp>
      <p:sp>
        <p:nvSpPr>
          <p:cNvPr id="6" name="Rectángulo 5"/>
          <p:cNvSpPr/>
          <p:nvPr/>
        </p:nvSpPr>
        <p:spPr>
          <a:xfrm>
            <a:off x="794700" y="4200149"/>
            <a:ext cx="3261665" cy="1661993"/>
          </a:xfrm>
          <a:prstGeom prst="rect">
            <a:avLst/>
          </a:prstGeom>
        </p:spPr>
        <p:txBody>
          <a:bodyPr wrap="square">
            <a:spAutoFit/>
          </a:bodyPr>
          <a:lstStyle/>
          <a:p>
            <a:r>
              <a:rPr lang="es-ES" dirty="0" smtClean="0"/>
              <a:t>Ofrece como funcionalidades: </a:t>
            </a:r>
          </a:p>
          <a:p>
            <a:endParaRPr lang="es-ES" sz="1100" dirty="0" smtClean="0"/>
          </a:p>
          <a:p>
            <a:pPr marL="285750" indent="-285750">
              <a:buClr>
                <a:schemeClr val="accent2"/>
              </a:buClr>
              <a:buFont typeface="Arial" panose="020B0604020202020204" pitchFamily="34" charset="0"/>
              <a:buChar char="•"/>
            </a:pPr>
            <a:r>
              <a:rPr lang="es-ES" dirty="0" smtClean="0"/>
              <a:t>Creación de nuevos productos</a:t>
            </a:r>
          </a:p>
          <a:p>
            <a:pPr marL="285750" indent="-285750">
              <a:buClr>
                <a:schemeClr val="accent2"/>
              </a:buClr>
              <a:buFont typeface="Arial" panose="020B0604020202020204" pitchFamily="34" charset="0"/>
              <a:buChar char="•"/>
            </a:pPr>
            <a:r>
              <a:rPr lang="es-ES" dirty="0" smtClean="0"/>
              <a:t>Gestión de las características</a:t>
            </a:r>
            <a:endParaRPr lang="es-ES" sz="1400" dirty="0" smtClean="0"/>
          </a:p>
          <a:p>
            <a:pPr marL="285750" indent="-285750">
              <a:buClr>
                <a:schemeClr val="accent2"/>
              </a:buClr>
              <a:buFont typeface="Arial" panose="020B0604020202020204" pitchFamily="34" charset="0"/>
              <a:buChar char="•"/>
            </a:pPr>
            <a:r>
              <a:rPr lang="es-ES" dirty="0" smtClean="0"/>
              <a:t>Optimización SEO</a:t>
            </a:r>
          </a:p>
          <a:p>
            <a:pPr marL="285750" indent="-285750">
              <a:buClr>
                <a:schemeClr val="accent2"/>
              </a:buClr>
              <a:buFont typeface="Arial" panose="020B0604020202020204" pitchFamily="34" charset="0"/>
              <a:buChar char="•"/>
            </a:pPr>
            <a:r>
              <a:rPr lang="es-ES" dirty="0" smtClean="0"/>
              <a:t>Gestión inventario</a:t>
            </a:r>
            <a:endParaRPr lang="es-ES" dirty="0"/>
          </a:p>
        </p:txBody>
      </p:sp>
      <p:pic>
        <p:nvPicPr>
          <p:cNvPr id="7" name="Imagen 6"/>
          <p:cNvPicPr>
            <a:picLocks noChangeAspect="1"/>
          </p:cNvPicPr>
          <p:nvPr/>
        </p:nvPicPr>
        <p:blipFill>
          <a:blip r:embed="rId4"/>
          <a:stretch>
            <a:fillRect/>
          </a:stretch>
        </p:blipFill>
        <p:spPr>
          <a:xfrm>
            <a:off x="8191147" y="1439761"/>
            <a:ext cx="1359822" cy="1966885"/>
          </a:xfrm>
          <a:prstGeom prst="rect">
            <a:avLst/>
          </a:prstGeom>
          <a:ln>
            <a:noFill/>
          </a:ln>
          <a:effectLst>
            <a:outerShdw blurRad="190500" algn="tl" rotWithShape="0">
              <a:srgbClr val="000000">
                <a:alpha val="70000"/>
              </a:srgbClr>
            </a:outerShdw>
          </a:effectLst>
        </p:spPr>
      </p:pic>
      <p:sp>
        <p:nvSpPr>
          <p:cNvPr id="8" name="Flecha a la derecha con bandas 7"/>
          <p:cNvSpPr/>
          <p:nvPr/>
        </p:nvSpPr>
        <p:spPr>
          <a:xfrm>
            <a:off x="7712513" y="2441863"/>
            <a:ext cx="446158" cy="341093"/>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527751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Back-End                        </a:t>
            </a:r>
            <a:r>
              <a:rPr lang="es-ES" sz="1600" b="1" i="1" dirty="0" smtClean="0"/>
              <a:t>Gestión Clientes</a:t>
            </a:r>
            <a:endParaRPr lang="es-ES" sz="1600" b="1" i="1" dirty="0"/>
          </a:p>
        </p:txBody>
      </p:sp>
      <p:sp>
        <p:nvSpPr>
          <p:cNvPr id="3" name="Marcador de texto 2"/>
          <p:cNvSpPr>
            <a:spLocks noGrp="1"/>
          </p:cNvSpPr>
          <p:nvPr>
            <p:ph type="body" idx="1"/>
          </p:nvPr>
        </p:nvSpPr>
        <p:spPr>
          <a:xfrm>
            <a:off x="968669" y="4197904"/>
            <a:ext cx="4249761" cy="1755277"/>
          </a:xfrm>
        </p:spPr>
        <p:txBody>
          <a:bodyPr>
            <a:normAutofit/>
          </a:bodyPr>
          <a:lstStyle/>
          <a:p>
            <a:pPr algn="ctr">
              <a:spcBef>
                <a:spcPts val="0"/>
              </a:spcBef>
            </a:pPr>
            <a:r>
              <a:rPr lang="es-ES" sz="1800" dirty="0" smtClean="0"/>
              <a:t>Se han creado tres perfiles de usuarios: </a:t>
            </a:r>
          </a:p>
          <a:p>
            <a:pPr algn="ctr">
              <a:spcBef>
                <a:spcPts val="0"/>
              </a:spcBef>
            </a:pPr>
            <a:endParaRPr lang="es-ES" sz="100" dirty="0" smtClean="0"/>
          </a:p>
          <a:p>
            <a:pPr marL="742950" lvl="1" indent="-285750">
              <a:spcBef>
                <a:spcPts val="0"/>
              </a:spcBef>
              <a:buFont typeface="Arial" panose="020B0604020202020204" pitchFamily="34" charset="0"/>
              <a:buChar char="•"/>
            </a:pPr>
            <a:r>
              <a:rPr lang="es-ES" dirty="0" smtClean="0">
                <a:solidFill>
                  <a:schemeClr val="tx1"/>
                </a:solidFill>
              </a:rPr>
              <a:t>Visitantes</a:t>
            </a:r>
          </a:p>
          <a:p>
            <a:pPr marL="742950" lvl="1" indent="-285750">
              <a:spcBef>
                <a:spcPts val="0"/>
              </a:spcBef>
              <a:buFont typeface="Arial" panose="020B0604020202020204" pitchFamily="34" charset="0"/>
              <a:buChar char="•"/>
            </a:pPr>
            <a:r>
              <a:rPr lang="es-ES" dirty="0" smtClean="0">
                <a:solidFill>
                  <a:schemeClr val="tx1"/>
                </a:solidFill>
              </a:rPr>
              <a:t>Invitados</a:t>
            </a:r>
          </a:p>
          <a:p>
            <a:pPr marL="742950" lvl="1" indent="-285750">
              <a:spcBef>
                <a:spcPts val="0"/>
              </a:spcBef>
              <a:buFont typeface="Arial" panose="020B0604020202020204" pitchFamily="34" charset="0"/>
              <a:buChar char="•"/>
            </a:pPr>
            <a:r>
              <a:rPr lang="es-ES" dirty="0" smtClean="0">
                <a:solidFill>
                  <a:schemeClr val="tx1"/>
                </a:solidFill>
              </a:rPr>
              <a:t>Registrados </a:t>
            </a:r>
            <a:endParaRPr lang="es-ES" dirty="0">
              <a:solidFill>
                <a:schemeClr val="tx1"/>
              </a:solidFill>
            </a:endParaRPr>
          </a:p>
          <a:p>
            <a:pPr lvl="1"/>
            <a:endParaRPr lang="es-ES" dirty="0" smtClean="0">
              <a:solidFill>
                <a:schemeClr val="tx1"/>
              </a:solidFill>
            </a:endParaRPr>
          </a:p>
        </p:txBody>
      </p:sp>
      <p:pic>
        <p:nvPicPr>
          <p:cNvPr id="4" name="Imagen 3"/>
          <p:cNvPicPr>
            <a:picLocks noChangeAspect="1"/>
          </p:cNvPicPr>
          <p:nvPr/>
        </p:nvPicPr>
        <p:blipFill>
          <a:blip r:embed="rId2"/>
          <a:stretch>
            <a:fillRect/>
          </a:stretch>
        </p:blipFill>
        <p:spPr>
          <a:xfrm>
            <a:off x="692321" y="2276390"/>
            <a:ext cx="6085599" cy="1643369"/>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a:stretch>
            <a:fillRect/>
          </a:stretch>
        </p:blipFill>
        <p:spPr>
          <a:xfrm>
            <a:off x="5301558" y="2355126"/>
            <a:ext cx="6263467" cy="3727120"/>
          </a:xfrm>
          <a:prstGeom prst="rect">
            <a:avLst/>
          </a:prstGeom>
          <a:ln>
            <a:noFill/>
          </a:ln>
          <a:effectLst>
            <a:outerShdw blurRad="190500" algn="tl" rotWithShape="0">
              <a:srgbClr val="000000">
                <a:alpha val="70000"/>
              </a:srgbClr>
            </a:outerShdw>
          </a:effectLst>
        </p:spPr>
      </p:pic>
      <p:sp>
        <p:nvSpPr>
          <p:cNvPr id="6" name="Marcador de texto 2"/>
          <p:cNvSpPr txBox="1">
            <a:spLocks/>
          </p:cNvSpPr>
          <p:nvPr/>
        </p:nvSpPr>
        <p:spPr>
          <a:xfrm>
            <a:off x="1253836" y="1440031"/>
            <a:ext cx="9845842" cy="83128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s-ES" sz="1800" dirty="0" smtClean="0"/>
              <a:t>El propietario tendrá </a:t>
            </a:r>
            <a:r>
              <a:rPr lang="es-ES" sz="1800" dirty="0"/>
              <a:t>la posibilidad de monitorizar a los clientes, sus pedidos, accesos e incluso podrá editar sus permisos llegando, si es necesario, a denegarles el acceso al ecommerce</a:t>
            </a:r>
            <a:r>
              <a:rPr lang="es-ES" sz="1800" dirty="0" smtClean="0"/>
              <a:t>.</a:t>
            </a:r>
            <a:endParaRPr lang="es-ES" sz="100" dirty="0" smtClean="0"/>
          </a:p>
          <a:p>
            <a:pPr lvl="1"/>
            <a:endParaRPr lang="es-ES" dirty="0" smtClean="0">
              <a:solidFill>
                <a:schemeClr val="tx1"/>
              </a:solidFill>
            </a:endParaRPr>
          </a:p>
        </p:txBody>
      </p:sp>
    </p:spTree>
    <p:extLst>
      <p:ext uri="{BB962C8B-B14F-4D97-AF65-F5344CB8AC3E}">
        <p14:creationId xmlns:p14="http://schemas.microsoft.com/office/powerpoint/2010/main" val="27148670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4750076" y="1273054"/>
            <a:ext cx="2438947" cy="1325767"/>
          </a:xfrm>
          <a:prstGeom prst="rect">
            <a:avLst/>
          </a:prstGeom>
        </p:spPr>
      </p:pic>
      <p:sp>
        <p:nvSpPr>
          <p:cNvPr id="2" name="Título 1"/>
          <p:cNvSpPr>
            <a:spLocks noGrp="1"/>
          </p:cNvSpPr>
          <p:nvPr>
            <p:ph type="title"/>
          </p:nvPr>
        </p:nvSpPr>
        <p:spPr>
          <a:xfrm>
            <a:off x="1295400" y="889488"/>
            <a:ext cx="9609668" cy="476519"/>
          </a:xfrm>
        </p:spPr>
        <p:txBody>
          <a:bodyPr>
            <a:noAutofit/>
          </a:bodyPr>
          <a:lstStyle/>
          <a:p>
            <a:r>
              <a:rPr lang="es-ES" b="1" dirty="0" smtClean="0"/>
              <a:t>                                     Back-End                      </a:t>
            </a:r>
            <a:r>
              <a:rPr lang="es-ES" sz="1600" b="1" i="1" dirty="0" smtClean="0"/>
              <a:t>Gestión Transporte</a:t>
            </a:r>
            <a:endParaRPr lang="es-ES" sz="1600" b="1" i="1" dirty="0"/>
          </a:p>
        </p:txBody>
      </p:sp>
      <p:pic>
        <p:nvPicPr>
          <p:cNvPr id="3" name="Imagen 2"/>
          <p:cNvPicPr>
            <a:picLocks noChangeAspect="1"/>
          </p:cNvPicPr>
          <p:nvPr/>
        </p:nvPicPr>
        <p:blipFill>
          <a:blip r:embed="rId3"/>
          <a:stretch>
            <a:fillRect/>
          </a:stretch>
        </p:blipFill>
        <p:spPr>
          <a:xfrm>
            <a:off x="7197022" y="1494854"/>
            <a:ext cx="4243369" cy="1883909"/>
          </a:xfrm>
          <a:prstGeom prst="rect">
            <a:avLst/>
          </a:prstGeom>
          <a:ln>
            <a:noFill/>
          </a:ln>
          <a:effectLst>
            <a:outerShdw blurRad="190500" algn="tl" rotWithShape="0">
              <a:srgbClr val="000000">
                <a:alpha val="70000"/>
              </a:srgbClr>
            </a:outerShdw>
          </a:effectLst>
        </p:spPr>
      </p:pic>
      <p:sp>
        <p:nvSpPr>
          <p:cNvPr id="4" name="Marcador de texto 2"/>
          <p:cNvSpPr>
            <a:spLocks noGrp="1"/>
          </p:cNvSpPr>
          <p:nvPr>
            <p:ph type="body" idx="1"/>
          </p:nvPr>
        </p:nvSpPr>
        <p:spPr>
          <a:xfrm>
            <a:off x="5288973" y="3835529"/>
            <a:ext cx="5816169" cy="2562728"/>
          </a:xfrm>
        </p:spPr>
        <p:txBody>
          <a:bodyPr>
            <a:normAutofit/>
          </a:bodyPr>
          <a:lstStyle/>
          <a:p>
            <a:pPr algn="ctr"/>
            <a:r>
              <a:rPr lang="es-ES" sz="1800" dirty="0" smtClean="0"/>
              <a:t>   ¿Qué transportistas estarán disponibles para NumisMat? </a:t>
            </a:r>
          </a:p>
          <a:p>
            <a:pPr algn="ctr">
              <a:spcBef>
                <a:spcPts val="0"/>
              </a:spcBef>
            </a:pPr>
            <a:endParaRPr lang="es-ES" sz="1600" dirty="0" smtClean="0"/>
          </a:p>
          <a:p>
            <a:pPr marL="285750" indent="-285750">
              <a:spcBef>
                <a:spcPts val="0"/>
              </a:spcBef>
              <a:spcAft>
                <a:spcPts val="900"/>
              </a:spcAft>
              <a:buFont typeface="Arial" panose="020B0604020202020204" pitchFamily="34" charset="0"/>
              <a:buChar char="•"/>
            </a:pPr>
            <a:r>
              <a:rPr lang="es-ES" sz="1600" b="1" dirty="0" smtClean="0"/>
              <a:t>Correo </a:t>
            </a:r>
            <a:r>
              <a:rPr lang="es-ES" sz="1600" b="1" dirty="0"/>
              <a:t>certificado</a:t>
            </a:r>
            <a:r>
              <a:rPr lang="es-ES" sz="1600" dirty="0"/>
              <a:t>: tendrá un recargo de 5€ en compras inferiores a 100€, siendo gratuito en el resto de los casos. </a:t>
            </a:r>
          </a:p>
          <a:p>
            <a:pPr marL="285750" indent="-285750">
              <a:spcBef>
                <a:spcPts val="0"/>
              </a:spcBef>
              <a:spcAft>
                <a:spcPts val="900"/>
              </a:spcAft>
              <a:buFont typeface="Arial" panose="020B0604020202020204" pitchFamily="34" charset="0"/>
              <a:buChar char="•"/>
            </a:pPr>
            <a:r>
              <a:rPr lang="es-ES" sz="1600" b="1" dirty="0" smtClean="0"/>
              <a:t>Correo </a:t>
            </a:r>
            <a:r>
              <a:rPr lang="es-ES" sz="1600" b="1" dirty="0"/>
              <a:t>ordinario</a:t>
            </a:r>
            <a:r>
              <a:rPr lang="es-ES" sz="1600" dirty="0"/>
              <a:t>: Su coste será gratuito pero requerirá una mayor espera en la recepción del pedido por parte del cliente. </a:t>
            </a:r>
          </a:p>
          <a:p>
            <a:pPr lvl="1"/>
            <a:endParaRPr lang="es-ES" dirty="0" smtClean="0">
              <a:solidFill>
                <a:schemeClr val="tx1"/>
              </a:solidFill>
            </a:endParaRPr>
          </a:p>
        </p:txBody>
      </p:sp>
      <p:pic>
        <p:nvPicPr>
          <p:cNvPr id="5" name="Imagen 4"/>
          <p:cNvPicPr>
            <a:picLocks noChangeAspect="1"/>
          </p:cNvPicPr>
          <p:nvPr/>
        </p:nvPicPr>
        <p:blipFill>
          <a:blip r:embed="rId4"/>
          <a:stretch>
            <a:fillRect/>
          </a:stretch>
        </p:blipFill>
        <p:spPr>
          <a:xfrm>
            <a:off x="712488" y="1281786"/>
            <a:ext cx="4050371" cy="4854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54991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Multilenguaje</a:t>
            </a:r>
            <a:endParaRPr lang="es-ES" sz="1600" b="1" i="1" dirty="0"/>
          </a:p>
        </p:txBody>
      </p:sp>
      <p:pic>
        <p:nvPicPr>
          <p:cNvPr id="4" name="Imagen 3"/>
          <p:cNvPicPr>
            <a:picLocks noChangeAspect="1"/>
          </p:cNvPicPr>
          <p:nvPr/>
        </p:nvPicPr>
        <p:blipFill>
          <a:blip r:embed="rId2"/>
          <a:stretch>
            <a:fillRect/>
          </a:stretch>
        </p:blipFill>
        <p:spPr>
          <a:xfrm>
            <a:off x="1346916" y="1386508"/>
            <a:ext cx="10220325" cy="1943100"/>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3"/>
          <a:stretch>
            <a:fillRect/>
          </a:stretch>
        </p:blipFill>
        <p:spPr>
          <a:xfrm>
            <a:off x="769051" y="2621991"/>
            <a:ext cx="3614402" cy="3257214"/>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a:blip r:embed="rId4"/>
          <a:stretch>
            <a:fillRect/>
          </a:stretch>
        </p:blipFill>
        <p:spPr>
          <a:xfrm>
            <a:off x="3666596" y="2393357"/>
            <a:ext cx="7543800" cy="3019425"/>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5"/>
          <a:stretch>
            <a:fillRect/>
          </a:stretch>
        </p:blipFill>
        <p:spPr>
          <a:xfrm>
            <a:off x="8074262" y="2634483"/>
            <a:ext cx="3324482" cy="2391714"/>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6"/>
          <a:stretch>
            <a:fillRect/>
          </a:stretch>
        </p:blipFill>
        <p:spPr>
          <a:xfrm>
            <a:off x="2849312" y="4321194"/>
            <a:ext cx="8629650" cy="1733550"/>
          </a:xfrm>
          <a:prstGeom prst="rect">
            <a:avLst/>
          </a:prstGeom>
          <a:ln>
            <a:noFill/>
          </a:ln>
          <a:effectLst>
            <a:outerShdw blurRad="190500" algn="tl" rotWithShape="0">
              <a:srgbClr val="000000">
                <a:alpha val="70000"/>
              </a:srgbClr>
            </a:outerShdw>
          </a:effectLst>
        </p:spPr>
      </p:pic>
      <p:pic>
        <p:nvPicPr>
          <p:cNvPr id="9" name="Imagen 8"/>
          <p:cNvPicPr>
            <a:picLocks noChangeAspect="1"/>
          </p:cNvPicPr>
          <p:nvPr/>
        </p:nvPicPr>
        <p:blipFill>
          <a:blip r:embed="rId7"/>
          <a:stretch>
            <a:fillRect/>
          </a:stretch>
        </p:blipFill>
        <p:spPr>
          <a:xfrm>
            <a:off x="1180384" y="3971570"/>
            <a:ext cx="5879594" cy="1110754"/>
          </a:xfrm>
          <a:prstGeom prst="rect">
            <a:avLst/>
          </a:prstGeom>
          <a:ln>
            <a:noFill/>
          </a:ln>
          <a:effectLst>
            <a:outerShdw blurRad="190500" algn="tl" rotWithShape="0">
              <a:srgbClr val="000000">
                <a:alpha val="70000"/>
              </a:srgbClr>
            </a:outerShdw>
          </a:effectLst>
        </p:spPr>
      </p:pic>
      <p:sp>
        <p:nvSpPr>
          <p:cNvPr id="10" name="Rectángulo 9"/>
          <p:cNvSpPr/>
          <p:nvPr/>
        </p:nvSpPr>
        <p:spPr>
          <a:xfrm>
            <a:off x="6722772" y="1365160"/>
            <a:ext cx="940158" cy="373356"/>
          </a:xfrm>
          <a:prstGeom prst="rect">
            <a:avLst/>
          </a:prstGeom>
          <a:noFill/>
          <a:ln w="762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1449715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Módulos adicionales             </a:t>
            </a:r>
            <a:r>
              <a:rPr lang="es-ES" sz="1600" b="1" i="1" dirty="0" smtClean="0"/>
              <a:t>Menú horizontal</a:t>
            </a:r>
            <a:r>
              <a:rPr lang="es-ES" sz="1600" b="1" dirty="0" smtClean="0"/>
              <a:t>               </a:t>
            </a:r>
            <a:endParaRPr lang="es-ES" sz="1600" b="1" dirty="0"/>
          </a:p>
        </p:txBody>
      </p:sp>
      <p:pic>
        <p:nvPicPr>
          <p:cNvPr id="3" name="Imagen 2"/>
          <p:cNvPicPr>
            <a:picLocks noChangeAspect="1"/>
          </p:cNvPicPr>
          <p:nvPr/>
        </p:nvPicPr>
        <p:blipFill>
          <a:blip r:embed="rId2"/>
          <a:stretch>
            <a:fillRect/>
          </a:stretch>
        </p:blipFill>
        <p:spPr>
          <a:xfrm>
            <a:off x="944731" y="2463399"/>
            <a:ext cx="8376642" cy="3509962"/>
          </a:xfrm>
          <a:prstGeom prst="rect">
            <a:avLst/>
          </a:prstGeom>
          <a:ln>
            <a:noFill/>
          </a:ln>
          <a:effectLst>
            <a:outerShdw blurRad="190500" algn="tl" rotWithShape="0">
              <a:srgbClr val="000000">
                <a:alpha val="70000"/>
              </a:srgbClr>
            </a:outerShdw>
          </a:effectLst>
        </p:spPr>
      </p:pic>
      <p:pic>
        <p:nvPicPr>
          <p:cNvPr id="4" name="Imagen 3"/>
          <p:cNvPicPr>
            <a:picLocks noChangeAspect="1"/>
          </p:cNvPicPr>
          <p:nvPr/>
        </p:nvPicPr>
        <p:blipFill>
          <a:blip r:embed="rId3"/>
          <a:stretch>
            <a:fillRect/>
          </a:stretch>
        </p:blipFill>
        <p:spPr>
          <a:xfrm>
            <a:off x="4021251" y="3075243"/>
            <a:ext cx="6883817" cy="2157936"/>
          </a:xfrm>
          <a:prstGeom prst="rect">
            <a:avLst/>
          </a:prstGeom>
          <a:ln>
            <a:noFill/>
          </a:ln>
          <a:effectLst>
            <a:outerShdw blurRad="190500" algn="tl" rotWithShape="0">
              <a:srgbClr val="000000">
                <a:alpha val="70000"/>
              </a:srgbClr>
            </a:outerShdw>
          </a:effectLst>
        </p:spPr>
      </p:pic>
      <p:sp>
        <p:nvSpPr>
          <p:cNvPr id="7" name="Marcador de texto 6"/>
          <p:cNvSpPr>
            <a:spLocks noGrp="1"/>
          </p:cNvSpPr>
          <p:nvPr>
            <p:ph type="body" idx="1"/>
          </p:nvPr>
        </p:nvSpPr>
        <p:spPr>
          <a:xfrm>
            <a:off x="925778" y="1567399"/>
            <a:ext cx="10348912" cy="839547"/>
          </a:xfrm>
        </p:spPr>
        <p:txBody>
          <a:bodyPr>
            <a:normAutofit/>
          </a:bodyPr>
          <a:lstStyle/>
          <a:p>
            <a:r>
              <a:rPr lang="es-ES" sz="1800" dirty="0" smtClean="0"/>
              <a:t>Se utiliza como apoyo al menú vertical para marcar la posición de navegación del cliente. Aporta otra visión de la organización del catálogo.  </a:t>
            </a:r>
            <a:endParaRPr lang="es-ES" sz="1800" dirty="0"/>
          </a:p>
        </p:txBody>
      </p:sp>
      <p:cxnSp>
        <p:nvCxnSpPr>
          <p:cNvPr id="9" name="Conector recto de flecha 8"/>
          <p:cNvCxnSpPr/>
          <p:nvPr/>
        </p:nvCxnSpPr>
        <p:spPr>
          <a:xfrm>
            <a:off x="3105973" y="3040738"/>
            <a:ext cx="2146132" cy="306452"/>
          </a:xfrm>
          <a:prstGeom prst="straightConnector1">
            <a:avLst/>
          </a:prstGeom>
          <a:ln>
            <a:prstDash val="sysDot"/>
            <a:tailEnd type="triangle"/>
          </a:ln>
        </p:spPr>
        <p:style>
          <a:lnRef idx="3">
            <a:schemeClr val="accent2"/>
          </a:lnRef>
          <a:fillRef idx="0">
            <a:schemeClr val="accent2"/>
          </a:fillRef>
          <a:effectRef idx="2">
            <a:schemeClr val="accent2"/>
          </a:effectRef>
          <a:fontRef idx="minor">
            <a:schemeClr val="tx1"/>
          </a:fontRef>
        </p:style>
      </p:cxnSp>
      <p:pic>
        <p:nvPicPr>
          <p:cNvPr id="11" name="Imagen 10"/>
          <p:cNvPicPr>
            <a:picLocks noChangeAspect="1"/>
          </p:cNvPicPr>
          <p:nvPr/>
        </p:nvPicPr>
        <p:blipFill>
          <a:blip r:embed="rId4"/>
          <a:stretch>
            <a:fillRect/>
          </a:stretch>
        </p:blipFill>
        <p:spPr>
          <a:xfrm rot="20336540">
            <a:off x="2810318" y="2667253"/>
            <a:ext cx="361470" cy="476083"/>
          </a:xfrm>
          <a:prstGeom prst="rect">
            <a:avLst/>
          </a:prstGeom>
        </p:spPr>
      </p:pic>
    </p:spTree>
    <p:extLst>
      <p:ext uri="{BB962C8B-B14F-4D97-AF65-F5344CB8AC3E}">
        <p14:creationId xmlns:p14="http://schemas.microsoft.com/office/powerpoint/2010/main" val="39726897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Módulos adicionales         </a:t>
            </a:r>
            <a:r>
              <a:rPr lang="es-ES" sz="1600" b="1" i="1" dirty="0" smtClean="0"/>
              <a:t>Contacta con nosotros</a:t>
            </a:r>
            <a:endParaRPr lang="es-ES" sz="1600" b="1" dirty="0"/>
          </a:p>
        </p:txBody>
      </p:sp>
      <p:sp>
        <p:nvSpPr>
          <p:cNvPr id="5" name="CuadroTexto 4"/>
          <p:cNvSpPr txBox="1"/>
          <p:nvPr/>
        </p:nvSpPr>
        <p:spPr>
          <a:xfrm>
            <a:off x="1197735" y="1944710"/>
            <a:ext cx="3696237" cy="369332"/>
          </a:xfrm>
          <a:prstGeom prst="rect">
            <a:avLst/>
          </a:prstGeom>
          <a:noFill/>
        </p:spPr>
        <p:txBody>
          <a:bodyPr wrap="square" rtlCol="0">
            <a:spAutoFit/>
          </a:bodyPr>
          <a:lstStyle/>
          <a:p>
            <a:r>
              <a:rPr lang="es-ES" dirty="0" smtClean="0"/>
              <a:t> </a:t>
            </a:r>
            <a:endParaRPr lang="es-ES" dirty="0"/>
          </a:p>
        </p:txBody>
      </p:sp>
      <p:pic>
        <p:nvPicPr>
          <p:cNvPr id="3" name="Imagen 2"/>
          <p:cNvPicPr>
            <a:picLocks noChangeAspect="1"/>
          </p:cNvPicPr>
          <p:nvPr/>
        </p:nvPicPr>
        <p:blipFill>
          <a:blip r:embed="rId2"/>
          <a:stretch>
            <a:fillRect/>
          </a:stretch>
        </p:blipFill>
        <p:spPr>
          <a:xfrm>
            <a:off x="908977" y="1361996"/>
            <a:ext cx="6887487" cy="4679118"/>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7940844" y="1507115"/>
            <a:ext cx="3513220" cy="41448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ES" dirty="0" smtClean="0"/>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sz="1600" dirty="0" smtClean="0">
                <a:solidFill>
                  <a:schemeClr val="tx1"/>
                </a:solidFill>
              </a:rPr>
              <a:t>El cliente dispondrá de diferentes buzones. Los asuntos serán: </a:t>
            </a:r>
          </a:p>
          <a:p>
            <a:pPr marL="800100" lvl="1" indent="-342900">
              <a:spcAft>
                <a:spcPts val="600"/>
              </a:spcAft>
              <a:buClr>
                <a:schemeClr val="accent1"/>
              </a:buClr>
              <a:buSzPct val="115000"/>
              <a:buFont typeface="Arial" panose="020B0604020202020204" pitchFamily="34" charset="0"/>
              <a:buChar char="•"/>
            </a:pPr>
            <a:r>
              <a:rPr lang="es-ES" sz="1600" dirty="0" smtClean="0">
                <a:solidFill>
                  <a:schemeClr val="tx1"/>
                </a:solidFill>
              </a:rPr>
              <a:t>Pedidos</a:t>
            </a:r>
          </a:p>
          <a:p>
            <a:pPr marL="800100" lvl="1" indent="-342900">
              <a:spcAft>
                <a:spcPts val="600"/>
              </a:spcAft>
              <a:buClr>
                <a:schemeClr val="accent1"/>
              </a:buClr>
              <a:buSzPct val="115000"/>
              <a:buFont typeface="Arial" panose="020B0604020202020204" pitchFamily="34" charset="0"/>
              <a:buChar char="•"/>
            </a:pPr>
            <a:r>
              <a:rPr lang="es-ES" sz="1600" dirty="0" smtClean="0">
                <a:solidFill>
                  <a:schemeClr val="tx1"/>
                </a:solidFill>
              </a:rPr>
              <a:t>Servicio al cliente</a:t>
            </a:r>
          </a:p>
          <a:p>
            <a:pPr lvl="1">
              <a:spcBef>
                <a:spcPct val="20000"/>
              </a:spcBef>
              <a:spcAft>
                <a:spcPts val="600"/>
              </a:spcAft>
              <a:buClr>
                <a:schemeClr val="accent1"/>
              </a:buClr>
              <a:buSzPct val="115000"/>
            </a:pPr>
            <a:endParaRPr lang="es-ES" sz="1600" dirty="0">
              <a:solidFill>
                <a:schemeClr val="tx1"/>
              </a:solidFill>
            </a:endParaRPr>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sz="1600" dirty="0" smtClean="0">
                <a:solidFill>
                  <a:schemeClr val="tx1"/>
                </a:solidFill>
              </a:rPr>
              <a:t>Incluye verificación con Captcha.</a:t>
            </a:r>
          </a:p>
          <a:p>
            <a:pPr marL="342900" indent="-342900">
              <a:lnSpc>
                <a:spcPct val="80000"/>
              </a:lnSpc>
              <a:spcBef>
                <a:spcPct val="20000"/>
              </a:spcBef>
              <a:spcAft>
                <a:spcPts val="600"/>
              </a:spcAft>
              <a:buClr>
                <a:schemeClr val="accent1"/>
              </a:buClr>
              <a:buSzPct val="115000"/>
              <a:buFont typeface="Arial" panose="020B0604020202020204" pitchFamily="34" charset="0"/>
              <a:buChar char="•"/>
            </a:pPr>
            <a:endParaRPr lang="es-ES" sz="1600" dirty="0" smtClean="0">
              <a:solidFill>
                <a:schemeClr val="tx1"/>
              </a:solidFill>
            </a:endParaRPr>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sz="1600" dirty="0" smtClean="0">
                <a:solidFill>
                  <a:schemeClr val="tx1"/>
                </a:solidFill>
              </a:rPr>
              <a:t>Configurado para que se envíe al correo indicado por el propietario.</a:t>
            </a:r>
          </a:p>
          <a:p>
            <a:pPr marL="342900" indent="-342900">
              <a:lnSpc>
                <a:spcPct val="80000"/>
              </a:lnSpc>
              <a:spcBef>
                <a:spcPct val="20000"/>
              </a:spcBef>
              <a:spcAft>
                <a:spcPts val="600"/>
              </a:spcAft>
              <a:buClr>
                <a:schemeClr val="accent1"/>
              </a:buClr>
              <a:buSzPct val="115000"/>
              <a:buFont typeface="Arial" panose="020B0604020202020204" pitchFamily="34" charset="0"/>
              <a:buChar char="•"/>
            </a:pPr>
            <a:endParaRPr lang="es-ES" sz="1600" dirty="0" smtClean="0">
              <a:solidFill>
                <a:schemeClr val="tx1"/>
              </a:solidFill>
            </a:endParaRPr>
          </a:p>
          <a:p>
            <a:pPr marL="342900" indent="-342900">
              <a:lnSpc>
                <a:spcPct val="80000"/>
              </a:lnSpc>
              <a:spcBef>
                <a:spcPct val="20000"/>
              </a:spcBef>
              <a:spcAft>
                <a:spcPts val="600"/>
              </a:spcAft>
              <a:buClr>
                <a:schemeClr val="accent1"/>
              </a:buClr>
              <a:buSzPct val="115000"/>
              <a:buFont typeface="Arial" panose="020B0604020202020204" pitchFamily="34" charset="0"/>
              <a:buChar char="•"/>
            </a:pPr>
            <a:r>
              <a:rPr lang="es-ES" sz="1600" dirty="0" smtClean="0">
                <a:solidFill>
                  <a:schemeClr val="tx1"/>
                </a:solidFill>
              </a:rPr>
              <a:t>En las respuestas se han configurado remitentes diferentes en función al asunto seleccionado por el cliente.</a:t>
            </a:r>
            <a:endParaRPr lang="es-ES" sz="1600" dirty="0">
              <a:solidFill>
                <a:schemeClr val="tx1"/>
              </a:solidFill>
            </a:endParaRPr>
          </a:p>
        </p:txBody>
      </p:sp>
    </p:spTree>
    <p:extLst>
      <p:ext uri="{BB962C8B-B14F-4D97-AF65-F5344CB8AC3E}">
        <p14:creationId xmlns:p14="http://schemas.microsoft.com/office/powerpoint/2010/main" val="22706147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7730" y="982315"/>
            <a:ext cx="9296398" cy="1964269"/>
          </a:xfrm>
        </p:spPr>
        <p:txBody>
          <a:bodyPr>
            <a:normAutofit/>
          </a:bodyPr>
          <a:lstStyle/>
          <a:p>
            <a:r>
              <a:rPr lang="es-ES" sz="3600" dirty="0" smtClean="0"/>
              <a:t/>
            </a:r>
            <a:br>
              <a:rPr lang="es-ES" sz="3600" dirty="0" smtClean="0"/>
            </a:br>
            <a:r>
              <a:rPr lang="es-ES" sz="3600" dirty="0" smtClean="0"/>
              <a:t>Si tu negocio no está en internet, </a:t>
            </a:r>
            <a:br>
              <a:rPr lang="es-ES" sz="3600" dirty="0" smtClean="0"/>
            </a:br>
            <a:r>
              <a:rPr lang="es-ES" sz="3600" dirty="0" smtClean="0"/>
              <a:t>tu negocio no existe</a:t>
            </a:r>
            <a:endParaRPr lang="es-ES" sz="3600" dirty="0"/>
          </a:p>
        </p:txBody>
      </p:sp>
      <p:sp>
        <p:nvSpPr>
          <p:cNvPr id="3" name="Marcador de texto 2"/>
          <p:cNvSpPr>
            <a:spLocks noGrp="1"/>
          </p:cNvSpPr>
          <p:nvPr>
            <p:ph type="body" sz="quarter" idx="13"/>
          </p:nvPr>
        </p:nvSpPr>
        <p:spPr>
          <a:xfrm>
            <a:off x="1726328" y="3172496"/>
            <a:ext cx="8839202" cy="584200"/>
          </a:xfrm>
        </p:spPr>
        <p:txBody>
          <a:bodyPr/>
          <a:lstStyle/>
          <a:p>
            <a:r>
              <a:rPr lang="es-ES" dirty="0" smtClean="0"/>
              <a:t>Bill Gates (Microsoft) </a:t>
            </a:r>
            <a:endParaRPr lang="es-ES" dirty="0"/>
          </a:p>
        </p:txBody>
      </p:sp>
      <p:sp>
        <p:nvSpPr>
          <p:cNvPr id="4" name="Marcador de texto 3"/>
          <p:cNvSpPr>
            <a:spLocks noGrp="1"/>
          </p:cNvSpPr>
          <p:nvPr>
            <p:ph type="body" idx="1"/>
          </p:nvPr>
        </p:nvSpPr>
        <p:spPr>
          <a:xfrm>
            <a:off x="1289579" y="4330520"/>
            <a:ext cx="9609666" cy="1532467"/>
          </a:xfrm>
        </p:spPr>
        <p:txBody>
          <a:bodyPr/>
          <a:lstStyle/>
          <a:p>
            <a:r>
              <a:rPr lang="es-ES" dirty="0" smtClean="0"/>
              <a:t>Esta ha sido la principal premisa de nuestro cliente cuando inició el proyecto con nosotros. Desde el comienzo, hemos tenido claro que el ecommerce de NumisMat sería la carta de presentación para todos aquellos clientes online cuyas navegaciones pudiesen convertirse en ventas.</a:t>
            </a:r>
            <a:endParaRPr lang="es-ES" dirty="0"/>
          </a:p>
        </p:txBody>
      </p:sp>
      <p:sp>
        <p:nvSpPr>
          <p:cNvPr id="5" name="Título 1"/>
          <p:cNvSpPr txBox="1">
            <a:spLocks/>
          </p:cNvSpPr>
          <p:nvPr/>
        </p:nvSpPr>
        <p:spPr>
          <a:xfrm>
            <a:off x="1345331" y="707151"/>
            <a:ext cx="9601196" cy="120727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32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sz="4000" b="1" dirty="0"/>
          </a:p>
        </p:txBody>
      </p:sp>
    </p:spTree>
    <p:extLst>
      <p:ext uri="{BB962C8B-B14F-4D97-AF65-F5344CB8AC3E}">
        <p14:creationId xmlns:p14="http://schemas.microsoft.com/office/powerpoint/2010/main" val="3932785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40156"/>
            <a:ext cx="9609668" cy="476519"/>
          </a:xfrm>
        </p:spPr>
        <p:txBody>
          <a:bodyPr>
            <a:noAutofit/>
          </a:bodyPr>
          <a:lstStyle/>
          <a:p>
            <a:r>
              <a:rPr lang="es-ES" b="1" dirty="0" smtClean="0"/>
              <a:t>                             Módulos adicionales          </a:t>
            </a:r>
            <a:r>
              <a:rPr lang="es-ES" sz="1600" b="1" i="1" dirty="0" smtClean="0"/>
              <a:t>Carrusel de imágenes</a:t>
            </a:r>
            <a:endParaRPr lang="es-ES" sz="1600" b="1" dirty="0"/>
          </a:p>
        </p:txBody>
      </p:sp>
      <p:sp>
        <p:nvSpPr>
          <p:cNvPr id="5" name="CuadroTexto 4"/>
          <p:cNvSpPr txBox="1"/>
          <p:nvPr/>
        </p:nvSpPr>
        <p:spPr>
          <a:xfrm>
            <a:off x="669701" y="2021984"/>
            <a:ext cx="3696237" cy="369332"/>
          </a:xfrm>
          <a:prstGeom prst="rect">
            <a:avLst/>
          </a:prstGeom>
          <a:noFill/>
        </p:spPr>
        <p:txBody>
          <a:bodyPr wrap="square" rtlCol="0">
            <a:spAutoFit/>
          </a:bodyPr>
          <a:lstStyle/>
          <a:p>
            <a:r>
              <a:rPr lang="es-ES" dirty="0" smtClean="0"/>
              <a:t> </a:t>
            </a:r>
            <a:endParaRPr lang="es-ES" dirty="0"/>
          </a:p>
        </p:txBody>
      </p:sp>
      <p:pic>
        <p:nvPicPr>
          <p:cNvPr id="3" name="Imagen 2"/>
          <p:cNvPicPr>
            <a:picLocks noChangeAspect="1"/>
          </p:cNvPicPr>
          <p:nvPr/>
        </p:nvPicPr>
        <p:blipFill>
          <a:blip r:embed="rId2"/>
          <a:stretch>
            <a:fillRect/>
          </a:stretch>
        </p:blipFill>
        <p:spPr>
          <a:xfrm>
            <a:off x="3333781" y="1534526"/>
            <a:ext cx="7242229" cy="3233809"/>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3"/>
          <a:stretch>
            <a:fillRect/>
          </a:stretch>
        </p:blipFill>
        <p:spPr>
          <a:xfrm>
            <a:off x="5627320" y="3405639"/>
            <a:ext cx="5511617" cy="2139531"/>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4"/>
          <a:stretch>
            <a:fillRect/>
          </a:stretch>
        </p:blipFill>
        <p:spPr>
          <a:xfrm>
            <a:off x="6314653" y="4043966"/>
            <a:ext cx="5263278" cy="2050531"/>
          </a:xfrm>
          <a:prstGeom prst="rect">
            <a:avLst/>
          </a:prstGeom>
          <a:ln>
            <a:noFill/>
          </a:ln>
          <a:effectLst>
            <a:outerShdw blurRad="190500" algn="tl" rotWithShape="0">
              <a:srgbClr val="000000">
                <a:alpha val="70000"/>
              </a:srgbClr>
            </a:outerShdw>
          </a:effectLst>
        </p:spPr>
      </p:pic>
      <p:sp>
        <p:nvSpPr>
          <p:cNvPr id="9" name="Marcador de texto 2"/>
          <p:cNvSpPr>
            <a:spLocks noGrp="1"/>
          </p:cNvSpPr>
          <p:nvPr>
            <p:ph type="body" idx="1"/>
          </p:nvPr>
        </p:nvSpPr>
        <p:spPr>
          <a:xfrm>
            <a:off x="785256" y="2113131"/>
            <a:ext cx="2601533" cy="3998888"/>
          </a:xfrm>
        </p:spPr>
        <p:txBody>
          <a:bodyPr>
            <a:normAutofit/>
          </a:bodyPr>
          <a:lstStyle/>
          <a:p>
            <a:pPr algn="ctr"/>
            <a:r>
              <a:rPr lang="es-ES" sz="1800" dirty="0" smtClean="0"/>
              <a:t>¿Qué puede aportar al Ecommerce?</a:t>
            </a:r>
          </a:p>
          <a:p>
            <a:endParaRPr lang="es-ES" sz="400" dirty="0" smtClean="0"/>
          </a:p>
          <a:p>
            <a:pPr marL="342900" indent="-342900">
              <a:buFont typeface="Arial" panose="020B0604020202020204" pitchFamily="34" charset="0"/>
              <a:buChar char="•"/>
            </a:pPr>
            <a:r>
              <a:rPr lang="es-ES" sz="1800" dirty="0" smtClean="0">
                <a:solidFill>
                  <a:schemeClr val="tx1"/>
                </a:solidFill>
              </a:rPr>
              <a:t>Dinamismo</a:t>
            </a:r>
            <a:endParaRPr lang="es-ES" sz="1600" dirty="0" smtClean="0">
              <a:solidFill>
                <a:schemeClr val="tx1"/>
              </a:solidFill>
            </a:endParaRPr>
          </a:p>
          <a:p>
            <a:pPr marL="342900" indent="-342900">
              <a:buFont typeface="Arial" panose="020B0604020202020204" pitchFamily="34" charset="0"/>
              <a:buChar char="•"/>
            </a:pPr>
            <a:r>
              <a:rPr lang="es-ES" sz="1800" dirty="0" smtClean="0">
                <a:solidFill>
                  <a:schemeClr val="tx1"/>
                </a:solidFill>
              </a:rPr>
              <a:t>Transmisión de mensajes relevantes</a:t>
            </a:r>
          </a:p>
          <a:p>
            <a:pPr marL="342900" indent="-342900">
              <a:buFont typeface="Arial" panose="020B0604020202020204" pitchFamily="34" charset="0"/>
              <a:buChar char="•"/>
            </a:pPr>
            <a:r>
              <a:rPr lang="es-ES" sz="1800" dirty="0" smtClean="0">
                <a:solidFill>
                  <a:schemeClr val="tx1"/>
                </a:solidFill>
              </a:rPr>
              <a:t>Captación de la atención</a:t>
            </a:r>
          </a:p>
          <a:p>
            <a:pPr lvl="1"/>
            <a:endParaRPr lang="es-ES" dirty="0" smtClean="0">
              <a:solidFill>
                <a:schemeClr val="tx1"/>
              </a:solidFill>
            </a:endParaRPr>
          </a:p>
        </p:txBody>
      </p:sp>
    </p:spTree>
    <p:extLst>
      <p:ext uri="{BB962C8B-B14F-4D97-AF65-F5344CB8AC3E}">
        <p14:creationId xmlns:p14="http://schemas.microsoft.com/office/powerpoint/2010/main" val="42512839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Módulos adicionales                 </a:t>
            </a:r>
            <a:r>
              <a:rPr lang="es-ES" sz="1600" b="1" i="1" dirty="0" smtClean="0"/>
              <a:t>ContentBox</a:t>
            </a:r>
            <a:endParaRPr lang="es-ES" sz="1600" b="1" dirty="0"/>
          </a:p>
        </p:txBody>
      </p:sp>
      <p:sp>
        <p:nvSpPr>
          <p:cNvPr id="5" name="CuadroTexto 4"/>
          <p:cNvSpPr txBox="1"/>
          <p:nvPr/>
        </p:nvSpPr>
        <p:spPr>
          <a:xfrm>
            <a:off x="1197735" y="1944710"/>
            <a:ext cx="3696237" cy="369332"/>
          </a:xfrm>
          <a:prstGeom prst="rect">
            <a:avLst/>
          </a:prstGeom>
          <a:noFill/>
        </p:spPr>
        <p:txBody>
          <a:bodyPr wrap="square" rtlCol="0">
            <a:spAutoFit/>
          </a:bodyPr>
          <a:lstStyle/>
          <a:p>
            <a:r>
              <a:rPr lang="es-ES" dirty="0" smtClean="0"/>
              <a:t> </a:t>
            </a:r>
            <a:endParaRPr lang="es-ES" dirty="0"/>
          </a:p>
        </p:txBody>
      </p:sp>
      <p:pic>
        <p:nvPicPr>
          <p:cNvPr id="3" name="Imagen 2"/>
          <p:cNvPicPr>
            <a:picLocks noChangeAspect="1"/>
          </p:cNvPicPr>
          <p:nvPr/>
        </p:nvPicPr>
        <p:blipFill>
          <a:blip r:embed="rId2"/>
          <a:stretch>
            <a:fillRect/>
          </a:stretch>
        </p:blipFill>
        <p:spPr>
          <a:xfrm>
            <a:off x="729733" y="1677674"/>
            <a:ext cx="10741002" cy="1964431"/>
          </a:xfrm>
          <a:prstGeom prst="rect">
            <a:avLst/>
          </a:prstGeom>
          <a:ln>
            <a:noFill/>
          </a:ln>
          <a:effectLst>
            <a:outerShdw blurRad="190500" algn="tl" rotWithShape="0">
              <a:srgbClr val="000000">
                <a:alpha val="70000"/>
              </a:srgbClr>
            </a:outerShdw>
          </a:effectLst>
        </p:spPr>
      </p:pic>
      <p:sp>
        <p:nvSpPr>
          <p:cNvPr id="6" name="Marcador de texto 2"/>
          <p:cNvSpPr>
            <a:spLocks noGrp="1"/>
          </p:cNvSpPr>
          <p:nvPr>
            <p:ph type="body" idx="1"/>
          </p:nvPr>
        </p:nvSpPr>
        <p:spPr>
          <a:xfrm>
            <a:off x="1986448" y="3909141"/>
            <a:ext cx="8918620" cy="2123742"/>
          </a:xfrm>
        </p:spPr>
        <p:txBody>
          <a:bodyPr>
            <a:normAutofit/>
          </a:bodyPr>
          <a:lstStyle/>
          <a:p>
            <a:r>
              <a:rPr lang="es-ES" sz="1800" dirty="0"/>
              <a:t>Son </a:t>
            </a:r>
            <a:r>
              <a:rPr lang="es-ES" sz="1800" dirty="0" smtClean="0"/>
              <a:t>tres </a:t>
            </a:r>
            <a:r>
              <a:rPr lang="es-ES" sz="1800" dirty="0"/>
              <a:t>los aspectos fundamentales </a:t>
            </a:r>
            <a:r>
              <a:rPr lang="es-ES" sz="1800" dirty="0" smtClean="0"/>
              <a:t>que han hecho que nos decantemos por integrar el módulo</a:t>
            </a:r>
            <a:r>
              <a:rPr lang="es-ES" sz="1800" dirty="0"/>
              <a:t>: </a:t>
            </a:r>
          </a:p>
          <a:p>
            <a:endParaRPr lang="es-ES" sz="300" dirty="0" smtClean="0"/>
          </a:p>
          <a:p>
            <a:pPr marL="342900" indent="-342900">
              <a:buFont typeface="Arial" panose="020B0604020202020204" pitchFamily="34" charset="0"/>
              <a:buChar char="•"/>
            </a:pPr>
            <a:r>
              <a:rPr lang="es-ES" sz="1800" dirty="0"/>
              <a:t>Mejora el posicionamiento </a:t>
            </a:r>
            <a:r>
              <a:rPr lang="es-ES" sz="1800" dirty="0" smtClean="0"/>
              <a:t>SEO, </a:t>
            </a:r>
            <a:r>
              <a:rPr lang="es-ES" sz="1800" dirty="0"/>
              <a:t>al disponer del texto en la pantalla </a:t>
            </a:r>
            <a:r>
              <a:rPr lang="es-ES" sz="1800" dirty="0" smtClean="0"/>
              <a:t>principal</a:t>
            </a:r>
          </a:p>
          <a:p>
            <a:pPr marL="342900" indent="-342900">
              <a:buFont typeface="Arial" panose="020B0604020202020204" pitchFamily="34" charset="0"/>
              <a:buChar char="•"/>
            </a:pPr>
            <a:r>
              <a:rPr lang="es-ES" sz="1800" dirty="0" smtClean="0"/>
              <a:t>Presenta información permanente durante toda la navegación</a:t>
            </a:r>
          </a:p>
          <a:p>
            <a:pPr marL="342900" indent="-342900">
              <a:buFont typeface="Arial" panose="020B0604020202020204" pitchFamily="34" charset="0"/>
              <a:buChar char="•"/>
            </a:pPr>
            <a:r>
              <a:rPr lang="es-ES" sz="1800" dirty="0" smtClean="0"/>
              <a:t>Asegura que el cliente recibe determinada información clave de forma concisa y clara</a:t>
            </a:r>
          </a:p>
          <a:p>
            <a:pPr lvl="1"/>
            <a:endParaRPr lang="es-ES" dirty="0" smtClean="0">
              <a:solidFill>
                <a:schemeClr val="tx1"/>
              </a:solidFill>
            </a:endParaRPr>
          </a:p>
        </p:txBody>
      </p:sp>
      <p:sp>
        <p:nvSpPr>
          <p:cNvPr id="4" name="Rectángulo 3"/>
          <p:cNvSpPr/>
          <p:nvPr/>
        </p:nvSpPr>
        <p:spPr>
          <a:xfrm>
            <a:off x="3361386" y="2060620"/>
            <a:ext cx="6053070" cy="74697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29616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Módulos adicionales                 </a:t>
            </a:r>
            <a:r>
              <a:rPr lang="es-ES" sz="1600" b="1" i="1" dirty="0" smtClean="0"/>
              <a:t>Multidivisa</a:t>
            </a:r>
            <a:endParaRPr lang="es-ES" sz="1600" b="1" dirty="0"/>
          </a:p>
        </p:txBody>
      </p:sp>
      <p:sp>
        <p:nvSpPr>
          <p:cNvPr id="5" name="CuadroTexto 4"/>
          <p:cNvSpPr txBox="1"/>
          <p:nvPr/>
        </p:nvSpPr>
        <p:spPr>
          <a:xfrm>
            <a:off x="1197735" y="1944710"/>
            <a:ext cx="3696237" cy="369332"/>
          </a:xfrm>
          <a:prstGeom prst="rect">
            <a:avLst/>
          </a:prstGeom>
          <a:noFill/>
        </p:spPr>
        <p:txBody>
          <a:bodyPr wrap="square" rtlCol="0">
            <a:spAutoFit/>
          </a:bodyPr>
          <a:lstStyle/>
          <a:p>
            <a:r>
              <a:rPr lang="es-ES" dirty="0" smtClean="0"/>
              <a:t> </a:t>
            </a:r>
            <a:endParaRPr lang="es-ES" dirty="0"/>
          </a:p>
        </p:txBody>
      </p:sp>
      <p:sp>
        <p:nvSpPr>
          <p:cNvPr id="7" name="Marcador de texto 6"/>
          <p:cNvSpPr>
            <a:spLocks noGrp="1"/>
          </p:cNvSpPr>
          <p:nvPr>
            <p:ph type="body" idx="1"/>
          </p:nvPr>
        </p:nvSpPr>
        <p:spPr>
          <a:xfrm>
            <a:off x="2353673" y="3096245"/>
            <a:ext cx="7718946" cy="876537"/>
          </a:xfrm>
        </p:spPr>
        <p:txBody>
          <a:bodyPr>
            <a:normAutofit/>
          </a:bodyPr>
          <a:lstStyle/>
          <a:p>
            <a:r>
              <a:rPr lang="es-ES" sz="1800" dirty="0" smtClean="0"/>
              <a:t>Serán dos las divisas configuradas en el Back-End para visualizar los artículos del ecommerce durante la navegación del cliente: </a:t>
            </a:r>
            <a:endParaRPr lang="es-ES" sz="1800" dirty="0"/>
          </a:p>
        </p:txBody>
      </p:sp>
      <p:pic>
        <p:nvPicPr>
          <p:cNvPr id="8" name="Imagen 7"/>
          <p:cNvPicPr>
            <a:picLocks noChangeAspect="1"/>
          </p:cNvPicPr>
          <p:nvPr/>
        </p:nvPicPr>
        <p:blipFill>
          <a:blip r:embed="rId2"/>
          <a:stretch>
            <a:fillRect/>
          </a:stretch>
        </p:blipFill>
        <p:spPr>
          <a:xfrm>
            <a:off x="2353673" y="3978097"/>
            <a:ext cx="7841414" cy="2007334"/>
          </a:xfrm>
          <a:prstGeom prst="rect">
            <a:avLst/>
          </a:prstGeom>
          <a:ln>
            <a:noFill/>
          </a:ln>
          <a:effectLst>
            <a:outerShdw blurRad="190500" algn="tl" rotWithShape="0">
              <a:srgbClr val="000000">
                <a:alpha val="70000"/>
              </a:srgbClr>
            </a:outerShdw>
          </a:effectLst>
        </p:spPr>
      </p:pic>
      <p:pic>
        <p:nvPicPr>
          <p:cNvPr id="13" name="Imagen 12"/>
          <p:cNvPicPr>
            <a:picLocks noChangeAspect="1"/>
          </p:cNvPicPr>
          <p:nvPr/>
        </p:nvPicPr>
        <p:blipFill>
          <a:blip r:embed="rId3"/>
          <a:stretch>
            <a:fillRect/>
          </a:stretch>
        </p:blipFill>
        <p:spPr>
          <a:xfrm>
            <a:off x="695459" y="1694425"/>
            <a:ext cx="10831131" cy="1241708"/>
          </a:xfrm>
          <a:prstGeom prst="rect">
            <a:avLst/>
          </a:prstGeom>
          <a:ln>
            <a:noFill/>
          </a:ln>
          <a:effectLst>
            <a:outerShdw blurRad="190500" algn="tl" rotWithShape="0">
              <a:srgbClr val="000000">
                <a:alpha val="70000"/>
              </a:srgbClr>
            </a:outerShdw>
          </a:effectLst>
        </p:spPr>
      </p:pic>
      <p:sp>
        <p:nvSpPr>
          <p:cNvPr id="12" name="Rectángulo 11"/>
          <p:cNvSpPr/>
          <p:nvPr/>
        </p:nvSpPr>
        <p:spPr>
          <a:xfrm>
            <a:off x="10380373" y="1534313"/>
            <a:ext cx="1146218" cy="57782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p:cNvPicPr>
            <a:picLocks noChangeAspect="1"/>
          </p:cNvPicPr>
          <p:nvPr/>
        </p:nvPicPr>
        <p:blipFill>
          <a:blip r:embed="rId4"/>
          <a:stretch>
            <a:fillRect/>
          </a:stretch>
        </p:blipFill>
        <p:spPr>
          <a:xfrm rot="216058">
            <a:off x="9668646" y="3416853"/>
            <a:ext cx="1242182" cy="675823"/>
          </a:xfrm>
          <a:prstGeom prst="rect">
            <a:avLst/>
          </a:prstGeom>
        </p:spPr>
      </p:pic>
    </p:spTree>
    <p:extLst>
      <p:ext uri="{BB962C8B-B14F-4D97-AF65-F5344CB8AC3E}">
        <p14:creationId xmlns:p14="http://schemas.microsoft.com/office/powerpoint/2010/main" val="2953670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Líneas de futuro</a:t>
            </a:r>
            <a:br>
              <a:rPr lang="es-ES" sz="3200" b="1" dirty="0" smtClean="0"/>
            </a:br>
            <a:endParaRPr lang="es-ES" sz="3200" b="1" dirty="0"/>
          </a:p>
        </p:txBody>
      </p:sp>
      <p:sp>
        <p:nvSpPr>
          <p:cNvPr id="3" name="Marcador de contenido 2"/>
          <p:cNvSpPr>
            <a:spLocks noGrp="1"/>
          </p:cNvSpPr>
          <p:nvPr>
            <p:ph idx="1"/>
          </p:nvPr>
        </p:nvSpPr>
        <p:spPr>
          <a:xfrm>
            <a:off x="5226776" y="798489"/>
            <a:ext cx="6234397" cy="5370491"/>
          </a:xfrm>
        </p:spPr>
        <p:txBody>
          <a:bodyPr>
            <a:noAutofit/>
          </a:bodyPr>
          <a:lstStyle/>
          <a:p>
            <a:pPr>
              <a:buFont typeface="Wingdings" panose="05000000000000000000" pitchFamily="2" charset="2"/>
              <a:buChar char="ü"/>
            </a:pPr>
            <a:r>
              <a:rPr lang="es-ES" sz="1800" dirty="0" smtClean="0"/>
              <a:t>Hacer uso de la publicidad</a:t>
            </a:r>
          </a:p>
          <a:p>
            <a:pPr>
              <a:buFont typeface="Wingdings" panose="05000000000000000000" pitchFamily="2" charset="2"/>
              <a:buChar char="ü"/>
            </a:pPr>
            <a:endParaRPr lang="es-ES" sz="800" dirty="0"/>
          </a:p>
          <a:p>
            <a:pPr>
              <a:buFont typeface="Wingdings" panose="05000000000000000000" pitchFamily="2" charset="2"/>
              <a:buChar char="ü"/>
            </a:pPr>
            <a:r>
              <a:rPr lang="es-ES" sz="1800" dirty="0" smtClean="0"/>
              <a:t>Activar las redes sociales</a:t>
            </a:r>
          </a:p>
          <a:p>
            <a:pPr>
              <a:buFont typeface="Wingdings" panose="05000000000000000000" pitchFamily="2" charset="2"/>
              <a:buChar char="ü"/>
            </a:pPr>
            <a:endParaRPr lang="es-ES" sz="800" dirty="0"/>
          </a:p>
          <a:p>
            <a:pPr>
              <a:buFont typeface="Wingdings" panose="05000000000000000000" pitchFamily="2" charset="2"/>
              <a:buChar char="ü"/>
            </a:pPr>
            <a:r>
              <a:rPr lang="es-ES" sz="1800" dirty="0" smtClean="0"/>
              <a:t>Integrar módulos específicos para empresas de transporte como </a:t>
            </a:r>
            <a:r>
              <a:rPr lang="es-ES" sz="1800" dirty="0"/>
              <a:t>Seur y </a:t>
            </a:r>
            <a:r>
              <a:rPr lang="es-ES" sz="1800" dirty="0" smtClean="0"/>
              <a:t>Correos </a:t>
            </a:r>
          </a:p>
          <a:p>
            <a:pPr>
              <a:buFont typeface="Wingdings" panose="05000000000000000000" pitchFamily="2" charset="2"/>
              <a:buChar char="ü"/>
            </a:pPr>
            <a:endParaRPr lang="es-ES" sz="800" dirty="0"/>
          </a:p>
          <a:p>
            <a:pPr>
              <a:buFont typeface="Wingdings" panose="05000000000000000000" pitchFamily="2" charset="2"/>
              <a:buChar char="ü"/>
            </a:pPr>
            <a:r>
              <a:rPr lang="es-ES" sz="1800" dirty="0" smtClean="0"/>
              <a:t>Agregar TPV como método </a:t>
            </a:r>
            <a:r>
              <a:rPr lang="es-ES" sz="1800" dirty="0"/>
              <a:t>de </a:t>
            </a:r>
            <a:r>
              <a:rPr lang="es-ES" sz="1800" dirty="0" smtClean="0"/>
              <a:t>pago</a:t>
            </a:r>
          </a:p>
          <a:p>
            <a:pPr>
              <a:buFont typeface="Wingdings" panose="05000000000000000000" pitchFamily="2" charset="2"/>
              <a:buChar char="ü"/>
            </a:pPr>
            <a:endParaRPr lang="es-ES" sz="800" dirty="0"/>
          </a:p>
          <a:p>
            <a:pPr>
              <a:buFont typeface="Wingdings" panose="05000000000000000000" pitchFamily="2" charset="2"/>
              <a:buChar char="ü"/>
            </a:pPr>
            <a:r>
              <a:rPr lang="es-ES" sz="1800" dirty="0" smtClean="0"/>
              <a:t>Reforzar la seguridad con módulos con coste  </a:t>
            </a:r>
          </a:p>
          <a:p>
            <a:pPr>
              <a:buFont typeface="Wingdings" panose="05000000000000000000" pitchFamily="2" charset="2"/>
              <a:buChar char="ü"/>
            </a:pPr>
            <a:endParaRPr lang="es-ES" sz="800" dirty="0"/>
          </a:p>
          <a:p>
            <a:pPr>
              <a:buFont typeface="Wingdings" panose="05000000000000000000" pitchFamily="2" charset="2"/>
              <a:buChar char="ü"/>
            </a:pPr>
            <a:r>
              <a:rPr lang="es-ES" sz="1800" dirty="0" smtClean="0"/>
              <a:t>Poner foco en la mejora del rendimiento del ecommerce</a:t>
            </a:r>
            <a:endParaRPr lang="es-ES" sz="1800" dirty="0"/>
          </a:p>
        </p:txBody>
      </p:sp>
      <p:sp>
        <p:nvSpPr>
          <p:cNvPr id="4" name="Marcador de contenido 2"/>
          <p:cNvSpPr txBox="1">
            <a:spLocks/>
          </p:cNvSpPr>
          <p:nvPr/>
        </p:nvSpPr>
        <p:spPr>
          <a:xfrm>
            <a:off x="1519945" y="3070537"/>
            <a:ext cx="3773272" cy="118700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s-ES" sz="1800" i="1" dirty="0" smtClean="0"/>
              <a:t>“Es recomendable dejar líneas de trabajo propuestas como mejoras  y evoluciones a futuro”</a:t>
            </a:r>
          </a:p>
        </p:txBody>
      </p:sp>
    </p:spTree>
    <p:extLst>
      <p:ext uri="{BB962C8B-B14F-4D97-AF65-F5344CB8AC3E}">
        <p14:creationId xmlns:p14="http://schemas.microsoft.com/office/powerpoint/2010/main" val="4494089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1" y="1311261"/>
            <a:ext cx="3718455" cy="1371600"/>
          </a:xfrm>
        </p:spPr>
        <p:txBody>
          <a:bodyPr>
            <a:normAutofit/>
          </a:bodyPr>
          <a:lstStyle/>
          <a:p>
            <a:r>
              <a:rPr lang="es-ES" sz="3200" b="1" dirty="0" smtClean="0"/>
              <a:t>Conclusiones</a:t>
            </a:r>
            <a:br>
              <a:rPr lang="es-ES" sz="3200" b="1" dirty="0" smtClean="0"/>
            </a:br>
            <a:endParaRPr lang="es-ES" sz="3200" b="1" dirty="0"/>
          </a:p>
        </p:txBody>
      </p:sp>
      <p:sp>
        <p:nvSpPr>
          <p:cNvPr id="3" name="Marcador de contenido 2"/>
          <p:cNvSpPr>
            <a:spLocks noGrp="1"/>
          </p:cNvSpPr>
          <p:nvPr>
            <p:ph idx="1"/>
          </p:nvPr>
        </p:nvSpPr>
        <p:spPr>
          <a:xfrm>
            <a:off x="5608234" y="990322"/>
            <a:ext cx="5673660" cy="4893735"/>
          </a:xfrm>
        </p:spPr>
        <p:txBody>
          <a:bodyPr>
            <a:noAutofit/>
          </a:bodyPr>
          <a:lstStyle/>
          <a:p>
            <a:pPr>
              <a:buFont typeface="Wingdings" panose="05000000000000000000" pitchFamily="2" charset="2"/>
              <a:buChar char="ü"/>
            </a:pPr>
            <a:r>
              <a:rPr lang="es-ES" sz="1700" dirty="0" smtClean="0"/>
              <a:t>Me ha permitido </a:t>
            </a:r>
            <a:r>
              <a:rPr lang="es-ES" sz="1700" dirty="0"/>
              <a:t>aprender a analizar y </a:t>
            </a:r>
            <a:r>
              <a:rPr lang="es-ES" sz="1700" dirty="0" smtClean="0"/>
              <a:t>desarrollar </a:t>
            </a:r>
            <a:r>
              <a:rPr lang="es-ES" sz="1700" dirty="0"/>
              <a:t>el proceso de creación “extremo a extremo” de un ecommerce, sus necesidades, visión de negocio, </a:t>
            </a:r>
            <a:r>
              <a:rPr lang="es-ES" sz="1700" dirty="0" smtClean="0"/>
              <a:t>estrategias </a:t>
            </a:r>
            <a:r>
              <a:rPr lang="es-ES" sz="1700" dirty="0"/>
              <a:t>e implantación técnica. </a:t>
            </a:r>
            <a:endParaRPr lang="es-ES" sz="1700" dirty="0" smtClean="0"/>
          </a:p>
          <a:p>
            <a:pPr marL="0" indent="0">
              <a:buNone/>
            </a:pPr>
            <a:endParaRPr lang="es-ES" sz="1000" dirty="0"/>
          </a:p>
          <a:p>
            <a:pPr>
              <a:buFont typeface="Wingdings" panose="05000000000000000000" pitchFamily="2" charset="2"/>
              <a:buChar char="ü"/>
            </a:pPr>
            <a:r>
              <a:rPr lang="es-ES" sz="1700" dirty="0" smtClean="0"/>
              <a:t>No sólo </a:t>
            </a:r>
            <a:r>
              <a:rPr lang="es-ES" sz="1700" dirty="0"/>
              <a:t>ha sido un proyecto </a:t>
            </a:r>
            <a:r>
              <a:rPr lang="es-ES" sz="1700" dirty="0" smtClean="0"/>
              <a:t>técnico,  </a:t>
            </a:r>
            <a:r>
              <a:rPr lang="es-ES" sz="1700" dirty="0"/>
              <a:t>también ha dispuesto de un gran contenido empresarial y </a:t>
            </a:r>
            <a:r>
              <a:rPr lang="es-ES" sz="1700" dirty="0" smtClean="0"/>
              <a:t>estratégico al contar con un cliente real. </a:t>
            </a:r>
          </a:p>
          <a:p>
            <a:pPr marL="0" indent="0">
              <a:buNone/>
            </a:pPr>
            <a:endParaRPr lang="es-ES" sz="1000" dirty="0"/>
          </a:p>
          <a:p>
            <a:pPr>
              <a:buFont typeface="Wingdings" panose="05000000000000000000" pitchFamily="2" charset="2"/>
              <a:buChar char="ü"/>
            </a:pPr>
            <a:r>
              <a:rPr lang="es-ES" sz="1700" dirty="0" smtClean="0"/>
              <a:t>He tenido la oportunidad de empaparme de una tecnología desconocida hasta el momento, el </a:t>
            </a:r>
            <a:r>
              <a:rPr lang="es-ES" sz="1700" dirty="0"/>
              <a:t>desarrollo web de un ecommerce era un ámbito en el que nunca </a:t>
            </a:r>
            <a:r>
              <a:rPr lang="es-ES" sz="1700" dirty="0" smtClean="0"/>
              <a:t>había trabajado.</a:t>
            </a:r>
            <a:endParaRPr lang="es-ES" sz="1700" dirty="0"/>
          </a:p>
        </p:txBody>
      </p:sp>
      <p:sp>
        <p:nvSpPr>
          <p:cNvPr id="5" name="CuadroTexto 4"/>
          <p:cNvSpPr txBox="1"/>
          <p:nvPr/>
        </p:nvSpPr>
        <p:spPr>
          <a:xfrm>
            <a:off x="1293811" y="3130072"/>
            <a:ext cx="4314423" cy="923330"/>
          </a:xfrm>
          <a:prstGeom prst="rect">
            <a:avLst/>
          </a:prstGeom>
          <a:noFill/>
        </p:spPr>
        <p:txBody>
          <a:bodyPr wrap="square" rtlCol="0">
            <a:spAutoFit/>
          </a:bodyPr>
          <a:lstStyle/>
          <a:p>
            <a:r>
              <a:rPr lang="es-ES" i="1" dirty="0" smtClean="0"/>
              <a:t>“Puedo concluir </a:t>
            </a:r>
            <a:r>
              <a:rPr lang="es-ES" i="1" dirty="0"/>
              <a:t>asegurando que ha sido una experiencia muy </a:t>
            </a:r>
            <a:r>
              <a:rPr lang="es-ES" i="1" dirty="0" smtClean="0"/>
              <a:t>satisfactoria, </a:t>
            </a:r>
            <a:r>
              <a:rPr lang="es-ES" i="1" dirty="0"/>
              <a:t>que me ha sumado a nivel </a:t>
            </a:r>
            <a:r>
              <a:rPr lang="es-ES" i="1" dirty="0" smtClean="0"/>
              <a:t>profesional y personal.”</a:t>
            </a:r>
            <a:endParaRPr lang="es-ES" i="1" dirty="0"/>
          </a:p>
        </p:txBody>
      </p:sp>
    </p:spTree>
    <p:extLst>
      <p:ext uri="{BB962C8B-B14F-4D97-AF65-F5344CB8AC3E}">
        <p14:creationId xmlns:p14="http://schemas.microsoft.com/office/powerpoint/2010/main" val="23932067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09" y="1819026"/>
            <a:ext cx="3718455" cy="1371600"/>
          </a:xfrm>
        </p:spPr>
        <p:txBody>
          <a:bodyPr>
            <a:normAutofit/>
          </a:bodyPr>
          <a:lstStyle/>
          <a:p>
            <a:r>
              <a:rPr lang="es-ES" sz="4000" b="1" dirty="0" smtClean="0"/>
              <a:t>Índice</a:t>
            </a:r>
            <a:r>
              <a:rPr lang="es-ES" sz="3200" b="1" dirty="0" smtClean="0"/>
              <a:t/>
            </a:r>
            <a:br>
              <a:rPr lang="es-ES" sz="3200" b="1" dirty="0" smtClean="0"/>
            </a:br>
            <a:endParaRPr lang="es-ES" sz="3200" b="1" dirty="0"/>
          </a:p>
        </p:txBody>
      </p:sp>
      <p:sp>
        <p:nvSpPr>
          <p:cNvPr id="3" name="Marcador de contenido 2"/>
          <p:cNvSpPr>
            <a:spLocks noGrp="1"/>
          </p:cNvSpPr>
          <p:nvPr>
            <p:ph idx="1"/>
          </p:nvPr>
        </p:nvSpPr>
        <p:spPr>
          <a:xfrm>
            <a:off x="6661508" y="810424"/>
            <a:ext cx="6346900" cy="5199727"/>
          </a:xfrm>
        </p:spPr>
        <p:txBody>
          <a:bodyPr>
            <a:noAutofit/>
          </a:bodyPr>
          <a:lstStyle/>
          <a:p>
            <a:pPr marL="342900" indent="-342900">
              <a:spcBef>
                <a:spcPts val="0"/>
              </a:spcBef>
              <a:spcAft>
                <a:spcPts val="700"/>
              </a:spcAft>
              <a:buFont typeface="Arial" panose="020B0604020202020204" pitchFamily="34" charset="0"/>
              <a:buChar char="•"/>
            </a:pPr>
            <a:r>
              <a:rPr lang="es-ES" sz="1800" dirty="0" smtClean="0">
                <a:solidFill>
                  <a:schemeClr val="tx1"/>
                </a:solidFill>
              </a:rPr>
              <a:t>Objetivos</a:t>
            </a:r>
          </a:p>
          <a:p>
            <a:pPr marL="342900" indent="-342900">
              <a:spcBef>
                <a:spcPts val="0"/>
              </a:spcBef>
              <a:spcAft>
                <a:spcPts val="700"/>
              </a:spcAft>
              <a:buFont typeface="Arial" panose="020B0604020202020204" pitchFamily="34" charset="0"/>
              <a:buChar char="•"/>
            </a:pPr>
            <a:r>
              <a:rPr lang="es-ES" sz="1800" dirty="0">
                <a:solidFill>
                  <a:schemeClr val="tx1"/>
                </a:solidFill>
              </a:rPr>
              <a:t>Requisitos de </a:t>
            </a:r>
            <a:r>
              <a:rPr lang="es-ES" sz="1800" dirty="0" smtClean="0">
                <a:solidFill>
                  <a:schemeClr val="tx1"/>
                </a:solidFill>
              </a:rPr>
              <a:t>NumisMat</a:t>
            </a:r>
          </a:p>
          <a:p>
            <a:pPr marL="342900" indent="-342900">
              <a:spcBef>
                <a:spcPts val="0"/>
              </a:spcBef>
              <a:spcAft>
                <a:spcPts val="700"/>
              </a:spcAft>
              <a:buFont typeface="Arial" panose="020B0604020202020204" pitchFamily="34" charset="0"/>
              <a:buChar char="•"/>
            </a:pPr>
            <a:r>
              <a:rPr lang="es-ES" sz="1800" dirty="0" smtClean="0">
                <a:solidFill>
                  <a:schemeClr val="tx1"/>
                </a:solidFill>
              </a:rPr>
              <a:t>Elección </a:t>
            </a:r>
            <a:r>
              <a:rPr lang="es-ES" sz="1800" dirty="0">
                <a:solidFill>
                  <a:schemeClr val="tx1"/>
                </a:solidFill>
              </a:rPr>
              <a:t>plataforma desarrollo: </a:t>
            </a:r>
            <a:r>
              <a:rPr lang="es-ES" sz="1800" dirty="0" smtClean="0">
                <a:solidFill>
                  <a:schemeClr val="tx1"/>
                </a:solidFill>
              </a:rPr>
              <a:t>Prestashop</a:t>
            </a:r>
          </a:p>
          <a:p>
            <a:pPr marL="342900" indent="-342900">
              <a:spcBef>
                <a:spcPts val="0"/>
              </a:spcBef>
              <a:spcAft>
                <a:spcPts val="700"/>
              </a:spcAft>
              <a:buFont typeface="Arial" panose="020B0604020202020204" pitchFamily="34" charset="0"/>
              <a:buChar char="•"/>
            </a:pPr>
            <a:r>
              <a:rPr lang="es-ES" sz="1800" dirty="0" smtClean="0">
                <a:solidFill>
                  <a:schemeClr val="tx1"/>
                </a:solidFill>
              </a:rPr>
              <a:t>Front-End</a:t>
            </a:r>
            <a:endParaRPr lang="es-ES" sz="1800" dirty="0">
              <a:solidFill>
                <a:schemeClr val="tx1"/>
              </a:solidFill>
            </a:endParaRPr>
          </a:p>
          <a:p>
            <a:pPr marL="800100" lvl="1" indent="-342900">
              <a:spcBef>
                <a:spcPts val="0"/>
              </a:spcBef>
              <a:spcAft>
                <a:spcPts val="700"/>
              </a:spcAft>
              <a:buFont typeface="Arial" panose="020B0604020202020204" pitchFamily="34" charset="0"/>
              <a:buChar char="•"/>
            </a:pPr>
            <a:r>
              <a:rPr lang="es-ES" sz="1600" dirty="0">
                <a:solidFill>
                  <a:schemeClr val="tx1"/>
                </a:solidFill>
              </a:rPr>
              <a:t>Página principal</a:t>
            </a:r>
          </a:p>
          <a:p>
            <a:pPr marL="800100" lvl="1" indent="-342900">
              <a:spcBef>
                <a:spcPts val="0"/>
              </a:spcBef>
              <a:spcAft>
                <a:spcPts val="700"/>
              </a:spcAft>
              <a:buFont typeface="Arial" panose="020B0604020202020204" pitchFamily="34" charset="0"/>
              <a:buChar char="•"/>
            </a:pPr>
            <a:r>
              <a:rPr lang="es-ES" sz="1600" dirty="0">
                <a:solidFill>
                  <a:schemeClr val="tx1"/>
                </a:solidFill>
              </a:rPr>
              <a:t>Página para los artículos</a:t>
            </a:r>
          </a:p>
          <a:p>
            <a:pPr marL="800100" lvl="1" indent="-342900">
              <a:spcBef>
                <a:spcPts val="0"/>
              </a:spcBef>
              <a:spcAft>
                <a:spcPts val="700"/>
              </a:spcAft>
              <a:buFont typeface="Arial" panose="020B0604020202020204" pitchFamily="34" charset="0"/>
              <a:buChar char="•"/>
            </a:pPr>
            <a:r>
              <a:rPr lang="es-ES" sz="1600" dirty="0">
                <a:solidFill>
                  <a:schemeClr val="tx1"/>
                </a:solidFill>
              </a:rPr>
              <a:t>Proceso de pago</a:t>
            </a:r>
          </a:p>
          <a:p>
            <a:pPr marL="342900" indent="-342900">
              <a:spcBef>
                <a:spcPts val="0"/>
              </a:spcBef>
              <a:spcAft>
                <a:spcPts val="700"/>
              </a:spcAft>
              <a:buFont typeface="Arial" panose="020B0604020202020204" pitchFamily="34" charset="0"/>
              <a:buChar char="•"/>
            </a:pPr>
            <a:r>
              <a:rPr lang="es-ES" sz="1800" dirty="0">
                <a:solidFill>
                  <a:schemeClr val="tx1"/>
                </a:solidFill>
              </a:rPr>
              <a:t>Back-End</a:t>
            </a:r>
          </a:p>
          <a:p>
            <a:pPr marL="800100" lvl="1" indent="-342900">
              <a:spcBef>
                <a:spcPts val="0"/>
              </a:spcBef>
              <a:spcAft>
                <a:spcPts val="700"/>
              </a:spcAft>
              <a:buFont typeface="Arial" panose="020B0604020202020204" pitchFamily="34" charset="0"/>
              <a:buChar char="•"/>
            </a:pPr>
            <a:r>
              <a:rPr lang="es-ES" sz="1600" dirty="0">
                <a:solidFill>
                  <a:schemeClr val="tx1"/>
                </a:solidFill>
              </a:rPr>
              <a:t>Gestión de productos</a:t>
            </a:r>
          </a:p>
          <a:p>
            <a:pPr marL="800100" lvl="1" indent="-342900">
              <a:spcBef>
                <a:spcPts val="0"/>
              </a:spcBef>
              <a:spcAft>
                <a:spcPts val="700"/>
              </a:spcAft>
              <a:buFont typeface="Arial" panose="020B0604020202020204" pitchFamily="34" charset="0"/>
              <a:buChar char="•"/>
            </a:pPr>
            <a:r>
              <a:rPr lang="es-ES" sz="1600" dirty="0">
                <a:solidFill>
                  <a:schemeClr val="tx1"/>
                </a:solidFill>
              </a:rPr>
              <a:t>Gestión de clientes</a:t>
            </a:r>
          </a:p>
          <a:p>
            <a:pPr marL="800100" lvl="1" indent="-342900">
              <a:spcBef>
                <a:spcPts val="0"/>
              </a:spcBef>
              <a:spcAft>
                <a:spcPts val="700"/>
              </a:spcAft>
              <a:buFont typeface="Arial" panose="020B0604020202020204" pitchFamily="34" charset="0"/>
              <a:buChar char="•"/>
            </a:pPr>
            <a:r>
              <a:rPr lang="es-ES" sz="1600" dirty="0">
                <a:solidFill>
                  <a:schemeClr val="tx1"/>
                </a:solidFill>
              </a:rPr>
              <a:t>Gestión del transporte</a:t>
            </a:r>
          </a:p>
          <a:p>
            <a:pPr marL="342900" indent="-342900">
              <a:spcBef>
                <a:spcPts val="0"/>
              </a:spcBef>
              <a:spcAft>
                <a:spcPts val="700"/>
              </a:spcAft>
              <a:buFont typeface="Arial" panose="020B0604020202020204" pitchFamily="34" charset="0"/>
              <a:buChar char="•"/>
            </a:pPr>
            <a:r>
              <a:rPr lang="es-ES" sz="1800" dirty="0">
                <a:solidFill>
                  <a:schemeClr val="tx1"/>
                </a:solidFill>
              </a:rPr>
              <a:t>Multilenguaje</a:t>
            </a:r>
          </a:p>
          <a:p>
            <a:pPr marL="342900" indent="-342900">
              <a:spcBef>
                <a:spcPts val="0"/>
              </a:spcBef>
              <a:spcAft>
                <a:spcPts val="700"/>
              </a:spcAft>
              <a:buFont typeface="Arial" panose="020B0604020202020204" pitchFamily="34" charset="0"/>
              <a:buChar char="•"/>
            </a:pPr>
            <a:r>
              <a:rPr lang="es-ES" sz="1800" dirty="0">
                <a:solidFill>
                  <a:schemeClr val="tx1"/>
                </a:solidFill>
              </a:rPr>
              <a:t>Módulos adicionales</a:t>
            </a:r>
          </a:p>
          <a:p>
            <a:pPr marL="342900" indent="-342900">
              <a:spcBef>
                <a:spcPts val="0"/>
              </a:spcBef>
              <a:spcAft>
                <a:spcPts val="700"/>
              </a:spcAft>
              <a:buFont typeface="Arial" panose="020B0604020202020204" pitchFamily="34" charset="0"/>
              <a:buChar char="•"/>
            </a:pPr>
            <a:r>
              <a:rPr lang="es-ES" sz="1800" dirty="0">
                <a:solidFill>
                  <a:schemeClr val="tx1"/>
                </a:solidFill>
              </a:rPr>
              <a:t>Líneas de futuro</a:t>
            </a:r>
          </a:p>
          <a:p>
            <a:pPr marL="342900" indent="-342900">
              <a:spcBef>
                <a:spcPts val="0"/>
              </a:spcBef>
              <a:spcAft>
                <a:spcPts val="700"/>
              </a:spcAft>
              <a:buFont typeface="Arial" panose="020B0604020202020204" pitchFamily="34" charset="0"/>
              <a:buChar char="•"/>
            </a:pPr>
            <a:r>
              <a:rPr lang="es-ES" sz="1800" dirty="0">
                <a:solidFill>
                  <a:schemeClr val="tx1"/>
                </a:solidFill>
              </a:rPr>
              <a:t>Conclusiones</a:t>
            </a:r>
          </a:p>
        </p:txBody>
      </p:sp>
      <p:pic>
        <p:nvPicPr>
          <p:cNvPr id="4" name="Imagen 3"/>
          <p:cNvPicPr>
            <a:picLocks noChangeAspect="1"/>
          </p:cNvPicPr>
          <p:nvPr/>
        </p:nvPicPr>
        <p:blipFill>
          <a:blip r:embed="rId2"/>
          <a:stretch>
            <a:fillRect/>
          </a:stretch>
        </p:blipFill>
        <p:spPr>
          <a:xfrm>
            <a:off x="1815193" y="3010322"/>
            <a:ext cx="2624284" cy="990912"/>
          </a:xfrm>
          <a:prstGeom prst="rect">
            <a:avLst/>
          </a:prstGeom>
        </p:spPr>
      </p:pic>
    </p:spTree>
    <p:extLst>
      <p:ext uri="{BB962C8B-B14F-4D97-AF65-F5344CB8AC3E}">
        <p14:creationId xmlns:p14="http://schemas.microsoft.com/office/powerpoint/2010/main" val="4883564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207276"/>
          </a:xfrm>
        </p:spPr>
        <p:txBody>
          <a:bodyPr>
            <a:normAutofit/>
          </a:bodyPr>
          <a:lstStyle/>
          <a:p>
            <a:r>
              <a:rPr lang="es-ES" sz="4000" b="1" dirty="0" smtClean="0"/>
              <a:t>Objetivo</a:t>
            </a:r>
            <a:endParaRPr lang="es-ES" sz="4000" b="1" dirty="0"/>
          </a:p>
        </p:txBody>
      </p:sp>
      <p:sp>
        <p:nvSpPr>
          <p:cNvPr id="4" name="CuadroTexto 3"/>
          <p:cNvSpPr txBox="1"/>
          <p:nvPr/>
        </p:nvSpPr>
        <p:spPr>
          <a:xfrm>
            <a:off x="1295402" y="2356835"/>
            <a:ext cx="10225826" cy="3631763"/>
          </a:xfrm>
          <a:prstGeom prst="rect">
            <a:avLst/>
          </a:prstGeom>
          <a:noFill/>
        </p:spPr>
        <p:txBody>
          <a:bodyPr wrap="square" rtlCol="0">
            <a:spAutoFit/>
          </a:bodyPr>
          <a:lstStyle/>
          <a:p>
            <a:endParaRPr lang="es-ES" dirty="0"/>
          </a:p>
          <a:p>
            <a:r>
              <a:rPr lang="es-ES" dirty="0"/>
              <a:t>El proyecto consistirá en la </a:t>
            </a:r>
            <a:r>
              <a:rPr lang="es-ES" sz="2000" b="1" dirty="0" smtClean="0"/>
              <a:t>elaboración end to end de un nuevo </a:t>
            </a:r>
            <a:r>
              <a:rPr lang="es-ES" sz="3200" b="1" dirty="0" smtClean="0"/>
              <a:t>Ecommerce</a:t>
            </a:r>
            <a:r>
              <a:rPr lang="es-ES" dirty="0"/>
              <a:t>, desde </a:t>
            </a:r>
            <a:r>
              <a:rPr lang="es-ES" dirty="0" smtClean="0"/>
              <a:t>su solicitud </a:t>
            </a:r>
            <a:r>
              <a:rPr lang="es-ES" dirty="0"/>
              <a:t>por parte de un cliente real hasta su puesta en producción. </a:t>
            </a:r>
            <a:endParaRPr lang="es-ES" dirty="0" smtClean="0"/>
          </a:p>
          <a:p>
            <a:endParaRPr lang="es-ES" sz="2400" dirty="0"/>
          </a:p>
          <a:p>
            <a:r>
              <a:rPr lang="es-ES" sz="2000" b="1" dirty="0" smtClean="0"/>
              <a:t>El </a:t>
            </a:r>
            <a:r>
              <a:rPr lang="es-ES" sz="3200" b="1" dirty="0" smtClean="0"/>
              <a:t>cliente</a:t>
            </a:r>
            <a:r>
              <a:rPr lang="es-ES" sz="2000" b="1" dirty="0" smtClean="0"/>
              <a:t> marcará los </a:t>
            </a:r>
            <a:r>
              <a:rPr lang="es-ES" sz="2000" b="1" dirty="0"/>
              <a:t>requisitos</a:t>
            </a:r>
            <a:r>
              <a:rPr lang="es-ES" sz="2000" dirty="0"/>
              <a:t> </a:t>
            </a:r>
            <a:r>
              <a:rPr lang="es-ES" dirty="0" smtClean="0"/>
              <a:t>para su negocio, propio del</a:t>
            </a:r>
            <a:r>
              <a:rPr lang="es-ES" sz="2000" b="1" dirty="0" smtClean="0"/>
              <a:t> </a:t>
            </a:r>
            <a:r>
              <a:rPr lang="es-ES" sz="2000" dirty="0"/>
              <a:t>sector de la </a:t>
            </a:r>
            <a:r>
              <a:rPr lang="es-ES" sz="2800" b="1" dirty="0" smtClean="0"/>
              <a:t>numismática</a:t>
            </a:r>
            <a:r>
              <a:rPr lang="es-ES" dirty="0"/>
              <a:t>.	</a:t>
            </a:r>
            <a:endParaRPr lang="es-ES" dirty="0" smtClean="0"/>
          </a:p>
          <a:p>
            <a:endParaRPr lang="es-ES" sz="2400" dirty="0"/>
          </a:p>
          <a:p>
            <a:r>
              <a:rPr lang="es-ES" dirty="0" smtClean="0"/>
              <a:t>Utilizaremos el software </a:t>
            </a:r>
            <a:r>
              <a:rPr lang="es-ES" dirty="0"/>
              <a:t>open source </a:t>
            </a:r>
            <a:r>
              <a:rPr lang="es-ES" sz="2800" b="1" dirty="0" smtClean="0"/>
              <a:t>PrestaShop</a:t>
            </a:r>
            <a:r>
              <a:rPr lang="es-ES" dirty="0" smtClean="0"/>
              <a:t> </a:t>
            </a:r>
            <a:r>
              <a:rPr lang="es-ES" dirty="0"/>
              <a:t>con </a:t>
            </a:r>
            <a:r>
              <a:rPr lang="es-ES" dirty="0" smtClean="0"/>
              <a:t>sus propios módulos </a:t>
            </a:r>
            <a:r>
              <a:rPr lang="es-ES" dirty="0"/>
              <a:t>y el </a:t>
            </a:r>
            <a:r>
              <a:rPr lang="es-ES" dirty="0" smtClean="0"/>
              <a:t>Back-End de CPanel. </a:t>
            </a:r>
            <a:r>
              <a:rPr lang="es-ES" dirty="0"/>
              <a:t>No será necesario el desarrollo en código nativo </a:t>
            </a:r>
            <a:r>
              <a:rPr lang="es-ES" dirty="0" smtClean="0"/>
              <a:t>de </a:t>
            </a:r>
            <a:r>
              <a:rPr lang="es-ES" dirty="0"/>
              <a:t>la plataforma. 	</a:t>
            </a:r>
          </a:p>
          <a:p>
            <a:endParaRPr lang="es-ES" dirty="0"/>
          </a:p>
          <a:p>
            <a:endParaRPr lang="es-ES" dirty="0"/>
          </a:p>
        </p:txBody>
      </p:sp>
    </p:spTree>
    <p:extLst>
      <p:ext uri="{BB962C8B-B14F-4D97-AF65-F5344CB8AC3E}">
        <p14:creationId xmlns:p14="http://schemas.microsoft.com/office/powerpoint/2010/main" val="3643308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2079" y="1057860"/>
            <a:ext cx="9609668" cy="476519"/>
          </a:xfrm>
        </p:spPr>
        <p:txBody>
          <a:bodyPr>
            <a:noAutofit/>
          </a:bodyPr>
          <a:lstStyle/>
          <a:p>
            <a:pPr algn="ctr"/>
            <a:r>
              <a:rPr lang="es-ES" b="1" dirty="0" smtClean="0"/>
              <a:t>Requisitos de NumisMat</a:t>
            </a:r>
            <a:endParaRPr lang="es-ES" b="1" dirty="0"/>
          </a:p>
        </p:txBody>
      </p:sp>
      <p:sp>
        <p:nvSpPr>
          <p:cNvPr id="3" name="Marcador de texto 2"/>
          <p:cNvSpPr>
            <a:spLocks noGrp="1"/>
          </p:cNvSpPr>
          <p:nvPr>
            <p:ph type="body" idx="1"/>
          </p:nvPr>
        </p:nvSpPr>
        <p:spPr>
          <a:xfrm>
            <a:off x="2106676" y="1818314"/>
            <a:ext cx="10196730" cy="3958833"/>
          </a:xfrm>
        </p:spPr>
        <p:txBody>
          <a:bodyPr>
            <a:normAutofit fontScale="92500" lnSpcReduction="20000"/>
          </a:bodyPr>
          <a:lstStyle/>
          <a:p>
            <a:r>
              <a:rPr lang="es-ES" dirty="0" smtClean="0"/>
              <a:t>Funcionalidades relacionadas con el Front-End: </a:t>
            </a:r>
          </a:p>
          <a:p>
            <a:pPr marL="800100" lvl="1" indent="-342900">
              <a:buFont typeface="Arial" panose="020B0604020202020204" pitchFamily="34" charset="0"/>
              <a:buChar char="•"/>
            </a:pPr>
            <a:r>
              <a:rPr lang="es-ES" sz="1900" dirty="0" smtClean="0">
                <a:solidFill>
                  <a:schemeClr val="tx1"/>
                </a:solidFill>
              </a:rPr>
              <a:t>Posibilidad de login y registro por parte del cliente</a:t>
            </a:r>
          </a:p>
          <a:p>
            <a:pPr marL="800100" lvl="1" indent="-342900">
              <a:buFont typeface="Arial" panose="020B0604020202020204" pitchFamily="34" charset="0"/>
              <a:buChar char="•"/>
            </a:pPr>
            <a:r>
              <a:rPr lang="es-ES" sz="1900" dirty="0" smtClean="0">
                <a:solidFill>
                  <a:schemeClr val="tx1"/>
                </a:solidFill>
              </a:rPr>
              <a:t>Disposición de diferentes métodos de pago</a:t>
            </a:r>
          </a:p>
          <a:p>
            <a:pPr marL="800100" lvl="1" indent="-342900">
              <a:buFont typeface="Arial" panose="020B0604020202020204" pitchFamily="34" charset="0"/>
              <a:buChar char="•"/>
            </a:pPr>
            <a:r>
              <a:rPr lang="es-ES" sz="1900" dirty="0" smtClean="0">
                <a:solidFill>
                  <a:schemeClr val="tx1"/>
                </a:solidFill>
              </a:rPr>
              <a:t>Visualización y búsqueda en catálogo vertical diferenciado por continentes y países</a:t>
            </a:r>
          </a:p>
          <a:p>
            <a:pPr marL="800100" lvl="1" indent="-342900">
              <a:buFont typeface="Arial" panose="020B0604020202020204" pitchFamily="34" charset="0"/>
              <a:buChar char="•"/>
            </a:pPr>
            <a:r>
              <a:rPr lang="es-ES" sz="1900" dirty="0" smtClean="0">
                <a:solidFill>
                  <a:schemeClr val="tx1"/>
                </a:solidFill>
              </a:rPr>
              <a:t>Selección del idioma de navegación (Multilingüe)</a:t>
            </a:r>
          </a:p>
          <a:p>
            <a:pPr marL="800100" lvl="1" indent="-342900">
              <a:buFont typeface="Arial" panose="020B0604020202020204" pitchFamily="34" charset="0"/>
              <a:buChar char="•"/>
            </a:pPr>
            <a:r>
              <a:rPr lang="es-ES" sz="1900" dirty="0" smtClean="0">
                <a:solidFill>
                  <a:schemeClr val="tx1"/>
                </a:solidFill>
              </a:rPr>
              <a:t>Creación del Logo</a:t>
            </a:r>
            <a:endParaRPr lang="es-ES" dirty="0" smtClean="0"/>
          </a:p>
          <a:p>
            <a:endParaRPr lang="es-ES" sz="900" dirty="0" smtClean="0"/>
          </a:p>
          <a:p>
            <a:endParaRPr lang="es-ES" sz="900" dirty="0" smtClean="0"/>
          </a:p>
          <a:p>
            <a:r>
              <a:rPr lang="es-ES" dirty="0" smtClean="0"/>
              <a:t>Funcionalidades relacionadas con el Back-End: </a:t>
            </a:r>
            <a:endParaRPr lang="es-ES" sz="1200" dirty="0" smtClean="0"/>
          </a:p>
          <a:p>
            <a:pPr marL="800100" lvl="1" indent="-342900">
              <a:buFont typeface="Arial" panose="020B0604020202020204" pitchFamily="34" charset="0"/>
              <a:buChar char="•"/>
            </a:pPr>
            <a:r>
              <a:rPr lang="es-ES" sz="1900" dirty="0" smtClean="0">
                <a:solidFill>
                  <a:schemeClr val="tx1"/>
                </a:solidFill>
              </a:rPr>
              <a:t>Gestión de clientes</a:t>
            </a:r>
          </a:p>
          <a:p>
            <a:pPr marL="800100" lvl="1" indent="-342900">
              <a:buFont typeface="Arial" panose="020B0604020202020204" pitchFamily="34" charset="0"/>
              <a:buChar char="•"/>
            </a:pPr>
            <a:r>
              <a:rPr lang="es-ES" sz="1900" dirty="0" smtClean="0">
                <a:solidFill>
                  <a:schemeClr val="tx1"/>
                </a:solidFill>
              </a:rPr>
              <a:t>Gestión de productos</a:t>
            </a:r>
          </a:p>
          <a:p>
            <a:pPr marL="800100" lvl="1" indent="-342900">
              <a:buFont typeface="Arial" panose="020B0604020202020204" pitchFamily="34" charset="0"/>
              <a:buChar char="•"/>
            </a:pPr>
            <a:r>
              <a:rPr lang="es-ES" sz="1900" dirty="0" smtClean="0">
                <a:solidFill>
                  <a:schemeClr val="tx1"/>
                </a:solidFill>
              </a:rPr>
              <a:t>Gestión de transporte</a:t>
            </a:r>
            <a:endParaRPr lang="es-ES" dirty="0" smtClean="0">
              <a:solidFill>
                <a:schemeClr val="tx1"/>
              </a:solidFill>
            </a:endParaRPr>
          </a:p>
        </p:txBody>
      </p:sp>
      <p:pic>
        <p:nvPicPr>
          <p:cNvPr id="6" name="Imagen 5"/>
          <p:cNvPicPr>
            <a:picLocks noChangeAspect="1"/>
          </p:cNvPicPr>
          <p:nvPr/>
        </p:nvPicPr>
        <p:blipFill>
          <a:blip r:embed="rId2"/>
          <a:stretch>
            <a:fillRect/>
          </a:stretch>
        </p:blipFill>
        <p:spPr>
          <a:xfrm rot="21256200">
            <a:off x="7899693" y="1165494"/>
            <a:ext cx="3479150" cy="1481170"/>
          </a:xfrm>
          <a:prstGeom prst="rect">
            <a:avLst/>
          </a:prstGeom>
        </p:spPr>
      </p:pic>
    </p:spTree>
    <p:extLst>
      <p:ext uri="{BB962C8B-B14F-4D97-AF65-F5344CB8AC3E}">
        <p14:creationId xmlns:p14="http://schemas.microsoft.com/office/powerpoint/2010/main" val="41491073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8538" y="1094702"/>
            <a:ext cx="9609668" cy="476519"/>
          </a:xfrm>
        </p:spPr>
        <p:txBody>
          <a:bodyPr>
            <a:noAutofit/>
          </a:bodyPr>
          <a:lstStyle/>
          <a:p>
            <a:pPr algn="ctr"/>
            <a:r>
              <a:rPr lang="es-ES" b="1" dirty="0" smtClean="0"/>
              <a:t>Plataforma desarrollo:  PrestaShop</a:t>
            </a:r>
            <a:endParaRPr lang="es-ES" b="1" dirty="0"/>
          </a:p>
        </p:txBody>
      </p:sp>
      <p:sp>
        <p:nvSpPr>
          <p:cNvPr id="3" name="Marcador de texto 2"/>
          <p:cNvSpPr>
            <a:spLocks noGrp="1"/>
          </p:cNvSpPr>
          <p:nvPr>
            <p:ph type="body" idx="1"/>
          </p:nvPr>
        </p:nvSpPr>
        <p:spPr>
          <a:xfrm>
            <a:off x="1372674" y="1878915"/>
            <a:ext cx="10196730" cy="3979570"/>
          </a:xfrm>
        </p:spPr>
        <p:txBody>
          <a:bodyPr>
            <a:normAutofit fontScale="92500" lnSpcReduction="20000"/>
          </a:bodyPr>
          <a:lstStyle/>
          <a:p>
            <a:r>
              <a:rPr lang="es-ES" dirty="0" smtClean="0"/>
              <a:t>¿Por qué decidimos apoyarnos en Prestashop?</a:t>
            </a:r>
          </a:p>
          <a:p>
            <a:endParaRPr lang="es-ES" sz="1200" dirty="0" smtClean="0"/>
          </a:p>
          <a:p>
            <a:pPr marL="800100" lvl="1" indent="-342900">
              <a:buFont typeface="Arial" panose="020B0604020202020204" pitchFamily="34" charset="0"/>
              <a:buChar char="•"/>
            </a:pPr>
            <a:r>
              <a:rPr lang="es-ES" sz="1900" dirty="0" smtClean="0">
                <a:solidFill>
                  <a:schemeClr val="tx1"/>
                </a:solidFill>
              </a:rPr>
              <a:t>Se orienta a tiendas de pequeño y mediano tamaño</a:t>
            </a:r>
          </a:p>
          <a:p>
            <a:pPr marL="800100" lvl="1" indent="-342900">
              <a:buFont typeface="Arial" panose="020B0604020202020204" pitchFamily="34" charset="0"/>
              <a:buChar char="•"/>
            </a:pPr>
            <a:r>
              <a:rPr lang="es-ES" sz="1900" dirty="0" smtClean="0">
                <a:solidFill>
                  <a:schemeClr val="tx1"/>
                </a:solidFill>
              </a:rPr>
              <a:t>Tiene muy presente la importancia del posicionamiento web</a:t>
            </a:r>
          </a:p>
          <a:p>
            <a:pPr marL="800100" lvl="1" indent="-342900">
              <a:buFont typeface="Arial" panose="020B0604020202020204" pitchFamily="34" charset="0"/>
              <a:buChar char="•"/>
            </a:pPr>
            <a:r>
              <a:rPr lang="es-ES" sz="1900" dirty="0" smtClean="0">
                <a:solidFill>
                  <a:schemeClr val="tx1"/>
                </a:solidFill>
              </a:rPr>
              <a:t>Sus costes son reducidos</a:t>
            </a:r>
          </a:p>
          <a:p>
            <a:pPr marL="800100" lvl="1" indent="-342900">
              <a:buFont typeface="Arial" panose="020B0604020202020204" pitchFamily="34" charset="0"/>
              <a:buChar char="•"/>
            </a:pPr>
            <a:r>
              <a:rPr lang="es-ES" sz="1900" dirty="0" smtClean="0">
                <a:solidFill>
                  <a:schemeClr val="tx1"/>
                </a:solidFill>
              </a:rPr>
              <a:t>Instalación </a:t>
            </a:r>
            <a:r>
              <a:rPr lang="es-ES" sz="1900" dirty="0">
                <a:solidFill>
                  <a:schemeClr val="tx1"/>
                </a:solidFill>
              </a:rPr>
              <a:t>asequible y disposición de un panel de administrador intuitivo </a:t>
            </a:r>
          </a:p>
          <a:p>
            <a:pPr marL="800100" lvl="1" indent="-342900">
              <a:buFont typeface="Arial" panose="020B0604020202020204" pitchFamily="34" charset="0"/>
              <a:buChar char="•"/>
            </a:pPr>
            <a:r>
              <a:rPr lang="es-ES" sz="1900" dirty="0" smtClean="0">
                <a:solidFill>
                  <a:schemeClr val="tx1"/>
                </a:solidFill>
              </a:rPr>
              <a:t>Mejoras </a:t>
            </a:r>
            <a:r>
              <a:rPr lang="es-ES" sz="1900" dirty="0">
                <a:solidFill>
                  <a:schemeClr val="tx1"/>
                </a:solidFill>
              </a:rPr>
              <a:t>y ampliaciones asumibles gracias a sus módulos (gratis y con coste) </a:t>
            </a:r>
          </a:p>
          <a:p>
            <a:pPr marL="800100" lvl="1" indent="-342900">
              <a:buFont typeface="Arial" panose="020B0604020202020204" pitchFamily="34" charset="0"/>
              <a:buChar char="•"/>
            </a:pPr>
            <a:r>
              <a:rPr lang="es-ES" sz="1900" dirty="0" smtClean="0">
                <a:solidFill>
                  <a:schemeClr val="tx1"/>
                </a:solidFill>
              </a:rPr>
              <a:t>Dispone </a:t>
            </a:r>
            <a:r>
              <a:rPr lang="es-ES" sz="1900" dirty="0">
                <a:solidFill>
                  <a:schemeClr val="tx1"/>
                </a:solidFill>
              </a:rPr>
              <a:t>de gran variedad de plantillas </a:t>
            </a:r>
          </a:p>
          <a:p>
            <a:pPr marL="800100" lvl="1" indent="-342900">
              <a:buFont typeface="Arial" panose="020B0604020202020204" pitchFamily="34" charset="0"/>
              <a:buChar char="•"/>
            </a:pPr>
            <a:r>
              <a:rPr lang="es-ES" sz="1900" dirty="0" smtClean="0">
                <a:solidFill>
                  <a:schemeClr val="tx1"/>
                </a:solidFill>
              </a:rPr>
              <a:t>Cuenta con </a:t>
            </a:r>
            <a:r>
              <a:rPr lang="es-ES" sz="1900" dirty="0">
                <a:solidFill>
                  <a:schemeClr val="tx1"/>
                </a:solidFill>
              </a:rPr>
              <a:t>un back-end potente </a:t>
            </a:r>
          </a:p>
          <a:p>
            <a:pPr marL="800100" lvl="1" indent="-342900">
              <a:buFont typeface="Arial" panose="020B0604020202020204" pitchFamily="34" charset="0"/>
              <a:buChar char="•"/>
            </a:pPr>
            <a:r>
              <a:rPr lang="es-ES" sz="1900" dirty="0" smtClean="0">
                <a:solidFill>
                  <a:schemeClr val="tx1"/>
                </a:solidFill>
              </a:rPr>
              <a:t>Ofrece la posibilidad </a:t>
            </a:r>
            <a:r>
              <a:rPr lang="es-ES" sz="1900" dirty="0">
                <a:solidFill>
                  <a:schemeClr val="tx1"/>
                </a:solidFill>
              </a:rPr>
              <a:t>de crear multitiendas </a:t>
            </a:r>
          </a:p>
          <a:p>
            <a:pPr marL="800100" lvl="1" indent="-342900">
              <a:buFont typeface="Arial" panose="020B0604020202020204" pitchFamily="34" charset="0"/>
              <a:buChar char="•"/>
            </a:pPr>
            <a:r>
              <a:rPr lang="es-ES" sz="1900" dirty="0" smtClean="0">
                <a:solidFill>
                  <a:schemeClr val="tx1"/>
                </a:solidFill>
              </a:rPr>
              <a:t>Sistema </a:t>
            </a:r>
            <a:r>
              <a:rPr lang="es-ES" sz="1900" dirty="0">
                <a:solidFill>
                  <a:schemeClr val="tx1"/>
                </a:solidFill>
              </a:rPr>
              <a:t>multilingüe y multimoneda </a:t>
            </a:r>
          </a:p>
          <a:p>
            <a:pPr marL="342900" indent="-342900">
              <a:buFont typeface="Arial" panose="020B0604020202020204" pitchFamily="34" charset="0"/>
              <a:buChar char="•"/>
            </a:pPr>
            <a:endParaRPr lang="es-ES" dirty="0" smtClean="0">
              <a:solidFill>
                <a:schemeClr val="tx1"/>
              </a:solidFill>
            </a:endParaRPr>
          </a:p>
        </p:txBody>
      </p:sp>
      <p:pic>
        <p:nvPicPr>
          <p:cNvPr id="4" name="Imagen 3"/>
          <p:cNvPicPr>
            <a:picLocks noChangeAspect="1"/>
          </p:cNvPicPr>
          <p:nvPr/>
        </p:nvPicPr>
        <p:blipFill>
          <a:blip r:embed="rId2"/>
          <a:stretch>
            <a:fillRect/>
          </a:stretch>
        </p:blipFill>
        <p:spPr>
          <a:xfrm>
            <a:off x="8887327" y="4022320"/>
            <a:ext cx="2495672" cy="2143859"/>
          </a:xfrm>
          <a:prstGeom prst="rect">
            <a:avLst/>
          </a:prstGeom>
        </p:spPr>
      </p:pic>
    </p:spTree>
    <p:extLst>
      <p:ext uri="{BB962C8B-B14F-4D97-AF65-F5344CB8AC3E}">
        <p14:creationId xmlns:p14="http://schemas.microsoft.com/office/powerpoint/2010/main" val="24673107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6763" y="882593"/>
            <a:ext cx="9609668" cy="476519"/>
          </a:xfrm>
        </p:spPr>
        <p:txBody>
          <a:bodyPr>
            <a:noAutofit/>
          </a:bodyPr>
          <a:lstStyle/>
          <a:p>
            <a:r>
              <a:rPr lang="es-ES" b="1" dirty="0" smtClean="0"/>
              <a:t>                                     Front-End                       </a:t>
            </a:r>
            <a:r>
              <a:rPr lang="es-ES" sz="1600" b="1" i="1" dirty="0" smtClean="0"/>
              <a:t>Página principal</a:t>
            </a:r>
            <a:endParaRPr lang="es-ES" sz="1600" b="1" i="1" dirty="0"/>
          </a:p>
        </p:txBody>
      </p:sp>
      <p:pic>
        <p:nvPicPr>
          <p:cNvPr id="4" name="Imagen 3"/>
          <p:cNvPicPr>
            <a:picLocks noChangeAspect="1"/>
          </p:cNvPicPr>
          <p:nvPr/>
        </p:nvPicPr>
        <p:blipFill>
          <a:blip r:embed="rId2"/>
          <a:stretch>
            <a:fillRect/>
          </a:stretch>
        </p:blipFill>
        <p:spPr>
          <a:xfrm>
            <a:off x="1030309" y="1356670"/>
            <a:ext cx="4046562" cy="4847861"/>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a:blip r:embed="rId3"/>
          <a:stretch>
            <a:fillRect/>
          </a:stretch>
        </p:blipFill>
        <p:spPr>
          <a:xfrm>
            <a:off x="6983754" y="1288159"/>
            <a:ext cx="4195107" cy="4929251"/>
          </a:xfrm>
          <a:prstGeom prst="rect">
            <a:avLst/>
          </a:prstGeom>
          <a:ln>
            <a:noFill/>
          </a:ln>
          <a:effectLst>
            <a:outerShdw blurRad="190500" algn="tl" rotWithShape="0">
              <a:srgbClr val="000000">
                <a:alpha val="70000"/>
              </a:srgbClr>
            </a:outerShdw>
          </a:effectLst>
        </p:spPr>
      </p:pic>
      <p:sp>
        <p:nvSpPr>
          <p:cNvPr id="7" name="Flecha a la derecha con bandas 6"/>
          <p:cNvSpPr/>
          <p:nvPr/>
        </p:nvSpPr>
        <p:spPr>
          <a:xfrm>
            <a:off x="5402180" y="3476442"/>
            <a:ext cx="1396107" cy="601658"/>
          </a:xfrm>
          <a:prstGeom prst="stripedRightArrow">
            <a:avLst>
              <a:gd name="adj1" fmla="val 57747"/>
              <a:gd name="adj2" fmla="val 848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142931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1749100" y="2382949"/>
            <a:ext cx="9077325" cy="3524250"/>
          </a:xfrm>
          <a:prstGeom prst="rect">
            <a:avLst/>
          </a:prstGeom>
          <a:ln>
            <a:noFill/>
          </a:ln>
          <a:effectLst>
            <a:outerShdw blurRad="190500" algn="tl" rotWithShape="0">
              <a:srgbClr val="000000">
                <a:alpha val="70000"/>
              </a:srgbClr>
            </a:outerShdw>
          </a:effectLst>
        </p:spPr>
      </p:pic>
      <p:sp>
        <p:nvSpPr>
          <p:cNvPr id="2" name="Título 1"/>
          <p:cNvSpPr>
            <a:spLocks noGrp="1"/>
          </p:cNvSpPr>
          <p:nvPr>
            <p:ph type="title"/>
          </p:nvPr>
        </p:nvSpPr>
        <p:spPr>
          <a:xfrm>
            <a:off x="1295400" y="901520"/>
            <a:ext cx="9609668" cy="476519"/>
          </a:xfrm>
        </p:spPr>
        <p:txBody>
          <a:bodyPr>
            <a:noAutofit/>
          </a:bodyPr>
          <a:lstStyle/>
          <a:p>
            <a:r>
              <a:rPr lang="es-ES" b="1" dirty="0" smtClean="0"/>
              <a:t>                                     Front-End                       </a:t>
            </a:r>
            <a:r>
              <a:rPr lang="es-ES" sz="1600" b="1" i="1" dirty="0" smtClean="0"/>
              <a:t>Página principal</a:t>
            </a:r>
            <a:endParaRPr lang="es-ES" sz="1600" b="1" i="1" dirty="0"/>
          </a:p>
        </p:txBody>
      </p:sp>
      <p:sp>
        <p:nvSpPr>
          <p:cNvPr id="3" name="CuadroTexto 2"/>
          <p:cNvSpPr txBox="1"/>
          <p:nvPr/>
        </p:nvSpPr>
        <p:spPr>
          <a:xfrm>
            <a:off x="1439728" y="1412991"/>
            <a:ext cx="4680397" cy="400110"/>
          </a:xfrm>
          <a:prstGeom prst="rect">
            <a:avLst/>
          </a:prstGeom>
          <a:noFill/>
        </p:spPr>
        <p:txBody>
          <a:bodyPr wrap="square" rtlCol="0">
            <a:spAutoFit/>
          </a:bodyPr>
          <a:lstStyle/>
          <a:p>
            <a:r>
              <a:rPr lang="es-ES" sz="2000" b="1" dirty="0" smtClean="0"/>
              <a:t>Catálogo vertical por continentes/países: </a:t>
            </a:r>
            <a:endParaRPr lang="es-ES" sz="2000" b="1" dirty="0"/>
          </a:p>
        </p:txBody>
      </p:sp>
      <p:sp>
        <p:nvSpPr>
          <p:cNvPr id="6" name="CuadroTexto 5"/>
          <p:cNvSpPr txBox="1"/>
          <p:nvPr/>
        </p:nvSpPr>
        <p:spPr>
          <a:xfrm>
            <a:off x="5154926" y="1893674"/>
            <a:ext cx="845017" cy="307777"/>
          </a:xfrm>
          <a:prstGeom prst="rect">
            <a:avLst/>
          </a:prstGeom>
          <a:noFill/>
        </p:spPr>
        <p:txBody>
          <a:bodyPr wrap="square" rtlCol="0">
            <a:spAutoFit/>
          </a:bodyPr>
          <a:lstStyle/>
          <a:p>
            <a:r>
              <a:rPr lang="es-ES" sz="1400" b="1" i="1" dirty="0" smtClean="0">
                <a:solidFill>
                  <a:schemeClr val="accent1">
                    <a:lumMod val="50000"/>
                  </a:schemeClr>
                </a:solidFill>
              </a:rPr>
              <a:t>Título</a:t>
            </a:r>
            <a:endParaRPr lang="es-ES" sz="1400" b="1" i="1" dirty="0">
              <a:solidFill>
                <a:schemeClr val="accent1">
                  <a:lumMod val="50000"/>
                </a:schemeClr>
              </a:solidFill>
            </a:endParaRPr>
          </a:p>
        </p:txBody>
      </p:sp>
      <p:sp>
        <p:nvSpPr>
          <p:cNvPr id="7" name="CuadroTexto 6"/>
          <p:cNvSpPr txBox="1"/>
          <p:nvPr/>
        </p:nvSpPr>
        <p:spPr>
          <a:xfrm>
            <a:off x="618726" y="2881507"/>
            <a:ext cx="1172472" cy="523220"/>
          </a:xfrm>
          <a:prstGeom prst="rect">
            <a:avLst/>
          </a:prstGeom>
          <a:noFill/>
        </p:spPr>
        <p:txBody>
          <a:bodyPr wrap="square" rtlCol="0">
            <a:spAutoFit/>
          </a:bodyPr>
          <a:lstStyle/>
          <a:p>
            <a:r>
              <a:rPr lang="es-ES" sz="1400" b="1" i="1" dirty="0" smtClean="0">
                <a:solidFill>
                  <a:schemeClr val="accent1">
                    <a:lumMod val="50000"/>
                  </a:schemeClr>
                </a:solidFill>
              </a:rPr>
              <a:t>País seleccionado</a:t>
            </a:r>
            <a:endParaRPr lang="es-ES" sz="1400" b="1" i="1" dirty="0">
              <a:solidFill>
                <a:schemeClr val="accent1">
                  <a:lumMod val="50000"/>
                </a:schemeClr>
              </a:solidFill>
            </a:endParaRPr>
          </a:p>
        </p:txBody>
      </p:sp>
      <p:sp>
        <p:nvSpPr>
          <p:cNvPr id="8" name="CuadroTexto 7"/>
          <p:cNvSpPr txBox="1"/>
          <p:nvPr/>
        </p:nvSpPr>
        <p:spPr>
          <a:xfrm>
            <a:off x="5996323" y="1981876"/>
            <a:ext cx="1628105" cy="307777"/>
          </a:xfrm>
          <a:prstGeom prst="rect">
            <a:avLst/>
          </a:prstGeom>
          <a:noFill/>
        </p:spPr>
        <p:txBody>
          <a:bodyPr wrap="square" rtlCol="0">
            <a:spAutoFit/>
          </a:bodyPr>
          <a:lstStyle/>
          <a:p>
            <a:r>
              <a:rPr lang="es-ES" sz="1400" b="1" i="1" dirty="0" smtClean="0">
                <a:solidFill>
                  <a:schemeClr val="accent1">
                    <a:lumMod val="50000"/>
                  </a:schemeClr>
                </a:solidFill>
              </a:rPr>
              <a:t>Cantidad</a:t>
            </a:r>
            <a:endParaRPr lang="es-ES" sz="1400" b="1" i="1" dirty="0">
              <a:solidFill>
                <a:schemeClr val="accent1">
                  <a:lumMod val="50000"/>
                </a:schemeClr>
              </a:solidFill>
            </a:endParaRPr>
          </a:p>
        </p:txBody>
      </p:sp>
      <p:sp>
        <p:nvSpPr>
          <p:cNvPr id="10" name="CuadroTexto 9"/>
          <p:cNvSpPr txBox="1"/>
          <p:nvPr/>
        </p:nvSpPr>
        <p:spPr>
          <a:xfrm>
            <a:off x="621055" y="1951101"/>
            <a:ext cx="1628105" cy="307777"/>
          </a:xfrm>
          <a:prstGeom prst="rect">
            <a:avLst/>
          </a:prstGeom>
          <a:noFill/>
        </p:spPr>
        <p:txBody>
          <a:bodyPr wrap="square" rtlCol="0">
            <a:spAutoFit/>
          </a:bodyPr>
          <a:lstStyle/>
          <a:p>
            <a:r>
              <a:rPr lang="es-ES" sz="1400" b="1" i="1" dirty="0" smtClean="0">
                <a:solidFill>
                  <a:schemeClr val="accent1">
                    <a:lumMod val="50000"/>
                  </a:schemeClr>
                </a:solidFill>
              </a:rPr>
              <a:t>Ruta</a:t>
            </a:r>
          </a:p>
        </p:txBody>
      </p:sp>
      <p:sp>
        <p:nvSpPr>
          <p:cNvPr id="11" name="Flecha izquierda 10"/>
          <p:cNvSpPr/>
          <p:nvPr/>
        </p:nvSpPr>
        <p:spPr>
          <a:xfrm rot="19216091">
            <a:off x="4581138" y="2348368"/>
            <a:ext cx="759566" cy="140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3" name="Flecha izquierda 12"/>
          <p:cNvSpPr/>
          <p:nvPr/>
        </p:nvSpPr>
        <p:spPr>
          <a:xfrm rot="12373151">
            <a:off x="1075987" y="3526428"/>
            <a:ext cx="820633" cy="1063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Flecha izquierda 13"/>
          <p:cNvSpPr/>
          <p:nvPr/>
        </p:nvSpPr>
        <p:spPr>
          <a:xfrm rot="12164383">
            <a:off x="1108651" y="2230289"/>
            <a:ext cx="710161" cy="107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CuadroTexto 14"/>
          <p:cNvSpPr txBox="1"/>
          <p:nvPr/>
        </p:nvSpPr>
        <p:spPr>
          <a:xfrm>
            <a:off x="10887285" y="4533630"/>
            <a:ext cx="1628105" cy="307777"/>
          </a:xfrm>
          <a:prstGeom prst="rect">
            <a:avLst/>
          </a:prstGeom>
          <a:noFill/>
        </p:spPr>
        <p:txBody>
          <a:bodyPr wrap="square" rtlCol="0">
            <a:spAutoFit/>
          </a:bodyPr>
          <a:lstStyle/>
          <a:p>
            <a:r>
              <a:rPr lang="es-ES" sz="1400" b="1" i="1" dirty="0" smtClean="0">
                <a:solidFill>
                  <a:schemeClr val="accent1">
                    <a:lumMod val="50000"/>
                  </a:schemeClr>
                </a:solidFill>
              </a:rPr>
              <a:t>Vistas</a:t>
            </a:r>
            <a:endParaRPr lang="es-ES" sz="1400" b="1" i="1" dirty="0">
              <a:solidFill>
                <a:schemeClr val="accent1">
                  <a:lumMod val="50000"/>
                </a:schemeClr>
              </a:solidFill>
            </a:endParaRPr>
          </a:p>
        </p:txBody>
      </p:sp>
      <p:sp>
        <p:nvSpPr>
          <p:cNvPr id="16" name="Flecha izquierda 15"/>
          <p:cNvSpPr/>
          <p:nvPr/>
        </p:nvSpPr>
        <p:spPr>
          <a:xfrm rot="19936310">
            <a:off x="9427335" y="5060083"/>
            <a:ext cx="1632845" cy="1615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p:cNvSpPr txBox="1"/>
          <p:nvPr/>
        </p:nvSpPr>
        <p:spPr>
          <a:xfrm>
            <a:off x="2456921" y="5880766"/>
            <a:ext cx="1628105" cy="307777"/>
          </a:xfrm>
          <a:prstGeom prst="rect">
            <a:avLst/>
          </a:prstGeom>
          <a:noFill/>
        </p:spPr>
        <p:txBody>
          <a:bodyPr wrap="square" rtlCol="0">
            <a:spAutoFit/>
          </a:bodyPr>
          <a:lstStyle/>
          <a:p>
            <a:r>
              <a:rPr lang="es-ES" sz="1400" b="1" i="1" dirty="0" smtClean="0">
                <a:solidFill>
                  <a:schemeClr val="accent1">
                    <a:lumMod val="50000"/>
                  </a:schemeClr>
                </a:solidFill>
              </a:rPr>
              <a:t>Ordenación</a:t>
            </a:r>
            <a:endParaRPr lang="es-ES" sz="1400" b="1" i="1" dirty="0">
              <a:solidFill>
                <a:schemeClr val="accent1">
                  <a:lumMod val="50000"/>
                </a:schemeClr>
              </a:solidFill>
            </a:endParaRPr>
          </a:p>
        </p:txBody>
      </p:sp>
      <p:sp>
        <p:nvSpPr>
          <p:cNvPr id="18" name="Flecha izquierda 17"/>
          <p:cNvSpPr/>
          <p:nvPr/>
        </p:nvSpPr>
        <p:spPr>
          <a:xfrm rot="9041977">
            <a:off x="3480288" y="5807009"/>
            <a:ext cx="761587" cy="1114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Flecha izquierda 18"/>
          <p:cNvSpPr/>
          <p:nvPr/>
        </p:nvSpPr>
        <p:spPr>
          <a:xfrm rot="19216091">
            <a:off x="5403465" y="2440855"/>
            <a:ext cx="759566" cy="140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57659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01520"/>
            <a:ext cx="9609668" cy="476519"/>
          </a:xfrm>
        </p:spPr>
        <p:txBody>
          <a:bodyPr>
            <a:noAutofit/>
          </a:bodyPr>
          <a:lstStyle/>
          <a:p>
            <a:r>
              <a:rPr lang="es-ES" b="1" dirty="0" smtClean="0"/>
              <a:t>                                     Front-End                       </a:t>
            </a:r>
            <a:r>
              <a:rPr lang="es-ES" sz="1600" b="1" i="1" dirty="0" smtClean="0"/>
              <a:t>Página principal</a:t>
            </a:r>
            <a:endParaRPr lang="es-ES" sz="1600" b="1" i="1" dirty="0"/>
          </a:p>
        </p:txBody>
      </p:sp>
      <p:sp>
        <p:nvSpPr>
          <p:cNvPr id="3" name="CuadroTexto 2"/>
          <p:cNvSpPr txBox="1"/>
          <p:nvPr/>
        </p:nvSpPr>
        <p:spPr>
          <a:xfrm>
            <a:off x="1321158" y="1455311"/>
            <a:ext cx="4242515" cy="400110"/>
          </a:xfrm>
          <a:prstGeom prst="rect">
            <a:avLst/>
          </a:prstGeom>
          <a:noFill/>
        </p:spPr>
        <p:txBody>
          <a:bodyPr wrap="square" rtlCol="0">
            <a:spAutoFit/>
          </a:bodyPr>
          <a:lstStyle/>
          <a:p>
            <a:r>
              <a:rPr lang="es-ES" sz="2000" b="1" dirty="0" smtClean="0"/>
              <a:t>Login y registro: </a:t>
            </a:r>
            <a:endParaRPr lang="es-ES" sz="2000" b="1" dirty="0"/>
          </a:p>
        </p:txBody>
      </p:sp>
      <p:pic>
        <p:nvPicPr>
          <p:cNvPr id="5" name="Imagen 4"/>
          <p:cNvPicPr>
            <a:picLocks noChangeAspect="1"/>
          </p:cNvPicPr>
          <p:nvPr/>
        </p:nvPicPr>
        <p:blipFill>
          <a:blip r:embed="rId2"/>
          <a:stretch>
            <a:fillRect/>
          </a:stretch>
        </p:blipFill>
        <p:spPr>
          <a:xfrm>
            <a:off x="952678" y="2123136"/>
            <a:ext cx="7985837" cy="2837507"/>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3"/>
          <a:stretch>
            <a:fillRect/>
          </a:stretch>
        </p:blipFill>
        <p:spPr>
          <a:xfrm>
            <a:off x="9080182" y="1459881"/>
            <a:ext cx="2177256" cy="4694708"/>
          </a:xfrm>
          <a:prstGeom prst="rect">
            <a:avLst/>
          </a:prstGeom>
          <a:ln>
            <a:noFill/>
          </a:ln>
          <a:effectLst>
            <a:outerShdw blurRad="190500" algn="tl" rotWithShape="0">
              <a:srgbClr val="000000">
                <a:alpha val="70000"/>
              </a:srgbClr>
            </a:outerShdw>
          </a:effectLst>
        </p:spPr>
      </p:pic>
      <p:sp>
        <p:nvSpPr>
          <p:cNvPr id="8" name="Flecha doblada 7"/>
          <p:cNvSpPr/>
          <p:nvPr/>
        </p:nvSpPr>
        <p:spPr>
          <a:xfrm flipV="1">
            <a:off x="1721128" y="4146073"/>
            <a:ext cx="7359054" cy="1629139"/>
          </a:xfrm>
          <a:prstGeom prst="bentArrow">
            <a:avLst>
              <a:gd name="adj1" fmla="val 5381"/>
              <a:gd name="adj2" fmla="val 21567"/>
              <a:gd name="adj3" fmla="val 19263"/>
              <a:gd name="adj4" fmla="val 559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158410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1815</TotalTime>
  <Words>995</Words>
  <Application>Microsoft Office PowerPoint</Application>
  <PresentationFormat>Panorámica</PresentationFormat>
  <Paragraphs>181</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Garamond</vt:lpstr>
      <vt:lpstr>Wingdings</vt:lpstr>
      <vt:lpstr>Orgánico</vt:lpstr>
      <vt:lpstr>NumisMat</vt:lpstr>
      <vt:lpstr> Si tu negocio no está en internet,  tu negocio no existe</vt:lpstr>
      <vt:lpstr>Índice </vt:lpstr>
      <vt:lpstr>Objetivo</vt:lpstr>
      <vt:lpstr>Requisitos de NumisMat</vt:lpstr>
      <vt:lpstr>Plataforma desarrollo:  PrestaShop</vt:lpstr>
      <vt:lpstr>                                     Front-End                       Página principal</vt:lpstr>
      <vt:lpstr>                                     Front-End                       Página principal</vt:lpstr>
      <vt:lpstr>                                     Front-End                       Página principal</vt:lpstr>
      <vt:lpstr>                                     Front-End                       Página principal</vt:lpstr>
      <vt:lpstr>                                     Front-End                 Página para los artículos</vt:lpstr>
      <vt:lpstr>                                     Front-End                       Proceso de pago</vt:lpstr>
      <vt:lpstr>                                     Front-End                       Proceso de pago</vt:lpstr>
      <vt:lpstr>                                     Back-End                      Gestión Productos</vt:lpstr>
      <vt:lpstr>                                     Back-End                        Gestión Clientes</vt:lpstr>
      <vt:lpstr>                                     Back-End                      Gestión Transporte</vt:lpstr>
      <vt:lpstr>                                  Multilenguaje</vt:lpstr>
      <vt:lpstr>                             Módulos adicionales             Menú horizontal               </vt:lpstr>
      <vt:lpstr>                             Módulos adicionales         Contacta con nosotros</vt:lpstr>
      <vt:lpstr>                             Módulos adicionales          Carrusel de imágenes</vt:lpstr>
      <vt:lpstr>                             Módulos adicionales                 ContentBox</vt:lpstr>
      <vt:lpstr>                             Módulos adicionales                 Multidivisa</vt:lpstr>
      <vt:lpstr>Líneas de futuro </vt:lpstr>
      <vt:lpstr>Conclusiones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NumisMat</dc:title>
  <dc:creator>irene callejo rodriguez</dc:creator>
  <cp:lastModifiedBy>irene callejo rodriguez</cp:lastModifiedBy>
  <cp:revision>220</cp:revision>
  <cp:lastPrinted>2017-12-15T11:25:46Z</cp:lastPrinted>
  <dcterms:created xsi:type="dcterms:W3CDTF">2017-12-07T11:15:27Z</dcterms:created>
  <dcterms:modified xsi:type="dcterms:W3CDTF">2017-12-30T10:07:52Z</dcterms:modified>
</cp:coreProperties>
</file>