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Lst>
  <p:notesMasterIdLst>
    <p:notesMasterId r:id="rId25"/>
  </p:notesMasterIdLst>
  <p:handoutMasterIdLst>
    <p:handoutMasterId r:id="rId26"/>
  </p:handoutMasterIdLst>
  <p:sldIdLst>
    <p:sldId id="257" r:id="rId2"/>
    <p:sldId id="258" r:id="rId3"/>
    <p:sldId id="271" r:id="rId4"/>
    <p:sldId id="270" r:id="rId5"/>
    <p:sldId id="272" r:id="rId6"/>
    <p:sldId id="273" r:id="rId7"/>
    <p:sldId id="274" r:id="rId8"/>
    <p:sldId id="275" r:id="rId9"/>
    <p:sldId id="276" r:id="rId10"/>
    <p:sldId id="277" r:id="rId11"/>
    <p:sldId id="278" r:id="rId12"/>
    <p:sldId id="279" r:id="rId13"/>
    <p:sldId id="280" r:id="rId14"/>
    <p:sldId id="281" r:id="rId15"/>
    <p:sldId id="284" r:id="rId16"/>
    <p:sldId id="283" r:id="rId17"/>
    <p:sldId id="285" r:id="rId18"/>
    <p:sldId id="286" r:id="rId19"/>
    <p:sldId id="287" r:id="rId20"/>
    <p:sldId id="289" r:id="rId21"/>
    <p:sldId id="288" r:id="rId22"/>
    <p:sldId id="282"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di Tejedo" initials="JT" lastIdx="1" clrIdx="0">
    <p:extLst>
      <p:ext uri="{19B8F6BF-5375-455C-9EA6-DF929625EA0E}">
        <p15:presenceInfo xmlns:p15="http://schemas.microsoft.com/office/powerpoint/2012/main" userId="S-1-5-21-3732822553-2408374105-2255135004-5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0104" autoAdjust="0"/>
  </p:normalViewPr>
  <p:slideViewPr>
    <p:cSldViewPr snapToGrid="0">
      <p:cViewPr varScale="1">
        <p:scale>
          <a:sx n="105" d="100"/>
          <a:sy n="105" d="100"/>
        </p:scale>
        <p:origin x="1830"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28-Dec-17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28-Dec-17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hangingPunct="1">
              <a:spcBef>
                <a:spcPct val="0"/>
              </a:spcBef>
              <a:buFontTx/>
              <a:buChar char="-"/>
            </a:pPr>
            <a:r>
              <a:rPr lang="es-ES" altLang="en-US" dirty="0" smtClean="0"/>
              <a:t>Me presento</a:t>
            </a:r>
          </a:p>
          <a:p>
            <a:pPr eaLnBrk="1" hangingPunct="1">
              <a:spcBef>
                <a:spcPct val="0"/>
              </a:spcBef>
              <a:buFontTx/>
              <a:buChar char="-"/>
            </a:pPr>
            <a:r>
              <a:rPr lang="es-ES" altLang="en-US" dirty="0" smtClean="0"/>
              <a:t>Presento al tutor de mi trabajo</a:t>
            </a:r>
          </a:p>
          <a:p>
            <a:pPr eaLnBrk="1" hangingPunct="1">
              <a:spcBef>
                <a:spcPct val="0"/>
              </a:spcBef>
              <a:buFontTx/>
              <a:buChar char="-"/>
            </a:pPr>
            <a:r>
              <a:rPr lang="es-ES" altLang="en-US" dirty="0" smtClean="0"/>
              <a:t>Presento el titulo de mi trabajo</a:t>
            </a:r>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este caso, en cada </a:t>
            </a:r>
            <a:r>
              <a:rPr lang="es-ES" sz="1200" i="1" kern="1200" dirty="0" smtClean="0">
                <a:solidFill>
                  <a:schemeClr val="tx1"/>
                </a:solidFill>
                <a:effectLst/>
                <a:latin typeface="+mn-lt"/>
                <a:ea typeface="+mn-ea"/>
                <a:cs typeface="+mn-cs"/>
              </a:rPr>
              <a:t>widget</a:t>
            </a:r>
            <a:r>
              <a:rPr lang="es-ES" sz="1200" kern="1200" dirty="0" smtClean="0">
                <a:solidFill>
                  <a:schemeClr val="tx1"/>
                </a:solidFill>
                <a:effectLst/>
                <a:latin typeface="+mn-lt"/>
                <a:ea typeface="+mn-ea"/>
                <a:cs typeface="+mn-cs"/>
              </a:rPr>
              <a:t> se muestra solo un sensor, permitiendo así que el usuario pueda añadir tantos como quiera sin tener que depender de que la cantidad sea múltiplo de tres. El tamaño se ha ampliado para permitir valores más largos, así como para mostrar el nombre del sensor acompañado del área entre paréntesis (lugar de la instalación donde está ubicado: dormitorio, cocina, recepción…) y el nombre de la instalación, por si el usuario tiene más de una instalación asignada y quiere mezclar sensores de ambas.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10</a:t>
            </a:fld>
            <a:endParaRPr lang="en-US"/>
          </a:p>
        </p:txBody>
      </p:sp>
    </p:spTree>
    <p:extLst>
      <p:ext uri="{BB962C8B-B14F-4D97-AF65-F5344CB8AC3E}">
        <p14:creationId xmlns:p14="http://schemas.microsoft.com/office/powerpoint/2010/main" val="1288217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plataforma consiste en una serie de servicios en la nube a los cuales se comunican los entornos web y móvil (Android e iOS) mediante una API, ya sea para obtener datos o realizar acciones. El propio servidor interactúa periódicamente o bajo demanda con el </a:t>
            </a:r>
            <a:r>
              <a:rPr lang="es-ES" sz="1200" i="1" kern="1200" dirty="0" smtClean="0">
                <a:solidFill>
                  <a:schemeClr val="tx1"/>
                </a:solidFill>
                <a:effectLst/>
                <a:latin typeface="+mn-lt"/>
                <a:ea typeface="+mn-ea"/>
                <a:cs typeface="+mn-cs"/>
              </a:rPr>
              <a:t>gateway</a:t>
            </a:r>
            <a:r>
              <a:rPr lang="es-ES" sz="1200" kern="1200" baseline="30000" dirty="0" smtClean="0">
                <a:solidFill>
                  <a:schemeClr val="tx1"/>
                </a:solidFill>
                <a:effectLst/>
                <a:latin typeface="+mn-lt"/>
                <a:ea typeface="+mn-ea"/>
                <a:cs typeface="+mn-cs"/>
              </a:rPr>
              <a:t>5</a:t>
            </a:r>
            <a:r>
              <a:rPr lang="es-ES" sz="1200" kern="1200" dirty="0" smtClean="0">
                <a:solidFill>
                  <a:schemeClr val="tx1"/>
                </a:solidFill>
                <a:effectLst/>
                <a:latin typeface="+mn-lt"/>
                <a:ea typeface="+mn-ea"/>
                <a:cs typeface="+mn-cs"/>
              </a:rPr>
              <a:t> que el usuario tiene físicamente en su dominio (casa, negocio…) el cual hace de puente con los sensores y cámaras.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11</a:t>
            </a:fld>
            <a:endParaRPr lang="en-US"/>
          </a:p>
        </p:txBody>
      </p:sp>
    </p:spTree>
    <p:extLst>
      <p:ext uri="{BB962C8B-B14F-4D97-AF65-F5344CB8AC3E}">
        <p14:creationId xmlns:p14="http://schemas.microsoft.com/office/powerpoint/2010/main" val="224435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Aplicación</a:t>
            </a:r>
            <a:r>
              <a:rPr lang="en-US" baseline="0" dirty="0" smtClean="0"/>
              <a:t> Android </a:t>
            </a:r>
            <a:r>
              <a:rPr lang="en-US" baseline="0" dirty="0" err="1" smtClean="0"/>
              <a:t>desarrollada</a:t>
            </a:r>
            <a:r>
              <a:rPr lang="en-US" baseline="0" dirty="0" smtClean="0"/>
              <a:t> </a:t>
            </a:r>
            <a:r>
              <a:rPr lang="en-US" baseline="0" dirty="0" err="1" smtClean="0"/>
              <a:t>en</a:t>
            </a:r>
            <a:r>
              <a:rPr lang="en-US" baseline="0" dirty="0" smtClean="0"/>
              <a:t> Android Studio</a:t>
            </a:r>
          </a:p>
          <a:p>
            <a:pPr marL="171450" indent="-171450">
              <a:buFontTx/>
              <a:buChar char="-"/>
            </a:pPr>
            <a:r>
              <a:rPr lang="en-US" baseline="0" dirty="0" err="1" smtClean="0"/>
              <a:t>Servidor</a:t>
            </a:r>
            <a:r>
              <a:rPr lang="en-US" baseline="0" dirty="0" smtClean="0"/>
              <a:t> C# </a:t>
            </a:r>
            <a:r>
              <a:rPr lang="en-US" baseline="0" dirty="0" err="1" smtClean="0"/>
              <a:t>desarrollado</a:t>
            </a:r>
            <a:r>
              <a:rPr lang="en-US" baseline="0" dirty="0" smtClean="0"/>
              <a:t> </a:t>
            </a:r>
            <a:r>
              <a:rPr lang="en-US" baseline="0" dirty="0" err="1" smtClean="0"/>
              <a:t>en</a:t>
            </a:r>
            <a:r>
              <a:rPr lang="en-US" baseline="0" dirty="0" smtClean="0"/>
              <a:t> Visual Studio</a:t>
            </a:r>
          </a:p>
          <a:p>
            <a:pPr marL="171450" indent="-171450">
              <a:buFontTx/>
              <a:buChar char="-"/>
            </a:pPr>
            <a:r>
              <a:rPr lang="en-US" baseline="0" dirty="0" smtClean="0"/>
              <a:t>Base de </a:t>
            </a:r>
            <a:r>
              <a:rPr lang="en-US" baseline="0" dirty="0" err="1" smtClean="0"/>
              <a:t>datos</a:t>
            </a:r>
            <a:r>
              <a:rPr lang="en-US" baseline="0" dirty="0" smtClean="0"/>
              <a:t> SQL (Server management studio 2017)</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12</a:t>
            </a:fld>
            <a:endParaRPr lang="en-US"/>
          </a:p>
        </p:txBody>
      </p:sp>
    </p:spTree>
    <p:extLst>
      <p:ext uri="{BB962C8B-B14F-4D97-AF65-F5344CB8AC3E}">
        <p14:creationId xmlns:p14="http://schemas.microsoft.com/office/powerpoint/2010/main" val="3229662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Explicar</a:t>
            </a:r>
            <a:r>
              <a:rPr lang="en-US" dirty="0" smtClean="0"/>
              <a:t> las </a:t>
            </a:r>
            <a:r>
              <a:rPr lang="en-US" dirty="0" err="1" smtClean="0"/>
              <a:t>propiedades</a:t>
            </a:r>
            <a:r>
              <a:rPr lang="en-US" dirty="0" smtClean="0"/>
              <a:t> </a:t>
            </a:r>
            <a:r>
              <a:rPr lang="en-US" dirty="0" err="1" smtClean="0"/>
              <a:t>definidas</a:t>
            </a:r>
            <a:r>
              <a:rPr lang="en-US" dirty="0" smtClean="0"/>
              <a:t>:</a:t>
            </a:r>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13</a:t>
            </a:fld>
            <a:endParaRPr lang="en-US"/>
          </a:p>
        </p:txBody>
      </p:sp>
    </p:spTree>
    <p:extLst>
      <p:ext uri="{BB962C8B-B14F-4D97-AF65-F5344CB8AC3E}">
        <p14:creationId xmlns:p14="http://schemas.microsoft.com/office/powerpoint/2010/main" val="123904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s-ES" sz="1200" kern="1200" dirty="0" smtClean="0">
                <a:solidFill>
                  <a:schemeClr val="tx1"/>
                </a:solidFill>
                <a:effectLst/>
                <a:latin typeface="+mn-lt"/>
                <a:ea typeface="+mn-ea"/>
                <a:cs typeface="+mn-cs"/>
              </a:rPr>
              <a:t>La documentación dice que se invoca cuando el usuario agrega el </a:t>
            </a:r>
            <a:r>
              <a:rPr lang="es-ES" sz="1200" i="1" kern="1200" dirty="0" smtClean="0">
                <a:solidFill>
                  <a:schemeClr val="tx1"/>
                </a:solidFill>
                <a:effectLst/>
                <a:latin typeface="+mn-lt"/>
                <a:ea typeface="+mn-ea"/>
                <a:cs typeface="+mn-cs"/>
              </a:rPr>
              <a:t>widget</a:t>
            </a:r>
            <a:r>
              <a:rPr lang="es-ES" sz="1200" kern="1200" dirty="0" smtClean="0">
                <a:solidFill>
                  <a:schemeClr val="tx1"/>
                </a:solidFill>
                <a:effectLst/>
                <a:latin typeface="+mn-lt"/>
                <a:ea typeface="+mn-ea"/>
                <a:cs typeface="+mn-cs"/>
              </a:rPr>
              <a:t> a la aplicación, salvo si se ha declarado una actividad de configuración. En ese caso será la actividad de configuración la encargada de hacer la primera actualización del </a:t>
            </a:r>
            <a:r>
              <a:rPr lang="es-ES" sz="1200" i="1" kern="1200" dirty="0" smtClean="0">
                <a:solidFill>
                  <a:schemeClr val="tx1"/>
                </a:solidFill>
                <a:effectLst/>
                <a:latin typeface="+mn-lt"/>
                <a:ea typeface="+mn-ea"/>
                <a:cs typeface="+mn-cs"/>
              </a:rPr>
              <a:t>widget</a:t>
            </a:r>
            <a:r>
              <a:rPr lang="es-ES" sz="1200" kern="1200" dirty="0" smtClean="0">
                <a:solidFill>
                  <a:schemeClr val="tx1"/>
                </a:solidFill>
                <a:effectLst/>
                <a:latin typeface="+mn-lt"/>
                <a:ea typeface="+mn-ea"/>
                <a:cs typeface="+mn-cs"/>
              </a:rPr>
              <a:t>, y a partir de entonces el método se ejecutará según el intervalo definido en la propiedad </a:t>
            </a:r>
            <a:r>
              <a:rPr lang="es-ES" sz="1200" kern="1200" dirty="0" err="1" smtClean="0">
                <a:solidFill>
                  <a:schemeClr val="tx1"/>
                </a:solidFill>
                <a:effectLst/>
                <a:latin typeface="+mn-lt"/>
                <a:ea typeface="+mn-ea"/>
                <a:cs typeface="+mn-cs"/>
              </a:rPr>
              <a:t>updatePeriodMillis</a:t>
            </a:r>
            <a:r>
              <a:rPr lang="es-ES" sz="1200" kern="1200" dirty="0" smtClean="0">
                <a:solidFill>
                  <a:schemeClr val="tx1"/>
                </a:solidFill>
                <a:effectLst/>
                <a:latin typeface="+mn-lt"/>
                <a:ea typeface="+mn-ea"/>
                <a:cs typeface="+mn-cs"/>
              </a:rPr>
              <a:t> del App Widget </a:t>
            </a:r>
            <a:r>
              <a:rPr lang="es-ES" sz="1200" kern="1200" dirty="0" err="1" smtClean="0">
                <a:solidFill>
                  <a:schemeClr val="tx1"/>
                </a:solidFill>
                <a:effectLst/>
                <a:latin typeface="+mn-lt"/>
                <a:ea typeface="+mn-ea"/>
                <a:cs typeface="+mn-cs"/>
              </a:rPr>
              <a:t>Provider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Info</a:t>
            </a:r>
            <a:r>
              <a:rPr lang="es-E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14</a:t>
            </a:fld>
            <a:endParaRPr lang="en-US"/>
          </a:p>
        </p:txBody>
      </p:sp>
    </p:spTree>
    <p:extLst>
      <p:ext uri="{BB962C8B-B14F-4D97-AF65-F5344CB8AC3E}">
        <p14:creationId xmlns:p14="http://schemas.microsoft.com/office/powerpoint/2010/main" val="56845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 sz="1200" kern="1200" dirty="0" smtClean="0">
                <a:solidFill>
                  <a:schemeClr val="tx1"/>
                </a:solidFill>
                <a:effectLst/>
                <a:latin typeface="+mn-lt"/>
                <a:ea typeface="+mn-ea"/>
                <a:cs typeface="+mn-cs"/>
              </a:rPr>
              <a:t>El método </a:t>
            </a:r>
            <a:r>
              <a:rPr lang="es-ES" sz="1200" kern="1200" dirty="0" err="1" smtClean="0">
                <a:solidFill>
                  <a:schemeClr val="tx1"/>
                </a:solidFill>
                <a:effectLst/>
                <a:latin typeface="+mn-lt"/>
                <a:ea typeface="+mn-ea"/>
                <a:cs typeface="+mn-cs"/>
              </a:rPr>
              <a:t>onEnabled</a:t>
            </a:r>
            <a:r>
              <a:rPr lang="es-ES" sz="1200" kern="1200" dirty="0" smtClean="0">
                <a:solidFill>
                  <a:schemeClr val="tx1"/>
                </a:solidFill>
                <a:effectLst/>
                <a:latin typeface="+mn-lt"/>
                <a:ea typeface="+mn-ea"/>
                <a:cs typeface="+mn-cs"/>
              </a:rPr>
              <a:t>() se llama cuando sea crea el App Widget </a:t>
            </a:r>
            <a:r>
              <a:rPr lang="es-ES" sz="1200" kern="1200" dirty="0" err="1" smtClean="0">
                <a:solidFill>
                  <a:schemeClr val="tx1"/>
                </a:solidFill>
                <a:effectLst/>
                <a:latin typeface="+mn-lt"/>
                <a:ea typeface="+mn-ea"/>
                <a:cs typeface="+mn-cs"/>
              </a:rPr>
              <a:t>Provider</a:t>
            </a:r>
            <a:r>
              <a:rPr lang="es-ES" sz="1200" kern="1200" dirty="0" smtClean="0">
                <a:solidFill>
                  <a:schemeClr val="tx1"/>
                </a:solidFill>
                <a:effectLst/>
                <a:latin typeface="+mn-lt"/>
                <a:ea typeface="+mn-ea"/>
                <a:cs typeface="+mn-cs"/>
              </a:rPr>
              <a:t> por primera vez. Es decir, si el usuario crea dos </a:t>
            </a:r>
            <a:r>
              <a:rPr lang="es-ES" sz="1200" i="1" kern="1200" dirty="0" smtClean="0">
                <a:solidFill>
                  <a:schemeClr val="tx1"/>
                </a:solidFill>
                <a:effectLst/>
                <a:latin typeface="+mn-lt"/>
                <a:ea typeface="+mn-ea"/>
                <a:cs typeface="+mn-cs"/>
              </a:rPr>
              <a:t>widgets</a:t>
            </a:r>
            <a:r>
              <a:rPr lang="es-ES" sz="1200" kern="1200" dirty="0" smtClean="0">
                <a:solidFill>
                  <a:schemeClr val="tx1"/>
                </a:solidFill>
                <a:effectLst/>
                <a:latin typeface="+mn-lt"/>
                <a:ea typeface="+mn-ea"/>
                <a:cs typeface="+mn-cs"/>
              </a:rPr>
              <a:t> de confort solo se ejecutará durante la creación del primero. Es el sitio idóneo para registrarse en el servicio a partir del cual se recibirán los valores de los sensores.</a:t>
            </a:r>
          </a:p>
          <a:p>
            <a:pPr marL="171450" indent="-171450">
              <a:buFontTx/>
              <a:buChar char="-"/>
            </a:pPr>
            <a:endParaRPr lang="es-E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kern="1200" dirty="0" smtClean="0">
                <a:solidFill>
                  <a:schemeClr val="tx1"/>
                </a:solidFill>
                <a:effectLst/>
                <a:latin typeface="+mn-lt"/>
                <a:ea typeface="+mn-ea"/>
                <a:cs typeface="+mn-cs"/>
              </a:rPr>
              <a:t>El método </a:t>
            </a:r>
            <a:r>
              <a:rPr lang="es-ES" sz="1200" kern="1200" dirty="0" err="1" smtClean="0">
                <a:solidFill>
                  <a:schemeClr val="tx1"/>
                </a:solidFill>
                <a:effectLst/>
                <a:latin typeface="+mn-lt"/>
                <a:ea typeface="+mn-ea"/>
                <a:cs typeface="+mn-cs"/>
              </a:rPr>
              <a:t>onDisabled</a:t>
            </a:r>
            <a:r>
              <a:rPr lang="es-ES" sz="1200" kern="1200" dirty="0" smtClean="0">
                <a:solidFill>
                  <a:schemeClr val="tx1"/>
                </a:solidFill>
                <a:effectLst/>
                <a:latin typeface="+mn-lt"/>
                <a:ea typeface="+mn-ea"/>
                <a:cs typeface="+mn-cs"/>
              </a:rPr>
              <a:t>() se invoca cuando se elimina el último </a:t>
            </a:r>
            <a:r>
              <a:rPr lang="es-ES" sz="1200" i="1" kern="1200" dirty="0" smtClean="0">
                <a:solidFill>
                  <a:schemeClr val="tx1"/>
                </a:solidFill>
                <a:effectLst/>
                <a:latin typeface="+mn-lt"/>
                <a:ea typeface="+mn-ea"/>
                <a:cs typeface="+mn-cs"/>
              </a:rPr>
              <a:t>widget</a:t>
            </a:r>
            <a:r>
              <a:rPr lang="es-ES" sz="1200" kern="1200" dirty="0" smtClean="0">
                <a:solidFill>
                  <a:schemeClr val="tx1"/>
                </a:solidFill>
                <a:effectLst/>
                <a:latin typeface="+mn-lt"/>
                <a:ea typeface="+mn-ea"/>
                <a:cs typeface="+mn-cs"/>
              </a:rPr>
              <a:t> de confort. Aquí es donde nos </a:t>
            </a:r>
            <a:r>
              <a:rPr lang="es-ES" sz="1200" kern="1200" dirty="0" err="1" smtClean="0">
                <a:solidFill>
                  <a:schemeClr val="tx1"/>
                </a:solidFill>
                <a:effectLst/>
                <a:latin typeface="+mn-lt"/>
                <a:ea typeface="+mn-ea"/>
                <a:cs typeface="+mn-cs"/>
              </a:rPr>
              <a:t>desregistramos</a:t>
            </a:r>
            <a:r>
              <a:rPr lang="es-ES" sz="1200" kern="1200" dirty="0" smtClean="0">
                <a:solidFill>
                  <a:schemeClr val="tx1"/>
                </a:solidFill>
                <a:effectLst/>
                <a:latin typeface="+mn-lt"/>
                <a:ea typeface="+mn-ea"/>
                <a:cs typeface="+mn-cs"/>
              </a:rPr>
              <a:t> del servicio y eliminamos los datos del tipo </a:t>
            </a:r>
            <a:r>
              <a:rPr lang="es-ES" sz="1200" kern="1200" dirty="0" err="1" smtClean="0">
                <a:solidFill>
                  <a:schemeClr val="tx1"/>
                </a:solidFill>
                <a:effectLst/>
                <a:latin typeface="+mn-lt"/>
                <a:ea typeface="+mn-ea"/>
                <a:cs typeface="+mn-cs"/>
              </a:rPr>
              <a:t>SharedPreferences</a:t>
            </a:r>
            <a:r>
              <a:rPr lang="es-ES" sz="1200" kern="1200" dirty="0" smtClean="0">
                <a:solidFill>
                  <a:schemeClr val="tx1"/>
                </a:solidFill>
                <a:effectLst/>
                <a:latin typeface="+mn-lt"/>
                <a:ea typeface="+mn-ea"/>
                <a:cs typeface="+mn-cs"/>
              </a:rPr>
              <a:t> guardados durante las creaciones de los </a:t>
            </a:r>
            <a:r>
              <a:rPr lang="es-ES" sz="1200" i="1" kern="1200" dirty="0" smtClean="0">
                <a:solidFill>
                  <a:schemeClr val="tx1"/>
                </a:solidFill>
                <a:effectLst/>
                <a:latin typeface="+mn-lt"/>
                <a:ea typeface="+mn-ea"/>
                <a:cs typeface="+mn-cs"/>
              </a:rPr>
              <a:t>widgets</a:t>
            </a:r>
            <a:r>
              <a:rPr lang="es-ES" sz="1200" kern="1200" dirty="0" smtClean="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kern="1200" dirty="0" smtClean="0">
                <a:solidFill>
                  <a:schemeClr val="tx1"/>
                </a:solidFill>
                <a:effectLst/>
                <a:latin typeface="+mn-lt"/>
                <a:ea typeface="+mn-ea"/>
                <a:cs typeface="+mn-cs"/>
              </a:rPr>
              <a:t>El método </a:t>
            </a:r>
            <a:r>
              <a:rPr lang="es-ES" sz="1200" kern="1200" dirty="0" err="1" smtClean="0">
                <a:solidFill>
                  <a:schemeClr val="tx1"/>
                </a:solidFill>
                <a:effectLst/>
                <a:latin typeface="+mn-lt"/>
                <a:ea typeface="+mn-ea"/>
                <a:cs typeface="+mn-cs"/>
              </a:rPr>
              <a:t>onDeleted</a:t>
            </a:r>
            <a:r>
              <a:rPr lang="es-ES" sz="1200" kern="1200" dirty="0" smtClean="0">
                <a:solidFill>
                  <a:schemeClr val="tx1"/>
                </a:solidFill>
                <a:effectLst/>
                <a:latin typeface="+mn-lt"/>
                <a:ea typeface="+mn-ea"/>
                <a:cs typeface="+mn-cs"/>
              </a:rPr>
              <a:t>(). Se llama cuando se han eliminado uno o más </a:t>
            </a:r>
            <a:r>
              <a:rPr lang="es-ES" sz="1200" i="1" kern="1200" dirty="0" smtClean="0">
                <a:solidFill>
                  <a:schemeClr val="tx1"/>
                </a:solidFill>
                <a:effectLst/>
                <a:latin typeface="+mn-lt"/>
                <a:ea typeface="+mn-ea"/>
                <a:cs typeface="+mn-cs"/>
              </a:rPr>
              <a:t>widgets</a:t>
            </a:r>
            <a:r>
              <a:rPr lang="es-ES" sz="1200" kern="1200" dirty="0" smtClean="0">
                <a:solidFill>
                  <a:schemeClr val="tx1"/>
                </a:solidFill>
                <a:effectLst/>
                <a:latin typeface="+mn-lt"/>
                <a:ea typeface="+mn-ea"/>
                <a:cs typeface="+mn-cs"/>
              </a:rPr>
              <a:t> de confort. En este caso dentro de la función se ha añadido el código necesario para eliminar del </a:t>
            </a:r>
            <a:r>
              <a:rPr lang="es-ES" sz="1200" kern="1200" dirty="0" err="1" smtClean="0">
                <a:solidFill>
                  <a:schemeClr val="tx1"/>
                </a:solidFill>
                <a:effectLst/>
                <a:latin typeface="+mn-lt"/>
                <a:ea typeface="+mn-ea"/>
                <a:cs typeface="+mn-cs"/>
              </a:rPr>
              <a:t>SharedPreferences</a:t>
            </a:r>
            <a:r>
              <a:rPr lang="es-ES" sz="1200" kern="1200" dirty="0" smtClean="0">
                <a:solidFill>
                  <a:schemeClr val="tx1"/>
                </a:solidFill>
                <a:effectLst/>
                <a:latin typeface="+mn-lt"/>
                <a:ea typeface="+mn-ea"/>
                <a:cs typeface="+mn-cs"/>
              </a:rPr>
              <a:t> los valores correspondientes al sensor borrado. El resto de datos seguirán existiendo para poder actualizar los </a:t>
            </a:r>
            <a:r>
              <a:rPr lang="es-ES" sz="1200" i="1" kern="1200" dirty="0" smtClean="0">
                <a:solidFill>
                  <a:schemeClr val="tx1"/>
                </a:solidFill>
                <a:effectLst/>
                <a:latin typeface="+mn-lt"/>
                <a:ea typeface="+mn-ea"/>
                <a:cs typeface="+mn-cs"/>
              </a:rPr>
              <a:t>widgets</a:t>
            </a:r>
            <a:r>
              <a:rPr lang="es-ES" sz="1200" kern="1200" dirty="0" smtClean="0">
                <a:solidFill>
                  <a:schemeClr val="tx1"/>
                </a:solidFill>
                <a:effectLst/>
                <a:latin typeface="+mn-lt"/>
                <a:ea typeface="+mn-ea"/>
                <a:cs typeface="+mn-cs"/>
              </a:rPr>
              <a:t> que queden activos.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15</a:t>
            </a:fld>
            <a:endParaRPr lang="en-US"/>
          </a:p>
        </p:txBody>
      </p:sp>
    </p:spTree>
    <p:extLst>
      <p:ext uri="{BB962C8B-B14F-4D97-AF65-F5344CB8AC3E}">
        <p14:creationId xmlns:p14="http://schemas.microsoft.com/office/powerpoint/2010/main" val="3496487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s-ES" sz="1200" kern="1200" dirty="0" smtClean="0">
                <a:solidFill>
                  <a:schemeClr val="tx1"/>
                </a:solidFill>
                <a:effectLst/>
                <a:latin typeface="+mn-lt"/>
                <a:ea typeface="+mn-ea"/>
                <a:cs typeface="+mn-cs"/>
              </a:rPr>
              <a:t>Su diseño es bastante sencillo. Cuenta con un </a:t>
            </a:r>
            <a:r>
              <a:rPr lang="es-ES" sz="1200" kern="1200" dirty="0" err="1" smtClean="0">
                <a:solidFill>
                  <a:schemeClr val="tx1"/>
                </a:solidFill>
                <a:effectLst/>
                <a:latin typeface="+mn-lt"/>
                <a:ea typeface="+mn-ea"/>
                <a:cs typeface="+mn-cs"/>
              </a:rPr>
              <a:t>ImageView</a:t>
            </a:r>
            <a:r>
              <a:rPr lang="es-ES" sz="1200" kern="1200" dirty="0" smtClean="0">
                <a:solidFill>
                  <a:schemeClr val="tx1"/>
                </a:solidFill>
                <a:effectLst/>
                <a:latin typeface="+mn-lt"/>
                <a:ea typeface="+mn-ea"/>
                <a:cs typeface="+mn-cs"/>
              </a:rPr>
              <a:t> para el icono del tipo de sensor y cuatro </a:t>
            </a:r>
            <a:r>
              <a:rPr lang="es-ES" sz="1200" kern="1200" dirty="0" err="1" smtClean="0">
                <a:solidFill>
                  <a:schemeClr val="tx1"/>
                </a:solidFill>
                <a:effectLst/>
                <a:latin typeface="+mn-lt"/>
                <a:ea typeface="+mn-ea"/>
                <a:cs typeface="+mn-cs"/>
              </a:rPr>
              <a:t>TextView</a:t>
            </a:r>
            <a:r>
              <a:rPr lang="es-ES" sz="1200" kern="1200" dirty="0" smtClean="0">
                <a:solidFill>
                  <a:schemeClr val="tx1"/>
                </a:solidFill>
                <a:effectLst/>
                <a:latin typeface="+mn-lt"/>
                <a:ea typeface="+mn-ea"/>
                <a:cs typeface="+mn-cs"/>
              </a:rPr>
              <a:t>, uno para el valor de la medida, otro para el nombre del sensor, otro para el área a la cual pertenece el sensor y el último para el nombre de la instalación a la cual pertenece el sensor. También incorpora diferentes </a:t>
            </a:r>
            <a:r>
              <a:rPr lang="es-ES" sz="1200" i="1" kern="1200" dirty="0" err="1" smtClean="0">
                <a:solidFill>
                  <a:schemeClr val="tx1"/>
                </a:solidFill>
                <a:effectLst/>
                <a:latin typeface="+mn-lt"/>
                <a:ea typeface="+mn-ea"/>
                <a:cs typeface="+mn-cs"/>
              </a:rPr>
              <a:t>layouts</a:t>
            </a:r>
            <a:r>
              <a:rPr lang="es-ES" sz="1200" kern="1200" dirty="0" smtClean="0">
                <a:solidFill>
                  <a:schemeClr val="tx1"/>
                </a:solidFill>
                <a:effectLst/>
                <a:latin typeface="+mn-lt"/>
                <a:ea typeface="+mn-ea"/>
                <a:cs typeface="+mn-cs"/>
              </a:rPr>
              <a:t> para alinear los elementos.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16</a:t>
            </a:fld>
            <a:endParaRPr lang="en-US"/>
          </a:p>
        </p:txBody>
      </p:sp>
    </p:spTree>
    <p:extLst>
      <p:ext uri="{BB962C8B-B14F-4D97-AF65-F5344CB8AC3E}">
        <p14:creationId xmlns:p14="http://schemas.microsoft.com/office/powerpoint/2010/main" val="2072073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s-ES" sz="1200" kern="1200" dirty="0" smtClean="0">
                <a:solidFill>
                  <a:schemeClr val="tx1"/>
                </a:solidFill>
                <a:effectLst/>
                <a:latin typeface="+mn-lt"/>
                <a:ea typeface="+mn-ea"/>
                <a:cs typeface="+mn-cs"/>
              </a:rPr>
              <a:t>El &lt;</a:t>
            </a:r>
            <a:r>
              <a:rPr lang="es-ES" sz="1200" kern="1200" dirty="0" err="1" smtClean="0">
                <a:solidFill>
                  <a:schemeClr val="tx1"/>
                </a:solidFill>
                <a:effectLst/>
                <a:latin typeface="+mn-lt"/>
                <a:ea typeface="+mn-ea"/>
                <a:cs typeface="+mn-cs"/>
              </a:rPr>
              <a:t>intent-filter</a:t>
            </a:r>
            <a:r>
              <a:rPr lang="es-ES" sz="1200" kern="1200" dirty="0" smtClean="0">
                <a:solidFill>
                  <a:schemeClr val="tx1"/>
                </a:solidFill>
                <a:effectLst/>
                <a:latin typeface="+mn-lt"/>
                <a:ea typeface="+mn-ea"/>
                <a:cs typeface="+mn-cs"/>
              </a:rPr>
              <a:t>&gt; incluye un elemento &lt;</a:t>
            </a:r>
            <a:r>
              <a:rPr lang="es-ES" sz="1200" kern="1200" dirty="0" err="1" smtClean="0">
                <a:solidFill>
                  <a:schemeClr val="tx1"/>
                </a:solidFill>
                <a:effectLst/>
                <a:latin typeface="+mn-lt"/>
                <a:ea typeface="+mn-ea"/>
                <a:cs typeface="+mn-cs"/>
              </a:rPr>
              <a:t>action</a:t>
            </a:r>
            <a:r>
              <a:rPr lang="es-ES" sz="1200" kern="1200" dirty="0" smtClean="0">
                <a:solidFill>
                  <a:schemeClr val="tx1"/>
                </a:solidFill>
                <a:effectLst/>
                <a:latin typeface="+mn-lt"/>
                <a:ea typeface="+mn-ea"/>
                <a:cs typeface="+mn-cs"/>
              </a:rPr>
              <a:t>&gt; que especifica que el App Widget </a:t>
            </a:r>
            <a:r>
              <a:rPr lang="es-ES" sz="1200" kern="1200" dirty="0" err="1" smtClean="0">
                <a:solidFill>
                  <a:schemeClr val="tx1"/>
                </a:solidFill>
                <a:effectLst/>
                <a:latin typeface="+mn-lt"/>
                <a:ea typeface="+mn-ea"/>
                <a:cs typeface="+mn-cs"/>
              </a:rPr>
              <a:t>Provider</a:t>
            </a:r>
            <a:r>
              <a:rPr lang="es-ES" sz="1200" kern="1200" dirty="0" smtClean="0">
                <a:solidFill>
                  <a:schemeClr val="tx1"/>
                </a:solidFill>
                <a:effectLst/>
                <a:latin typeface="+mn-lt"/>
                <a:ea typeface="+mn-ea"/>
                <a:cs typeface="+mn-cs"/>
              </a:rPr>
              <a:t> acepta la transmisión de acciones APPWIDGET_UPDATE. Esta es la única acción que debe declararse explícitamente, todas las demás transmisiones se envían automáticamente. Además se ha declarado una variable &lt;meta-data&gt; donde se especifica cual es el App Widget </a:t>
            </a:r>
            <a:r>
              <a:rPr lang="es-ES" sz="1200" kern="1200" dirty="0" err="1" smtClean="0">
                <a:solidFill>
                  <a:schemeClr val="tx1"/>
                </a:solidFill>
                <a:effectLst/>
                <a:latin typeface="+mn-lt"/>
                <a:ea typeface="+mn-ea"/>
                <a:cs typeface="+mn-cs"/>
              </a:rPr>
              <a:t>Provider</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Info</a:t>
            </a:r>
            <a:r>
              <a:rPr lang="es-ES" sz="1200" kern="1200" dirty="0" smtClean="0">
                <a:solidFill>
                  <a:schemeClr val="tx1"/>
                </a:solidFill>
                <a:effectLst/>
                <a:latin typeface="+mn-lt"/>
                <a:ea typeface="+mn-ea"/>
                <a:cs typeface="+mn-cs"/>
              </a:rPr>
              <a:t>.</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s-ES" sz="1200" kern="1200" dirty="0" smtClean="0">
                <a:solidFill>
                  <a:schemeClr val="tx1"/>
                </a:solidFill>
                <a:effectLst/>
                <a:latin typeface="+mn-lt"/>
                <a:ea typeface="+mn-ea"/>
                <a:cs typeface="+mn-cs"/>
              </a:rPr>
              <a:t>La actividad de configuración se ha declarado como una actividad normal en el AndroidManifest.xml. Sin embargo, será lanzada por el </a:t>
            </a:r>
            <a:r>
              <a:rPr lang="es-ES" sz="1200" i="1" kern="1200" dirty="0" smtClean="0">
                <a:solidFill>
                  <a:schemeClr val="tx1"/>
                </a:solidFill>
                <a:effectLst/>
                <a:latin typeface="+mn-lt"/>
                <a:ea typeface="+mn-ea"/>
                <a:cs typeface="+mn-cs"/>
              </a:rPr>
              <a:t>widget</a:t>
            </a:r>
            <a:r>
              <a:rPr lang="es-ES" sz="1200" kern="1200" dirty="0" smtClean="0">
                <a:solidFill>
                  <a:schemeClr val="tx1"/>
                </a:solidFill>
                <a:effectLst/>
                <a:latin typeface="+mn-lt"/>
                <a:ea typeface="+mn-ea"/>
                <a:cs typeface="+mn-cs"/>
              </a:rPr>
              <a:t> con la acción APPWIDGET_CONFIGURE, por lo que la actividad debe aceptarla.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a:p>
        </p:txBody>
      </p:sp>
    </p:spTree>
    <p:extLst>
      <p:ext uri="{BB962C8B-B14F-4D97-AF65-F5344CB8AC3E}">
        <p14:creationId xmlns:p14="http://schemas.microsoft.com/office/powerpoint/2010/main" val="558936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 Esta será la actividad encargada de configurar el </a:t>
            </a:r>
            <a:r>
              <a:rPr lang="es-ES" sz="1200" i="1" kern="1200" dirty="0" smtClean="0">
                <a:solidFill>
                  <a:schemeClr val="tx1"/>
                </a:solidFill>
                <a:effectLst/>
                <a:latin typeface="+mn-lt"/>
                <a:ea typeface="+mn-ea"/>
                <a:cs typeface="+mn-cs"/>
              </a:rPr>
              <a:t>widget</a:t>
            </a:r>
            <a:r>
              <a:rPr lang="es-ES" sz="1200" kern="1200" dirty="0" smtClean="0">
                <a:solidFill>
                  <a:schemeClr val="tx1"/>
                </a:solidFill>
                <a:effectLst/>
                <a:latin typeface="+mn-lt"/>
                <a:ea typeface="+mn-ea"/>
                <a:cs typeface="+mn-cs"/>
              </a:rPr>
              <a:t> de confort. En ella aparece un desplegable donde se puede seleccionar cualquiera de las instalaciones que estén asignadas al usuario con el que se ha iniciado sesión en la aplicación. Por consiguiente, según la instalación seleccionada aparecerán los sensores de confort disponibles para monitorizar.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a:p>
        </p:txBody>
      </p:sp>
    </p:spTree>
    <p:extLst>
      <p:ext uri="{BB962C8B-B14F-4D97-AF65-F5344CB8AC3E}">
        <p14:creationId xmlns:p14="http://schemas.microsoft.com/office/powerpoint/2010/main" val="1074833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s-ES" sz="1200" kern="1200" dirty="0" smtClean="0">
                <a:solidFill>
                  <a:schemeClr val="tx1"/>
                </a:solidFill>
                <a:effectLst/>
                <a:latin typeface="+mn-lt"/>
                <a:ea typeface="+mn-ea"/>
                <a:cs typeface="+mn-cs"/>
              </a:rPr>
              <a:t>Como se puede observar en la imagen el método será del tipo GET y se podrá acceder a él a través de una ruta, que al fin y al cabo será lo que se use en la aplicación para hacer peticiones. La función hará una búsqueda en la base de datos y devolverá exclusivamente los sensores del tipo luminosidad, CO2, humedad, termostato, termostato principal, temperatura, transmisor ACIR, relé y ultravioleta.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19</a:t>
            </a:fld>
            <a:endParaRPr lang="en-US"/>
          </a:p>
        </p:txBody>
      </p:sp>
    </p:spTree>
    <p:extLst>
      <p:ext uri="{BB962C8B-B14F-4D97-AF65-F5344CB8AC3E}">
        <p14:creationId xmlns:p14="http://schemas.microsoft.com/office/powerpoint/2010/main" val="66389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dirty="0" smtClean="0"/>
              <a:t>-Explico brevemente el hilo que seguirá la presentación y los puntos más importantes (Diseño Software)</a:t>
            </a:r>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a:p>
        </p:txBody>
      </p:sp>
    </p:spTree>
    <p:extLst>
      <p:ext uri="{BB962C8B-B14F-4D97-AF65-F5344CB8AC3E}">
        <p14:creationId xmlns:p14="http://schemas.microsoft.com/office/powerpoint/2010/main" val="1613512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s-ES" sz="1200" kern="1200" dirty="0" smtClean="0">
                <a:solidFill>
                  <a:schemeClr val="tx1"/>
                </a:solidFill>
                <a:effectLst/>
                <a:latin typeface="+mn-lt"/>
                <a:ea typeface="+mn-ea"/>
                <a:cs typeface="+mn-cs"/>
              </a:rPr>
              <a:t>Para facilitar la comunicación con la API del servidor se ha creado también una interfaz en Android.</a:t>
            </a:r>
            <a:endParaRPr lang="en-US" sz="1200" kern="1200" dirty="0" smtClean="0">
              <a:solidFill>
                <a:schemeClr val="tx1"/>
              </a:solidFill>
              <a:effectLst/>
              <a:latin typeface="+mn-lt"/>
              <a:ea typeface="+mn-ea"/>
              <a:cs typeface="+mn-cs"/>
            </a:endParaRP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kern="1200" dirty="0" smtClean="0">
                <a:solidFill>
                  <a:schemeClr val="tx1"/>
                </a:solidFill>
                <a:effectLst/>
                <a:latin typeface="+mn-lt"/>
                <a:ea typeface="+mn-ea"/>
                <a:cs typeface="+mn-cs"/>
              </a:rPr>
              <a:t>El método, a diferencia del de la API del servidor, no hará una llamada a la base de datos, si no que recibirá la respuesta y la almacenará en una variable del tipo </a:t>
            </a:r>
            <a:r>
              <a:rPr lang="es-ES" sz="1200" kern="1200" dirty="0" err="1" smtClean="0">
                <a:solidFill>
                  <a:schemeClr val="tx1"/>
                </a:solidFill>
                <a:effectLst/>
                <a:latin typeface="+mn-lt"/>
                <a:ea typeface="+mn-ea"/>
                <a:cs typeface="+mn-cs"/>
              </a:rPr>
              <a:t>InstallationSensorComfortResponse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InstallationSensorComfortResponse</a:t>
            </a:r>
            <a:r>
              <a:rPr lang="es-ES" sz="1200" kern="1200" dirty="0" smtClean="0">
                <a:solidFill>
                  <a:schemeClr val="tx1"/>
                </a:solidFill>
                <a:effectLst/>
                <a:latin typeface="+mn-lt"/>
                <a:ea typeface="+mn-ea"/>
                <a:cs typeface="+mn-cs"/>
              </a:rPr>
              <a:t> es una clase que contiene un </a:t>
            </a:r>
            <a:r>
              <a:rPr lang="es-ES" sz="1200" kern="1200" dirty="0" err="1" smtClean="0">
                <a:solidFill>
                  <a:schemeClr val="tx1"/>
                </a:solidFill>
                <a:effectLst/>
                <a:latin typeface="+mn-lt"/>
                <a:ea typeface="+mn-ea"/>
                <a:cs typeface="+mn-cs"/>
              </a:rPr>
              <a:t>ArrayList</a:t>
            </a:r>
            <a:r>
              <a:rPr lang="es-ES" sz="1200" kern="1200" dirty="0" smtClean="0">
                <a:solidFill>
                  <a:schemeClr val="tx1"/>
                </a:solidFill>
                <a:effectLst/>
                <a:latin typeface="+mn-lt"/>
                <a:ea typeface="+mn-ea"/>
                <a:cs typeface="+mn-cs"/>
              </a:rPr>
              <a:t>&lt;</a:t>
            </a:r>
            <a:r>
              <a:rPr lang="es-ES" sz="1200" kern="1200" dirty="0" err="1" smtClean="0">
                <a:solidFill>
                  <a:schemeClr val="tx1"/>
                </a:solidFill>
                <a:effectLst/>
                <a:latin typeface="+mn-lt"/>
                <a:ea typeface="+mn-ea"/>
                <a:cs typeface="+mn-cs"/>
              </a:rPr>
              <a:t>SensorWithAreaName</a:t>
            </a:r>
            <a:r>
              <a:rPr lang="es-ES" sz="1200" kern="1200" dirty="0" smtClean="0">
                <a:solidFill>
                  <a:schemeClr val="tx1"/>
                </a:solidFill>
                <a:effectLst/>
                <a:latin typeface="+mn-lt"/>
                <a:ea typeface="+mn-ea"/>
                <a:cs typeface="+mn-cs"/>
              </a:rPr>
              <a:t>&gt; y los métodos correspondientes </a:t>
            </a:r>
            <a:r>
              <a:rPr lang="es-ES" sz="1200" kern="1200" dirty="0" err="1" smtClean="0">
                <a:solidFill>
                  <a:schemeClr val="tx1"/>
                </a:solidFill>
                <a:effectLst/>
                <a:latin typeface="+mn-lt"/>
                <a:ea typeface="+mn-ea"/>
                <a:cs typeface="+mn-cs"/>
              </a:rPr>
              <a:t>get</a:t>
            </a:r>
            <a:r>
              <a:rPr lang="es-ES" sz="1200" kern="1200" dirty="0" smtClean="0">
                <a:solidFill>
                  <a:schemeClr val="tx1"/>
                </a:solidFill>
                <a:effectLst/>
                <a:latin typeface="+mn-lt"/>
                <a:ea typeface="+mn-ea"/>
                <a:cs typeface="+mn-cs"/>
              </a:rPr>
              <a:t>() y set().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kern="1200" dirty="0" smtClean="0">
                <a:solidFill>
                  <a:schemeClr val="tx1"/>
                </a:solidFill>
                <a:effectLst/>
                <a:latin typeface="+mn-lt"/>
                <a:ea typeface="+mn-ea"/>
                <a:cs typeface="+mn-cs"/>
              </a:rPr>
              <a:t>Por último, se puede ver un ejemplo de uso de la interfaz Android para comunicarse con la API del servidor.</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a:p>
        </p:txBody>
      </p:sp>
    </p:spTree>
    <p:extLst>
      <p:ext uri="{BB962C8B-B14F-4D97-AF65-F5344CB8AC3E}">
        <p14:creationId xmlns:p14="http://schemas.microsoft.com/office/powerpoint/2010/main" val="872974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s-ES" sz="1200" kern="1200" dirty="0" smtClean="0">
                <a:solidFill>
                  <a:schemeClr val="tx1"/>
                </a:solidFill>
                <a:effectLst/>
                <a:latin typeface="+mn-lt"/>
                <a:ea typeface="+mn-ea"/>
                <a:cs typeface="+mn-cs"/>
              </a:rPr>
              <a:t>Tanto Alberto como Borja no han cometido ningún error en el procedimiento a la hora de generar un </a:t>
            </a:r>
            <a:r>
              <a:rPr lang="es-ES" sz="1200" i="1" kern="1200" dirty="0" smtClean="0">
                <a:solidFill>
                  <a:schemeClr val="tx1"/>
                </a:solidFill>
                <a:effectLst/>
                <a:latin typeface="+mn-lt"/>
                <a:ea typeface="+mn-ea"/>
                <a:cs typeface="+mn-cs"/>
              </a:rPr>
              <a:t>widget</a:t>
            </a:r>
            <a:r>
              <a:rPr lang="es-ES" sz="1200" kern="1200" dirty="0" smtClean="0">
                <a:solidFill>
                  <a:schemeClr val="tx1"/>
                </a:solidFill>
                <a:effectLst/>
                <a:latin typeface="+mn-lt"/>
                <a:ea typeface="+mn-ea"/>
                <a:cs typeface="+mn-cs"/>
              </a:rPr>
              <a:t>. Ha resultado intuitivo y amigable. El tiempo requerido para concluir la actividad ha sido inferior a veinte segundos y se han sentido satisfechos con el resultado. Durante el proceso de testeo han surgido propuestas de mejoras que se muestran en el apartado correspondiente.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21</a:t>
            </a:fld>
            <a:endParaRPr lang="en-US"/>
          </a:p>
        </p:txBody>
      </p:sp>
    </p:spTree>
    <p:extLst>
      <p:ext uri="{BB962C8B-B14F-4D97-AF65-F5344CB8AC3E}">
        <p14:creationId xmlns:p14="http://schemas.microsoft.com/office/powerpoint/2010/main" val="3886083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s-ES" sz="1200" kern="1200" dirty="0" smtClean="0">
                <a:solidFill>
                  <a:schemeClr val="tx1"/>
                </a:solidFill>
                <a:effectLst/>
                <a:latin typeface="+mn-lt"/>
                <a:ea typeface="+mn-ea"/>
                <a:cs typeface="+mn-cs"/>
              </a:rPr>
              <a:t>Lo primero que se ha hecho es definir un usuario junto con una instalación ficticia con tres dispositivos asignados. Las instalaciones se pueden dividir en plantas, las plantas contienen áreas, las áreas nodos, y los nodos sensores. Esto es algo heredado de la arquitectura de </a:t>
            </a:r>
            <a:r>
              <a:rPr lang="es-ES" sz="1200" kern="1200" dirty="0" err="1" smtClean="0">
                <a:solidFill>
                  <a:schemeClr val="tx1"/>
                </a:solidFill>
                <a:effectLst/>
                <a:latin typeface="+mn-lt"/>
                <a:ea typeface="+mn-ea"/>
                <a:cs typeface="+mn-cs"/>
              </a:rPr>
              <a:t>enControl</a:t>
            </a:r>
            <a:r>
              <a:rPr lang="es-ES" sz="1200" kern="1200" dirty="0" smtClean="0">
                <a:solidFill>
                  <a:schemeClr val="tx1"/>
                </a:solidFill>
                <a:effectLst/>
                <a:latin typeface="+mn-lt"/>
                <a:ea typeface="+mn-ea"/>
                <a:cs typeface="+mn-cs"/>
              </a:rPr>
              <a:t>. No merece la pena entrar en más detalles, pero es importante tenerlo en cuenta porque al crear la instalación también se han tenido que crear sus plantas, áreas y nodos correspondientes.</a:t>
            </a:r>
            <a:endParaRPr lang="en-US" sz="12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s-ES" sz="1200" kern="1200" dirty="0" smtClean="0">
                <a:solidFill>
                  <a:schemeClr val="tx1"/>
                </a:solidFill>
                <a:effectLst/>
                <a:latin typeface="+mn-lt"/>
                <a:ea typeface="+mn-ea"/>
                <a:cs typeface="+mn-cs"/>
              </a:rPr>
              <a:t>Primero obtiene los sensores de confort correspondientes a la instalación de test. Seguidamente se comprueba que la respuesta solo contenga un sensor, ya que de los tres dispositivos enlazados a la instalación solo uno corresponde al apartado de confort. Por último se verifica que este sea igual al que esperábamos obtener. Si cualquiera de estas dos comprobaciones fallara el test informaría de un error.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22</a:t>
            </a:fld>
            <a:endParaRPr lang="en-US"/>
          </a:p>
        </p:txBody>
      </p:sp>
    </p:spTree>
    <p:extLst>
      <p:ext uri="{BB962C8B-B14F-4D97-AF65-F5344CB8AC3E}">
        <p14:creationId xmlns:p14="http://schemas.microsoft.com/office/powerpoint/2010/main" val="872655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s-ES" sz="1200" kern="1200" dirty="0" smtClean="0">
                <a:solidFill>
                  <a:schemeClr val="tx1"/>
                </a:solidFill>
                <a:effectLst/>
                <a:latin typeface="+mn-lt"/>
                <a:ea typeface="+mn-ea"/>
                <a:cs typeface="+mn-cs"/>
              </a:rPr>
              <a:t>Durante su desarrollo se ha aprendido el funcionamiento de los </a:t>
            </a:r>
            <a:r>
              <a:rPr lang="es-ES" sz="1200" i="1" kern="1200" dirty="0" smtClean="0">
                <a:solidFill>
                  <a:schemeClr val="tx1"/>
                </a:solidFill>
                <a:effectLst/>
                <a:latin typeface="+mn-lt"/>
                <a:ea typeface="+mn-ea"/>
                <a:cs typeface="+mn-cs"/>
              </a:rPr>
              <a:t>widgets</a:t>
            </a:r>
            <a:r>
              <a:rPr lang="es-ES" sz="1200" kern="1200" dirty="0" smtClean="0">
                <a:solidFill>
                  <a:schemeClr val="tx1"/>
                </a:solidFill>
                <a:effectLst/>
                <a:latin typeface="+mn-lt"/>
                <a:ea typeface="+mn-ea"/>
                <a:cs typeface="+mn-cs"/>
              </a:rPr>
              <a:t> dentro del sistema operativo Android y su ciclo de vida. También se ha profundizado en conceptos sobre servicios, procesos y subprocesos, así como test de usabilidad y </a:t>
            </a:r>
            <a:r>
              <a:rPr lang="es-ES" sz="1200" kern="1200" dirty="0" err="1" smtClean="0">
                <a:solidFill>
                  <a:schemeClr val="tx1"/>
                </a:solidFill>
                <a:effectLst/>
                <a:latin typeface="+mn-lt"/>
                <a:ea typeface="+mn-ea"/>
                <a:cs typeface="+mn-cs"/>
              </a:rPr>
              <a:t>NUnit</a:t>
            </a:r>
            <a:r>
              <a:rPr lang="es-E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s-ES" sz="1200" kern="1200" dirty="0" smtClean="0">
                <a:solidFill>
                  <a:schemeClr val="tx1"/>
                </a:solidFill>
                <a:effectLst/>
                <a:latin typeface="+mn-lt"/>
                <a:ea typeface="+mn-ea"/>
                <a:cs typeface="+mn-cs"/>
              </a:rPr>
              <a:t>Al inicio se siguió la planificación realizada paso a paso, pero al poco tiempo se pudo ver que la correspondiente a la PAC3 no era adecuada para la carga de trabajo que suponía. Sin duda, durante ese tramo, se han dedicado al proyecto más horas de las planificadas dando como resultado menos código desarrollado. Mucho de ese tiempo se ha empleado en buscar soluciones y replantear ideas. El principal error ha sido querer abarcar cuatro desarrollos siendo esta mi primera experiencia con </a:t>
            </a:r>
            <a:r>
              <a:rPr lang="es-ES" sz="1200" i="1" kern="1200" dirty="0" smtClean="0">
                <a:solidFill>
                  <a:schemeClr val="tx1"/>
                </a:solidFill>
                <a:effectLst/>
                <a:latin typeface="+mn-lt"/>
                <a:ea typeface="+mn-ea"/>
                <a:cs typeface="+mn-cs"/>
              </a:rPr>
              <a:t>widgets</a:t>
            </a:r>
            <a:r>
              <a:rPr lang="es-ES" sz="1200" kern="1200" dirty="0" smtClean="0">
                <a:solidFill>
                  <a:schemeClr val="tx1"/>
                </a:solidFill>
                <a:effectLst/>
                <a:latin typeface="+mn-lt"/>
                <a:ea typeface="+mn-ea"/>
                <a:cs typeface="+mn-cs"/>
              </a:rPr>
              <a:t>. Lo correcto hubiera sido asignar más horas a los primeros desarrollos e ir disminuyéndolas en los siguientes a medida que se consolidaban nuevos conocimientos. También hay que añadir que unas horas estipuladas en la planificación para leer y estudiar la forma de integrar este proyecto dentro del código ya existente de </a:t>
            </a:r>
            <a:r>
              <a:rPr lang="es-ES" sz="1200" kern="1200" dirty="0" err="1" smtClean="0">
                <a:solidFill>
                  <a:schemeClr val="tx1"/>
                </a:solidFill>
                <a:effectLst/>
                <a:latin typeface="+mn-lt"/>
                <a:ea typeface="+mn-ea"/>
                <a:cs typeface="+mn-cs"/>
              </a:rPr>
              <a:t>enControl</a:t>
            </a:r>
            <a:r>
              <a:rPr lang="es-ES" sz="1200" kern="1200" dirty="0" smtClean="0">
                <a:solidFill>
                  <a:schemeClr val="tx1"/>
                </a:solidFill>
                <a:effectLst/>
                <a:latin typeface="+mn-lt"/>
                <a:ea typeface="+mn-ea"/>
                <a:cs typeface="+mn-cs"/>
              </a:rPr>
              <a:t> hubiera prevenido futuros problemas. Por otro lado, Todo esto ha provocado que hubiera que introducir cambios para garantizar el éxito del trabajo.</a:t>
            </a:r>
            <a:endParaRPr lang="en-US" sz="1200" kern="1200" dirty="0" smtClean="0">
              <a:solidFill>
                <a:schemeClr val="tx1"/>
              </a:solidFill>
              <a:effectLst/>
              <a:latin typeface="+mn-lt"/>
              <a:ea typeface="+mn-ea"/>
              <a:cs typeface="+mn-cs"/>
            </a:endParaRPr>
          </a:p>
          <a:p>
            <a:endParaRPr lang="en-US" dirty="0" smtClean="0"/>
          </a:p>
          <a:p>
            <a:r>
              <a:rPr lang="en-US" dirty="0" smtClean="0"/>
              <a:t>- </a:t>
            </a:r>
            <a:r>
              <a:rPr lang="es-ES" sz="1200" kern="1200" dirty="0" smtClean="0">
                <a:solidFill>
                  <a:schemeClr val="tx1"/>
                </a:solidFill>
                <a:effectLst/>
                <a:latin typeface="+mn-lt"/>
                <a:ea typeface="+mn-ea"/>
                <a:cs typeface="+mn-cs"/>
              </a:rPr>
              <a:t>Habría que dedicar tiempo a implementar un nuevo servicio que nos proporcionara los datos de los sensores en vivo independientemente de si la aplicación está abierta o cerrada.</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a:p>
        </p:txBody>
      </p:sp>
    </p:spTree>
    <p:extLst>
      <p:ext uri="{BB962C8B-B14F-4D97-AF65-F5344CB8AC3E}">
        <p14:creationId xmlns:p14="http://schemas.microsoft.com/office/powerpoint/2010/main" val="322147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Tx/>
              <a:buChar char="-"/>
            </a:pPr>
            <a:r>
              <a:rPr lang="es-ES" altLang="en-US" dirty="0" smtClean="0"/>
              <a:t>Presento la solución </a:t>
            </a:r>
            <a:r>
              <a:rPr lang="es-ES" altLang="en-US" dirty="0" err="1" smtClean="0"/>
              <a:t>enControl</a:t>
            </a:r>
            <a:r>
              <a:rPr lang="es-ES" altLang="en-US" dirty="0" smtClean="0"/>
              <a:t> sobre la cual se ha realizado el proyecto</a:t>
            </a:r>
          </a:p>
          <a:p>
            <a:pPr marL="628650" lvl="1" indent="-171450" eaLnBrk="1" hangingPunct="1">
              <a:spcBef>
                <a:spcPct val="0"/>
              </a:spcBef>
              <a:buFontTx/>
              <a:buChar char="-"/>
            </a:pPr>
            <a:r>
              <a:rPr lang="es-ES" altLang="en-US" dirty="0" smtClean="0"/>
              <a:t>Trabajo en </a:t>
            </a:r>
            <a:r>
              <a:rPr lang="es-ES" altLang="en-US" dirty="0" err="1" smtClean="0"/>
              <a:t>Sensing</a:t>
            </a:r>
            <a:r>
              <a:rPr lang="es-ES" altLang="en-US" dirty="0" smtClean="0"/>
              <a:t> &amp; Control</a:t>
            </a:r>
          </a:p>
          <a:p>
            <a:pPr marL="628650" lvl="1" indent="-171450" eaLnBrk="1" hangingPunct="1">
              <a:spcBef>
                <a:spcPct val="0"/>
              </a:spcBef>
              <a:buFontTx/>
              <a:buChar char="-"/>
            </a:pPr>
            <a:r>
              <a:rPr lang="es-ES" altLang="en-US" dirty="0" err="1" smtClean="0"/>
              <a:t>enControl</a:t>
            </a:r>
            <a:r>
              <a:rPr lang="es-ES" altLang="en-US" baseline="0" dirty="0" smtClean="0"/>
              <a:t> dispone de aplicaciones web, iOS y Android</a:t>
            </a:r>
            <a:endParaRPr lang="es-ES" altLang="en-US" dirty="0" smtClean="0"/>
          </a:p>
          <a:p>
            <a:pPr marL="628650" lvl="1" indent="-171450" eaLnBrk="1" hangingPunct="1">
              <a:spcBef>
                <a:spcPct val="0"/>
              </a:spcBef>
              <a:buFontTx/>
              <a:buChar char="-"/>
            </a:pPr>
            <a:r>
              <a:rPr lang="es-ES" altLang="en-US" dirty="0" smtClean="0"/>
              <a:t>Funciones que se pueden llevar a cabo a través de </a:t>
            </a:r>
            <a:r>
              <a:rPr lang="es-ES" altLang="en-US" dirty="0" err="1" smtClean="0"/>
              <a:t>enControl</a:t>
            </a:r>
            <a:r>
              <a:rPr lang="es-ES" altLang="en-US" dirty="0" smtClean="0"/>
              <a:t> (explicar imágenes)</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a:p>
        </p:txBody>
      </p:sp>
    </p:spTree>
    <p:extLst>
      <p:ext uri="{BB962C8B-B14F-4D97-AF65-F5344CB8AC3E}">
        <p14:creationId xmlns:p14="http://schemas.microsoft.com/office/powerpoint/2010/main" val="177085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sz="1200" kern="1200" dirty="0" smtClean="0">
                <a:solidFill>
                  <a:schemeClr val="tx1"/>
                </a:solidFill>
                <a:effectLst/>
                <a:latin typeface="+mn-lt"/>
                <a:ea typeface="+mn-ea"/>
                <a:cs typeface="+mn-cs"/>
              </a:rPr>
              <a:t>El proyecto surgió de la necesidad de encontrar una solución para la aplicación Android de </a:t>
            </a:r>
            <a:r>
              <a:rPr lang="es-ES" sz="1200" kern="1200" dirty="0" err="1" smtClean="0">
                <a:solidFill>
                  <a:schemeClr val="tx1"/>
                </a:solidFill>
                <a:effectLst/>
                <a:latin typeface="+mn-lt"/>
                <a:ea typeface="+mn-ea"/>
                <a:cs typeface="+mn-cs"/>
              </a:rPr>
              <a:t>enControl</a:t>
            </a:r>
            <a:r>
              <a:rPr lang="es-ES" sz="1200" kern="1200" dirty="0" smtClean="0">
                <a:solidFill>
                  <a:schemeClr val="tx1"/>
                </a:solidFill>
                <a:effectLst/>
                <a:latin typeface="+mn-lt"/>
                <a:ea typeface="+mn-ea"/>
                <a:cs typeface="+mn-cs"/>
              </a:rPr>
              <a:t> que facilite tener información detallada de lo que sucede en el hogar, y a su vez poder interactuar con él de forma rápida y sencilla sin tener que navegar hasta las secciones deseadas.</a:t>
            </a:r>
            <a:endParaRPr lang="en-US" sz="1200" kern="1200" dirty="0" smtClean="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a:p>
        </p:txBody>
      </p:sp>
    </p:spTree>
    <p:extLst>
      <p:ext uri="{BB962C8B-B14F-4D97-AF65-F5344CB8AC3E}">
        <p14:creationId xmlns:p14="http://schemas.microsoft.com/office/powerpoint/2010/main" val="49955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La</a:t>
            </a:r>
            <a:r>
              <a:rPr lang="en-US" baseline="0" dirty="0" smtClean="0"/>
              <a:t> </a:t>
            </a:r>
            <a:r>
              <a:rPr lang="en-US" baseline="0" dirty="0" err="1" smtClean="0"/>
              <a:t>planificación</a:t>
            </a:r>
            <a:r>
              <a:rPr lang="en-US" baseline="0" dirty="0" smtClean="0"/>
              <a:t> se </a:t>
            </a:r>
            <a:r>
              <a:rPr lang="en-US" baseline="0" dirty="0" err="1" smtClean="0"/>
              <a:t>dividió</a:t>
            </a:r>
            <a:r>
              <a:rPr lang="en-US" baseline="0" dirty="0" smtClean="0"/>
              <a:t> </a:t>
            </a:r>
            <a:r>
              <a:rPr lang="en-US" baseline="0" dirty="0" err="1" smtClean="0"/>
              <a:t>en</a:t>
            </a:r>
            <a:r>
              <a:rPr lang="en-US" baseline="0" dirty="0" smtClean="0"/>
              <a:t> </a:t>
            </a:r>
            <a:r>
              <a:rPr lang="en-US" baseline="0" dirty="0" err="1" smtClean="0"/>
              <a:t>tres</a:t>
            </a:r>
            <a:r>
              <a:rPr lang="en-US" baseline="0" dirty="0" smtClean="0"/>
              <a:t> </a:t>
            </a:r>
            <a:r>
              <a:rPr lang="en-US" baseline="0" dirty="0" err="1" smtClean="0"/>
              <a:t>tramos</a:t>
            </a:r>
            <a:endParaRPr lang="en-US" baseline="0" dirty="0" smtClean="0"/>
          </a:p>
          <a:p>
            <a:pPr marL="628650" lvl="1" indent="-171450">
              <a:buFontTx/>
              <a:buChar char="-"/>
            </a:pPr>
            <a:r>
              <a:rPr lang="en-US" baseline="0" dirty="0" smtClean="0"/>
              <a:t>PAC2 </a:t>
            </a:r>
            <a:r>
              <a:rPr lang="en-US" baseline="0" dirty="0" smtClean="0">
                <a:sym typeface="Wingdings" panose="05000000000000000000" pitchFamily="2" charset="2"/>
              </a:rPr>
              <a:t> </a:t>
            </a:r>
            <a:r>
              <a:rPr lang="en-US" baseline="0" dirty="0" err="1" smtClean="0">
                <a:sym typeface="Wingdings" panose="05000000000000000000" pitchFamily="2" charset="2"/>
              </a:rPr>
              <a:t>Diseño</a:t>
            </a:r>
            <a:r>
              <a:rPr lang="en-US" baseline="0" dirty="0" smtClean="0">
                <a:sym typeface="Wingdings" panose="05000000000000000000" pitchFamily="2" charset="2"/>
              </a:rPr>
              <a:t> </a:t>
            </a:r>
            <a:r>
              <a:rPr lang="en-US" baseline="0" dirty="0" err="1" smtClean="0">
                <a:sym typeface="Wingdings" panose="05000000000000000000" pitchFamily="2" charset="2"/>
              </a:rPr>
              <a:t>centrado</a:t>
            </a:r>
            <a:r>
              <a:rPr lang="en-US" baseline="0" dirty="0" smtClean="0">
                <a:sym typeface="Wingdings" panose="05000000000000000000" pitchFamily="2" charset="2"/>
              </a:rPr>
              <a:t> </a:t>
            </a:r>
            <a:r>
              <a:rPr lang="en-US" baseline="0" dirty="0" err="1" smtClean="0">
                <a:sym typeface="Wingdings" panose="05000000000000000000" pitchFamily="2" charset="2"/>
              </a:rPr>
              <a:t>en</a:t>
            </a:r>
            <a:r>
              <a:rPr lang="en-US" baseline="0" dirty="0" smtClean="0">
                <a:sym typeface="Wingdings" panose="05000000000000000000" pitchFamily="2" charset="2"/>
              </a:rPr>
              <a:t> el </a:t>
            </a:r>
            <a:r>
              <a:rPr lang="en-US" baseline="0" dirty="0" err="1" smtClean="0">
                <a:sym typeface="Wingdings" panose="05000000000000000000" pitchFamily="2" charset="2"/>
              </a:rPr>
              <a:t>usuario</a:t>
            </a:r>
            <a:endParaRPr lang="en-US" baseline="0" dirty="0" smtClean="0">
              <a:sym typeface="Wingdings" panose="05000000000000000000" pitchFamily="2" charset="2"/>
            </a:endParaRPr>
          </a:p>
          <a:p>
            <a:pPr marL="628650" lvl="1" indent="-171450">
              <a:buFontTx/>
              <a:buChar char="-"/>
            </a:pPr>
            <a:r>
              <a:rPr lang="en-US" baseline="0" dirty="0" smtClean="0">
                <a:sym typeface="Wingdings" panose="05000000000000000000" pitchFamily="2" charset="2"/>
              </a:rPr>
              <a:t>PAC3  </a:t>
            </a:r>
            <a:r>
              <a:rPr lang="en-US" baseline="0" dirty="0" err="1" smtClean="0">
                <a:sym typeface="Wingdings" panose="05000000000000000000" pitchFamily="2" charset="2"/>
              </a:rPr>
              <a:t>Diseño</a:t>
            </a:r>
            <a:r>
              <a:rPr lang="en-US" baseline="0" dirty="0" smtClean="0">
                <a:sym typeface="Wingdings" panose="05000000000000000000" pitchFamily="2" charset="2"/>
              </a:rPr>
              <a:t> software (</a:t>
            </a:r>
            <a:r>
              <a:rPr lang="en-US" baseline="0" dirty="0" err="1" smtClean="0">
                <a:sym typeface="Wingdings" panose="05000000000000000000" pitchFamily="2" charset="2"/>
              </a:rPr>
              <a:t>Erroneo</a:t>
            </a:r>
            <a:r>
              <a:rPr lang="en-US" baseline="0" dirty="0" smtClean="0">
                <a:sym typeface="Wingdings" panose="05000000000000000000" pitchFamily="2" charset="2"/>
              </a:rPr>
              <a:t>)</a:t>
            </a:r>
          </a:p>
          <a:p>
            <a:pPr marL="628650" lvl="1" indent="-171450">
              <a:buFontTx/>
              <a:buChar char="-"/>
            </a:pPr>
            <a:r>
              <a:rPr lang="en-US" baseline="0" dirty="0" err="1" smtClean="0">
                <a:sym typeface="Wingdings" panose="05000000000000000000" pitchFamily="2" charset="2"/>
              </a:rPr>
              <a:t>Entrega</a:t>
            </a:r>
            <a:r>
              <a:rPr lang="en-US" baseline="0" dirty="0" smtClean="0">
                <a:sym typeface="Wingdings" panose="05000000000000000000" pitchFamily="2" charset="2"/>
              </a:rPr>
              <a:t> final</a:t>
            </a:r>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a:p>
        </p:txBody>
      </p:sp>
    </p:spTree>
    <p:extLst>
      <p:ext uri="{BB962C8B-B14F-4D97-AF65-F5344CB8AC3E}">
        <p14:creationId xmlns:p14="http://schemas.microsoft.com/office/powerpoint/2010/main" val="142164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 Para el desarrollo del código de cada </a:t>
            </a:r>
            <a:r>
              <a:rPr lang="es-ES" sz="1200" i="1" kern="1200" dirty="0" smtClean="0">
                <a:solidFill>
                  <a:schemeClr val="tx1"/>
                </a:solidFill>
                <a:effectLst/>
                <a:latin typeface="+mn-lt"/>
                <a:ea typeface="+mn-ea"/>
                <a:cs typeface="+mn-cs"/>
              </a:rPr>
              <a:t>widget</a:t>
            </a:r>
            <a:r>
              <a:rPr lang="es-ES" sz="1200" kern="1200" dirty="0" smtClean="0">
                <a:solidFill>
                  <a:schemeClr val="tx1"/>
                </a:solidFill>
                <a:effectLst/>
                <a:latin typeface="+mn-lt"/>
                <a:ea typeface="+mn-ea"/>
                <a:cs typeface="+mn-cs"/>
              </a:rPr>
              <a:t> se estipularon un total de ocho horas y finalmente se necesitaron alrededor de cuarenta. Probablemente, con un poco de experiencia previa se hubiera empleado menos tiempo, pero la curva de aprendizaje ha resultado más grande de lo previsto.</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La corrección de </a:t>
            </a:r>
            <a:r>
              <a:rPr lang="es-ES" sz="1200" i="1" kern="1200" dirty="0" smtClean="0">
                <a:solidFill>
                  <a:schemeClr val="tx1"/>
                </a:solidFill>
                <a:effectLst/>
                <a:latin typeface="+mn-lt"/>
                <a:ea typeface="+mn-ea"/>
                <a:cs typeface="+mn-cs"/>
              </a:rPr>
              <a:t>bugs</a:t>
            </a:r>
            <a:r>
              <a:rPr lang="es-ES" sz="1200" kern="1200" dirty="0" smtClean="0">
                <a:solidFill>
                  <a:schemeClr val="tx1"/>
                </a:solidFill>
                <a:effectLst/>
                <a:latin typeface="+mn-lt"/>
                <a:ea typeface="+mn-ea"/>
                <a:cs typeface="+mn-cs"/>
              </a:rPr>
              <a:t> también estaba planeado que no llevara más de seis horas. La previsión quedó muy lejos de las veinte horas reales que se empleó para este punto. No es que los errores cometidos fueran muy graves, si no que la búsqueda de soluciones fue costosa y requería conocimientos complementarios.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Por último, la planificación más errónea fue la de los test. Una sola hora era completamente irreal si se querían llevar a cabo test con cara i ojos. Además, si estos test revelaban errores que provocaban que la </a:t>
            </a:r>
            <a:r>
              <a:rPr lang="es-ES" sz="1200" i="1" kern="1200" dirty="0" smtClean="0">
                <a:solidFill>
                  <a:schemeClr val="tx1"/>
                </a:solidFill>
                <a:effectLst/>
                <a:latin typeface="+mn-lt"/>
                <a:ea typeface="+mn-ea"/>
                <a:cs typeface="+mn-cs"/>
              </a:rPr>
              <a:t>app</a:t>
            </a:r>
            <a:r>
              <a:rPr lang="es-ES" sz="1200" kern="1200" dirty="0" smtClean="0">
                <a:solidFill>
                  <a:schemeClr val="tx1"/>
                </a:solidFill>
                <a:effectLst/>
                <a:latin typeface="+mn-lt"/>
                <a:ea typeface="+mn-ea"/>
                <a:cs typeface="+mn-cs"/>
              </a:rPr>
              <a:t> se tuviera que volver a probar una vez solucionados el tiempo se multiplicaba. Se calcula que fueron ocho horas de test si consideramos también la programación correspondiente de estos.</a:t>
            </a:r>
            <a:endParaRPr lang="en-US" sz="1200" kern="1200" dirty="0" smtClean="0">
              <a:solidFill>
                <a:schemeClr val="tx1"/>
              </a:solidFill>
              <a:effectLst/>
              <a:latin typeface="+mn-lt"/>
              <a:ea typeface="+mn-ea"/>
              <a:cs typeface="+mn-cs"/>
            </a:endParaRPr>
          </a:p>
          <a:p>
            <a:pPr marL="0" indent="0">
              <a:buFontTx/>
              <a:buNone/>
            </a:pP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6</a:t>
            </a:fld>
            <a:endParaRPr lang="en-US"/>
          </a:p>
        </p:txBody>
      </p:sp>
    </p:spTree>
    <p:extLst>
      <p:ext uri="{BB962C8B-B14F-4D97-AF65-F5344CB8AC3E}">
        <p14:creationId xmlns:p14="http://schemas.microsoft.com/office/powerpoint/2010/main" val="222810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s-ES" dirty="0" smtClean="0"/>
              <a:t>El Diseño Centrado en el Usuario es una filosofía de </a:t>
            </a:r>
            <a:r>
              <a:rPr lang="es-ES" u="none" dirty="0" smtClean="0"/>
              <a:t>diseño</a:t>
            </a:r>
            <a:r>
              <a:rPr lang="es-ES" dirty="0" smtClean="0"/>
              <a:t> que tiene por objeto la creación de productos que resuelvan necesidades concretas de sus usuarios finales, consiguiendo la mayor satisfacción y mejor experiencia de uso posible con el mínimo esfuerzo de su parte.</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7</a:t>
            </a:fld>
            <a:endParaRPr lang="en-US"/>
          </a:p>
        </p:txBody>
      </p:sp>
    </p:spTree>
    <p:extLst>
      <p:ext uri="{BB962C8B-B14F-4D97-AF65-F5344CB8AC3E}">
        <p14:creationId xmlns:p14="http://schemas.microsoft.com/office/powerpoint/2010/main" val="321327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 Los usuarios focales de este producto son propietarios de inmuebles, tanto casas como pisos, apartamentos o locales entre otros. En función de lo que determine el propietario, los usufructuarios pueden ser usuarios focales si tienen pleno derecho al uso de la aplicación, usuarios secundarios si solo tienen acceso a ella en casos determinados o usuarios no prioritarios si no están autorizados a usarla. También se puede dar el caso de que los propietarios sean simples promotores, como por ejemplo en hoteles.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En general los usuarios nombrados no tienen por qué tener conocimientos tecnológicos muy elevados, pero si un interés al respecto ya que es precisamente eso lo que les habrá llevado a usar la aplicación. Se trata de personas comprendidas en un rango de edad grande y de ámbitos muy diversos, desde padres o madres de familia, hasta hijos, dueños de negocios o clientes de un hotel. De esta manera, habrá usuarios de perfiles muy diferentes, pero todos compartirán la misma inquietud, por lo que el diseño tendrá que ser orientado a ejecutar acciones sobre el inmueble de la forma más sencilla posible teniendo en cuenta las complejidades de cada función.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a:p>
        </p:txBody>
      </p:sp>
    </p:spTree>
    <p:extLst>
      <p:ext uri="{BB962C8B-B14F-4D97-AF65-F5344CB8AC3E}">
        <p14:creationId xmlns:p14="http://schemas.microsoft.com/office/powerpoint/2010/main" val="206213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Comentar</a:t>
            </a:r>
            <a:r>
              <a:rPr lang="en-US" dirty="0" smtClean="0"/>
              <a:t> </a:t>
            </a:r>
            <a:r>
              <a:rPr lang="en-US" dirty="0" err="1" smtClean="0"/>
              <a:t>diseño</a:t>
            </a:r>
            <a:r>
              <a:rPr lang="en-US" dirty="0" smtClean="0"/>
              <a:t> y </a:t>
            </a:r>
            <a:r>
              <a:rPr lang="en-US" dirty="0" err="1" smtClean="0"/>
              <a:t>funcionalidades</a:t>
            </a:r>
            <a:r>
              <a:rPr lang="en-US" dirty="0" smtClean="0"/>
              <a:t> de </a:t>
            </a:r>
            <a:r>
              <a:rPr lang="en-US" dirty="0" err="1" smtClean="0"/>
              <a:t>cada</a:t>
            </a:r>
            <a:r>
              <a:rPr lang="en-US" dirty="0" smtClean="0"/>
              <a:t> </a:t>
            </a:r>
            <a:r>
              <a:rPr lang="en-US" dirty="0" err="1" smtClean="0"/>
              <a:t>prototipo</a:t>
            </a:r>
            <a:endParaRPr lang="en-US" dirty="0" smtClean="0"/>
          </a:p>
          <a:p>
            <a:pPr marL="171450" indent="-171450">
              <a:buFontTx/>
              <a:buChar char="-"/>
            </a:pPr>
            <a:endParaRPr lang="en-US" dirty="0" smtClean="0"/>
          </a:p>
          <a:p>
            <a:r>
              <a:rPr lang="es-ES" sz="1200" kern="1200" dirty="0" smtClean="0">
                <a:solidFill>
                  <a:schemeClr val="tx1"/>
                </a:solidFill>
                <a:effectLst/>
                <a:latin typeface="+mn-lt"/>
                <a:ea typeface="+mn-ea"/>
                <a:cs typeface="+mn-cs"/>
              </a:rPr>
              <a:t>La evaluación de los prototipos a largo plazo se basará en los resultados de la experiencia de usuario. A priori se puede decir que los diseños del </a:t>
            </a:r>
            <a:r>
              <a:rPr lang="es-ES" sz="1200" i="1" kern="1200" dirty="0" smtClean="0">
                <a:solidFill>
                  <a:schemeClr val="tx1"/>
                </a:solidFill>
                <a:effectLst/>
                <a:latin typeface="+mn-lt"/>
                <a:ea typeface="+mn-ea"/>
                <a:cs typeface="+mn-cs"/>
              </a:rPr>
              <a:t>widget</a:t>
            </a:r>
            <a:r>
              <a:rPr lang="es-ES" sz="1200" kern="1200" dirty="0" smtClean="0">
                <a:solidFill>
                  <a:schemeClr val="tx1"/>
                </a:solidFill>
                <a:effectLst/>
                <a:latin typeface="+mn-lt"/>
                <a:ea typeface="+mn-ea"/>
                <a:cs typeface="+mn-cs"/>
              </a:rPr>
              <a:t> de confort y del de control no deberían presentar problemas ya que son intuitivos, claros y prácticos. Se considera que sus tamaños de letra son adecuados. En el caso del de control, su altura variará en función de los sensores que el usuario configure para manejar desde el </a:t>
            </a:r>
            <a:r>
              <a:rPr lang="es-ES" sz="1200" i="1" kern="1200" dirty="0" smtClean="0">
                <a:solidFill>
                  <a:schemeClr val="tx1"/>
                </a:solidFill>
                <a:effectLst/>
                <a:latin typeface="+mn-lt"/>
                <a:ea typeface="+mn-ea"/>
                <a:cs typeface="+mn-cs"/>
              </a:rPr>
              <a:t>widget</a:t>
            </a:r>
            <a:r>
              <a:rPr lang="es-E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cuanto al </a:t>
            </a:r>
            <a:r>
              <a:rPr lang="es-ES" sz="1200" i="1" kern="1200" dirty="0" smtClean="0">
                <a:solidFill>
                  <a:schemeClr val="tx1"/>
                </a:solidFill>
                <a:effectLst/>
                <a:latin typeface="+mn-lt"/>
                <a:ea typeface="+mn-ea"/>
                <a:cs typeface="+mn-cs"/>
              </a:rPr>
              <a:t>widget</a:t>
            </a:r>
            <a:r>
              <a:rPr lang="es-ES" sz="1200" kern="1200" dirty="0" smtClean="0">
                <a:solidFill>
                  <a:schemeClr val="tx1"/>
                </a:solidFill>
                <a:effectLst/>
                <a:latin typeface="+mn-lt"/>
                <a:ea typeface="+mn-ea"/>
                <a:cs typeface="+mn-cs"/>
              </a:rPr>
              <a:t> de seguridad, lo único que plantea dudas es el tamaño de la imagen capturada. No puede ser mucho más grande ya que rompería la armonía de la pantalla. De todos modos, la intención no es que el usuario vea la imagen claramente desde el </a:t>
            </a:r>
            <a:r>
              <a:rPr lang="es-ES" sz="1200" i="1" kern="1200" dirty="0" smtClean="0">
                <a:solidFill>
                  <a:schemeClr val="tx1"/>
                </a:solidFill>
                <a:effectLst/>
                <a:latin typeface="+mn-lt"/>
                <a:ea typeface="+mn-ea"/>
                <a:cs typeface="+mn-cs"/>
              </a:rPr>
              <a:t>widget</a:t>
            </a:r>
            <a:r>
              <a:rPr lang="es-ES" sz="1200" kern="1200" dirty="0" smtClean="0">
                <a:solidFill>
                  <a:schemeClr val="tx1"/>
                </a:solidFill>
                <a:effectLst/>
                <a:latin typeface="+mn-lt"/>
                <a:ea typeface="+mn-ea"/>
                <a:cs typeface="+mn-cs"/>
              </a:rPr>
              <a:t>, si no que sepa que se ha capturado una foto nueva y clique en ella para verla a través de la </a:t>
            </a:r>
            <a:r>
              <a:rPr lang="es-ES" sz="1200" i="1" kern="1200" dirty="0" smtClean="0">
                <a:solidFill>
                  <a:schemeClr val="tx1"/>
                </a:solidFill>
                <a:effectLst/>
                <a:latin typeface="+mn-lt"/>
                <a:ea typeface="+mn-ea"/>
                <a:cs typeface="+mn-cs"/>
              </a:rPr>
              <a:t>app</a:t>
            </a:r>
            <a:r>
              <a:rPr lang="es-ES" sz="1200" kern="1200" dirty="0" smtClean="0">
                <a:solidFill>
                  <a:schemeClr val="tx1"/>
                </a:solidFill>
                <a:effectLst/>
                <a:latin typeface="+mn-lt"/>
                <a:ea typeface="+mn-ea"/>
                <a:cs typeface="+mn-cs"/>
              </a:rPr>
              <a:t> en un tamaño superior.</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 último, el </a:t>
            </a:r>
            <a:r>
              <a:rPr lang="es-ES" sz="1200" i="1" kern="1200" dirty="0" smtClean="0">
                <a:solidFill>
                  <a:schemeClr val="tx1"/>
                </a:solidFill>
                <a:effectLst/>
                <a:latin typeface="+mn-lt"/>
                <a:ea typeface="+mn-ea"/>
                <a:cs typeface="+mn-cs"/>
              </a:rPr>
              <a:t>widget</a:t>
            </a:r>
            <a:r>
              <a:rPr lang="es-ES" sz="1200" kern="1200" dirty="0" smtClean="0">
                <a:solidFill>
                  <a:schemeClr val="tx1"/>
                </a:solidFill>
                <a:effectLst/>
                <a:latin typeface="+mn-lt"/>
                <a:ea typeface="+mn-ea"/>
                <a:cs typeface="+mn-cs"/>
              </a:rPr>
              <a:t> de consumos ha planteado varias dudas en su diseño. Se considera que a diferencia del de confort, el de consumos debe mostrar una gráfica más detallada para que el usuario tenga a mano los datos históricos y las predicciones, que son puntos de valor añadido para la aplicación. En el caso de que la experiencia de usuario muestre que una gráfica de tamaño comprimido no es útil se podría optar por el diseño de la figura 2.6.</a:t>
            </a:r>
            <a:endParaRPr lang="en-US" sz="1200" kern="1200" dirty="0" smtClean="0">
              <a:solidFill>
                <a:schemeClr val="tx1"/>
              </a:solidFill>
              <a:effectLst/>
              <a:latin typeface="+mn-lt"/>
              <a:ea typeface="+mn-ea"/>
              <a:cs typeface="+mn-cs"/>
            </a:endParaRPr>
          </a:p>
          <a:p>
            <a:pPr marL="0" indent="0">
              <a:buFontTx/>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este diseño en vez de una gráfica se mostrarían datos de los tres posibles consumos del hogar (gas, electricidad y agua). Los círculos serán verdes en caso de tener un consumo similar a la predicción, azules en caso de tener un consumo inferior a lo previsto y rojos en caso de estar consumiendo por encima de lo normal para ese hogar. Es una forma de ayudar al usuario a tomar conciencia de su consumo de energía y poder así ahorrar en la factura a final de mes.</a:t>
            </a:r>
            <a:endParaRPr lang="en-US" sz="1200" kern="1200" dirty="0" smtClean="0">
              <a:solidFill>
                <a:schemeClr val="tx1"/>
              </a:solidFill>
              <a:effectLst/>
              <a:latin typeface="+mn-lt"/>
              <a:ea typeface="+mn-ea"/>
              <a:cs typeface="+mn-cs"/>
            </a:endParaRPr>
          </a:p>
          <a:p>
            <a:pPr marL="0" indent="0">
              <a:buFontTx/>
              <a:buNone/>
            </a:pP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a:p>
        </p:txBody>
      </p:sp>
    </p:spTree>
    <p:extLst>
      <p:ext uri="{BB962C8B-B14F-4D97-AF65-F5344CB8AC3E}">
        <p14:creationId xmlns:p14="http://schemas.microsoft.com/office/powerpoint/2010/main" val="3089237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6321766" y="0"/>
            <a:ext cx="2822234"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6109039"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5962990" y="0"/>
            <a:ext cx="1146174"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971550" y="1873584"/>
            <a:ext cx="480060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1550" y="4572000"/>
            <a:ext cx="48006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0" y="255134"/>
            <a:ext cx="7200900" cy="103685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3543300" y="1828801"/>
            <a:ext cx="462915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71550" y="1828800"/>
            <a:ext cx="226314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28-Dec-17</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971550" y="5257800"/>
            <a:ext cx="3429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bwMode="invGray">
          <a:xfrm>
            <a:off x="4743449" y="5257800"/>
            <a:ext cx="3429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971550" y="5257801"/>
            <a:ext cx="3429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4743449" y="5257801"/>
            <a:ext cx="3429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71550" y="255134"/>
            <a:ext cx="7200900" cy="103685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973836" y="1828802"/>
            <a:ext cx="3429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bwMode="invGray">
          <a:xfrm>
            <a:off x="1028455" y="5333098"/>
            <a:ext cx="3315189"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4743450" y="1828802"/>
            <a:ext cx="3429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3" name="Text Placeholder 3"/>
          <p:cNvSpPr>
            <a:spLocks noGrp="1"/>
          </p:cNvSpPr>
          <p:nvPr>
            <p:ph type="body" sz="half" idx="14"/>
          </p:nvPr>
        </p:nvSpPr>
        <p:spPr bwMode="invGray">
          <a:xfrm>
            <a:off x="4809716" y="5333098"/>
            <a:ext cx="3315189"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28-Dec-17</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28-Dec-17</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4814888" y="2528888"/>
            <a:ext cx="6858000" cy="1800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rot="5400000">
            <a:off x="3891173" y="3398183"/>
            <a:ext cx="6858000" cy="6163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rot="5400000">
            <a:off x="3831460" y="3398183"/>
            <a:ext cx="6858000" cy="6163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7403489" y="685800"/>
            <a:ext cx="774954" cy="5486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50" y="685800"/>
            <a:ext cx="5982566"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28-Dec-17</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28-Dec-17</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4905377" y="0"/>
            <a:ext cx="4238622"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4692651"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4546602" y="0"/>
            <a:ext cx="1146174"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971551" y="1873584"/>
            <a:ext cx="384048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5057777" y="0"/>
            <a:ext cx="4086223"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smtClean="0"/>
              <a:t>Click icon to add picture</a:t>
            </a:r>
            <a:endParaRPr lang="en-US"/>
          </a:p>
        </p:txBody>
      </p:sp>
      <p:sp>
        <p:nvSpPr>
          <p:cNvPr id="3" name="Subtitle 2"/>
          <p:cNvSpPr>
            <a:spLocks noGrp="1"/>
          </p:cNvSpPr>
          <p:nvPr>
            <p:ph type="subTitle" idx="1"/>
          </p:nvPr>
        </p:nvSpPr>
        <p:spPr>
          <a:xfrm>
            <a:off x="971551" y="4572000"/>
            <a:ext cx="384048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7216776" y="0"/>
            <a:ext cx="1927224"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6927849"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6880225" y="0"/>
            <a:ext cx="1095374"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6880225" y="0"/>
            <a:ext cx="1095374"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971549" y="2914650"/>
            <a:ext cx="6035040" cy="1557338"/>
          </a:xfrm>
        </p:spPr>
        <p:txBody>
          <a:bodyPr anchor="b">
            <a:normAutofit/>
          </a:bodyPr>
          <a:lstStyle>
            <a:lvl1pPr>
              <a:defRPr sz="320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48" y="4589464"/>
            <a:ext cx="6035039"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3450" y="1828800"/>
            <a:ext cx="342900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28-Dec-17</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1550" y="255134"/>
            <a:ext cx="7200900" cy="10368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971550" y="1828800"/>
            <a:ext cx="3429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1550" y="2705100"/>
            <a:ext cx="3429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43450" y="1828801"/>
            <a:ext cx="3429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50" y="2705100"/>
            <a:ext cx="3429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79A3335-6331-4872-A8B7-ECD55539F4D0}" type="datetimeFigureOut">
              <a:rPr lang="en-US" smtClean="0"/>
              <a:t>28-Dec-17</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A79A3335-6331-4872-A8B7-ECD55539F4D0}" type="datetimeFigureOut">
              <a:rPr lang="en-US" smtClean="0"/>
              <a:t>28-Dec-17</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A79A3335-6331-4872-A8B7-ECD55539F4D0}" type="datetimeFigureOut">
              <a:rPr lang="en-US" smtClean="0"/>
              <a:t>28-Dec-17</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546157" y="1828800"/>
            <a:ext cx="459486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1550" y="1828800"/>
            <a:ext cx="226314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28-Dec-17</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1371601"/>
            <a:ext cx="9144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1443007"/>
            <a:ext cx="9144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971550" y="255134"/>
            <a:ext cx="7200900" cy="10368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0" y="1828800"/>
            <a:ext cx="72009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971550" y="6374999"/>
            <a:ext cx="4682402" cy="274320"/>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5843587" y="6374999"/>
            <a:ext cx="1110529" cy="274320"/>
          </a:xfrm>
          <a:prstGeom prst="rect">
            <a:avLst/>
          </a:prstGeom>
        </p:spPr>
        <p:txBody>
          <a:bodyPr vert="horz" lIns="91440" tIns="45720" rIns="91440" bIns="45720" rtlCol="0" anchor="ctr"/>
          <a:lstStyle>
            <a:lvl1pPr algn="r">
              <a:defRPr sz="1100">
                <a:solidFill>
                  <a:schemeClr val="tx1"/>
                </a:solidFill>
              </a:defRPr>
            </a:lvl1pPr>
          </a:lstStyle>
          <a:p>
            <a:fld id="{A79A3335-6331-4872-A8B7-ECD55539F4D0}" type="datetimeFigureOut">
              <a:rPr lang="en-US" smtClean="0"/>
              <a:pPr/>
              <a:t>28-Dec-17</a:t>
            </a:fld>
            <a:endParaRPr lang="en-US"/>
          </a:p>
        </p:txBody>
      </p:sp>
      <p:sp>
        <p:nvSpPr>
          <p:cNvPr id="6" name="Slide Number Placeholder 5"/>
          <p:cNvSpPr>
            <a:spLocks noGrp="1"/>
          </p:cNvSpPr>
          <p:nvPr>
            <p:ph type="sldNum" sz="quarter" idx="4"/>
          </p:nvPr>
        </p:nvSpPr>
        <p:spPr>
          <a:xfrm>
            <a:off x="7143750" y="6374999"/>
            <a:ext cx="10287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schemas.android.com/apk/res/androi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744" y="2764221"/>
            <a:ext cx="4040233" cy="1564580"/>
          </a:xfrm>
        </p:spPr>
        <p:txBody>
          <a:bodyPr>
            <a:normAutofit/>
          </a:bodyPr>
          <a:lstStyle/>
          <a:p>
            <a:r>
              <a:rPr lang="en-US" sz="5000" dirty="0" err="1" smtClean="0"/>
              <a:t>enControl</a:t>
            </a:r>
            <a:r>
              <a:rPr lang="en-US" sz="5000" dirty="0" smtClean="0"/>
              <a:t> widget</a:t>
            </a:r>
            <a:endParaRPr lang="en-US" sz="5000" dirty="0"/>
          </a:p>
        </p:txBody>
      </p:sp>
      <p:sp>
        <p:nvSpPr>
          <p:cNvPr id="3" name="Subtitle 2"/>
          <p:cNvSpPr>
            <a:spLocks noGrp="1"/>
          </p:cNvSpPr>
          <p:nvPr>
            <p:ph type="subTitle" idx="1"/>
          </p:nvPr>
        </p:nvSpPr>
        <p:spPr>
          <a:xfrm>
            <a:off x="510743" y="4454925"/>
            <a:ext cx="4040233" cy="600551"/>
          </a:xfrm>
        </p:spPr>
        <p:txBody>
          <a:bodyPr>
            <a:noAutofit/>
          </a:bodyPr>
          <a:lstStyle/>
          <a:p>
            <a:pPr>
              <a:lnSpc>
                <a:spcPct val="50000"/>
              </a:lnSpc>
            </a:pPr>
            <a:r>
              <a:rPr lang="en-US" sz="1800" dirty="0" err="1" smtClean="0"/>
              <a:t>Realizado</a:t>
            </a:r>
            <a:r>
              <a:rPr lang="en-US" sz="1800" dirty="0" smtClean="0"/>
              <a:t> </a:t>
            </a:r>
            <a:r>
              <a:rPr lang="en-US" sz="1800" dirty="0" err="1" smtClean="0"/>
              <a:t>por</a:t>
            </a:r>
            <a:r>
              <a:rPr lang="en-US" sz="1800" dirty="0" smtClean="0"/>
              <a:t> Jordi Tejedo Jiménez</a:t>
            </a:r>
          </a:p>
          <a:p>
            <a:pPr>
              <a:lnSpc>
                <a:spcPct val="50000"/>
              </a:lnSpc>
            </a:pPr>
            <a:r>
              <a:rPr lang="en-US" sz="1400" dirty="0" err="1" smtClean="0"/>
              <a:t>Dirigido</a:t>
            </a:r>
            <a:r>
              <a:rPr lang="en-US" sz="1400" dirty="0" smtClean="0"/>
              <a:t> </a:t>
            </a:r>
            <a:r>
              <a:rPr lang="en-US" sz="1400" dirty="0" err="1" smtClean="0"/>
              <a:t>por</a:t>
            </a:r>
            <a:r>
              <a:rPr lang="en-US" sz="1400" dirty="0" smtClean="0"/>
              <a:t> </a:t>
            </a:r>
            <a:r>
              <a:rPr lang="en-US" sz="1400" dirty="0" err="1" smtClean="0"/>
              <a:t>Francesc</a:t>
            </a:r>
            <a:r>
              <a:rPr lang="en-US" sz="1400" dirty="0" smtClean="0"/>
              <a:t> </a:t>
            </a:r>
            <a:r>
              <a:rPr lang="en-US" sz="1400" dirty="0" err="1" smtClean="0"/>
              <a:t>d’Assís</a:t>
            </a:r>
            <a:r>
              <a:rPr lang="en-US" sz="1400" dirty="0" smtClean="0"/>
              <a:t> Giralt </a:t>
            </a:r>
            <a:r>
              <a:rPr lang="en-US" sz="1400" dirty="0" err="1" smtClean="0"/>
              <a:t>Queralt</a:t>
            </a:r>
            <a:r>
              <a:rPr lang="en-US" sz="1400" dirty="0" smtClean="0"/>
              <a:t> </a:t>
            </a:r>
          </a:p>
          <a:p>
            <a:endParaRPr lang="en-US" dirty="0"/>
          </a:p>
        </p:txBody>
      </p:sp>
      <p:pic>
        <p:nvPicPr>
          <p:cNvPr id="16" name="Picture Placeholder 15"/>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9849" t="-32419" r="-32919" b="-28236"/>
          <a:stretch/>
        </p:blipFill>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44" y="5560504"/>
            <a:ext cx="1328566" cy="892037"/>
          </a:xfrm>
          <a:prstGeom prst="rect">
            <a:avLst/>
          </a:prstGeom>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Prototipos</a:t>
            </a:r>
            <a:endParaRPr lang="en-US" dirty="0"/>
          </a:p>
        </p:txBody>
      </p:sp>
      <p:sp>
        <p:nvSpPr>
          <p:cNvPr id="3" name="Content Placeholder 2"/>
          <p:cNvSpPr>
            <a:spLocks noGrp="1"/>
          </p:cNvSpPr>
          <p:nvPr>
            <p:ph idx="1"/>
          </p:nvPr>
        </p:nvSpPr>
        <p:spPr>
          <a:xfrm>
            <a:off x="4637904" y="2209800"/>
            <a:ext cx="3869723" cy="3581400"/>
          </a:xfrm>
        </p:spPr>
        <p:txBody>
          <a:bodyPr/>
          <a:lstStyle/>
          <a:p>
            <a:r>
              <a:rPr lang="en-US" dirty="0" smtClean="0"/>
              <a:t>Un solo sensor </a:t>
            </a:r>
            <a:r>
              <a:rPr lang="en-US" dirty="0" err="1" smtClean="0"/>
              <a:t>por</a:t>
            </a:r>
            <a:r>
              <a:rPr lang="en-US" dirty="0" smtClean="0"/>
              <a:t> </a:t>
            </a:r>
            <a:r>
              <a:rPr lang="en-US" i="1" dirty="0" smtClean="0"/>
              <a:t>widget</a:t>
            </a:r>
          </a:p>
          <a:p>
            <a:r>
              <a:rPr lang="en-US" dirty="0" smtClean="0"/>
              <a:t>Se </a:t>
            </a:r>
            <a:r>
              <a:rPr lang="en-US" dirty="0" err="1" smtClean="0"/>
              <a:t>permiten</a:t>
            </a:r>
            <a:r>
              <a:rPr lang="en-US" dirty="0" smtClean="0"/>
              <a:t> </a:t>
            </a:r>
            <a:r>
              <a:rPr lang="en-US" dirty="0" err="1" smtClean="0"/>
              <a:t>valores</a:t>
            </a:r>
            <a:r>
              <a:rPr lang="en-US" dirty="0" smtClean="0"/>
              <a:t> </a:t>
            </a:r>
            <a:r>
              <a:rPr lang="en-US" dirty="0" err="1" smtClean="0"/>
              <a:t>más</a:t>
            </a:r>
            <a:r>
              <a:rPr lang="en-US" dirty="0" smtClean="0"/>
              <a:t> largos</a:t>
            </a:r>
          </a:p>
          <a:p>
            <a:r>
              <a:rPr lang="en-US" dirty="0" smtClean="0"/>
              <a:t>Se </a:t>
            </a:r>
            <a:r>
              <a:rPr lang="en-US" dirty="0" err="1" smtClean="0"/>
              <a:t>muestra</a:t>
            </a:r>
            <a:r>
              <a:rPr lang="en-US" dirty="0" smtClean="0"/>
              <a:t> el area del sensor</a:t>
            </a:r>
          </a:p>
          <a:p>
            <a:r>
              <a:rPr lang="en-US" dirty="0" smtClean="0"/>
              <a:t>Se </a:t>
            </a:r>
            <a:r>
              <a:rPr lang="en-US" dirty="0" err="1" smtClean="0"/>
              <a:t>muestra</a:t>
            </a:r>
            <a:r>
              <a:rPr lang="en-US" dirty="0" smtClean="0"/>
              <a:t> la </a:t>
            </a:r>
            <a:r>
              <a:rPr lang="en-US" dirty="0" err="1" smtClean="0"/>
              <a:t>instalación</a:t>
            </a:r>
            <a:r>
              <a:rPr lang="en-US" dirty="0" smtClean="0"/>
              <a:t> del sensor</a:t>
            </a:r>
            <a:endParaRPr lang="en-US" dirty="0"/>
          </a:p>
        </p:txBody>
      </p:sp>
      <p:pic>
        <p:nvPicPr>
          <p:cNvPr id="5122" name="Picture 2" descr="WhatsApp Image 2017-12-12 a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299" y="2209800"/>
            <a:ext cx="2009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49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ARQUITECTURA DEL SISTEMA</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996" r="17628" b="19168"/>
          <a:stretch/>
        </p:blipFill>
        <p:spPr>
          <a:xfrm>
            <a:off x="1626972" y="1743698"/>
            <a:ext cx="5890055" cy="4926759"/>
          </a:xfrm>
          <a:prstGeom prst="rect">
            <a:avLst/>
          </a:prstGeom>
        </p:spPr>
      </p:pic>
    </p:spTree>
    <p:extLst>
      <p:ext uri="{BB962C8B-B14F-4D97-AF65-F5344CB8AC3E}">
        <p14:creationId xmlns:p14="http://schemas.microsoft.com/office/powerpoint/2010/main" val="1097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DISEÑO SOFTWARE</a:t>
            </a:r>
            <a:endParaRPr lang="en-US" dirty="0"/>
          </a:p>
        </p:txBody>
      </p:sp>
      <p:pic>
        <p:nvPicPr>
          <p:cNvPr id="17410" name="Picture 2" descr="Resultado de imagen de androi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84" y="2447926"/>
            <a:ext cx="2999232" cy="2999232"/>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Resultado de imagen de .net c#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761" y="3116770"/>
            <a:ext cx="16668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Resultado de imagen de plu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607" y="3114104"/>
            <a:ext cx="1669541" cy="1669541"/>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Resultado de imagen de sql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4737" y="3114104"/>
            <a:ext cx="1648461" cy="16484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Resultado de imagen de plu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249" y="3114104"/>
            <a:ext cx="1669541" cy="166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65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Desarrollo</a:t>
            </a:r>
            <a:endParaRPr lang="en-US" dirty="0"/>
          </a:p>
        </p:txBody>
      </p:sp>
      <p:sp>
        <p:nvSpPr>
          <p:cNvPr id="3" name="Content Placeholder 2"/>
          <p:cNvSpPr>
            <a:spLocks noGrp="1"/>
          </p:cNvSpPr>
          <p:nvPr>
            <p:ph idx="1"/>
          </p:nvPr>
        </p:nvSpPr>
        <p:spPr>
          <a:xfrm>
            <a:off x="971550" y="1828800"/>
            <a:ext cx="7200900" cy="1293341"/>
          </a:xfrm>
        </p:spPr>
        <p:txBody>
          <a:bodyPr>
            <a:normAutofit/>
          </a:bodyPr>
          <a:lstStyle/>
          <a:p>
            <a:pPr marL="457200" indent="-457200">
              <a:buAutoNum type="arabicPeriod"/>
            </a:pPr>
            <a:r>
              <a:rPr lang="en-US" dirty="0" smtClean="0"/>
              <a:t>App Widget Provider Info</a:t>
            </a:r>
            <a:endParaRPr lang="en-US" dirty="0"/>
          </a:p>
          <a:p>
            <a:pPr marL="617220" lvl="1" indent="-342900"/>
            <a:r>
              <a:rPr lang="en-US" dirty="0" err="1"/>
              <a:t>Archivo</a:t>
            </a:r>
            <a:r>
              <a:rPr lang="en-US" dirty="0"/>
              <a:t> de </a:t>
            </a:r>
            <a:r>
              <a:rPr lang="en-US" dirty="0" err="1"/>
              <a:t>propiedades</a:t>
            </a:r>
            <a:r>
              <a:rPr lang="en-US" dirty="0"/>
              <a:t> del </a:t>
            </a:r>
            <a:r>
              <a:rPr lang="en-US" i="1" dirty="0" smtClean="0"/>
              <a:t>widget</a:t>
            </a:r>
            <a:endParaRPr lang="en-US" dirty="0" smtClean="0"/>
          </a:p>
          <a:p>
            <a:pPr marL="617220" lvl="1" indent="-342900"/>
            <a:r>
              <a:rPr lang="en-US" dirty="0" smtClean="0"/>
              <a:t>Define:</a:t>
            </a:r>
            <a:endParaRPr lang="en-US" i="1" dirty="0"/>
          </a:p>
        </p:txBody>
      </p:sp>
      <p:sp>
        <p:nvSpPr>
          <p:cNvPr id="4" name="Rectangle 2"/>
          <p:cNvSpPr>
            <a:spLocks noChangeArrowheads="1"/>
          </p:cNvSpPr>
          <p:nvPr/>
        </p:nvSpPr>
        <p:spPr bwMode="auto">
          <a:xfrm>
            <a:off x="-152400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 Box 2"/>
          <p:cNvSpPr txBox="1">
            <a:spLocks noChangeArrowheads="1"/>
          </p:cNvSpPr>
          <p:nvPr/>
        </p:nvSpPr>
        <p:spPr bwMode="auto">
          <a:xfrm>
            <a:off x="1824680" y="4752975"/>
            <a:ext cx="5494640" cy="1530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ja-JP" sz="900" dirty="0">
                <a:solidFill>
                  <a:srgbClr val="000000"/>
                </a:solidFill>
                <a:latin typeface="Menlo"/>
                <a:ea typeface="MS Mincho" panose="02020609040205080304" pitchFamily="49" charset="-128"/>
                <a:cs typeface="Courier New" panose="02070309020205020404" pitchFamily="49" charset="0"/>
              </a:rPr>
              <a:t>&lt;</a:t>
            </a:r>
            <a:r>
              <a:rPr lang="en-US" altLang="ja-JP" sz="900" b="1" dirty="0" err="1">
                <a:solidFill>
                  <a:srgbClr val="000080"/>
                </a:solidFill>
                <a:latin typeface="Menlo"/>
                <a:ea typeface="MS Mincho" panose="02020609040205080304" pitchFamily="49" charset="-128"/>
                <a:cs typeface="Courier New" panose="02070309020205020404" pitchFamily="49" charset="0"/>
              </a:rPr>
              <a:t>appwidget</a:t>
            </a:r>
            <a:r>
              <a:rPr lang="en-US" altLang="ja-JP" sz="900" b="1" dirty="0">
                <a:solidFill>
                  <a:srgbClr val="000080"/>
                </a:solidFill>
                <a:latin typeface="Menlo"/>
                <a:ea typeface="MS Mincho" panose="02020609040205080304" pitchFamily="49" charset="-128"/>
                <a:cs typeface="Courier New" panose="02070309020205020404" pitchFamily="49" charset="0"/>
              </a:rPr>
              <a:t>-provider </a:t>
            </a:r>
            <a:r>
              <a:rPr lang="en-US" altLang="ja-JP" sz="900" b="1" dirty="0" err="1">
                <a:solidFill>
                  <a:srgbClr val="0000FF"/>
                </a:solidFill>
                <a:latin typeface="Menlo"/>
                <a:ea typeface="MS Mincho" panose="02020609040205080304" pitchFamily="49" charset="-128"/>
                <a:cs typeface="Courier New" panose="02070309020205020404" pitchFamily="49" charset="0"/>
              </a:rPr>
              <a:t>xmlns:</a:t>
            </a:r>
            <a:r>
              <a:rPr lang="en-US" altLang="ja-JP" sz="900" b="1" dirty="0" err="1">
                <a:solidFill>
                  <a:srgbClr val="660E7A"/>
                </a:solidFill>
                <a:latin typeface="Menlo"/>
                <a:ea typeface="MS Mincho" panose="02020609040205080304" pitchFamily="49" charset="-128"/>
                <a:cs typeface="Courier New" panose="02070309020205020404" pitchFamily="49" charset="0"/>
              </a:rPr>
              <a:t>android</a:t>
            </a:r>
            <a:r>
              <a:rPr lang="en-US" altLang="ja-JP" sz="900" b="1" dirty="0">
                <a:solidFill>
                  <a:srgbClr val="0000FF"/>
                </a:solidFill>
                <a:latin typeface="Menlo"/>
                <a:ea typeface="MS Mincho" panose="02020609040205080304" pitchFamily="49" charset="-128"/>
                <a:cs typeface="Courier New" panose="02070309020205020404" pitchFamily="49" charset="0"/>
              </a:rPr>
              <a:t>=</a:t>
            </a:r>
            <a:r>
              <a:rPr lang="en-US" altLang="ja-JP" sz="900" b="1" dirty="0">
                <a:solidFill>
                  <a:srgbClr val="008000"/>
                </a:solidFill>
                <a:latin typeface="Menlo"/>
                <a:ea typeface="MS Mincho" panose="02020609040205080304" pitchFamily="49" charset="-128"/>
                <a:cs typeface="Courier New" panose="02070309020205020404" pitchFamily="49" charset="0"/>
              </a:rPr>
              <a:t>"</a:t>
            </a:r>
            <a:r>
              <a:rPr lang="en-US" altLang="ja-JP" sz="900" b="1" dirty="0">
                <a:solidFill>
                  <a:srgbClr val="1155CC"/>
                </a:solidFill>
                <a:latin typeface="Menlo"/>
                <a:ea typeface="MS Mincho" panose="02020609040205080304" pitchFamily="49" charset="-128"/>
                <a:cs typeface="Courier New" panose="02070309020205020404" pitchFamily="49" charset="0"/>
                <a:hlinkClick r:id="rId3"/>
              </a:rPr>
              <a:t>http://schemas.android.com/</a:t>
            </a:r>
            <a:r>
              <a:rPr lang="en-US" altLang="ja-JP" sz="900" b="1" dirty="0" err="1">
                <a:solidFill>
                  <a:srgbClr val="1155CC"/>
                </a:solidFill>
                <a:latin typeface="Menlo"/>
                <a:ea typeface="MS Mincho" panose="02020609040205080304" pitchFamily="49" charset="-128"/>
                <a:cs typeface="Courier New" panose="02070309020205020404" pitchFamily="49" charset="0"/>
                <a:hlinkClick r:id="rId3"/>
              </a:rPr>
              <a:t>apk</a:t>
            </a:r>
            <a:r>
              <a:rPr lang="en-US" altLang="ja-JP" sz="900" b="1" dirty="0">
                <a:solidFill>
                  <a:srgbClr val="1155CC"/>
                </a:solidFill>
                <a:latin typeface="Menlo"/>
                <a:ea typeface="MS Mincho" panose="02020609040205080304" pitchFamily="49" charset="-128"/>
                <a:cs typeface="Courier New" panose="02070309020205020404" pitchFamily="49" charset="0"/>
                <a:hlinkClick r:id="rId3"/>
              </a:rPr>
              <a:t>/res/android</a:t>
            </a:r>
            <a:r>
              <a:rPr lang="en-US" altLang="ja-JP" sz="900" b="1" dirty="0">
                <a:solidFill>
                  <a:srgbClr val="008000"/>
                </a:solidFill>
                <a:latin typeface="Menlo"/>
                <a:ea typeface="MS Mincho" panose="02020609040205080304" pitchFamily="49" charset="-128"/>
                <a:cs typeface="Courier New" panose="02070309020205020404" pitchFamily="49" charset="0"/>
              </a:rPr>
              <a:t>"</a:t>
            </a:r>
            <a:br>
              <a:rPr lang="en-US" altLang="ja-JP" sz="900" b="1" dirty="0">
                <a:solidFill>
                  <a:srgbClr val="008000"/>
                </a:solidFill>
                <a:latin typeface="Menlo"/>
                <a:ea typeface="MS Mincho" panose="02020609040205080304" pitchFamily="49" charset="-128"/>
                <a:cs typeface="Courier New" panose="02070309020205020404" pitchFamily="49" charset="0"/>
              </a:rPr>
            </a:br>
            <a:r>
              <a:rPr lang="en-US" altLang="ja-JP" sz="900" b="1" dirty="0">
                <a:solidFill>
                  <a:srgbClr val="008000"/>
                </a:solidFill>
                <a:latin typeface="Menlo"/>
                <a:ea typeface="MS Mincho" panose="02020609040205080304" pitchFamily="49" charset="-128"/>
                <a:cs typeface="Courier New" panose="02070309020205020404" pitchFamily="49" charset="0"/>
              </a:rPr>
              <a:t>    </a:t>
            </a:r>
            <a:r>
              <a:rPr lang="en-US" altLang="ja-JP" sz="900" b="1" dirty="0" err="1">
                <a:solidFill>
                  <a:srgbClr val="660E7A"/>
                </a:solidFill>
                <a:latin typeface="Menlo"/>
                <a:ea typeface="MS Mincho" panose="02020609040205080304" pitchFamily="49" charset="-128"/>
                <a:cs typeface="Courier New" panose="02070309020205020404" pitchFamily="49" charset="0"/>
              </a:rPr>
              <a:t>android</a:t>
            </a:r>
            <a:r>
              <a:rPr lang="en-US" altLang="ja-JP" sz="900" b="1" dirty="0" err="1">
                <a:solidFill>
                  <a:srgbClr val="0000FF"/>
                </a:solidFill>
                <a:latin typeface="Menlo"/>
                <a:ea typeface="MS Mincho" panose="02020609040205080304" pitchFamily="49" charset="-128"/>
                <a:cs typeface="Courier New" panose="02070309020205020404" pitchFamily="49" charset="0"/>
              </a:rPr>
              <a:t>:minWidth</a:t>
            </a:r>
            <a:r>
              <a:rPr lang="en-US" altLang="ja-JP" sz="900" b="1" dirty="0" smtClean="0">
                <a:solidFill>
                  <a:srgbClr val="0000FF"/>
                </a:solidFill>
                <a:latin typeface="Menlo"/>
                <a:ea typeface="MS Mincho" panose="02020609040205080304" pitchFamily="49" charset="-128"/>
                <a:cs typeface="Courier New" panose="02070309020205020404" pitchFamily="49" charset="0"/>
              </a:rPr>
              <a:t>=</a:t>
            </a:r>
            <a:r>
              <a:rPr lang="en-US" altLang="ja-JP" sz="900" b="1" dirty="0" smtClean="0">
                <a:solidFill>
                  <a:srgbClr val="008000"/>
                </a:solidFill>
                <a:latin typeface="Menlo"/>
                <a:ea typeface="MS Mincho" panose="02020609040205080304" pitchFamily="49" charset="-128"/>
                <a:cs typeface="Courier New" panose="02070309020205020404" pitchFamily="49" charset="0"/>
              </a:rPr>
              <a:t>“110dp</a:t>
            </a:r>
            <a:r>
              <a:rPr lang="en-US" altLang="ja-JP" sz="900" b="1" dirty="0">
                <a:solidFill>
                  <a:srgbClr val="008000"/>
                </a:solidFill>
                <a:latin typeface="Menlo"/>
                <a:ea typeface="MS Mincho" panose="02020609040205080304" pitchFamily="49" charset="-128"/>
                <a:cs typeface="Courier New" panose="02070309020205020404" pitchFamily="49" charset="0"/>
              </a:rPr>
              <a:t>"</a:t>
            </a:r>
            <a:br>
              <a:rPr lang="en-US" altLang="ja-JP" sz="900" b="1" dirty="0">
                <a:solidFill>
                  <a:srgbClr val="008000"/>
                </a:solidFill>
                <a:latin typeface="Menlo"/>
                <a:ea typeface="MS Mincho" panose="02020609040205080304" pitchFamily="49" charset="-128"/>
                <a:cs typeface="Courier New" panose="02070309020205020404" pitchFamily="49" charset="0"/>
              </a:rPr>
            </a:br>
            <a:r>
              <a:rPr lang="en-US" altLang="ja-JP" sz="900" b="1" dirty="0">
                <a:solidFill>
                  <a:srgbClr val="008000"/>
                </a:solidFill>
                <a:latin typeface="Menlo"/>
                <a:ea typeface="MS Mincho" panose="02020609040205080304" pitchFamily="49" charset="-128"/>
                <a:cs typeface="Courier New" panose="02070309020205020404" pitchFamily="49" charset="0"/>
              </a:rPr>
              <a:t>    </a:t>
            </a:r>
            <a:r>
              <a:rPr lang="en-US" altLang="ja-JP" sz="900" b="1" dirty="0" err="1">
                <a:solidFill>
                  <a:srgbClr val="660E7A"/>
                </a:solidFill>
                <a:latin typeface="Menlo"/>
                <a:ea typeface="MS Mincho" panose="02020609040205080304" pitchFamily="49" charset="-128"/>
                <a:cs typeface="Courier New" panose="02070309020205020404" pitchFamily="49" charset="0"/>
              </a:rPr>
              <a:t>android</a:t>
            </a:r>
            <a:r>
              <a:rPr lang="en-US" altLang="ja-JP" sz="900" b="1" dirty="0" err="1">
                <a:solidFill>
                  <a:srgbClr val="0000FF"/>
                </a:solidFill>
                <a:latin typeface="Menlo"/>
                <a:ea typeface="MS Mincho" panose="02020609040205080304" pitchFamily="49" charset="-128"/>
                <a:cs typeface="Courier New" panose="02070309020205020404" pitchFamily="49" charset="0"/>
              </a:rPr>
              <a:t>:minHeight</a:t>
            </a:r>
            <a:r>
              <a:rPr lang="en-US" altLang="ja-JP" sz="900" b="1" dirty="0" smtClean="0">
                <a:solidFill>
                  <a:srgbClr val="0000FF"/>
                </a:solidFill>
                <a:latin typeface="Menlo"/>
                <a:ea typeface="MS Mincho" panose="02020609040205080304" pitchFamily="49" charset="-128"/>
                <a:cs typeface="Courier New" panose="02070309020205020404" pitchFamily="49" charset="0"/>
              </a:rPr>
              <a:t>=</a:t>
            </a:r>
            <a:r>
              <a:rPr lang="en-US" altLang="ja-JP" sz="900" b="1" dirty="0" smtClean="0">
                <a:solidFill>
                  <a:srgbClr val="008000"/>
                </a:solidFill>
                <a:latin typeface="Menlo"/>
                <a:ea typeface="MS Mincho" panose="02020609040205080304" pitchFamily="49" charset="-128"/>
                <a:cs typeface="Courier New" panose="02070309020205020404" pitchFamily="49" charset="0"/>
              </a:rPr>
              <a:t>“110dp</a:t>
            </a:r>
            <a:r>
              <a:rPr lang="en-US" altLang="ja-JP" sz="900" b="1" dirty="0">
                <a:solidFill>
                  <a:srgbClr val="008000"/>
                </a:solidFill>
                <a:latin typeface="Menlo"/>
                <a:ea typeface="MS Mincho" panose="02020609040205080304" pitchFamily="49" charset="-128"/>
                <a:cs typeface="Courier New" panose="02070309020205020404" pitchFamily="49" charset="0"/>
              </a:rPr>
              <a:t>"</a:t>
            </a:r>
            <a:br>
              <a:rPr lang="en-US" altLang="ja-JP" sz="900" b="1" dirty="0">
                <a:solidFill>
                  <a:srgbClr val="008000"/>
                </a:solidFill>
                <a:latin typeface="Menlo"/>
                <a:ea typeface="MS Mincho" panose="02020609040205080304" pitchFamily="49" charset="-128"/>
                <a:cs typeface="Courier New" panose="02070309020205020404" pitchFamily="49" charset="0"/>
              </a:rPr>
            </a:br>
            <a:r>
              <a:rPr lang="en-US" altLang="ja-JP" sz="900" b="1" dirty="0">
                <a:solidFill>
                  <a:srgbClr val="008000"/>
                </a:solidFill>
                <a:latin typeface="Menlo"/>
                <a:ea typeface="MS Mincho" panose="02020609040205080304" pitchFamily="49" charset="-128"/>
                <a:cs typeface="Courier New" panose="02070309020205020404" pitchFamily="49" charset="0"/>
              </a:rPr>
              <a:t>    </a:t>
            </a:r>
            <a:r>
              <a:rPr lang="en-US" altLang="ja-JP" sz="900" b="1" dirty="0" err="1">
                <a:solidFill>
                  <a:srgbClr val="660E7A"/>
                </a:solidFill>
                <a:latin typeface="Menlo"/>
                <a:ea typeface="MS Mincho" panose="02020609040205080304" pitchFamily="49" charset="-128"/>
                <a:cs typeface="Courier New" panose="02070309020205020404" pitchFamily="49" charset="0"/>
              </a:rPr>
              <a:t>android</a:t>
            </a:r>
            <a:r>
              <a:rPr lang="en-US" altLang="ja-JP" sz="900" b="1" dirty="0" err="1">
                <a:solidFill>
                  <a:srgbClr val="0000FF"/>
                </a:solidFill>
                <a:latin typeface="Menlo"/>
                <a:ea typeface="MS Mincho" panose="02020609040205080304" pitchFamily="49" charset="-128"/>
                <a:cs typeface="Courier New" panose="02070309020205020404" pitchFamily="49" charset="0"/>
              </a:rPr>
              <a:t>:updatePeriodMillis</a:t>
            </a:r>
            <a:r>
              <a:rPr lang="en-US" altLang="ja-JP" sz="900" b="1" dirty="0">
                <a:solidFill>
                  <a:srgbClr val="0000FF"/>
                </a:solidFill>
                <a:latin typeface="Menlo"/>
                <a:ea typeface="MS Mincho" panose="02020609040205080304" pitchFamily="49" charset="-128"/>
                <a:cs typeface="Courier New" panose="02070309020205020404" pitchFamily="49" charset="0"/>
              </a:rPr>
              <a:t>=</a:t>
            </a:r>
            <a:r>
              <a:rPr lang="en-US" altLang="ja-JP" sz="900" b="1" dirty="0">
                <a:solidFill>
                  <a:srgbClr val="008000"/>
                </a:solidFill>
                <a:latin typeface="Menlo"/>
                <a:ea typeface="MS Mincho" panose="02020609040205080304" pitchFamily="49" charset="-128"/>
                <a:cs typeface="Courier New" panose="02070309020205020404" pitchFamily="49" charset="0"/>
              </a:rPr>
              <a:t>"0"</a:t>
            </a:r>
            <a:br>
              <a:rPr lang="en-US" altLang="ja-JP" sz="900" b="1" dirty="0">
                <a:solidFill>
                  <a:srgbClr val="008000"/>
                </a:solidFill>
                <a:latin typeface="Menlo"/>
                <a:ea typeface="MS Mincho" panose="02020609040205080304" pitchFamily="49" charset="-128"/>
                <a:cs typeface="Courier New" panose="02070309020205020404" pitchFamily="49" charset="0"/>
              </a:rPr>
            </a:br>
            <a:r>
              <a:rPr lang="en-US" altLang="ja-JP" sz="900" b="1" dirty="0">
                <a:solidFill>
                  <a:srgbClr val="008000"/>
                </a:solidFill>
                <a:latin typeface="Menlo"/>
                <a:ea typeface="MS Mincho" panose="02020609040205080304" pitchFamily="49" charset="-128"/>
                <a:cs typeface="Courier New" panose="02070309020205020404" pitchFamily="49" charset="0"/>
              </a:rPr>
              <a:t>    </a:t>
            </a:r>
            <a:r>
              <a:rPr lang="en-US" altLang="ja-JP" sz="900" b="1" dirty="0" err="1">
                <a:solidFill>
                  <a:srgbClr val="660E7A"/>
                </a:solidFill>
                <a:latin typeface="Menlo"/>
                <a:ea typeface="MS Mincho" panose="02020609040205080304" pitchFamily="49" charset="-128"/>
                <a:cs typeface="Courier New" panose="02070309020205020404" pitchFamily="49" charset="0"/>
              </a:rPr>
              <a:t>android</a:t>
            </a:r>
            <a:r>
              <a:rPr lang="en-US" altLang="ja-JP" sz="900" b="1" dirty="0" err="1">
                <a:solidFill>
                  <a:srgbClr val="0000FF"/>
                </a:solidFill>
                <a:latin typeface="Menlo"/>
                <a:ea typeface="MS Mincho" panose="02020609040205080304" pitchFamily="49" charset="-128"/>
                <a:cs typeface="Courier New" panose="02070309020205020404" pitchFamily="49" charset="0"/>
              </a:rPr>
              <a:t>:initialLayout</a:t>
            </a:r>
            <a:r>
              <a:rPr lang="en-US" altLang="ja-JP" sz="900" b="1" dirty="0">
                <a:solidFill>
                  <a:srgbClr val="0000FF"/>
                </a:solidFill>
                <a:latin typeface="Menlo"/>
                <a:ea typeface="MS Mincho" panose="02020609040205080304" pitchFamily="49" charset="-128"/>
                <a:cs typeface="Courier New" panose="02070309020205020404" pitchFamily="49" charset="0"/>
              </a:rPr>
              <a:t>=</a:t>
            </a:r>
            <a:r>
              <a:rPr lang="en-US" altLang="ja-JP" sz="900" b="1" dirty="0">
                <a:solidFill>
                  <a:srgbClr val="008000"/>
                </a:solidFill>
                <a:latin typeface="Menlo"/>
                <a:ea typeface="MS Mincho" panose="02020609040205080304" pitchFamily="49" charset="-128"/>
                <a:cs typeface="Courier New" panose="02070309020205020404" pitchFamily="49" charset="0"/>
              </a:rPr>
              <a:t>"@layout/</a:t>
            </a:r>
            <a:r>
              <a:rPr lang="en-US" altLang="ja-JP" sz="900" b="1" dirty="0" err="1">
                <a:solidFill>
                  <a:srgbClr val="008000"/>
                </a:solidFill>
                <a:latin typeface="Menlo"/>
                <a:ea typeface="MS Mincho" panose="02020609040205080304" pitchFamily="49" charset="-128"/>
                <a:cs typeface="Courier New" panose="02070309020205020404" pitchFamily="49" charset="0"/>
              </a:rPr>
              <a:t>widget_comfort</a:t>
            </a:r>
            <a:r>
              <a:rPr lang="en-US" altLang="ja-JP" sz="900" b="1" dirty="0">
                <a:solidFill>
                  <a:srgbClr val="008000"/>
                </a:solidFill>
                <a:latin typeface="Menlo"/>
                <a:ea typeface="MS Mincho" panose="02020609040205080304" pitchFamily="49" charset="-128"/>
                <a:cs typeface="Courier New" panose="02070309020205020404" pitchFamily="49" charset="0"/>
              </a:rPr>
              <a:t>"</a:t>
            </a:r>
            <a:br>
              <a:rPr lang="en-US" altLang="ja-JP" sz="900" b="1" dirty="0">
                <a:solidFill>
                  <a:srgbClr val="008000"/>
                </a:solidFill>
                <a:latin typeface="Menlo"/>
                <a:ea typeface="MS Mincho" panose="02020609040205080304" pitchFamily="49" charset="-128"/>
                <a:cs typeface="Courier New" panose="02070309020205020404" pitchFamily="49" charset="0"/>
              </a:rPr>
            </a:br>
            <a:r>
              <a:rPr lang="en-US" altLang="ja-JP" sz="900" b="1" dirty="0">
                <a:solidFill>
                  <a:srgbClr val="008000"/>
                </a:solidFill>
                <a:latin typeface="Menlo"/>
                <a:ea typeface="MS Mincho" panose="02020609040205080304" pitchFamily="49" charset="-128"/>
                <a:cs typeface="Courier New" panose="02070309020205020404" pitchFamily="49" charset="0"/>
              </a:rPr>
              <a:t>    </a:t>
            </a:r>
            <a:r>
              <a:rPr lang="en-US" altLang="ja-JP" sz="900" b="1" dirty="0" err="1">
                <a:solidFill>
                  <a:srgbClr val="660E7A"/>
                </a:solidFill>
                <a:latin typeface="Menlo"/>
                <a:ea typeface="MS Mincho" panose="02020609040205080304" pitchFamily="49" charset="-128"/>
                <a:cs typeface="Courier New" panose="02070309020205020404" pitchFamily="49" charset="0"/>
              </a:rPr>
              <a:t>android</a:t>
            </a:r>
            <a:r>
              <a:rPr lang="en-US" altLang="ja-JP" sz="900" b="1" dirty="0" err="1">
                <a:solidFill>
                  <a:srgbClr val="0000FF"/>
                </a:solidFill>
                <a:latin typeface="Menlo"/>
                <a:ea typeface="MS Mincho" panose="02020609040205080304" pitchFamily="49" charset="-128"/>
                <a:cs typeface="Courier New" panose="02070309020205020404" pitchFamily="49" charset="0"/>
              </a:rPr>
              <a:t>:configure</a:t>
            </a:r>
            <a:r>
              <a:rPr lang="en-US" altLang="ja-JP" sz="900" b="1" dirty="0">
                <a:solidFill>
                  <a:srgbClr val="0000FF"/>
                </a:solidFill>
                <a:latin typeface="Menlo"/>
                <a:ea typeface="MS Mincho" panose="02020609040205080304" pitchFamily="49" charset="-128"/>
                <a:cs typeface="Courier New" panose="02070309020205020404" pitchFamily="49" charset="0"/>
              </a:rPr>
              <a:t>=</a:t>
            </a:r>
            <a:r>
              <a:rPr lang="en-US" altLang="ja-JP" sz="900" b="1" dirty="0">
                <a:solidFill>
                  <a:srgbClr val="008000"/>
                </a:solidFill>
                <a:latin typeface="Menlo"/>
                <a:ea typeface="MS Mincho" panose="02020609040205080304" pitchFamily="49" charset="-128"/>
                <a:cs typeface="Courier New" panose="02070309020205020404" pitchFamily="49" charset="0"/>
              </a:rPr>
              <a:t>"com.sensingcontrol.android.widgets.ComfortWidgetConfigurationActivity"</a:t>
            </a:r>
            <a:br>
              <a:rPr lang="en-US" altLang="ja-JP" sz="900" b="1" dirty="0">
                <a:solidFill>
                  <a:srgbClr val="008000"/>
                </a:solidFill>
                <a:latin typeface="Menlo"/>
                <a:ea typeface="MS Mincho" panose="02020609040205080304" pitchFamily="49" charset="-128"/>
                <a:cs typeface="Courier New" panose="02070309020205020404" pitchFamily="49" charset="0"/>
              </a:rPr>
            </a:br>
            <a:r>
              <a:rPr lang="en-US" altLang="ja-JP" sz="900" b="1" dirty="0">
                <a:solidFill>
                  <a:srgbClr val="008000"/>
                </a:solidFill>
                <a:latin typeface="Menlo"/>
                <a:ea typeface="MS Mincho" panose="02020609040205080304" pitchFamily="49" charset="-128"/>
                <a:cs typeface="Courier New" panose="02070309020205020404" pitchFamily="49" charset="0"/>
              </a:rPr>
              <a:t>    </a:t>
            </a:r>
            <a:r>
              <a:rPr lang="en-US" altLang="ja-JP" sz="900" b="1" dirty="0" err="1">
                <a:solidFill>
                  <a:srgbClr val="660E7A"/>
                </a:solidFill>
                <a:latin typeface="Menlo"/>
                <a:ea typeface="MS Mincho" panose="02020609040205080304" pitchFamily="49" charset="-128"/>
                <a:cs typeface="Courier New" panose="02070309020205020404" pitchFamily="49" charset="0"/>
              </a:rPr>
              <a:t>android</a:t>
            </a:r>
            <a:r>
              <a:rPr lang="en-US" altLang="ja-JP" sz="900" b="1" dirty="0" err="1">
                <a:solidFill>
                  <a:srgbClr val="0000FF"/>
                </a:solidFill>
                <a:latin typeface="Menlo"/>
                <a:ea typeface="MS Mincho" panose="02020609040205080304" pitchFamily="49" charset="-128"/>
                <a:cs typeface="Courier New" panose="02070309020205020404" pitchFamily="49" charset="0"/>
              </a:rPr>
              <a:t>:resizeMode</a:t>
            </a:r>
            <a:r>
              <a:rPr lang="en-US" altLang="ja-JP" sz="900" b="1" dirty="0">
                <a:solidFill>
                  <a:srgbClr val="0000FF"/>
                </a:solidFill>
                <a:latin typeface="Menlo"/>
                <a:ea typeface="MS Mincho" panose="02020609040205080304" pitchFamily="49" charset="-128"/>
                <a:cs typeface="Courier New" panose="02070309020205020404" pitchFamily="49" charset="0"/>
              </a:rPr>
              <a:t>=</a:t>
            </a:r>
            <a:r>
              <a:rPr lang="en-US" altLang="ja-JP" sz="900" b="1" dirty="0">
                <a:solidFill>
                  <a:srgbClr val="008000"/>
                </a:solidFill>
                <a:latin typeface="Menlo"/>
                <a:ea typeface="MS Mincho" panose="02020609040205080304" pitchFamily="49" charset="-128"/>
                <a:cs typeface="Courier New" panose="02070309020205020404" pitchFamily="49" charset="0"/>
              </a:rPr>
              <a:t>"none"</a:t>
            </a:r>
            <a:br>
              <a:rPr lang="en-US" altLang="ja-JP" sz="900" b="1" dirty="0">
                <a:solidFill>
                  <a:srgbClr val="008000"/>
                </a:solidFill>
                <a:latin typeface="Menlo"/>
                <a:ea typeface="MS Mincho" panose="02020609040205080304" pitchFamily="49" charset="-128"/>
                <a:cs typeface="Courier New" panose="02070309020205020404" pitchFamily="49" charset="0"/>
              </a:rPr>
            </a:br>
            <a:r>
              <a:rPr lang="en-US" altLang="ja-JP" sz="900" b="1" dirty="0">
                <a:solidFill>
                  <a:srgbClr val="008000"/>
                </a:solidFill>
                <a:latin typeface="Menlo"/>
                <a:ea typeface="MS Mincho" panose="02020609040205080304" pitchFamily="49" charset="-128"/>
                <a:cs typeface="Courier New" panose="02070309020205020404" pitchFamily="49" charset="0"/>
              </a:rPr>
              <a:t>    </a:t>
            </a:r>
            <a:r>
              <a:rPr lang="en-US" altLang="ja-JP" sz="900" b="1" dirty="0" err="1">
                <a:solidFill>
                  <a:srgbClr val="660E7A"/>
                </a:solidFill>
                <a:latin typeface="Menlo"/>
                <a:ea typeface="MS Mincho" panose="02020609040205080304" pitchFamily="49" charset="-128"/>
                <a:cs typeface="Courier New" panose="02070309020205020404" pitchFamily="49" charset="0"/>
              </a:rPr>
              <a:t>android</a:t>
            </a:r>
            <a:r>
              <a:rPr lang="en-US" altLang="ja-JP" sz="900" b="1" dirty="0" err="1">
                <a:solidFill>
                  <a:srgbClr val="0000FF"/>
                </a:solidFill>
                <a:latin typeface="Menlo"/>
                <a:ea typeface="MS Mincho" panose="02020609040205080304" pitchFamily="49" charset="-128"/>
                <a:cs typeface="Courier New" panose="02070309020205020404" pitchFamily="49" charset="0"/>
              </a:rPr>
              <a:t>:widgetCategory</a:t>
            </a:r>
            <a:r>
              <a:rPr lang="en-US" altLang="ja-JP" sz="900" b="1" dirty="0">
                <a:solidFill>
                  <a:srgbClr val="0000FF"/>
                </a:solidFill>
                <a:latin typeface="Menlo"/>
                <a:ea typeface="MS Mincho" panose="02020609040205080304" pitchFamily="49" charset="-128"/>
                <a:cs typeface="Courier New" panose="02070309020205020404" pitchFamily="49" charset="0"/>
              </a:rPr>
              <a:t>=</a:t>
            </a:r>
            <a:r>
              <a:rPr lang="en-US" altLang="ja-JP" sz="900" b="1" dirty="0">
                <a:solidFill>
                  <a:srgbClr val="008000"/>
                </a:solidFill>
                <a:latin typeface="Menlo"/>
                <a:ea typeface="MS Mincho" panose="02020609040205080304" pitchFamily="49" charset="-128"/>
                <a:cs typeface="Courier New" panose="02070309020205020404" pitchFamily="49" charset="0"/>
              </a:rPr>
              <a:t>"</a:t>
            </a:r>
            <a:r>
              <a:rPr lang="en-US" altLang="ja-JP" sz="900" b="1" dirty="0" err="1">
                <a:solidFill>
                  <a:srgbClr val="008000"/>
                </a:solidFill>
                <a:latin typeface="Menlo"/>
                <a:ea typeface="MS Mincho" panose="02020609040205080304" pitchFamily="49" charset="-128"/>
                <a:cs typeface="Courier New" panose="02070309020205020404" pitchFamily="49" charset="0"/>
              </a:rPr>
              <a:t>home_screen</a:t>
            </a:r>
            <a:r>
              <a:rPr lang="en-US" altLang="ja-JP" sz="900" b="1" dirty="0">
                <a:solidFill>
                  <a:srgbClr val="008000"/>
                </a:solidFill>
                <a:latin typeface="Menlo"/>
                <a:ea typeface="MS Mincho" panose="02020609040205080304" pitchFamily="49" charset="-128"/>
                <a:cs typeface="Courier New" panose="02070309020205020404" pitchFamily="49" charset="0"/>
              </a:rPr>
              <a:t>"</a:t>
            </a:r>
            <a:br>
              <a:rPr lang="en-US" altLang="ja-JP" sz="900" b="1" dirty="0">
                <a:solidFill>
                  <a:srgbClr val="008000"/>
                </a:solidFill>
                <a:latin typeface="Menlo"/>
                <a:ea typeface="MS Mincho" panose="02020609040205080304" pitchFamily="49" charset="-128"/>
                <a:cs typeface="Courier New" panose="02070309020205020404" pitchFamily="49" charset="0"/>
              </a:rPr>
            </a:br>
            <a:r>
              <a:rPr lang="en-US" altLang="ja-JP" sz="900" b="1" dirty="0">
                <a:solidFill>
                  <a:srgbClr val="008000"/>
                </a:solidFill>
                <a:latin typeface="Menlo"/>
                <a:ea typeface="MS Mincho" panose="02020609040205080304" pitchFamily="49" charset="-128"/>
                <a:cs typeface="Courier New" panose="02070309020205020404" pitchFamily="49" charset="0"/>
              </a:rPr>
              <a:t>    </a:t>
            </a:r>
            <a:r>
              <a:rPr lang="en-US" altLang="ja-JP" sz="900" b="1" dirty="0" err="1">
                <a:solidFill>
                  <a:srgbClr val="660E7A"/>
                </a:solidFill>
                <a:latin typeface="Menlo"/>
                <a:ea typeface="MS Mincho" panose="02020609040205080304" pitchFamily="49" charset="-128"/>
                <a:cs typeface="Courier New" panose="02070309020205020404" pitchFamily="49" charset="0"/>
              </a:rPr>
              <a:t>android</a:t>
            </a:r>
            <a:r>
              <a:rPr lang="en-US" altLang="ja-JP" sz="900" b="1" dirty="0" err="1">
                <a:solidFill>
                  <a:srgbClr val="0000FF"/>
                </a:solidFill>
                <a:latin typeface="Menlo"/>
                <a:ea typeface="MS Mincho" panose="02020609040205080304" pitchFamily="49" charset="-128"/>
                <a:cs typeface="Courier New" panose="02070309020205020404" pitchFamily="49" charset="0"/>
              </a:rPr>
              <a:t>:previewImage</a:t>
            </a:r>
            <a:r>
              <a:rPr lang="en-US" altLang="ja-JP" sz="900" b="1" dirty="0">
                <a:solidFill>
                  <a:srgbClr val="0000FF"/>
                </a:solidFill>
                <a:latin typeface="Menlo"/>
                <a:ea typeface="MS Mincho" panose="02020609040205080304" pitchFamily="49" charset="-128"/>
                <a:cs typeface="Courier New" panose="02070309020205020404" pitchFamily="49" charset="0"/>
              </a:rPr>
              <a:t>=</a:t>
            </a:r>
            <a:r>
              <a:rPr lang="en-US" altLang="ja-JP" sz="900" b="1" dirty="0">
                <a:solidFill>
                  <a:srgbClr val="008000"/>
                </a:solidFill>
                <a:latin typeface="Menlo"/>
                <a:ea typeface="MS Mincho" panose="02020609040205080304" pitchFamily="49" charset="-128"/>
                <a:cs typeface="Courier New" panose="02070309020205020404" pitchFamily="49" charset="0"/>
              </a:rPr>
              <a:t>"@</a:t>
            </a:r>
            <a:r>
              <a:rPr lang="en-US" altLang="ja-JP" sz="900" b="1" dirty="0" err="1">
                <a:solidFill>
                  <a:srgbClr val="008000"/>
                </a:solidFill>
                <a:latin typeface="Menlo"/>
                <a:ea typeface="MS Mincho" panose="02020609040205080304" pitchFamily="49" charset="-128"/>
                <a:cs typeface="Courier New" panose="02070309020205020404" pitchFamily="49" charset="0"/>
              </a:rPr>
              <a:t>drawable</a:t>
            </a:r>
            <a:r>
              <a:rPr lang="en-US" altLang="ja-JP" sz="900" b="1" dirty="0">
                <a:solidFill>
                  <a:srgbClr val="008000"/>
                </a:solidFill>
                <a:latin typeface="Menlo"/>
                <a:ea typeface="MS Mincho" panose="02020609040205080304" pitchFamily="49" charset="-128"/>
                <a:cs typeface="Courier New" panose="02070309020205020404" pitchFamily="49" charset="0"/>
              </a:rPr>
              <a:t>/</a:t>
            </a:r>
            <a:r>
              <a:rPr lang="en-US" altLang="ja-JP" sz="900" b="1" dirty="0" err="1">
                <a:solidFill>
                  <a:srgbClr val="008000"/>
                </a:solidFill>
                <a:latin typeface="Menlo"/>
                <a:ea typeface="MS Mincho" panose="02020609040205080304" pitchFamily="49" charset="-128"/>
                <a:cs typeface="Courier New" panose="02070309020205020404" pitchFamily="49" charset="0"/>
              </a:rPr>
              <a:t>comfort_widget_preview</a:t>
            </a:r>
            <a:r>
              <a:rPr lang="en-US" altLang="ja-JP" sz="900" b="1" dirty="0">
                <a:solidFill>
                  <a:srgbClr val="008000"/>
                </a:solidFill>
                <a:latin typeface="Menlo"/>
                <a:ea typeface="MS Mincho" panose="02020609040205080304" pitchFamily="49" charset="-128"/>
                <a:cs typeface="Courier New" panose="02070309020205020404" pitchFamily="49" charset="0"/>
              </a:rPr>
              <a:t>"</a:t>
            </a:r>
            <a:r>
              <a:rPr lang="en-US" altLang="ja-JP" sz="900" dirty="0">
                <a:solidFill>
                  <a:srgbClr val="000000"/>
                </a:solidFill>
                <a:latin typeface="Menlo"/>
                <a:ea typeface="MS Mincho" panose="02020609040205080304" pitchFamily="49" charset="-128"/>
                <a:cs typeface="Courier New" panose="02070309020205020404" pitchFamily="49" charset="0"/>
              </a:rPr>
              <a:t>&gt;</a:t>
            </a:r>
            <a:br>
              <a:rPr lang="en-US" altLang="ja-JP" sz="900" dirty="0">
                <a:solidFill>
                  <a:srgbClr val="000000"/>
                </a:solidFill>
                <a:latin typeface="Menlo"/>
                <a:ea typeface="MS Mincho" panose="02020609040205080304" pitchFamily="49" charset="-128"/>
                <a:cs typeface="Courier New" panose="02070309020205020404" pitchFamily="49" charset="0"/>
              </a:rPr>
            </a:br>
            <a:r>
              <a:rPr lang="en-US" altLang="ja-JP" sz="900" dirty="0">
                <a:solidFill>
                  <a:srgbClr val="000000"/>
                </a:solidFill>
                <a:latin typeface="Menlo"/>
                <a:ea typeface="MS Mincho" panose="02020609040205080304" pitchFamily="49" charset="-128"/>
                <a:cs typeface="Courier New" panose="02070309020205020404" pitchFamily="49" charset="0"/>
              </a:rPr>
              <a:t>&lt;/</a:t>
            </a:r>
            <a:r>
              <a:rPr lang="en-US" altLang="ja-JP" sz="900" b="1" dirty="0" err="1">
                <a:solidFill>
                  <a:srgbClr val="000080"/>
                </a:solidFill>
                <a:latin typeface="Menlo"/>
                <a:ea typeface="MS Mincho" panose="02020609040205080304" pitchFamily="49" charset="-128"/>
                <a:cs typeface="Courier New" panose="02070309020205020404" pitchFamily="49" charset="0"/>
              </a:rPr>
              <a:t>appwidget</a:t>
            </a:r>
            <a:r>
              <a:rPr lang="en-US" altLang="ja-JP" sz="900" b="1" dirty="0">
                <a:solidFill>
                  <a:srgbClr val="000080"/>
                </a:solidFill>
                <a:latin typeface="Menlo"/>
                <a:ea typeface="MS Mincho" panose="02020609040205080304" pitchFamily="49" charset="-128"/>
                <a:cs typeface="Courier New" panose="02070309020205020404" pitchFamily="49" charset="0"/>
              </a:rPr>
              <a:t>-provider</a:t>
            </a:r>
            <a:r>
              <a:rPr lang="en-US" altLang="ja-JP" sz="900" dirty="0">
                <a:solidFill>
                  <a:srgbClr val="000000"/>
                </a:solidFill>
                <a:latin typeface="Menlo"/>
                <a:ea typeface="MS Mincho" panose="02020609040205080304" pitchFamily="49" charset="-128"/>
                <a:cs typeface="Courier New" panose="02070309020205020404" pitchFamily="49" charset="0"/>
              </a:rPr>
              <a:t>&gt;</a:t>
            </a:r>
            <a:endParaRPr lang="en-US" altLang="ja-JP" dirty="0">
              <a:latin typeface="Arial" panose="020B0604020202020204" pitchFamily="34" charset="0"/>
            </a:endParaRPr>
          </a:p>
        </p:txBody>
      </p:sp>
      <p:sp>
        <p:nvSpPr>
          <p:cNvPr id="6" name="Rectangle 5"/>
          <p:cNvSpPr/>
          <p:nvPr/>
        </p:nvSpPr>
        <p:spPr>
          <a:xfrm>
            <a:off x="971550" y="3040400"/>
            <a:ext cx="7200900" cy="2031325"/>
          </a:xfrm>
          <a:prstGeom prst="rect">
            <a:avLst/>
          </a:prstGeom>
        </p:spPr>
        <p:txBody>
          <a:bodyPr wrap="square" numCol="2">
            <a:spAutoFit/>
          </a:bodyPr>
          <a:lstStyle/>
          <a:p>
            <a:pPr marL="891540" lvl="2" indent="-342900">
              <a:buFont typeface="Arial" panose="020B0604020202020204" pitchFamily="34" charset="0"/>
              <a:buChar char="•"/>
            </a:pPr>
            <a:r>
              <a:rPr lang="en-US" dirty="0" err="1" smtClean="0"/>
              <a:t>Tamaño</a:t>
            </a:r>
            <a:endParaRPr lang="en-US" dirty="0"/>
          </a:p>
          <a:p>
            <a:pPr marL="891540" lvl="2" indent="-342900">
              <a:buFont typeface="Arial" panose="020B0604020202020204" pitchFamily="34" charset="0"/>
              <a:buChar char="•"/>
            </a:pPr>
            <a:r>
              <a:rPr lang="en-US" dirty="0" err="1"/>
              <a:t>Frecuencia</a:t>
            </a:r>
            <a:r>
              <a:rPr lang="en-US" dirty="0"/>
              <a:t> de </a:t>
            </a:r>
            <a:r>
              <a:rPr lang="en-US" dirty="0" err="1"/>
              <a:t>actualización</a:t>
            </a:r>
            <a:endParaRPr lang="en-US" dirty="0"/>
          </a:p>
          <a:p>
            <a:pPr marL="891540" lvl="2" indent="-342900">
              <a:buFont typeface="Arial" panose="020B0604020202020204" pitchFamily="34" charset="0"/>
              <a:buChar char="•"/>
            </a:pPr>
            <a:r>
              <a:rPr lang="en-US" dirty="0" err="1"/>
              <a:t>Localización</a:t>
            </a:r>
            <a:r>
              <a:rPr lang="en-US" dirty="0"/>
              <a:t> del </a:t>
            </a:r>
            <a:r>
              <a:rPr lang="en-US" i="1" dirty="0"/>
              <a:t>layout</a:t>
            </a:r>
          </a:p>
          <a:p>
            <a:pPr marL="891540" lvl="2" indent="-342900">
              <a:buFont typeface="Arial" panose="020B0604020202020204" pitchFamily="34" charset="0"/>
              <a:buChar char="•"/>
            </a:pPr>
            <a:endParaRPr lang="en-US" dirty="0" smtClean="0"/>
          </a:p>
          <a:p>
            <a:pPr marL="891540" lvl="2" indent="-342900">
              <a:buFont typeface="Arial" panose="020B0604020202020204" pitchFamily="34" charset="0"/>
              <a:buChar char="•"/>
            </a:pPr>
            <a:endParaRPr lang="en-US" dirty="0"/>
          </a:p>
          <a:p>
            <a:pPr marL="891540" lvl="2" indent="-342900">
              <a:buFont typeface="Arial" panose="020B0604020202020204" pitchFamily="34" charset="0"/>
              <a:buChar char="•"/>
            </a:pPr>
            <a:endParaRPr lang="en-US" dirty="0" smtClean="0"/>
          </a:p>
          <a:p>
            <a:pPr marL="891540" lvl="2" indent="-342900">
              <a:buFont typeface="Arial" panose="020B0604020202020204" pitchFamily="34" charset="0"/>
              <a:buChar char="•"/>
            </a:pPr>
            <a:r>
              <a:rPr lang="en-US" dirty="0" err="1" smtClean="0"/>
              <a:t>Actividad</a:t>
            </a:r>
            <a:r>
              <a:rPr lang="en-US" dirty="0" smtClean="0"/>
              <a:t> </a:t>
            </a:r>
            <a:r>
              <a:rPr lang="en-US" dirty="0"/>
              <a:t>de </a:t>
            </a:r>
            <a:r>
              <a:rPr lang="en-US" dirty="0" err="1" smtClean="0"/>
              <a:t>configuración</a:t>
            </a:r>
            <a:endParaRPr lang="en-US" dirty="0" smtClean="0"/>
          </a:p>
          <a:p>
            <a:pPr marL="891540" lvl="2" indent="-342900">
              <a:buFont typeface="Arial" panose="020B0604020202020204" pitchFamily="34" charset="0"/>
              <a:buChar char="•"/>
            </a:pPr>
            <a:r>
              <a:rPr lang="en-US" dirty="0" err="1" smtClean="0"/>
              <a:t>Modo</a:t>
            </a:r>
            <a:r>
              <a:rPr lang="en-US" dirty="0" smtClean="0"/>
              <a:t> </a:t>
            </a:r>
            <a:r>
              <a:rPr lang="en-US" dirty="0"/>
              <a:t>de </a:t>
            </a:r>
            <a:r>
              <a:rPr lang="en-US" dirty="0" err="1"/>
              <a:t>ajuste</a:t>
            </a:r>
            <a:endParaRPr lang="en-US" dirty="0"/>
          </a:p>
          <a:p>
            <a:pPr marL="891540" lvl="2" indent="-342900">
              <a:buFont typeface="Arial" panose="020B0604020202020204" pitchFamily="34" charset="0"/>
              <a:buChar char="•"/>
            </a:pPr>
            <a:r>
              <a:rPr lang="en-US" dirty="0" err="1"/>
              <a:t>Categoria</a:t>
            </a:r>
            <a:endParaRPr lang="en-US" dirty="0"/>
          </a:p>
          <a:p>
            <a:pPr marL="891540" lvl="2" indent="-342900">
              <a:buFont typeface="Arial" panose="020B0604020202020204" pitchFamily="34" charset="0"/>
              <a:buChar char="•"/>
            </a:pPr>
            <a:r>
              <a:rPr lang="en-US" dirty="0" err="1"/>
              <a:t>Imágen</a:t>
            </a:r>
            <a:r>
              <a:rPr lang="en-US" dirty="0"/>
              <a:t> </a:t>
            </a:r>
            <a:r>
              <a:rPr lang="en-US" dirty="0" err="1"/>
              <a:t>predeterminada</a:t>
            </a:r>
            <a:endParaRPr lang="en-US" i="1" dirty="0"/>
          </a:p>
        </p:txBody>
      </p:sp>
    </p:spTree>
    <p:extLst>
      <p:ext uri="{BB962C8B-B14F-4D97-AF65-F5344CB8AC3E}">
        <p14:creationId xmlns:p14="http://schemas.microsoft.com/office/powerpoint/2010/main" val="153354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Desarrollo</a:t>
            </a:r>
            <a:endParaRPr lang="en-US" dirty="0"/>
          </a:p>
        </p:txBody>
      </p:sp>
      <p:sp>
        <p:nvSpPr>
          <p:cNvPr id="3" name="Content Placeholder 2"/>
          <p:cNvSpPr>
            <a:spLocks noGrp="1"/>
          </p:cNvSpPr>
          <p:nvPr>
            <p:ph idx="1"/>
          </p:nvPr>
        </p:nvSpPr>
        <p:spPr>
          <a:xfrm>
            <a:off x="971550" y="1828800"/>
            <a:ext cx="7200900" cy="1466335"/>
          </a:xfrm>
        </p:spPr>
        <p:txBody>
          <a:bodyPr/>
          <a:lstStyle/>
          <a:p>
            <a:pPr marL="457200" indent="-457200">
              <a:buFont typeface="+mj-lt"/>
              <a:buAutoNum type="arabicPeriod" startAt="2"/>
            </a:pPr>
            <a:r>
              <a:rPr lang="en-US" dirty="0" smtClean="0"/>
              <a:t>App Widget Provider</a:t>
            </a:r>
          </a:p>
          <a:p>
            <a:pPr marL="617220" lvl="1" indent="-342900"/>
            <a:r>
              <a:rPr lang="es-ES" dirty="0" smtClean="0"/>
              <a:t>Define </a:t>
            </a:r>
            <a:r>
              <a:rPr lang="es-ES" dirty="0"/>
              <a:t>los métodos básicos que permitan interactuar mediante programación con él </a:t>
            </a:r>
            <a:r>
              <a:rPr lang="es-ES" i="1" dirty="0" smtClean="0"/>
              <a:t>widget</a:t>
            </a:r>
            <a:r>
              <a:rPr lang="es-ES" dirty="0" smtClean="0"/>
              <a:t> en </a:t>
            </a:r>
            <a:r>
              <a:rPr lang="es-ES" dirty="0"/>
              <a:t>función de los eventos capturados</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 Box 2"/>
          <p:cNvSpPr txBox="1">
            <a:spLocks noChangeArrowheads="1"/>
          </p:cNvSpPr>
          <p:nvPr/>
        </p:nvSpPr>
        <p:spPr bwMode="auto">
          <a:xfrm>
            <a:off x="2085975" y="3558746"/>
            <a:ext cx="4972050" cy="2530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808000"/>
                </a:solidFill>
                <a:effectLst/>
                <a:latin typeface="Menlo"/>
                <a:ea typeface="Times New Roman" panose="02020603050405020304" pitchFamily="18" charset="0"/>
                <a:cs typeface="Courier New" panose="02070309020205020404" pitchFamily="49" charset="0"/>
              </a:rPr>
              <a:t>@Override</a:t>
            </a:r>
            <a:br>
              <a:rPr kumimoji="0" lang="en-US" altLang="en-US" sz="900" b="0" i="0" u="none" strike="noStrike" cap="none" normalizeH="0" baseline="0" dirty="0" smtClean="0">
                <a:ln>
                  <a:noFill/>
                </a:ln>
                <a:solidFill>
                  <a:srgbClr val="808000"/>
                </a:solidFill>
                <a:effectLst/>
                <a:latin typeface="Menlo"/>
                <a:ea typeface="Times New Roman" panose="02020603050405020304" pitchFamily="18" charset="0"/>
                <a:cs typeface="Courier New" panose="02070309020205020404" pitchFamily="49" charset="0"/>
              </a:rPr>
            </a:b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public void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onUpdate</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(Context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context</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AppWidgetManager</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appWidgetManager</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1" i="0" u="none" strike="noStrike" cap="none" normalizeH="0" baseline="0" dirty="0" err="1" smtClean="0">
                <a:ln>
                  <a:noFill/>
                </a:ln>
                <a:solidFill>
                  <a:srgbClr val="000080"/>
                </a:solidFill>
                <a:effectLst/>
                <a:latin typeface="Menlo"/>
                <a:ea typeface="Times New Roman" panose="02020603050405020304" pitchFamily="18" charset="0"/>
                <a:cs typeface="Courier New" panose="02070309020205020404" pitchFamily="49" charset="0"/>
              </a:rPr>
              <a:t>int</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appWidgetIds</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final </a:t>
            </a:r>
            <a:r>
              <a:rPr kumimoji="0" lang="en-US" altLang="en-US" sz="900" b="1" i="0" u="none" strike="noStrike" cap="none" normalizeH="0" baseline="0" dirty="0" err="1" smtClean="0">
                <a:ln>
                  <a:noFill/>
                </a:ln>
                <a:solidFill>
                  <a:srgbClr val="000080"/>
                </a:solidFill>
                <a:effectLst/>
                <a:latin typeface="Menlo"/>
                <a:ea typeface="Times New Roman" panose="02020603050405020304" pitchFamily="18" charset="0"/>
                <a:cs typeface="Courier New" panose="02070309020205020404" pitchFamily="49" charset="0"/>
              </a:rPr>
              <a:t>int</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N =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appWidgetIds.</a:t>
            </a:r>
            <a:r>
              <a:rPr kumimoji="0" lang="en-US" altLang="en-US" sz="900" b="1" i="0" u="none" strike="noStrike" cap="none" normalizeH="0" baseline="0" dirty="0" err="1" smtClean="0">
                <a:ln>
                  <a:noFill/>
                </a:ln>
                <a:solidFill>
                  <a:srgbClr val="660E7A"/>
                </a:solidFill>
                <a:effectLst/>
                <a:latin typeface="Menlo"/>
                <a:ea typeface="Times New Roman" panose="02020603050405020304" pitchFamily="18" charset="0"/>
                <a:cs typeface="Courier New" panose="02070309020205020404" pitchFamily="49" charset="0"/>
              </a:rPr>
              <a:t>length</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SharedPreferences</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prefs</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context.getSharedPreferences</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r>
              <a:rPr kumimoji="0" lang="en-US" altLang="en-US" sz="900" b="1" i="0" u="none" strike="noStrike" cap="none" normalizeH="0" baseline="0" dirty="0" smtClean="0">
                <a:ln>
                  <a:noFill/>
                </a:ln>
                <a:solidFill>
                  <a:srgbClr val="008000"/>
                </a:solidFill>
                <a:effectLst/>
                <a:latin typeface="Menlo"/>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008000"/>
                </a:solidFill>
                <a:effectLst/>
                <a:latin typeface="Menlo"/>
                <a:ea typeface="Times New Roman" panose="02020603050405020304" pitchFamily="18" charset="0"/>
                <a:cs typeface="Courier New" panose="02070309020205020404" pitchFamily="49" charset="0"/>
              </a:rPr>
              <a:t>ComfortWidgetPrefs</a:t>
            </a:r>
            <a:r>
              <a:rPr kumimoji="0" lang="en-US" altLang="en-US" sz="900" b="1" i="0" u="none" strike="noStrike" cap="none" normalizeH="0" baseline="0" dirty="0" smtClean="0">
                <a:ln>
                  <a:noFill/>
                </a:ln>
                <a:solidFill>
                  <a:srgbClr val="008000"/>
                </a:solidFill>
                <a:effectLst/>
                <a:latin typeface="Menlo"/>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Context.</a:t>
            </a:r>
            <a:r>
              <a:rPr kumimoji="0" lang="en-US" altLang="en-US" sz="900" b="1" i="1" u="none" strike="noStrike" cap="none" normalizeH="0" baseline="0" dirty="0" err="1" smtClean="0">
                <a:ln>
                  <a:noFill/>
                </a:ln>
                <a:solidFill>
                  <a:srgbClr val="660E7A"/>
                </a:solidFill>
                <a:effectLst/>
                <a:latin typeface="Menlo"/>
                <a:ea typeface="Times New Roman" panose="02020603050405020304" pitchFamily="18" charset="0"/>
                <a:cs typeface="Courier New" panose="02070309020205020404" pitchFamily="49" charset="0"/>
              </a:rPr>
              <a:t>MODE_PRIVATE</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1" u="none" strike="noStrike" cap="none" normalizeH="0" baseline="0" dirty="0" smtClean="0">
                <a:ln>
                  <a:noFill/>
                </a:ln>
                <a:solidFill>
                  <a:srgbClr val="808080"/>
                </a:solidFill>
                <a:effectLst/>
                <a:latin typeface="Menlo"/>
                <a:ea typeface="Times New Roman" panose="02020603050405020304" pitchFamily="18" charset="0"/>
                <a:cs typeface="Courier New" panose="02070309020205020404" pitchFamily="49" charset="0"/>
              </a:rPr>
              <a:t>// Perform this loop procedure for each App Widget that belongs to this provider</a:t>
            </a:r>
            <a:br>
              <a:rPr kumimoji="0" lang="en-US" altLang="en-US" sz="900" b="0" i="1" u="none" strike="noStrike" cap="none" normalizeH="0" baseline="0" dirty="0" smtClean="0">
                <a:ln>
                  <a:noFill/>
                </a:ln>
                <a:solidFill>
                  <a:srgbClr val="808080"/>
                </a:solidFill>
                <a:effectLst/>
                <a:latin typeface="Menlo"/>
                <a:ea typeface="Times New Roman" panose="02020603050405020304" pitchFamily="18" charset="0"/>
                <a:cs typeface="Courier New" panose="02070309020205020404" pitchFamily="49" charset="0"/>
              </a:rPr>
            </a:br>
            <a:r>
              <a:rPr kumimoji="0" lang="en-US" altLang="en-US" sz="900" b="0" i="1" u="none" strike="noStrike" cap="none" normalizeH="0" baseline="0" dirty="0" smtClean="0">
                <a:ln>
                  <a:noFill/>
                </a:ln>
                <a:solidFill>
                  <a:srgbClr val="808080"/>
                </a:solidFill>
                <a:effectLst/>
                <a:latin typeface="Menlo"/>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for </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000080"/>
                </a:solidFill>
                <a:effectLst/>
                <a:latin typeface="Menlo"/>
                <a:ea typeface="Times New Roman" panose="02020603050405020304" pitchFamily="18" charset="0"/>
                <a:cs typeface="Courier New" panose="02070309020205020404" pitchFamily="49" charset="0"/>
              </a:rPr>
              <a:t>int</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0000FF"/>
                </a:solidFill>
                <a:effectLst/>
                <a:latin typeface="Menlo"/>
                <a:ea typeface="Times New Roman" panose="02020603050405020304" pitchFamily="18" charset="0"/>
                <a:cs typeface="Courier New" panose="02070309020205020404" pitchFamily="49" charset="0"/>
              </a:rPr>
              <a:t>0</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&lt;N;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1" i="0" u="none" strike="noStrike" cap="none" normalizeH="0" baseline="0" dirty="0" err="1" smtClean="0">
                <a:ln>
                  <a:noFill/>
                </a:ln>
                <a:solidFill>
                  <a:srgbClr val="000080"/>
                </a:solidFill>
                <a:effectLst/>
                <a:latin typeface="Menlo"/>
                <a:ea typeface="Times New Roman" panose="02020603050405020304" pitchFamily="18" charset="0"/>
                <a:cs typeface="Courier New" panose="02070309020205020404" pitchFamily="49" charset="0"/>
              </a:rPr>
              <a:t>int</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appWidgetId</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appWidgetIds</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1" u="none" strike="noStrike" cap="none" normalizeH="0" baseline="0" dirty="0" smtClean="0">
                <a:ln>
                  <a:noFill/>
                </a:ln>
                <a:solidFill>
                  <a:srgbClr val="808080"/>
                </a:solidFill>
                <a:effectLst/>
                <a:latin typeface="Menlo"/>
                <a:ea typeface="Times New Roman" panose="02020603050405020304" pitchFamily="18" charset="0"/>
                <a:cs typeface="Courier New" panose="02070309020205020404" pitchFamily="49" charset="0"/>
              </a:rPr>
              <a:t>// Before update, check if </a:t>
            </a:r>
            <a:r>
              <a:rPr kumimoji="0" lang="en-US" altLang="en-US" sz="900" b="0" i="1" u="none" strike="noStrike" cap="none" normalizeH="0" baseline="0" dirty="0" err="1" smtClean="0">
                <a:ln>
                  <a:noFill/>
                </a:ln>
                <a:solidFill>
                  <a:srgbClr val="808080"/>
                </a:solidFill>
                <a:effectLst/>
                <a:latin typeface="Menlo"/>
                <a:ea typeface="Times New Roman" panose="02020603050405020304" pitchFamily="18" charset="0"/>
                <a:cs typeface="Courier New" panose="02070309020205020404" pitchFamily="49" charset="0"/>
              </a:rPr>
              <a:t>appWidgetId</a:t>
            </a:r>
            <a:r>
              <a:rPr kumimoji="0" lang="en-US" altLang="en-US" sz="900" b="0" i="1" u="none" strike="noStrike" cap="none" normalizeH="0" baseline="0" dirty="0" smtClean="0">
                <a:ln>
                  <a:noFill/>
                </a:ln>
                <a:solidFill>
                  <a:srgbClr val="808080"/>
                </a:solidFill>
                <a:effectLst/>
                <a:latin typeface="Menlo"/>
                <a:ea typeface="Times New Roman" panose="02020603050405020304" pitchFamily="18" charset="0"/>
                <a:cs typeface="Courier New" panose="02070309020205020404" pitchFamily="49" charset="0"/>
              </a:rPr>
              <a:t> exist</a:t>
            </a:r>
            <a:br>
              <a:rPr kumimoji="0" lang="en-US" altLang="en-US" sz="900" b="0" i="1" u="none" strike="noStrike" cap="none" normalizeH="0" baseline="0" dirty="0" smtClean="0">
                <a:ln>
                  <a:noFill/>
                </a:ln>
                <a:solidFill>
                  <a:srgbClr val="808080"/>
                </a:solidFill>
                <a:effectLst/>
                <a:latin typeface="Menlo"/>
                <a:ea typeface="Times New Roman" panose="02020603050405020304" pitchFamily="18" charset="0"/>
                <a:cs typeface="Courier New" panose="02070309020205020404" pitchFamily="49" charset="0"/>
              </a:rPr>
            </a:br>
            <a:r>
              <a:rPr kumimoji="0" lang="en-US" altLang="en-US" sz="900" b="0" i="1" u="none" strike="noStrike" cap="none" normalizeH="0" baseline="0" dirty="0" smtClean="0">
                <a:ln>
                  <a:noFill/>
                </a:ln>
                <a:solidFill>
                  <a:srgbClr val="808080"/>
                </a:solidFill>
                <a:effectLst/>
                <a:latin typeface="Menlo"/>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if</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prefs.contains</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appWidgetId</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8000"/>
                </a:solidFill>
                <a:effectLst/>
                <a:latin typeface="Menlo"/>
                <a:ea typeface="Times New Roman" panose="02020603050405020304" pitchFamily="18" charset="0"/>
                <a:cs typeface="Courier New" panose="02070309020205020404" pitchFamily="49" charset="0"/>
              </a:rPr>
              <a:t>"_id"</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1"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updateWidget</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(context,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appWidgetManager</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appWidgetId</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127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Desarrollo</a:t>
            </a:r>
            <a:endParaRPr lang="en-US" dirty="0"/>
          </a:p>
        </p:txBody>
      </p:sp>
      <p:sp>
        <p:nvSpPr>
          <p:cNvPr id="4" name="Rectangle 2"/>
          <p:cNvSpPr>
            <a:spLocks noChangeArrowheads="1"/>
          </p:cNvSpPr>
          <p:nvPr/>
        </p:nvSpPr>
        <p:spPr bwMode="auto">
          <a:xfrm>
            <a:off x="527222" y="20676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 Box 2"/>
          <p:cNvSpPr txBox="1">
            <a:spLocks noChangeArrowheads="1"/>
          </p:cNvSpPr>
          <p:nvPr/>
        </p:nvSpPr>
        <p:spPr bwMode="auto">
          <a:xfrm>
            <a:off x="216829" y="2496793"/>
            <a:ext cx="4572000" cy="815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808000"/>
                </a:solidFill>
                <a:effectLst/>
                <a:latin typeface="Menlo" charset="0"/>
                <a:ea typeface="Times New Roman" panose="02020603050405020304" pitchFamily="18" charset="0"/>
                <a:cs typeface="Courier New" panose="02070309020205020404" pitchFamily="49" charset="0"/>
              </a:rPr>
              <a:t>@Override</a:t>
            </a:r>
            <a:br>
              <a:rPr kumimoji="0" lang="en-US" altLang="en-US" sz="900" b="0" i="0" u="none" strike="noStrike" cap="none" normalizeH="0" baseline="0" dirty="0" smtClean="0">
                <a:ln>
                  <a:noFill/>
                </a:ln>
                <a:solidFill>
                  <a:srgbClr val="808000"/>
                </a:solidFill>
                <a:effectLst/>
                <a:latin typeface="Menlo" charset="0"/>
                <a:ea typeface="Times New Roman" panose="02020603050405020304" pitchFamily="18" charset="0"/>
                <a:cs typeface="Courier New" panose="02070309020205020404" pitchFamily="49" charset="0"/>
              </a:rPr>
            </a:b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public void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onEnabled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(Context context){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LocalBroadcastManager.</a:t>
            </a:r>
            <a:r>
              <a:rPr kumimoji="0" lang="en-US" altLang="en-US" sz="900" b="0" i="1"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getInstance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(context).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registerReceiver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mSignalRReceiver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new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IntentFilter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008000"/>
                </a:solidFill>
                <a:effectLst/>
                <a:latin typeface="Menlo" charset="0"/>
                <a:ea typeface="Times New Roman" panose="02020603050405020304" pitchFamily="18" charset="0"/>
                <a:cs typeface="Courier New" panose="02070309020205020404" pitchFamily="49" charset="0"/>
              </a:rPr>
              <a:t>SignalRBroadcastMessage</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 Box 2"/>
          <p:cNvSpPr txBox="1">
            <a:spLocks noChangeArrowheads="1"/>
          </p:cNvSpPr>
          <p:nvPr/>
        </p:nvSpPr>
        <p:spPr bwMode="auto">
          <a:xfrm>
            <a:off x="216829" y="3971067"/>
            <a:ext cx="4572000" cy="16158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808000"/>
                </a:solidFill>
                <a:effectLst/>
                <a:latin typeface="Menlo" charset="0"/>
                <a:ea typeface="Times New Roman" panose="02020603050405020304" pitchFamily="18" charset="0"/>
                <a:cs typeface="Courier New" panose="02070309020205020404" pitchFamily="49" charset="0"/>
              </a:rPr>
              <a:t>@Override</a:t>
            </a:r>
            <a:br>
              <a:rPr kumimoji="0" lang="en-US" altLang="en-US" sz="900" b="0" i="0" u="none" strike="noStrike" cap="none" normalizeH="0" baseline="0" dirty="0" smtClean="0">
                <a:ln>
                  <a:noFill/>
                </a:ln>
                <a:solidFill>
                  <a:srgbClr val="808000"/>
                </a:solidFill>
                <a:effectLst/>
                <a:latin typeface="Menlo" charset="0"/>
                <a:ea typeface="Times New Roman" panose="02020603050405020304" pitchFamily="18" charset="0"/>
                <a:cs typeface="Courier New" panose="02070309020205020404" pitchFamily="49" charset="0"/>
              </a:rPr>
            </a:b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public void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onDisabled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(Context context){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LocalBroadcastManager.</a:t>
            </a:r>
            <a:r>
              <a:rPr kumimoji="0" lang="en-US" altLang="en-US" sz="900" b="0" i="1"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getInstance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(context).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unregisterReceiver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mSignalRReceiver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
            </a:r>
            <a:b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
            </a:r>
            <a:b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500050"/>
                </a:solidFill>
                <a:effectLst/>
                <a:latin typeface="Menlo" charset="0"/>
                <a:ea typeface="Times New Roman" panose="02020603050405020304" pitchFamily="18" charset="0"/>
                <a:cs typeface="Courier New" panose="02070309020205020404" pitchFamily="49" charset="0"/>
              </a:rPr>
              <a:t>SharedPreferences</a:t>
            </a: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500050"/>
                </a:solidFill>
                <a:effectLst/>
                <a:latin typeface="Menlo" charset="0"/>
                <a:ea typeface="Times New Roman" panose="02020603050405020304" pitchFamily="18" charset="0"/>
                <a:cs typeface="Courier New" panose="02070309020205020404" pitchFamily="49" charset="0"/>
              </a:rPr>
              <a:t>prefs</a:t>
            </a: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 = </a:t>
            </a:r>
            <a:r>
              <a:rPr kumimoji="0" lang="en-US" altLang="en-US" sz="900" b="0" i="0" u="none" strike="noStrike" cap="none" normalizeH="0" baseline="0" dirty="0" err="1" smtClean="0">
                <a:ln>
                  <a:noFill/>
                </a:ln>
                <a:solidFill>
                  <a:srgbClr val="500050"/>
                </a:solidFill>
                <a:effectLst/>
                <a:latin typeface="Menlo" charset="0"/>
                <a:ea typeface="Times New Roman" panose="02020603050405020304" pitchFamily="18" charset="0"/>
                <a:cs typeface="Courier New" panose="02070309020205020404" pitchFamily="49" charset="0"/>
              </a:rPr>
              <a:t>context.getSharedPreferences</a:t>
            </a: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008000"/>
                </a:solidFill>
                <a:effectLst/>
                <a:latin typeface="Menlo" charset="0"/>
                <a:ea typeface="Times New Roman" panose="02020603050405020304" pitchFamily="18" charset="0"/>
                <a:cs typeface="Courier New" panose="02070309020205020404" pitchFamily="49" charset="0"/>
              </a:rPr>
              <a:t>ComfortWidgetPrefs</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500050"/>
                </a:solidFill>
                <a:effectLst/>
                <a:latin typeface="Menlo" charset="0"/>
                <a:ea typeface="Times New Roman" panose="02020603050405020304" pitchFamily="18" charset="0"/>
                <a:cs typeface="Courier New" panose="02070309020205020404" pitchFamily="49" charset="0"/>
              </a:rPr>
              <a:t>Context.</a:t>
            </a:r>
            <a:r>
              <a:rPr kumimoji="0" lang="en-US" altLang="en-US" sz="900" b="1" i="1"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MODE_PRIVATE</a:t>
            </a: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SharedPreferences.Editor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editor =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prefs.edit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editor.clear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().commit();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11"/>
          <p:cNvSpPr>
            <a:spLocks noChangeArrowheads="1"/>
          </p:cNvSpPr>
          <p:nvPr/>
        </p:nvSpPr>
        <p:spPr bwMode="auto">
          <a:xfrm>
            <a:off x="527222" y="50250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4"/>
          <p:cNvSpPr>
            <a:spLocks noChangeArrowheads="1"/>
          </p:cNvSpPr>
          <p:nvPr/>
        </p:nvSpPr>
        <p:spPr bwMode="auto">
          <a:xfrm>
            <a:off x="4135394" y="3155092"/>
            <a:ext cx="846503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Text Box 2"/>
          <p:cNvSpPr txBox="1">
            <a:spLocks noChangeArrowheads="1"/>
          </p:cNvSpPr>
          <p:nvPr/>
        </p:nvSpPr>
        <p:spPr bwMode="auto">
          <a:xfrm>
            <a:off x="4971874" y="2496484"/>
            <a:ext cx="4037056" cy="32778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808000"/>
                </a:solidFill>
                <a:effectLst/>
                <a:latin typeface="Menlo" charset="0"/>
                <a:ea typeface="Times New Roman" panose="02020603050405020304" pitchFamily="18" charset="0"/>
                <a:cs typeface="Courier New" panose="02070309020205020404" pitchFamily="49" charset="0"/>
              </a:rPr>
              <a:t>@Override</a:t>
            </a:r>
            <a:br>
              <a:rPr kumimoji="0" lang="en-US" altLang="en-US" sz="900" b="0" i="0" u="none" strike="noStrike" cap="none" normalizeH="0" baseline="0" dirty="0" smtClean="0">
                <a:ln>
                  <a:noFill/>
                </a:ln>
                <a:solidFill>
                  <a:srgbClr val="808000"/>
                </a:solidFill>
                <a:effectLst/>
                <a:latin typeface="Menlo" charset="0"/>
                <a:ea typeface="Times New Roman" panose="02020603050405020304" pitchFamily="18" charset="0"/>
                <a:cs typeface="Courier New" panose="02070309020205020404" pitchFamily="49" charset="0"/>
              </a:rPr>
            </a:b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public void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onDeleted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(Context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context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err="1" smtClean="0">
                <a:ln>
                  <a:noFill/>
                </a:ln>
                <a:solidFill>
                  <a:srgbClr val="000080"/>
                </a:solidFill>
                <a:effectLst/>
                <a:latin typeface="Menlo" charset="0"/>
                <a:ea typeface="Times New Roman" panose="02020603050405020304" pitchFamily="18" charset="0"/>
                <a:cs typeface="Courier New" panose="02070309020205020404" pitchFamily="49" charset="0"/>
              </a:rPr>
              <a:t>int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appWidgetIds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1" u="none" strike="noStrike" cap="none" normalizeH="0" baseline="0" dirty="0" smtClean="0">
                <a:ln>
                  <a:noFill/>
                </a:ln>
                <a:solidFill>
                  <a:srgbClr val="808080"/>
                </a:solidFill>
                <a:effectLst/>
                <a:latin typeface="Menlo" charset="0"/>
                <a:ea typeface="Times New Roman" panose="02020603050405020304" pitchFamily="18" charset="0"/>
                <a:cs typeface="Courier New" panose="02070309020205020404" pitchFamily="49" charset="0"/>
              </a:rPr>
              <a:t>// Search all </a:t>
            </a:r>
            <a:r>
              <a:rPr kumimoji="0" lang="en-US" altLang="en-US" sz="900" b="0" i="1" u="none" strike="noStrike" cap="none" normalizeH="0" baseline="0" dirty="0" err="1" smtClean="0">
                <a:ln>
                  <a:noFill/>
                </a:ln>
                <a:solidFill>
                  <a:srgbClr val="808080"/>
                </a:solidFill>
                <a:effectLst/>
                <a:latin typeface="Menlo" charset="0"/>
                <a:ea typeface="Times New Roman" panose="02020603050405020304" pitchFamily="18" charset="0"/>
                <a:cs typeface="Courier New" panose="02070309020205020404" pitchFamily="49" charset="0"/>
              </a:rPr>
              <a:t>appWidgetId</a:t>
            </a:r>
            <a:r>
              <a:rPr kumimoji="0" lang="en-US" altLang="en-US" sz="900" b="0" i="1" u="none" strike="noStrike" cap="none" normalizeH="0" baseline="0" dirty="0" smtClean="0">
                <a:ln>
                  <a:noFill/>
                </a:ln>
                <a:solidFill>
                  <a:srgbClr val="808080"/>
                </a:solidFill>
                <a:effectLst/>
                <a:latin typeface="Menlo" charset="0"/>
                <a:ea typeface="Times New Roman" panose="02020603050405020304" pitchFamily="18" charset="0"/>
                <a:cs typeface="Courier New" panose="02070309020205020404" pitchFamily="49" charset="0"/>
              </a:rPr>
              <a:t> info saved in </a:t>
            </a:r>
            <a:r>
              <a:rPr kumimoji="0" lang="en-US" altLang="en-US" sz="900" b="0" i="1" u="none" strike="noStrike" cap="none" normalizeH="0" baseline="0" dirty="0" err="1" smtClean="0">
                <a:ln>
                  <a:noFill/>
                </a:ln>
                <a:solidFill>
                  <a:srgbClr val="808080"/>
                </a:solidFill>
                <a:effectLst/>
                <a:latin typeface="Menlo" charset="0"/>
                <a:ea typeface="Times New Roman" panose="02020603050405020304" pitchFamily="18" charset="0"/>
                <a:cs typeface="Courier New" panose="02070309020205020404" pitchFamily="49" charset="0"/>
              </a:rPr>
              <a:t>SharedPreferences</a:t>
            </a:r>
            <a:r>
              <a:rPr kumimoji="0" lang="en-US" altLang="en-US" sz="900" b="0" i="1" u="none" strike="noStrike" cap="none" normalizeH="0" baseline="0" dirty="0" smtClean="0">
                <a:ln>
                  <a:noFill/>
                </a:ln>
                <a:solidFill>
                  <a:srgbClr val="808080"/>
                </a:solidFill>
                <a:effectLst/>
                <a:latin typeface="Menlo" charset="0"/>
                <a:ea typeface="Times New Roman" panose="02020603050405020304" pitchFamily="18" charset="0"/>
                <a:cs typeface="Courier New" panose="02070309020205020404" pitchFamily="49" charset="0"/>
              </a:rPr>
              <a:t> and remove</a:t>
            </a:r>
            <a:br>
              <a:rPr kumimoji="0" lang="en-US" altLang="en-US" sz="900" b="0" i="1" u="none" strike="noStrike" cap="none" normalizeH="0" baseline="0" dirty="0" smtClean="0">
                <a:ln>
                  <a:noFill/>
                </a:ln>
                <a:solidFill>
                  <a:srgbClr val="808080"/>
                </a:solidFill>
                <a:effectLst/>
                <a:latin typeface="Menlo" charset="0"/>
                <a:ea typeface="Times New Roman" panose="02020603050405020304" pitchFamily="18" charset="0"/>
                <a:cs typeface="Courier New" panose="02070309020205020404" pitchFamily="49" charset="0"/>
              </a:rPr>
            </a:br>
            <a:r>
              <a:rPr kumimoji="0" lang="en-US" altLang="en-US" sz="900" b="0" i="1" u="none" strike="noStrike" cap="none" normalizeH="0" baseline="0" dirty="0" smtClean="0">
                <a:ln>
                  <a:noFill/>
                </a:ln>
                <a:solidFill>
                  <a:srgbClr val="80808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for </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000080"/>
                </a:solidFill>
                <a:effectLst/>
                <a:latin typeface="Menlo" charset="0"/>
                <a:ea typeface="Times New Roman" panose="02020603050405020304" pitchFamily="18" charset="0"/>
                <a:cs typeface="Courier New" panose="02070309020205020404" pitchFamily="49" charset="0"/>
              </a:rPr>
              <a:t>int</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0000FF"/>
                </a:solidFill>
                <a:effectLst/>
                <a:latin typeface="Menlo" charset="0"/>
                <a:ea typeface="Times New Roman" panose="02020603050405020304" pitchFamily="18" charset="0"/>
                <a:cs typeface="Courier New" panose="02070309020205020404" pitchFamily="49" charset="0"/>
              </a:rPr>
              <a:t>0</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&lt;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appWidgetIds.</a:t>
            </a:r>
            <a:r>
              <a:rPr kumimoji="0" lang="en-US" altLang="en-US" sz="900" b="1" i="0"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length</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
            </a:r>
            <a:b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500050"/>
                </a:solidFill>
                <a:effectLst/>
                <a:latin typeface="Menlo" charset="0"/>
                <a:ea typeface="Times New Roman" panose="02020603050405020304" pitchFamily="18" charset="0"/>
                <a:cs typeface="Courier New" panose="02070309020205020404" pitchFamily="49" charset="0"/>
              </a:rPr>
              <a:t>SharedPreferences</a:t>
            </a: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500050"/>
                </a:solidFill>
                <a:effectLst/>
                <a:latin typeface="Menlo" charset="0"/>
                <a:ea typeface="Times New Roman" panose="02020603050405020304" pitchFamily="18" charset="0"/>
                <a:cs typeface="Courier New" panose="02070309020205020404" pitchFamily="49" charset="0"/>
              </a:rPr>
              <a:t>prefs</a:t>
            </a: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 = </a:t>
            </a:r>
            <a:r>
              <a:rPr kumimoji="0" lang="en-US" altLang="en-US" sz="900" b="0" i="0" u="none" strike="noStrike" cap="none" normalizeH="0" baseline="0" dirty="0" err="1" smtClean="0">
                <a:ln>
                  <a:noFill/>
                </a:ln>
                <a:solidFill>
                  <a:srgbClr val="500050"/>
                </a:solidFill>
                <a:effectLst/>
                <a:latin typeface="Menlo" charset="0"/>
                <a:ea typeface="Times New Roman" panose="02020603050405020304" pitchFamily="18" charset="0"/>
                <a:cs typeface="Courier New" panose="02070309020205020404" pitchFamily="49" charset="0"/>
              </a:rPr>
              <a:t>context.getSharedPreferences</a:t>
            </a: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008000"/>
                </a:solidFill>
                <a:effectLst/>
                <a:latin typeface="Menlo" charset="0"/>
                <a:ea typeface="Times New Roman" panose="02020603050405020304" pitchFamily="18" charset="0"/>
                <a:cs typeface="Courier New" panose="02070309020205020404" pitchFamily="49" charset="0"/>
              </a:rPr>
              <a:t>ComfortWidgetPrefs</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500050"/>
                </a:solidFill>
                <a:effectLst/>
                <a:latin typeface="Menlo" charset="0"/>
                <a:ea typeface="Times New Roman" panose="02020603050405020304" pitchFamily="18" charset="0"/>
                <a:cs typeface="Courier New" panose="02070309020205020404" pitchFamily="49" charset="0"/>
              </a:rPr>
              <a:t>Context.</a:t>
            </a:r>
            <a:r>
              <a:rPr kumimoji="0" lang="en-US" altLang="en-US" sz="900" b="1" i="1"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MODE_PRIVATE</a:t>
            </a:r>
            <a: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50005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String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sensorId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prefs.getString</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appWidgetIds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"_id"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SharedPreferences.Editor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editor =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prefs.edit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editor.remove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sensorId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"_</a:t>
            </a:r>
            <a:r>
              <a:rPr kumimoji="0" lang="en-US" altLang="en-US" sz="900" b="1" i="0" u="none" strike="noStrike" cap="none" normalizeH="0" baseline="0" dirty="0" err="1" smtClean="0">
                <a:ln>
                  <a:noFill/>
                </a:ln>
                <a:solidFill>
                  <a:srgbClr val="008000"/>
                </a:solidFill>
                <a:effectLst/>
                <a:latin typeface="Menlo" charset="0"/>
                <a:ea typeface="Times New Roman" panose="02020603050405020304" pitchFamily="18" charset="0"/>
                <a:cs typeface="Courier New" panose="02070309020205020404" pitchFamily="49" charset="0"/>
              </a:rPr>
              <a:t>mAppWidgetId</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editor.remove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appWidgetIds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"_</a:t>
            </a:r>
            <a:r>
              <a:rPr kumimoji="0" lang="en-US" altLang="en-US" sz="900" b="1" i="0" u="none" strike="noStrike" cap="none" normalizeH="0" baseline="0" dirty="0" err="1" smtClean="0">
                <a:ln>
                  <a:noFill/>
                </a:ln>
                <a:solidFill>
                  <a:srgbClr val="008000"/>
                </a:solidFill>
                <a:effectLst/>
                <a:latin typeface="Menlo" charset="0"/>
                <a:ea typeface="Times New Roman" panose="02020603050405020304" pitchFamily="18" charset="0"/>
                <a:cs typeface="Courier New" panose="02070309020205020404" pitchFamily="49" charset="0"/>
              </a:rPr>
              <a:t>installationName</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editor.remove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appWidgetIds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"_id"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editor.remove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appWidgetIds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"_name"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editor.remove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appWidgetIds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"_area"</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editor.remove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appWidgetIds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"_type"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editor.remove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appWidgetIds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"_</a:t>
            </a:r>
            <a:r>
              <a:rPr kumimoji="0" lang="en-US" altLang="en-US" sz="900" b="1" i="0" u="none" strike="noStrike" cap="none" normalizeH="0" baseline="0" dirty="0" err="1" smtClean="0">
                <a:ln>
                  <a:noFill/>
                </a:ln>
                <a:solidFill>
                  <a:srgbClr val="008000"/>
                </a:solidFill>
                <a:effectLst/>
                <a:latin typeface="Menlo" charset="0"/>
                <a:ea typeface="Times New Roman" panose="02020603050405020304" pitchFamily="18" charset="0"/>
                <a:cs typeface="Courier New" panose="02070309020205020404" pitchFamily="49" charset="0"/>
              </a:rPr>
              <a:t>lastValue</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editor.remove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appWidgetIds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"_selected"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editor.remove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appWidgetIds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"_</a:t>
            </a:r>
            <a:r>
              <a:rPr kumimoji="0" lang="en-US" altLang="en-US" sz="900" b="1" i="0" u="none" strike="noStrike" cap="none" normalizeH="0" baseline="0" dirty="0" err="1" smtClean="0">
                <a:ln>
                  <a:noFill/>
                </a:ln>
                <a:solidFill>
                  <a:srgbClr val="008000"/>
                </a:solidFill>
                <a:effectLst/>
                <a:latin typeface="Menlo" charset="0"/>
                <a:ea typeface="Times New Roman" panose="02020603050405020304" pitchFamily="18" charset="0"/>
                <a:cs typeface="Courier New" panose="02070309020205020404" pitchFamily="49" charset="0"/>
              </a:rPr>
              <a:t>baseIconName</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editor.remove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appWidgetIds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"_units"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editor.commit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92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Desarrollo</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3"/>
            </a:pPr>
            <a:r>
              <a:rPr lang="en-US" dirty="0" err="1" smtClean="0"/>
              <a:t>Interfaz</a:t>
            </a:r>
            <a:r>
              <a:rPr lang="en-US" dirty="0" smtClean="0"/>
              <a:t> </a:t>
            </a:r>
            <a:r>
              <a:rPr lang="en-US" dirty="0" err="1" smtClean="0"/>
              <a:t>gráfica</a:t>
            </a:r>
            <a:endParaRPr lang="en-US" dirty="0" smtClean="0"/>
          </a:p>
          <a:p>
            <a:pPr marL="731520" lvl="1" indent="-457200"/>
            <a:r>
              <a:rPr lang="en-US" dirty="0" err="1" smtClean="0"/>
              <a:t>Icono</a:t>
            </a:r>
            <a:r>
              <a:rPr lang="en-US" dirty="0" smtClean="0"/>
              <a:t> del </a:t>
            </a:r>
            <a:r>
              <a:rPr lang="en-US" dirty="0" err="1" smtClean="0"/>
              <a:t>tipo</a:t>
            </a:r>
            <a:r>
              <a:rPr lang="en-US" dirty="0" smtClean="0"/>
              <a:t> de sensor (</a:t>
            </a:r>
            <a:r>
              <a:rPr lang="en-US" dirty="0" err="1" smtClean="0"/>
              <a:t>ImageView</a:t>
            </a:r>
            <a:r>
              <a:rPr lang="en-US" dirty="0" smtClean="0"/>
              <a:t>)</a:t>
            </a:r>
            <a:endParaRPr lang="en-US" dirty="0"/>
          </a:p>
          <a:p>
            <a:pPr marL="731520" lvl="1" indent="-457200"/>
            <a:r>
              <a:rPr lang="en-US" dirty="0" err="1" smtClean="0"/>
              <a:t>Nombre</a:t>
            </a:r>
            <a:r>
              <a:rPr lang="en-US" dirty="0" smtClean="0"/>
              <a:t> (</a:t>
            </a:r>
            <a:r>
              <a:rPr lang="en-US" dirty="0" err="1" smtClean="0"/>
              <a:t>TextView</a:t>
            </a:r>
            <a:r>
              <a:rPr lang="en-US" dirty="0" smtClean="0"/>
              <a:t>)</a:t>
            </a:r>
          </a:p>
          <a:p>
            <a:pPr marL="731520" lvl="1" indent="-457200"/>
            <a:r>
              <a:rPr lang="en-US" dirty="0" smtClean="0"/>
              <a:t>Valor de la </a:t>
            </a:r>
            <a:r>
              <a:rPr lang="en-US" dirty="0" err="1" smtClean="0"/>
              <a:t>medida</a:t>
            </a:r>
            <a:r>
              <a:rPr lang="en-US" dirty="0" smtClean="0"/>
              <a:t> (</a:t>
            </a:r>
            <a:r>
              <a:rPr lang="en-US" dirty="0" err="1" smtClean="0"/>
              <a:t>TextView</a:t>
            </a:r>
            <a:r>
              <a:rPr lang="en-US" dirty="0" smtClean="0"/>
              <a:t>)</a:t>
            </a:r>
          </a:p>
          <a:p>
            <a:pPr marL="731520" lvl="1" indent="-457200"/>
            <a:r>
              <a:rPr lang="en-US" dirty="0" smtClean="0"/>
              <a:t>Area (</a:t>
            </a:r>
            <a:r>
              <a:rPr lang="en-US" dirty="0" err="1" smtClean="0"/>
              <a:t>TextView</a:t>
            </a:r>
            <a:r>
              <a:rPr lang="en-US" dirty="0" smtClean="0"/>
              <a:t>)</a:t>
            </a:r>
          </a:p>
          <a:p>
            <a:pPr marL="731520" lvl="1" indent="-457200"/>
            <a:r>
              <a:rPr lang="en-US" dirty="0" err="1" smtClean="0"/>
              <a:t>Instalación</a:t>
            </a:r>
            <a:r>
              <a:rPr lang="en-US" dirty="0" smtClean="0"/>
              <a:t> (</a:t>
            </a:r>
            <a:r>
              <a:rPr lang="en-US" dirty="0" err="1" smtClean="0"/>
              <a:t>TextView</a:t>
            </a:r>
            <a:r>
              <a:rPr lang="en-US" dirty="0" smtClean="0"/>
              <a:t>)</a:t>
            </a:r>
            <a:endParaRPr lang="en-US" dirty="0"/>
          </a:p>
        </p:txBody>
      </p:sp>
      <p:pic>
        <p:nvPicPr>
          <p:cNvPr id="10242" name="Picture 2" descr="WhatsApp Image 2017-12-12 at 11"/>
          <p:cNvPicPr>
            <a:picLocks noChangeAspect="1" noChangeArrowheads="1"/>
          </p:cNvPicPr>
          <p:nvPr/>
        </p:nvPicPr>
        <p:blipFill>
          <a:blip r:embed="rId3">
            <a:extLst>
              <a:ext uri="{28A0092B-C50C-407E-A947-70E740481C1C}">
                <a14:useLocalDpi xmlns:a14="http://schemas.microsoft.com/office/drawing/2010/main" val="0"/>
              </a:ext>
            </a:extLst>
          </a:blip>
          <a:srcRect l="52533" t="10455" r="4776" b="72832"/>
          <a:stretch>
            <a:fillRect/>
          </a:stretch>
        </p:blipFill>
        <p:spPr bwMode="auto">
          <a:xfrm>
            <a:off x="5417023" y="4090730"/>
            <a:ext cx="18859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05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Desarrollo</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4"/>
            </a:pPr>
            <a:r>
              <a:rPr lang="en-US" dirty="0" smtClean="0"/>
              <a:t>Android Manifest</a:t>
            </a:r>
          </a:p>
          <a:p>
            <a:pPr marL="731520" lvl="1" indent="-457200"/>
            <a:r>
              <a:rPr lang="en-US" dirty="0" smtClean="0"/>
              <a:t>Receiver</a:t>
            </a:r>
          </a:p>
          <a:p>
            <a:pPr marL="731520" lvl="1" indent="-457200"/>
            <a:endParaRPr lang="en-US" dirty="0"/>
          </a:p>
          <a:p>
            <a:pPr marL="731520" lvl="1" indent="-457200"/>
            <a:endParaRPr lang="en-US" dirty="0" smtClean="0"/>
          </a:p>
          <a:p>
            <a:pPr marL="731520" lvl="1" indent="-457200"/>
            <a:endParaRPr lang="en-US" dirty="0"/>
          </a:p>
          <a:p>
            <a:pPr marL="731520" lvl="1" indent="-457200"/>
            <a:endParaRPr lang="en-US" dirty="0" smtClean="0"/>
          </a:p>
          <a:p>
            <a:pPr marL="731520" lvl="1" indent="-457200"/>
            <a:r>
              <a:rPr lang="en-US" dirty="0" smtClean="0"/>
              <a:t>Activity</a:t>
            </a:r>
            <a:endParaRPr lang="en-US" dirty="0"/>
          </a:p>
        </p:txBody>
      </p:sp>
      <p:sp>
        <p:nvSpPr>
          <p:cNvPr id="6" name="Rectangle 5"/>
          <p:cNvSpPr>
            <a:spLocks noChangeArrowheads="1"/>
          </p:cNvSpPr>
          <p:nvPr/>
        </p:nvSpPr>
        <p:spPr bwMode="auto">
          <a:xfrm>
            <a:off x="2685535" y="27184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 Box 2"/>
          <p:cNvSpPr txBox="1">
            <a:spLocks noChangeArrowheads="1"/>
          </p:cNvSpPr>
          <p:nvPr/>
        </p:nvSpPr>
        <p:spPr bwMode="auto">
          <a:xfrm>
            <a:off x="2336799" y="2757514"/>
            <a:ext cx="4582985" cy="1387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&lt;</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receiver </a:t>
            </a:r>
            <a:r>
              <a:rPr kumimoji="0" lang="en-US" altLang="en-US" sz="900" b="1" i="0"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android</a:t>
            </a:r>
            <a:r>
              <a:rPr kumimoji="0" lang="en-US" altLang="en-US" sz="900" b="1" i="0" u="none" strike="noStrike" cap="none" normalizeH="0" baseline="0" dirty="0" err="1" smtClean="0">
                <a:ln>
                  <a:noFill/>
                </a:ln>
                <a:solidFill>
                  <a:srgbClr val="0000FF"/>
                </a:solidFill>
                <a:effectLst/>
                <a:latin typeface="Menlo" charset="0"/>
                <a:ea typeface="Times New Roman" panose="02020603050405020304" pitchFamily="18" charset="0"/>
                <a:cs typeface="Courier New" panose="02070309020205020404" pitchFamily="49" charset="0"/>
              </a:rPr>
              <a:t>:name</a:t>
            </a:r>
            <a:r>
              <a:rPr kumimoji="0" lang="en-US" altLang="en-US" sz="900" b="1" i="0" u="none" strike="noStrike" cap="none" normalizeH="0" baseline="0" dirty="0" smtClean="0">
                <a:ln>
                  <a:noFill/>
                </a:ln>
                <a:solidFill>
                  <a:srgbClr val="0000FF"/>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008000"/>
                </a:solidFill>
                <a:effectLst/>
                <a:latin typeface="Menlo" charset="0"/>
                <a:ea typeface="Times New Roman" panose="02020603050405020304" pitchFamily="18" charset="0"/>
                <a:cs typeface="Courier New" panose="02070309020205020404" pitchFamily="49" charset="0"/>
              </a:rPr>
              <a:t>widgets.ComfortWidget</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&gt;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&lt;</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intent-filter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&gt;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&lt;</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action </a:t>
            </a:r>
            <a:r>
              <a:rPr kumimoji="0" lang="en-US" altLang="en-US" sz="900" b="1" i="0"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android</a:t>
            </a:r>
            <a:r>
              <a:rPr kumimoji="0" lang="en-US" altLang="en-US" sz="900" b="1" i="0" u="none" strike="noStrike" cap="none" normalizeH="0" baseline="0" dirty="0" err="1" smtClean="0">
                <a:ln>
                  <a:noFill/>
                </a:ln>
                <a:solidFill>
                  <a:srgbClr val="0000FF"/>
                </a:solidFill>
                <a:effectLst/>
                <a:latin typeface="Menlo" charset="0"/>
                <a:ea typeface="Times New Roman" panose="02020603050405020304" pitchFamily="18" charset="0"/>
                <a:cs typeface="Courier New" panose="02070309020205020404" pitchFamily="49" charset="0"/>
              </a:rPr>
              <a:t>:name</a:t>
            </a:r>
            <a:r>
              <a:rPr kumimoji="0" lang="en-US" altLang="en-US" sz="900" b="1" i="0" u="none" strike="noStrike" cap="none" normalizeH="0" baseline="0" dirty="0" smtClean="0">
                <a:ln>
                  <a:noFill/>
                </a:ln>
                <a:solidFill>
                  <a:srgbClr val="0000FF"/>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008000"/>
                </a:solidFill>
                <a:effectLst/>
                <a:latin typeface="Menlo" charset="0"/>
                <a:ea typeface="Times New Roman" panose="02020603050405020304" pitchFamily="18" charset="0"/>
                <a:cs typeface="Courier New" panose="02070309020205020404" pitchFamily="49" charset="0"/>
              </a:rPr>
              <a:t>android.appwidget.action.APPWIDGET_UPDATE</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/&gt;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&lt;/</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intent-filter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&gt;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&lt;</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meta-data</a:t>
            </a:r>
            <a:b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b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android</a:t>
            </a:r>
            <a:r>
              <a:rPr kumimoji="0" lang="en-US" altLang="en-US" sz="900" b="1" i="0" u="none" strike="noStrike" cap="none" normalizeH="0" baseline="0" dirty="0" err="1" smtClean="0">
                <a:ln>
                  <a:noFill/>
                </a:ln>
                <a:solidFill>
                  <a:srgbClr val="0000FF"/>
                </a:solidFill>
                <a:effectLst/>
                <a:latin typeface="Menlo" charset="0"/>
                <a:ea typeface="Times New Roman" panose="02020603050405020304" pitchFamily="18" charset="0"/>
                <a:cs typeface="Courier New" panose="02070309020205020404" pitchFamily="49" charset="0"/>
              </a:rPr>
              <a:t>:name</a:t>
            </a:r>
            <a:r>
              <a:rPr kumimoji="0" lang="en-US" altLang="en-US" sz="900" b="1" i="0" u="none" strike="noStrike" cap="none" normalizeH="0" baseline="0" dirty="0" smtClean="0">
                <a:ln>
                  <a:noFill/>
                </a:ln>
                <a:solidFill>
                  <a:srgbClr val="0000FF"/>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008000"/>
                </a:solidFill>
                <a:effectLst/>
                <a:latin typeface="Menlo" charset="0"/>
                <a:ea typeface="Times New Roman" panose="02020603050405020304" pitchFamily="18" charset="0"/>
                <a:cs typeface="Courier New" panose="02070309020205020404" pitchFamily="49" charset="0"/>
              </a:rPr>
              <a:t>android.appwidget.provider</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a:t>
            </a:r>
            <a:b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b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android</a:t>
            </a:r>
            <a:r>
              <a:rPr kumimoji="0" lang="en-US" altLang="en-US" sz="900" b="1" i="0" u="none" strike="noStrike" cap="none" normalizeH="0" baseline="0" dirty="0" err="1" smtClean="0">
                <a:ln>
                  <a:noFill/>
                </a:ln>
                <a:solidFill>
                  <a:srgbClr val="0000FF"/>
                </a:solidFill>
                <a:effectLst/>
                <a:latin typeface="Menlo" charset="0"/>
                <a:ea typeface="Times New Roman" panose="02020603050405020304" pitchFamily="18" charset="0"/>
                <a:cs typeface="Courier New" panose="02070309020205020404" pitchFamily="49" charset="0"/>
              </a:rPr>
              <a:t>:resource</a:t>
            </a:r>
            <a:r>
              <a:rPr kumimoji="0" lang="en-US" altLang="en-US" sz="900" b="1" i="0" u="none" strike="noStrike" cap="none" normalizeH="0" baseline="0" dirty="0" smtClean="0">
                <a:ln>
                  <a:noFill/>
                </a:ln>
                <a:solidFill>
                  <a:srgbClr val="0000FF"/>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"@xml/</a:t>
            </a:r>
            <a:r>
              <a:rPr kumimoji="0" lang="en-US" altLang="en-US" sz="900" b="1" i="0" u="none" strike="noStrike" cap="none" normalizeH="0" baseline="0" dirty="0" err="1" smtClean="0">
                <a:ln>
                  <a:noFill/>
                </a:ln>
                <a:solidFill>
                  <a:srgbClr val="008000"/>
                </a:solidFill>
                <a:effectLst/>
                <a:latin typeface="Menlo" charset="0"/>
                <a:ea typeface="Times New Roman" panose="02020603050405020304" pitchFamily="18" charset="0"/>
                <a:cs typeface="Courier New" panose="02070309020205020404" pitchFamily="49" charset="0"/>
              </a:rPr>
              <a:t>widget_comfort_info</a:t>
            </a:r>
            <a:r>
              <a:rPr kumimoji="0" lang="en-US" altLang="en-US" sz="900" b="1" i="0" u="none" strike="noStrike" cap="none" normalizeH="0" baseline="0" dirty="0" smtClean="0">
                <a:ln>
                  <a:noFill/>
                </a:ln>
                <a:solidFill>
                  <a:srgbClr val="008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/&gt;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&lt;/</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receiver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&gt;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2336799" y="4681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 Box 2"/>
          <p:cNvSpPr txBox="1">
            <a:spLocks noChangeArrowheads="1"/>
          </p:cNvSpPr>
          <p:nvPr/>
        </p:nvSpPr>
        <p:spPr bwMode="auto">
          <a:xfrm>
            <a:off x="2336799" y="4735978"/>
            <a:ext cx="4594225" cy="1387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t>&lt;</a:t>
            </a:r>
            <a:r>
              <a:rPr kumimoji="0" lang="en-US" altLang="en-US" sz="900" b="1" i="0" u="none" strike="noStrike" cap="none" normalizeH="0" baseline="0" smtClean="0">
                <a:ln>
                  <a:noFill/>
                </a:ln>
                <a:solidFill>
                  <a:srgbClr val="000080"/>
                </a:solidFill>
                <a:effectLst/>
                <a:latin typeface="Menlo" charset="0"/>
                <a:ea typeface="Times New Roman" panose="02020603050405020304" pitchFamily="18" charset="0"/>
                <a:cs typeface="Courier New" panose="02070309020205020404" pitchFamily="49" charset="0"/>
              </a:rPr>
              <a:t>activity </a:t>
            </a:r>
            <a:r>
              <a:rPr kumimoji="0" lang="en-US" altLang="en-US" sz="900" b="1" i="0" u="none" strike="noStrike" cap="none" normalizeH="0" baseline="0" smtClean="0">
                <a:ln>
                  <a:noFill/>
                </a:ln>
                <a:solidFill>
                  <a:srgbClr val="660E7A"/>
                </a:solidFill>
                <a:effectLst/>
                <a:latin typeface="Menlo" charset="0"/>
                <a:ea typeface="Times New Roman" panose="02020603050405020304" pitchFamily="18" charset="0"/>
                <a:cs typeface="Courier New" panose="02070309020205020404" pitchFamily="49" charset="0"/>
              </a:rPr>
              <a:t>    android</a:t>
            </a:r>
            <a:r>
              <a:rPr kumimoji="0" lang="en-US" altLang="en-US" sz="900" b="1" i="0" u="none" strike="noStrike" cap="none" normalizeH="0" baseline="0" smtClean="0">
                <a:ln>
                  <a:noFill/>
                </a:ln>
                <a:solidFill>
                  <a:srgbClr val="0000FF"/>
                </a:solidFill>
                <a:effectLst/>
                <a:latin typeface="Menlo" charset="0"/>
                <a:ea typeface="Times New Roman" panose="02020603050405020304" pitchFamily="18" charset="0"/>
                <a:cs typeface="Courier New" panose="02070309020205020404" pitchFamily="49" charset="0"/>
              </a:rPr>
              <a:t>:name=</a:t>
            </a:r>
            <a:r>
              <a:rPr kumimoji="0" lang="en-US" altLang="en-US" sz="900" b="1" i="0" u="none" strike="noStrike" cap="none" normalizeH="0" baseline="0" smtClean="0">
                <a:ln>
                  <a:noFill/>
                </a:ln>
                <a:solidFill>
                  <a:srgbClr val="008000"/>
                </a:solidFill>
                <a:effectLst/>
                <a:latin typeface="Menlo" charset="0"/>
                <a:ea typeface="Times New Roman" panose="02020603050405020304" pitchFamily="18" charset="0"/>
                <a:cs typeface="Courier New" panose="02070309020205020404" pitchFamily="49" charset="0"/>
              </a:rPr>
              <a:t>".widgets.ComfortWidgetConfigurationActivity"</a:t>
            </a:r>
            <a:br>
              <a:rPr kumimoji="0" lang="en-US" altLang="en-US" sz="900" b="1" i="0" u="none" strike="noStrike" cap="none" normalizeH="0" baseline="0" smtClean="0">
                <a:ln>
                  <a:noFill/>
                </a:ln>
                <a:solidFill>
                  <a:srgbClr val="008000"/>
                </a:solidFill>
                <a:effectLst/>
                <a:latin typeface="Menlo" charset="0"/>
                <a:ea typeface="Times New Roman" panose="02020603050405020304" pitchFamily="18" charset="0"/>
                <a:cs typeface="Courier New" panose="02070309020205020404" pitchFamily="49" charset="0"/>
              </a:rPr>
            </a:br>
            <a:r>
              <a:rPr kumimoji="0" lang="en-US" altLang="en-US" sz="900" b="1" i="0" u="none" strike="noStrike" cap="none" normalizeH="0" baseline="0" smtClean="0">
                <a:ln>
                  <a:noFill/>
                </a:ln>
                <a:solidFill>
                  <a:srgbClr val="008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smtClean="0">
                <a:ln>
                  <a:noFill/>
                </a:ln>
                <a:solidFill>
                  <a:srgbClr val="660E7A"/>
                </a:solidFill>
                <a:effectLst/>
                <a:latin typeface="Menlo" charset="0"/>
                <a:ea typeface="Times New Roman" panose="02020603050405020304" pitchFamily="18" charset="0"/>
                <a:cs typeface="Courier New" panose="02070309020205020404" pitchFamily="49" charset="0"/>
              </a:rPr>
              <a:t>android</a:t>
            </a:r>
            <a:r>
              <a:rPr kumimoji="0" lang="en-US" altLang="en-US" sz="900" b="1" i="0" u="none" strike="noStrike" cap="none" normalizeH="0" baseline="0" smtClean="0">
                <a:ln>
                  <a:noFill/>
                </a:ln>
                <a:solidFill>
                  <a:srgbClr val="0000FF"/>
                </a:solidFill>
                <a:effectLst/>
                <a:latin typeface="Menlo" charset="0"/>
                <a:ea typeface="Times New Roman" panose="02020603050405020304" pitchFamily="18" charset="0"/>
                <a:cs typeface="Courier New" panose="02070309020205020404" pitchFamily="49" charset="0"/>
              </a:rPr>
              <a:t>:configChanges=</a:t>
            </a:r>
            <a:r>
              <a:rPr kumimoji="0" lang="en-US" altLang="en-US" sz="900" b="1" i="0" u="none" strike="noStrike" cap="none" normalizeH="0" baseline="0" smtClean="0">
                <a:ln>
                  <a:noFill/>
                </a:ln>
                <a:solidFill>
                  <a:srgbClr val="008000"/>
                </a:solidFill>
                <a:effectLst/>
                <a:latin typeface="Menlo" charset="0"/>
                <a:ea typeface="Times New Roman" panose="02020603050405020304" pitchFamily="18" charset="0"/>
                <a:cs typeface="Courier New" panose="02070309020205020404" pitchFamily="49" charset="0"/>
              </a:rPr>
              <a:t>"orientation"</a:t>
            </a:r>
            <a:br>
              <a:rPr kumimoji="0" lang="en-US" altLang="en-US" sz="900" b="1" i="0" u="none" strike="noStrike" cap="none" normalizeH="0" baseline="0" smtClean="0">
                <a:ln>
                  <a:noFill/>
                </a:ln>
                <a:solidFill>
                  <a:srgbClr val="008000"/>
                </a:solidFill>
                <a:effectLst/>
                <a:latin typeface="Menlo" charset="0"/>
                <a:ea typeface="Times New Roman" panose="02020603050405020304" pitchFamily="18" charset="0"/>
                <a:cs typeface="Courier New" panose="02070309020205020404" pitchFamily="49" charset="0"/>
              </a:rPr>
            </a:br>
            <a:r>
              <a:rPr kumimoji="0" lang="en-US" altLang="en-US" sz="900" b="1" i="0" u="none" strike="noStrike" cap="none" normalizeH="0" baseline="0" smtClean="0">
                <a:ln>
                  <a:noFill/>
                </a:ln>
                <a:solidFill>
                  <a:srgbClr val="008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smtClean="0">
                <a:ln>
                  <a:noFill/>
                </a:ln>
                <a:solidFill>
                  <a:srgbClr val="660E7A"/>
                </a:solidFill>
                <a:effectLst/>
                <a:latin typeface="Menlo" charset="0"/>
                <a:ea typeface="Times New Roman" panose="02020603050405020304" pitchFamily="18" charset="0"/>
                <a:cs typeface="Courier New" panose="02070309020205020404" pitchFamily="49" charset="0"/>
              </a:rPr>
              <a:t>android</a:t>
            </a:r>
            <a:r>
              <a:rPr kumimoji="0" lang="en-US" altLang="en-US" sz="900" b="1" i="0" u="none" strike="noStrike" cap="none" normalizeH="0" baseline="0" smtClean="0">
                <a:ln>
                  <a:noFill/>
                </a:ln>
                <a:solidFill>
                  <a:srgbClr val="0000FF"/>
                </a:solidFill>
                <a:effectLst/>
                <a:latin typeface="Menlo" charset="0"/>
                <a:ea typeface="Times New Roman" panose="02020603050405020304" pitchFamily="18" charset="0"/>
                <a:cs typeface="Courier New" panose="02070309020205020404" pitchFamily="49" charset="0"/>
              </a:rPr>
              <a:t>:label=</a:t>
            </a:r>
            <a:r>
              <a:rPr kumimoji="0" lang="en-US" altLang="en-US" sz="900" b="1" i="0" u="none" strike="noStrike" cap="none" normalizeH="0" baseline="0" smtClean="0">
                <a:ln>
                  <a:noFill/>
                </a:ln>
                <a:solidFill>
                  <a:srgbClr val="008000"/>
                </a:solidFill>
                <a:effectLst/>
                <a:latin typeface="Menlo" charset="0"/>
                <a:ea typeface="Times New Roman" panose="02020603050405020304" pitchFamily="18" charset="0"/>
                <a:cs typeface="Courier New" panose="02070309020205020404" pitchFamily="49" charset="0"/>
              </a:rPr>
              <a:t>"Comfort Widget"</a:t>
            </a:r>
            <a:br>
              <a:rPr kumimoji="0" lang="en-US" altLang="en-US" sz="900" b="1" i="0" u="none" strike="noStrike" cap="none" normalizeH="0" baseline="0" smtClean="0">
                <a:ln>
                  <a:noFill/>
                </a:ln>
                <a:solidFill>
                  <a:srgbClr val="008000"/>
                </a:solidFill>
                <a:effectLst/>
                <a:latin typeface="Menlo" charset="0"/>
                <a:ea typeface="Times New Roman" panose="02020603050405020304" pitchFamily="18" charset="0"/>
                <a:cs typeface="Courier New" panose="02070309020205020404" pitchFamily="49" charset="0"/>
              </a:rPr>
            </a:br>
            <a:r>
              <a:rPr kumimoji="0" lang="en-US" altLang="en-US" sz="900" b="1" i="0" u="none" strike="noStrike" cap="none" normalizeH="0" baseline="0" smtClean="0">
                <a:ln>
                  <a:noFill/>
                </a:ln>
                <a:solidFill>
                  <a:srgbClr val="008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smtClean="0">
                <a:ln>
                  <a:noFill/>
                </a:ln>
                <a:solidFill>
                  <a:srgbClr val="660E7A"/>
                </a:solidFill>
                <a:effectLst/>
                <a:latin typeface="Menlo" charset="0"/>
                <a:ea typeface="Times New Roman" panose="02020603050405020304" pitchFamily="18" charset="0"/>
                <a:cs typeface="Courier New" panose="02070309020205020404" pitchFamily="49" charset="0"/>
              </a:rPr>
              <a:t>android</a:t>
            </a:r>
            <a:r>
              <a:rPr kumimoji="0" lang="en-US" altLang="en-US" sz="900" b="1" i="0" u="none" strike="noStrike" cap="none" normalizeH="0" baseline="0" smtClean="0">
                <a:ln>
                  <a:noFill/>
                </a:ln>
                <a:solidFill>
                  <a:srgbClr val="0000FF"/>
                </a:solidFill>
                <a:effectLst/>
                <a:latin typeface="Menlo" charset="0"/>
                <a:ea typeface="Times New Roman" panose="02020603050405020304" pitchFamily="18" charset="0"/>
                <a:cs typeface="Courier New" panose="02070309020205020404" pitchFamily="49" charset="0"/>
              </a:rPr>
              <a:t>:screenOrientation=</a:t>
            </a:r>
            <a:r>
              <a:rPr kumimoji="0" lang="en-US" altLang="en-US" sz="900" b="1" i="0" u="none" strike="noStrike" cap="none" normalizeH="0" baseline="0" smtClean="0">
                <a:ln>
                  <a:noFill/>
                </a:ln>
                <a:solidFill>
                  <a:srgbClr val="008000"/>
                </a:solidFill>
                <a:effectLst/>
                <a:latin typeface="Menlo" charset="0"/>
                <a:ea typeface="Times New Roman" panose="02020603050405020304" pitchFamily="18" charset="0"/>
                <a:cs typeface="Courier New" panose="02070309020205020404" pitchFamily="49" charset="0"/>
              </a:rPr>
              <a:t>"portrait"</a:t>
            </a:r>
            <a: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t>&gt;</a:t>
            </a:r>
            <a:b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t>    &lt;</a:t>
            </a:r>
            <a:r>
              <a:rPr kumimoji="0" lang="en-US" altLang="en-US" sz="900" b="1" i="0" u="none" strike="noStrike" cap="none" normalizeH="0" baseline="0" smtClean="0">
                <a:ln>
                  <a:noFill/>
                </a:ln>
                <a:solidFill>
                  <a:srgbClr val="000080"/>
                </a:solidFill>
                <a:effectLst/>
                <a:latin typeface="Menlo" charset="0"/>
                <a:ea typeface="Times New Roman" panose="02020603050405020304" pitchFamily="18" charset="0"/>
                <a:cs typeface="Courier New" panose="02070309020205020404" pitchFamily="49" charset="0"/>
              </a:rPr>
              <a:t>intent-filter</a:t>
            </a:r>
            <a: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t>&gt;</a:t>
            </a:r>
            <a:b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t>        &lt;</a:t>
            </a:r>
            <a:r>
              <a:rPr kumimoji="0" lang="en-US" altLang="en-US" sz="900" b="1" i="0" u="none" strike="noStrike" cap="none" normalizeH="0" baseline="0" smtClean="0">
                <a:ln>
                  <a:noFill/>
                </a:ln>
                <a:solidFill>
                  <a:srgbClr val="000080"/>
                </a:solidFill>
                <a:effectLst/>
                <a:latin typeface="Menlo" charset="0"/>
                <a:ea typeface="Times New Roman" panose="02020603050405020304" pitchFamily="18" charset="0"/>
                <a:cs typeface="Courier New" panose="02070309020205020404" pitchFamily="49" charset="0"/>
              </a:rPr>
              <a:t>action </a:t>
            </a:r>
            <a:r>
              <a:rPr kumimoji="0" lang="en-US" altLang="en-US" sz="900" b="1" i="0" u="none" strike="noStrike" cap="none" normalizeH="0" baseline="0" smtClean="0">
                <a:ln>
                  <a:noFill/>
                </a:ln>
                <a:solidFill>
                  <a:srgbClr val="660E7A"/>
                </a:solidFill>
                <a:effectLst/>
                <a:latin typeface="Menlo" charset="0"/>
                <a:ea typeface="Times New Roman" panose="02020603050405020304" pitchFamily="18" charset="0"/>
                <a:cs typeface="Courier New" panose="02070309020205020404" pitchFamily="49" charset="0"/>
              </a:rPr>
              <a:t>android</a:t>
            </a:r>
            <a:r>
              <a:rPr kumimoji="0" lang="en-US" altLang="en-US" sz="900" b="1" i="0" u="none" strike="noStrike" cap="none" normalizeH="0" baseline="0" smtClean="0">
                <a:ln>
                  <a:noFill/>
                </a:ln>
                <a:solidFill>
                  <a:srgbClr val="0000FF"/>
                </a:solidFill>
                <a:effectLst/>
                <a:latin typeface="Menlo" charset="0"/>
                <a:ea typeface="Times New Roman" panose="02020603050405020304" pitchFamily="18" charset="0"/>
                <a:cs typeface="Courier New" panose="02070309020205020404" pitchFamily="49" charset="0"/>
              </a:rPr>
              <a:t>:name=</a:t>
            </a:r>
            <a:r>
              <a:rPr kumimoji="0" lang="en-US" altLang="en-US" sz="900" b="1" i="0" u="none" strike="noStrike" cap="none" normalizeH="0" baseline="0" smtClean="0">
                <a:ln>
                  <a:noFill/>
                </a:ln>
                <a:solidFill>
                  <a:srgbClr val="008000"/>
                </a:solidFill>
                <a:effectLst/>
                <a:latin typeface="Menlo" charset="0"/>
                <a:ea typeface="Times New Roman" panose="02020603050405020304" pitchFamily="18" charset="0"/>
                <a:cs typeface="Courier New" panose="02070309020205020404" pitchFamily="49" charset="0"/>
              </a:rPr>
              <a:t>"android.appwidget.action.APPWIDGET_CONFIGURE" </a:t>
            </a:r>
            <a: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t>/&gt;</a:t>
            </a:r>
            <a:b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t>    &lt;/</a:t>
            </a:r>
            <a:r>
              <a:rPr kumimoji="0" lang="en-US" altLang="en-US" sz="900" b="1" i="0" u="none" strike="noStrike" cap="none" normalizeH="0" baseline="0" smtClean="0">
                <a:ln>
                  <a:noFill/>
                </a:ln>
                <a:solidFill>
                  <a:srgbClr val="000080"/>
                </a:solidFill>
                <a:effectLst/>
                <a:latin typeface="Menlo" charset="0"/>
                <a:ea typeface="Times New Roman" panose="02020603050405020304" pitchFamily="18" charset="0"/>
                <a:cs typeface="Courier New" panose="02070309020205020404" pitchFamily="49" charset="0"/>
              </a:rPr>
              <a:t>intent-filter</a:t>
            </a:r>
            <a: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t>&gt;</a:t>
            </a:r>
            <a:b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t>&lt;/</a:t>
            </a:r>
            <a:r>
              <a:rPr kumimoji="0" lang="en-US" altLang="en-US" sz="900" b="1" i="0" u="none" strike="noStrike" cap="none" normalizeH="0" baseline="0" smtClean="0">
                <a:ln>
                  <a:noFill/>
                </a:ln>
                <a:solidFill>
                  <a:srgbClr val="000080"/>
                </a:solidFill>
                <a:effectLst/>
                <a:latin typeface="Menlo" charset="0"/>
                <a:ea typeface="Times New Roman" panose="02020603050405020304" pitchFamily="18" charset="0"/>
                <a:cs typeface="Courier New" panose="02070309020205020404" pitchFamily="49" charset="0"/>
              </a:rPr>
              <a:t>activity</a:t>
            </a:r>
            <a:r>
              <a:rPr kumimoji="0" lang="en-US" altLang="en-US" sz="900" b="0" i="0" u="none" strike="noStrike" cap="none" normalizeH="0" baseline="0" smtClean="0">
                <a:ln>
                  <a:noFill/>
                </a:ln>
                <a:solidFill>
                  <a:srgbClr val="000000"/>
                </a:solidFill>
                <a:effectLst/>
                <a:latin typeface="Menlo" charset="0"/>
                <a:ea typeface="Times New Roman" panose="02020603050405020304" pitchFamily="18" charset="0"/>
                <a:cs typeface="Courier New" panose="02070309020205020404" pitchFamily="49" charset="0"/>
              </a:rPr>
              <a:t>&gt;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612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Desarrollo</a:t>
            </a:r>
            <a:endParaRPr lang="en-US" dirty="0"/>
          </a:p>
        </p:txBody>
      </p:sp>
      <p:sp>
        <p:nvSpPr>
          <p:cNvPr id="3" name="Content Placeholder 2"/>
          <p:cNvSpPr>
            <a:spLocks noGrp="1"/>
          </p:cNvSpPr>
          <p:nvPr>
            <p:ph idx="1"/>
          </p:nvPr>
        </p:nvSpPr>
        <p:spPr>
          <a:xfrm>
            <a:off x="971550" y="1828800"/>
            <a:ext cx="4638418" cy="4343400"/>
          </a:xfrm>
        </p:spPr>
        <p:txBody>
          <a:bodyPr/>
          <a:lstStyle/>
          <a:p>
            <a:pPr marL="457200" indent="-457200">
              <a:buFont typeface="+mj-lt"/>
              <a:buAutoNum type="arabicPeriod" startAt="5"/>
            </a:pPr>
            <a:r>
              <a:rPr lang="en-US" dirty="0" err="1" smtClean="0"/>
              <a:t>Actividad</a:t>
            </a:r>
            <a:r>
              <a:rPr lang="en-US" dirty="0" smtClean="0"/>
              <a:t> de </a:t>
            </a:r>
            <a:r>
              <a:rPr lang="en-US" dirty="0" err="1" smtClean="0"/>
              <a:t>configuración</a:t>
            </a:r>
            <a:endParaRPr lang="en-US" dirty="0" smtClean="0"/>
          </a:p>
          <a:p>
            <a:pPr marL="731520" lvl="1" indent="-457200"/>
            <a:r>
              <a:rPr lang="es-ES" dirty="0"/>
              <a:t>A</a:t>
            </a:r>
            <a:r>
              <a:rPr lang="es-ES" dirty="0" smtClean="0"/>
              <a:t>ctividad </a:t>
            </a:r>
            <a:r>
              <a:rPr lang="es-ES" dirty="0"/>
              <a:t>encargada de </a:t>
            </a:r>
            <a:r>
              <a:rPr lang="es-ES" dirty="0" smtClean="0"/>
              <a:t>configurar </a:t>
            </a:r>
            <a:r>
              <a:rPr lang="es-ES" dirty="0"/>
              <a:t>el </a:t>
            </a:r>
            <a:r>
              <a:rPr lang="es-ES" i="1" dirty="0" smtClean="0"/>
              <a:t>widget</a:t>
            </a:r>
          </a:p>
          <a:p>
            <a:pPr marL="731520" lvl="1" indent="-457200"/>
            <a:r>
              <a:rPr lang="en-US" dirty="0" smtClean="0"/>
              <a:t>Spinner con </a:t>
            </a:r>
            <a:r>
              <a:rPr lang="en-US" dirty="0" err="1" smtClean="0"/>
              <a:t>apaptador</a:t>
            </a:r>
            <a:r>
              <a:rPr lang="en-US" dirty="0" smtClean="0"/>
              <a:t> </a:t>
            </a:r>
            <a:r>
              <a:rPr lang="en-US" dirty="0" err="1" smtClean="0"/>
              <a:t>personalizado</a:t>
            </a:r>
            <a:endParaRPr lang="en-US" dirty="0" smtClean="0"/>
          </a:p>
          <a:p>
            <a:pPr marL="731520" lvl="1" indent="-457200"/>
            <a:r>
              <a:rPr lang="en-US" dirty="0" err="1" smtClean="0"/>
              <a:t>ListView</a:t>
            </a:r>
            <a:r>
              <a:rPr lang="en-US" dirty="0" smtClean="0"/>
              <a:t> con </a:t>
            </a:r>
            <a:r>
              <a:rPr lang="en-US" dirty="0" err="1" smtClean="0"/>
              <a:t>adaptador</a:t>
            </a:r>
            <a:r>
              <a:rPr lang="en-US" dirty="0" smtClean="0"/>
              <a:t> </a:t>
            </a:r>
            <a:r>
              <a:rPr lang="en-US" dirty="0" err="1" smtClean="0"/>
              <a:t>personalizado</a:t>
            </a:r>
            <a:endParaRPr lang="en-US" dirty="0"/>
          </a:p>
        </p:txBody>
      </p:sp>
      <p:pic>
        <p:nvPicPr>
          <p:cNvPr id="12290" name="Picture 2" descr="WhatsApp Image 2017-12-12 at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545" y="2209800"/>
            <a:ext cx="2009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45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Desarrollo</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6"/>
            </a:pPr>
            <a:r>
              <a:rPr lang="en-US" dirty="0" smtClean="0"/>
              <a:t>API</a:t>
            </a:r>
          </a:p>
          <a:p>
            <a:pPr lvl="1"/>
            <a:r>
              <a:rPr lang="en-US" dirty="0" err="1" smtClean="0"/>
              <a:t>Método</a:t>
            </a:r>
            <a:r>
              <a:rPr lang="en-US" dirty="0" smtClean="0"/>
              <a:t> para </a:t>
            </a:r>
            <a:r>
              <a:rPr lang="en-US" dirty="0" err="1" smtClean="0"/>
              <a:t>obtener</a:t>
            </a:r>
            <a:r>
              <a:rPr lang="en-US" dirty="0" smtClean="0"/>
              <a:t> </a:t>
            </a:r>
            <a:r>
              <a:rPr lang="en-US" dirty="0" err="1" smtClean="0"/>
              <a:t>exclusivamente</a:t>
            </a:r>
            <a:r>
              <a:rPr lang="en-US" dirty="0" smtClean="0"/>
              <a:t> </a:t>
            </a:r>
            <a:r>
              <a:rPr lang="en-US" dirty="0" err="1" smtClean="0"/>
              <a:t>sensores</a:t>
            </a:r>
            <a:r>
              <a:rPr lang="en-US" dirty="0" smtClean="0"/>
              <a:t> de </a:t>
            </a:r>
            <a:r>
              <a:rPr lang="en-US" dirty="0" err="1" smtClean="0"/>
              <a:t>confort</a:t>
            </a:r>
            <a:endParaRPr lang="en-US" dirty="0"/>
          </a:p>
        </p:txBody>
      </p:sp>
      <p:sp>
        <p:nvSpPr>
          <p:cNvPr id="6" name="Rectangle 5"/>
          <p:cNvSpPr>
            <a:spLocks noChangeArrowheads="1"/>
          </p:cNvSpPr>
          <p:nvPr/>
        </p:nvSpPr>
        <p:spPr bwMode="auto">
          <a:xfrm>
            <a:off x="2108886" y="285852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 Box 2"/>
          <p:cNvSpPr txBox="1">
            <a:spLocks noChangeArrowheads="1"/>
          </p:cNvSpPr>
          <p:nvPr/>
        </p:nvSpPr>
        <p:spPr bwMode="auto">
          <a:xfrm>
            <a:off x="423644" y="3961047"/>
            <a:ext cx="8296712" cy="261963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public</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async</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Task&lt;</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InstallationSensorsComfortResponse</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&gt; Get(</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InstallationSensorsComfort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request)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await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RequestVerificationHub.VerifyRequest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(request, </a:t>
            </a: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this</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return</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new</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InstallationSensorsComfortResponse</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Sensors = </a:t>
            </a: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await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RetryAsync.Do</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=&gt;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Db.SelectAsync</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SensorWithAreaName</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&gt;(</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Db.From</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&lt;Installation&gt;()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.Join&lt;Floorplan&gt;((</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i</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f) =&gt;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f.InstallationId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request.Id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.Join&lt;Floorplan, Area&gt;((f, a) =&gt;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f.Id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a.FloorplanId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.Join&lt;Area,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AreaNode</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&gt;((a, an) =&gt;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an.AreaId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.Join&lt;</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AreaNode</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Node&gt;((an, n) =&gt;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an.NodeId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n.Id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.Join&lt;Node,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NodeSensor</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&gt;((n, ns) =&gt;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n.Id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ns.NodeId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.Join&lt;</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NodeSensor</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Sensor&gt;((ns, s) =&gt;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ns.SensorId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s.Id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.Where&lt;Sensor&gt;(s =&gt;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Sql.In</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s.Type</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SensorType.Brightness</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SensorType.CO2,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SensorType.Humidity</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SensorType.Thermostat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SensorType.MainThermostat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SensorType.Temperature</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SensorType.ACIRTransmitter</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SensorType.ThermostatRelay</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SensorType.Ultraviolet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.Select(</a:t>
            </a:r>
            <a:r>
              <a:rPr kumimoji="0" lang="en-US" altLang="en-US" sz="9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"DISTINCT Sensor.*, </a:t>
            </a:r>
            <a:r>
              <a:rPr kumimoji="0" lang="en-US" altLang="en-US" sz="900" b="0" i="0" u="none" strike="noStrike" cap="none" normalizeH="0" baseline="0" dirty="0" err="1"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Area.Name</a:t>
            </a:r>
            <a:r>
              <a:rPr kumimoji="0" lang="en-US" altLang="en-US" sz="9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AreaName</a:t>
            </a:r>
            <a:r>
              <a:rPr kumimoji="0" lang="en-US" altLang="en-US" sz="9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endParaRPr kumimoji="0" lang="en-US" altLang="en-US" sz="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4"/>
          <p:cNvSpPr>
            <a:spLocks noChangeArrowheads="1"/>
          </p:cNvSpPr>
          <p:nvPr/>
        </p:nvSpPr>
        <p:spPr bwMode="auto">
          <a:xfrm>
            <a:off x="977079" y="2687930"/>
            <a:ext cx="1222533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Text Box 2"/>
          <p:cNvSpPr txBox="1">
            <a:spLocks noChangeArrowheads="1"/>
          </p:cNvSpPr>
          <p:nvPr/>
        </p:nvSpPr>
        <p:spPr bwMode="auto">
          <a:xfrm>
            <a:off x="423644" y="2728620"/>
            <a:ext cx="8296712" cy="10618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[Route(</a:t>
            </a:r>
            <a:r>
              <a:rPr kumimoji="0" lang="en-US" altLang="en-US" sz="9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"/installations/{Id}/sensors/comfort"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Summary = </a:t>
            </a:r>
            <a:r>
              <a:rPr kumimoji="0" lang="en-US" altLang="en-US" sz="9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"Gets a list of comfort sensors linked to the specified installation"</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Verbs = </a:t>
            </a:r>
            <a:r>
              <a:rPr kumimoji="0" lang="en-US" altLang="en-US" sz="9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"GET"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public</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class</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2B91AF"/>
                </a:solidFill>
                <a:effectLst/>
                <a:latin typeface="Consolas" panose="020B0609020204030204" pitchFamily="49" charset="0"/>
                <a:ea typeface="Times New Roman" panose="02020603050405020304" pitchFamily="18" charset="0"/>
                <a:cs typeface="Consolas" panose="020B0609020204030204" pitchFamily="49" charset="0"/>
              </a:rPr>
              <a:t>InstallationSensorsComfort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IReturn</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&lt;</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InstallationSensorsComfortResponse</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&gt;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ApiMember</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(Name = </a:t>
            </a:r>
            <a:r>
              <a:rPr kumimoji="0" lang="en-US" altLang="en-US" sz="9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Description = </a:t>
            </a:r>
            <a:r>
              <a:rPr kumimoji="0" lang="en-US" altLang="en-US" sz="9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"Installation 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ParameterType</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 </a:t>
            </a:r>
            <a:r>
              <a:rPr kumimoji="0" lang="en-US" altLang="en-US" sz="9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"path"</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DataType</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 </a:t>
            </a:r>
            <a:r>
              <a:rPr kumimoji="0" lang="en-US" altLang="en-US" sz="9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n-US" sz="900" b="0" i="0" u="none" strike="noStrike" cap="none" normalizeH="0" baseline="0" dirty="0" err="1"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Guid</a:t>
            </a:r>
            <a:r>
              <a:rPr kumimoji="0" lang="en-US" altLang="en-US" sz="900" b="0" i="0" u="none" strike="noStrike" cap="none" normalizeH="0" baseline="0" dirty="0" smtClean="0">
                <a:ln>
                  <a:noFill/>
                </a:ln>
                <a:solidFill>
                  <a:srgbClr val="A31515"/>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IsRequired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 </a:t>
            </a: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true</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public</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Guid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Id { </a:t>
            </a: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get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set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endParaRPr kumimoji="0" lang="en-US" altLang="en-US" sz="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175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ÍNDICE</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Introducción</a:t>
            </a:r>
            <a:endParaRPr lang="en-US" dirty="0" smtClean="0"/>
          </a:p>
          <a:p>
            <a:pPr lvl="1"/>
            <a:r>
              <a:rPr lang="en-US" dirty="0" err="1" smtClean="0"/>
              <a:t>Contexto</a:t>
            </a:r>
            <a:r>
              <a:rPr lang="en-US" dirty="0" smtClean="0"/>
              <a:t> y </a:t>
            </a:r>
            <a:r>
              <a:rPr lang="en-US" dirty="0" err="1" smtClean="0"/>
              <a:t>justificación</a:t>
            </a:r>
            <a:endParaRPr lang="en-US" dirty="0" smtClean="0"/>
          </a:p>
          <a:p>
            <a:pPr lvl="1"/>
            <a:r>
              <a:rPr lang="en-US" dirty="0" err="1" smtClean="0"/>
              <a:t>Planificación</a:t>
            </a:r>
            <a:endParaRPr lang="en-US" dirty="0"/>
          </a:p>
          <a:p>
            <a:r>
              <a:rPr lang="en-US" dirty="0" err="1" smtClean="0"/>
              <a:t>Diseño</a:t>
            </a:r>
            <a:r>
              <a:rPr lang="en-US" dirty="0" smtClean="0"/>
              <a:t> </a:t>
            </a:r>
            <a:r>
              <a:rPr lang="en-US" dirty="0" err="1" smtClean="0"/>
              <a:t>centrado</a:t>
            </a:r>
            <a:r>
              <a:rPr lang="en-US" dirty="0" smtClean="0"/>
              <a:t> </a:t>
            </a:r>
            <a:r>
              <a:rPr lang="en-US" dirty="0" err="1" smtClean="0"/>
              <a:t>en</a:t>
            </a:r>
            <a:r>
              <a:rPr lang="en-US" dirty="0" smtClean="0"/>
              <a:t> el </a:t>
            </a:r>
            <a:r>
              <a:rPr lang="en-US" dirty="0" err="1" smtClean="0"/>
              <a:t>usuario</a:t>
            </a:r>
            <a:endParaRPr lang="en-US" dirty="0" smtClean="0"/>
          </a:p>
          <a:p>
            <a:pPr lvl="1"/>
            <a:r>
              <a:rPr lang="en-US" dirty="0" err="1" smtClean="0"/>
              <a:t>Usuarios</a:t>
            </a:r>
            <a:endParaRPr lang="en-US" dirty="0" smtClean="0"/>
          </a:p>
          <a:p>
            <a:pPr lvl="1"/>
            <a:r>
              <a:rPr lang="en-US" dirty="0" err="1" smtClean="0"/>
              <a:t>Prototipos</a:t>
            </a:r>
            <a:endParaRPr lang="en-US" dirty="0" smtClean="0"/>
          </a:p>
          <a:p>
            <a:r>
              <a:rPr lang="en-US" dirty="0" err="1" smtClean="0"/>
              <a:t>Arquitectura</a:t>
            </a:r>
            <a:r>
              <a:rPr lang="en-US" dirty="0" smtClean="0"/>
              <a:t> del </a:t>
            </a:r>
            <a:r>
              <a:rPr lang="en-US" dirty="0" err="1" smtClean="0"/>
              <a:t>sistema</a:t>
            </a:r>
            <a:endParaRPr lang="en-US" dirty="0" smtClean="0"/>
          </a:p>
          <a:p>
            <a:r>
              <a:rPr lang="en-US" dirty="0" err="1" smtClean="0"/>
              <a:t>Diseño</a:t>
            </a:r>
            <a:r>
              <a:rPr lang="en-US" dirty="0" smtClean="0"/>
              <a:t> software</a:t>
            </a:r>
          </a:p>
          <a:p>
            <a:pPr lvl="1"/>
            <a:r>
              <a:rPr lang="en-US" dirty="0" err="1" smtClean="0"/>
              <a:t>Desarrollo</a:t>
            </a:r>
            <a:endParaRPr lang="en-US" dirty="0" smtClean="0"/>
          </a:p>
          <a:p>
            <a:pPr lvl="1"/>
            <a:r>
              <a:rPr lang="en-US" dirty="0" err="1" smtClean="0"/>
              <a:t>Pruebas</a:t>
            </a:r>
            <a:endParaRPr lang="en-US" dirty="0"/>
          </a:p>
          <a:p>
            <a:r>
              <a:rPr lang="en-US" dirty="0" err="1" smtClean="0"/>
              <a:t>Conclusiones</a:t>
            </a:r>
            <a:endParaRPr lang="en-US" dirty="0"/>
          </a:p>
        </p:txBody>
      </p:sp>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Desarrollo</a:t>
            </a:r>
            <a:endParaRPr lang="en-US" dirty="0"/>
          </a:p>
        </p:txBody>
      </p:sp>
      <p:sp>
        <p:nvSpPr>
          <p:cNvPr id="3" name="Content Placeholder 2"/>
          <p:cNvSpPr>
            <a:spLocks noGrp="1"/>
          </p:cNvSpPr>
          <p:nvPr>
            <p:ph idx="1"/>
          </p:nvPr>
        </p:nvSpPr>
        <p:spPr/>
        <p:txBody>
          <a:bodyPr/>
          <a:lstStyle/>
          <a:p>
            <a:pPr lvl="1"/>
            <a:r>
              <a:rPr lang="en-US" dirty="0" err="1" smtClean="0"/>
              <a:t>Comunicación</a:t>
            </a:r>
            <a:r>
              <a:rPr lang="en-US" dirty="0" smtClean="0"/>
              <a:t> </a:t>
            </a:r>
            <a:r>
              <a:rPr lang="en-US" dirty="0" err="1" smtClean="0"/>
              <a:t>Aplicación</a:t>
            </a:r>
            <a:r>
              <a:rPr lang="en-US" dirty="0" smtClean="0"/>
              <a:t> - </a:t>
            </a:r>
            <a:r>
              <a:rPr lang="en-US" dirty="0" err="1" smtClean="0"/>
              <a:t>Servidor</a:t>
            </a:r>
            <a:endParaRPr lang="en-US" dirty="0"/>
          </a:p>
        </p:txBody>
      </p:sp>
      <p:sp>
        <p:nvSpPr>
          <p:cNvPr id="4" name="Rectangle 2"/>
          <p:cNvSpPr>
            <a:spLocks noChangeArrowheads="1"/>
          </p:cNvSpPr>
          <p:nvPr/>
        </p:nvSpPr>
        <p:spPr bwMode="auto">
          <a:xfrm>
            <a:off x="2063692" y="24244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 Box 2"/>
          <p:cNvSpPr txBox="1">
            <a:spLocks noChangeArrowheads="1"/>
          </p:cNvSpPr>
          <p:nvPr/>
        </p:nvSpPr>
        <p:spPr bwMode="auto">
          <a:xfrm>
            <a:off x="202924" y="2311187"/>
            <a:ext cx="4607974" cy="189282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808000"/>
                </a:solidFill>
                <a:effectLst/>
                <a:latin typeface="Menlo"/>
                <a:ea typeface="Times New Roman" panose="02020603050405020304" pitchFamily="18" charset="0"/>
                <a:cs typeface="Courier New" panose="02070309020205020404" pitchFamily="49" charset="0"/>
              </a:rPr>
              <a:t>@Route</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(Path=</a:t>
            </a:r>
            <a:r>
              <a:rPr kumimoji="0" lang="en-US" altLang="en-US" sz="900" b="1" i="0" u="none" strike="noStrike" cap="none" normalizeH="0" baseline="0" dirty="0" smtClean="0">
                <a:ln>
                  <a:noFill/>
                </a:ln>
                <a:solidFill>
                  <a:srgbClr val="008000"/>
                </a:solidFill>
                <a:effectLst/>
                <a:latin typeface="Menlo"/>
                <a:ea typeface="Times New Roman" panose="02020603050405020304" pitchFamily="18" charset="0"/>
                <a:cs typeface="Courier New" panose="02070309020205020404" pitchFamily="49" charset="0"/>
              </a:rPr>
              <a:t>"/installations/{Id}/sensors/comfort"</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Verbs=</a:t>
            </a:r>
            <a:r>
              <a:rPr kumimoji="0" lang="en-US" altLang="en-US" sz="900" b="1" i="0" u="none" strike="noStrike" cap="none" normalizeH="0" baseline="0" dirty="0" smtClean="0">
                <a:ln>
                  <a:noFill/>
                </a:ln>
                <a:solidFill>
                  <a:srgbClr val="008000"/>
                </a:solidFill>
                <a:effectLst/>
                <a:latin typeface="Menlo"/>
                <a:ea typeface="Times New Roman" panose="02020603050405020304" pitchFamily="18" charset="0"/>
                <a:cs typeface="Courier New" panose="02070309020205020404" pitchFamily="49" charset="0"/>
              </a:rPr>
              <a:t>"GET"</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public static class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InstallationSensorsComfort</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implements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IReturn</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&lt;</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InstallationSensorsComfortResponse</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&gt;</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smtClean="0">
                <a:ln>
                  <a:noFill/>
                </a:ln>
                <a:solidFill>
                  <a:srgbClr val="808000"/>
                </a:solidFill>
                <a:effectLst/>
                <a:latin typeface="Menlo"/>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808000"/>
                </a:solidFill>
                <a:effectLst/>
                <a:latin typeface="Menlo"/>
                <a:ea typeface="Times New Roman" panose="02020603050405020304" pitchFamily="18" charset="0"/>
                <a:cs typeface="Courier New" panose="02070309020205020404" pitchFamily="49" charset="0"/>
              </a:rPr>
              <a:t>ApiMember</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(Name=</a:t>
            </a:r>
            <a:r>
              <a:rPr kumimoji="0" lang="en-US" altLang="en-US" sz="900" b="1" i="0" u="none" strike="noStrike" cap="none" normalizeH="0" baseline="0" dirty="0" smtClean="0">
                <a:ln>
                  <a:noFill/>
                </a:ln>
                <a:solidFill>
                  <a:srgbClr val="008000"/>
                </a:solidFill>
                <a:effectLst/>
                <a:latin typeface="Menlo"/>
                <a:ea typeface="Times New Roman" panose="02020603050405020304" pitchFamily="18" charset="0"/>
                <a:cs typeface="Courier New" panose="02070309020205020404" pitchFamily="49" charset="0"/>
              </a:rPr>
              <a:t>"Id"</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Description=</a:t>
            </a:r>
            <a:r>
              <a:rPr kumimoji="0" lang="en-US" altLang="en-US" sz="900" b="1" i="0" u="none" strike="noStrike" cap="none" normalizeH="0" baseline="0" dirty="0" smtClean="0">
                <a:ln>
                  <a:noFill/>
                </a:ln>
                <a:solidFill>
                  <a:srgbClr val="008000"/>
                </a:solidFill>
                <a:effectLst/>
                <a:latin typeface="Menlo"/>
                <a:ea typeface="Times New Roman" panose="02020603050405020304" pitchFamily="18" charset="0"/>
                <a:cs typeface="Courier New" panose="02070309020205020404" pitchFamily="49" charset="0"/>
              </a:rPr>
              <a:t>"Installation id"</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ParameterType</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r>
              <a:rPr kumimoji="0" lang="en-US" altLang="en-US" sz="900" b="1" i="0" u="none" strike="noStrike" cap="none" normalizeH="0" baseline="0" dirty="0" smtClean="0">
                <a:ln>
                  <a:noFill/>
                </a:ln>
                <a:solidFill>
                  <a:srgbClr val="008000"/>
                </a:solidFill>
                <a:effectLst/>
                <a:latin typeface="Menlo"/>
                <a:ea typeface="Times New Roman" panose="02020603050405020304" pitchFamily="18" charset="0"/>
                <a:cs typeface="Courier New" panose="02070309020205020404" pitchFamily="49" charset="0"/>
              </a:rPr>
              <a:t>"path"</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DataType</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r>
              <a:rPr kumimoji="0" lang="en-US" altLang="en-US" sz="900" b="1" i="0" u="none" strike="noStrike" cap="none" normalizeH="0" baseline="0" dirty="0" smtClean="0">
                <a:ln>
                  <a:noFill/>
                </a:ln>
                <a:solidFill>
                  <a:srgbClr val="008000"/>
                </a:solidFill>
                <a:effectLst/>
                <a:latin typeface="Menlo"/>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008000"/>
                </a:solidFill>
                <a:effectLst/>
                <a:latin typeface="Menlo"/>
                <a:ea typeface="Times New Roman" panose="02020603050405020304" pitchFamily="18" charset="0"/>
                <a:cs typeface="Courier New" panose="02070309020205020404" pitchFamily="49" charset="0"/>
              </a:rPr>
              <a:t>Guid</a:t>
            </a:r>
            <a:r>
              <a:rPr kumimoji="0" lang="en-US" altLang="en-US" sz="900" b="1" i="0" u="none" strike="noStrike" cap="none" normalizeH="0" baseline="0" dirty="0" smtClean="0">
                <a:ln>
                  <a:noFill/>
                </a:ln>
                <a:solidFill>
                  <a:srgbClr val="008000"/>
                </a:solidFill>
                <a:effectLst/>
                <a:latin typeface="Menlo"/>
                <a:ea typeface="Times New Roman" panose="02020603050405020304" pitchFamily="18" charset="0"/>
                <a:cs typeface="Courier New" panose="02070309020205020404" pitchFamily="49" charset="0"/>
              </a:rPr>
              <a:t>"</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IsRequired</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true</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public </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UUID </a:t>
            </a:r>
            <a:r>
              <a:rPr kumimoji="0" lang="en-US" altLang="en-US" sz="900" b="1" i="0" u="none" strike="noStrike" cap="none" normalizeH="0" baseline="0" dirty="0" smtClean="0">
                <a:ln>
                  <a:noFill/>
                </a:ln>
                <a:solidFill>
                  <a:srgbClr val="660E7A"/>
                </a:solidFill>
                <a:effectLst/>
                <a:latin typeface="Menlo"/>
                <a:ea typeface="Times New Roman" panose="02020603050405020304" pitchFamily="18" charset="0"/>
                <a:cs typeface="Courier New" panose="02070309020205020404" pitchFamily="49" charset="0"/>
              </a:rPr>
              <a:t>Id </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null</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public </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UUID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getId</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return </a:t>
            </a:r>
            <a:r>
              <a:rPr kumimoji="0" lang="en-US" altLang="en-US" sz="900" b="1" i="0" u="none" strike="noStrike" cap="none" normalizeH="0" baseline="0" dirty="0" smtClean="0">
                <a:ln>
                  <a:noFill/>
                </a:ln>
                <a:solidFill>
                  <a:srgbClr val="660E7A"/>
                </a:solidFill>
                <a:effectLst/>
                <a:latin typeface="Menlo"/>
                <a:ea typeface="Times New Roman" panose="02020603050405020304" pitchFamily="18" charset="0"/>
                <a:cs typeface="Courier New" panose="02070309020205020404" pitchFamily="49" charset="0"/>
              </a:rPr>
              <a:t>Id</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public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InstallationSensorsComfort</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setId</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(UUID value) { </a:t>
            </a:r>
            <a:r>
              <a:rPr kumimoji="0" lang="en-US" altLang="en-US" sz="900" b="1" i="0" u="none" strike="noStrike" cap="none" normalizeH="0" baseline="0" dirty="0" err="1" smtClean="0">
                <a:ln>
                  <a:noFill/>
                </a:ln>
                <a:solidFill>
                  <a:srgbClr val="000080"/>
                </a:solidFill>
                <a:effectLst/>
                <a:latin typeface="Menlo"/>
                <a:ea typeface="Times New Roman" panose="02020603050405020304" pitchFamily="18" charset="0"/>
                <a:cs typeface="Courier New" panose="02070309020205020404" pitchFamily="49" charset="0"/>
              </a:rPr>
              <a:t>this</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660E7A"/>
                </a:solidFill>
                <a:effectLst/>
                <a:latin typeface="Menlo"/>
                <a:ea typeface="Times New Roman" panose="02020603050405020304" pitchFamily="18" charset="0"/>
                <a:cs typeface="Courier New" panose="02070309020205020404" pitchFamily="49" charset="0"/>
              </a:rPr>
              <a:t>Id</a:t>
            </a:r>
            <a:r>
              <a:rPr kumimoji="0" lang="en-US" altLang="en-US" sz="900" b="1" i="0" u="none" strike="noStrike" cap="none" normalizeH="0" baseline="0" dirty="0" smtClean="0">
                <a:ln>
                  <a:noFill/>
                </a:ln>
                <a:solidFill>
                  <a:srgbClr val="660E7A"/>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value; </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return this</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private static </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Object </a:t>
            </a:r>
            <a:r>
              <a:rPr kumimoji="0" lang="en-US" altLang="en-US" sz="900" b="0" i="1" u="none" strike="noStrike" cap="none" normalizeH="0" baseline="0" dirty="0" err="1" smtClean="0">
                <a:ln>
                  <a:noFill/>
                </a:ln>
                <a:solidFill>
                  <a:srgbClr val="660E7A"/>
                </a:solidFill>
                <a:effectLst/>
                <a:latin typeface="Menlo"/>
                <a:ea typeface="Times New Roman" panose="02020603050405020304" pitchFamily="18" charset="0"/>
                <a:cs typeface="Courier New" panose="02070309020205020404" pitchFamily="49" charset="0"/>
              </a:rPr>
              <a:t>responseType</a:t>
            </a:r>
            <a:r>
              <a:rPr kumimoji="0" lang="en-US" altLang="en-US" sz="900" b="0" i="1" u="none" strike="noStrike" cap="none" normalizeH="0" baseline="0" dirty="0" smtClean="0">
                <a:ln>
                  <a:noFill/>
                </a:ln>
                <a:solidFill>
                  <a:srgbClr val="660E7A"/>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InstallationSensorsComfortResponse.</a:t>
            </a:r>
            <a:r>
              <a:rPr kumimoji="0" lang="en-US" altLang="en-US" sz="900" b="1" i="0" u="none" strike="noStrike" cap="none" normalizeH="0" baseline="0" dirty="0" err="1" smtClean="0">
                <a:ln>
                  <a:noFill/>
                </a:ln>
                <a:solidFill>
                  <a:srgbClr val="000080"/>
                </a:solidFill>
                <a:effectLst/>
                <a:latin typeface="Menlo"/>
                <a:ea typeface="Times New Roman" panose="02020603050405020304" pitchFamily="18" charset="0"/>
                <a:cs typeface="Courier New" panose="02070309020205020404" pitchFamily="49" charset="0"/>
              </a:rPr>
              <a:t>class</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public </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Object </a:t>
            </a:r>
            <a:r>
              <a:rPr kumimoji="0" lang="en-US" altLang="en-US" sz="900" b="0" i="0" u="none" strike="noStrike" cap="none" normalizeH="0" baseline="0" dirty="0" err="1" smtClean="0">
                <a:ln>
                  <a:noFill/>
                </a:ln>
                <a:solidFill>
                  <a:srgbClr val="000000"/>
                </a:solidFill>
                <a:effectLst/>
                <a:latin typeface="Menlo"/>
                <a:ea typeface="Times New Roman" panose="02020603050405020304" pitchFamily="18" charset="0"/>
                <a:cs typeface="Courier New" panose="02070309020205020404" pitchFamily="49" charset="0"/>
              </a:rPr>
              <a:t>getResponseType</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 </a:t>
            </a:r>
            <a:r>
              <a:rPr kumimoji="0" lang="en-US" altLang="en-US" sz="900" b="1" i="0" u="none" strike="noStrike" cap="none" normalizeH="0" baseline="0" dirty="0" smtClean="0">
                <a:ln>
                  <a:noFill/>
                </a:ln>
                <a:solidFill>
                  <a:srgbClr val="000080"/>
                </a:solidFill>
                <a:effectLst/>
                <a:latin typeface="Menlo"/>
                <a:ea typeface="Times New Roman" panose="02020603050405020304" pitchFamily="18" charset="0"/>
                <a:cs typeface="Courier New" panose="02070309020205020404" pitchFamily="49" charset="0"/>
              </a:rPr>
              <a:t>return </a:t>
            </a:r>
            <a:r>
              <a:rPr kumimoji="0" lang="en-US" altLang="en-US" sz="900" b="0" i="1" u="none" strike="noStrike" cap="none" normalizeH="0" baseline="0" dirty="0" err="1" smtClean="0">
                <a:ln>
                  <a:noFill/>
                </a:ln>
                <a:solidFill>
                  <a:srgbClr val="660E7A"/>
                </a:solidFill>
                <a:effectLst/>
                <a:latin typeface="Menlo"/>
                <a:ea typeface="Times New Roman" panose="02020603050405020304" pitchFamily="18" charset="0"/>
                <a:cs typeface="Courier New" panose="02070309020205020404" pitchFamily="49" charset="0"/>
              </a:rPr>
              <a:t>responseType</a:t>
            </a: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a:ea typeface="Times New Roman" panose="02020603050405020304" pitchFamily="18" charset="0"/>
                <a:cs typeface="Courier New" panose="02070309020205020404" pitchFamily="49"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2785145" y="46554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 Box 2"/>
          <p:cNvSpPr txBox="1">
            <a:spLocks noChangeArrowheads="1"/>
          </p:cNvSpPr>
          <p:nvPr/>
        </p:nvSpPr>
        <p:spPr bwMode="auto">
          <a:xfrm>
            <a:off x="202924" y="4596857"/>
            <a:ext cx="4121604" cy="10618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public void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getComfortSensors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(String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installationId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err="1" smtClean="0">
                <a:ln>
                  <a:noFill/>
                </a:ln>
                <a:solidFill>
                  <a:srgbClr val="000080"/>
                </a:solidFill>
                <a:effectLst/>
                <a:latin typeface="Menlo" charset="0"/>
                <a:ea typeface="Times New Roman" panose="02020603050405020304" pitchFamily="18" charset="0"/>
                <a:cs typeface="Courier New" panose="02070309020205020404" pitchFamily="49" charset="0"/>
              </a:rPr>
              <a:t>int</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retries,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SStackCustomCallback</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&lt;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InstallationSensorsComfortResponse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&gt; callback)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InstallationSensorsComfort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request = </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new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InstallationSensorsComfort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request.setId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UUID.</a:t>
            </a:r>
            <a:r>
              <a:rPr kumimoji="0" lang="en-US" altLang="en-US" sz="900" b="0" i="1"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fromString</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installationId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executeRequest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(request,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HttpMethods.</a:t>
            </a:r>
            <a:r>
              <a:rPr kumimoji="0" lang="en-US" altLang="en-US" sz="900" b="1" i="1"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Get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retries, callback);</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11"/>
          <p:cNvSpPr>
            <a:spLocks noChangeArrowheads="1"/>
          </p:cNvSpPr>
          <p:nvPr/>
        </p:nvSpPr>
        <p:spPr bwMode="auto">
          <a:xfrm>
            <a:off x="6065240" y="25567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 Box 2"/>
          <p:cNvSpPr txBox="1">
            <a:spLocks noChangeArrowheads="1"/>
          </p:cNvSpPr>
          <p:nvPr/>
        </p:nvSpPr>
        <p:spPr bwMode="auto">
          <a:xfrm>
            <a:off x="4936656" y="2311187"/>
            <a:ext cx="3935495" cy="39703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SStackWebApiConsumer.</a:t>
            </a:r>
            <a:r>
              <a:rPr kumimoji="0" lang="en-US" altLang="en-US" sz="900" b="0" i="1"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getInstance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getComfortSensors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installationId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smtClean="0">
                <a:ln>
                  <a:noFill/>
                </a:ln>
                <a:solidFill>
                  <a:srgbClr val="0000FF"/>
                </a:solidFill>
                <a:effectLst/>
                <a:latin typeface="Menlo" charset="0"/>
                <a:ea typeface="Times New Roman" panose="02020603050405020304" pitchFamily="18" charset="0"/>
                <a:cs typeface="Courier New" panose="02070309020205020404" pitchFamily="49" charset="0"/>
              </a:rPr>
              <a:t>3</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new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SStackCustomCallback</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&lt;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dto.InstallationSensorsComfortResponse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&gt;()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smtClean="0">
                <a:ln>
                  <a:noFill/>
                </a:ln>
                <a:solidFill>
                  <a:srgbClr val="808000"/>
                </a:solidFill>
                <a:effectLst/>
                <a:latin typeface="Menlo" charset="0"/>
                <a:ea typeface="Times New Roman" panose="02020603050405020304" pitchFamily="18" charset="0"/>
                <a:cs typeface="Courier New" panose="02070309020205020404" pitchFamily="49" charset="0"/>
              </a:rPr>
              <a:t>@Override</a:t>
            </a:r>
            <a:br>
              <a:rPr kumimoji="0" lang="en-US" altLang="en-US" sz="900" b="0" i="0" u="none" strike="noStrike" cap="none" normalizeH="0" baseline="0" dirty="0" smtClean="0">
                <a:ln>
                  <a:noFill/>
                </a:ln>
                <a:solidFill>
                  <a:srgbClr val="808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808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public void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onSuccess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dto.InstallationSensorsComfortResponse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responseObject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sensorsList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.clear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for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dto.SensorWithAreaName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sensor :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responseObject.getSensors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sensorsList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.add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new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ViewModel</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sensor.getId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sensor.getName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sensor.getAreaName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sensor.getType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sensor.getValue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false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sensor.getBaseIconName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sensor.getUnitsForAverageGraph</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660E7A"/>
                </a:solidFill>
                <a:effectLst/>
                <a:latin typeface="Menlo" charset="0"/>
                <a:ea typeface="Times New Roman" panose="02020603050405020304" pitchFamily="18" charset="0"/>
                <a:cs typeface="Courier New" panose="02070309020205020404" pitchFamily="49" charset="0"/>
              </a:rPr>
              <a:t>adapter </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new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ComfortWidgetSensorsListViewAdapter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sensorsList</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ComfortWidgetConfigurationActivity.</a:t>
            </a:r>
            <a:r>
              <a:rPr kumimoji="0" lang="en-US" altLang="en-US" sz="900" b="1" i="0" u="none" strike="noStrike" cap="none" normalizeH="0" baseline="0" dirty="0" err="1" smtClean="0">
                <a:ln>
                  <a:noFill/>
                </a:ln>
                <a:solidFill>
                  <a:srgbClr val="000080"/>
                </a:solidFill>
                <a:effectLst/>
                <a:latin typeface="Menlo" charset="0"/>
                <a:ea typeface="Times New Roman" panose="02020603050405020304" pitchFamily="18" charset="0"/>
                <a:cs typeface="Courier New" panose="02070309020205020404" pitchFamily="49" charset="0"/>
              </a:rPr>
              <a:t>this</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mAppWidgetId</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installationName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err="1" smtClean="0">
                <a:ln>
                  <a:noFill/>
                </a:ln>
                <a:solidFill>
                  <a:srgbClr val="660E7A"/>
                </a:solidFill>
                <a:effectLst/>
                <a:latin typeface="Menlo" charset="0"/>
                <a:ea typeface="Times New Roman" panose="02020603050405020304" pitchFamily="18" charset="0"/>
                <a:cs typeface="Courier New" panose="02070309020205020404" pitchFamily="49" charset="0"/>
              </a:rPr>
              <a:t>sensorsListView</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.setAdapter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r>
              <a:rPr kumimoji="0" lang="en-US" altLang="en-US" sz="900" b="1" i="0" u="none" strike="noStrike" cap="none" normalizeH="0" baseline="0" dirty="0" smtClean="0">
                <a:ln>
                  <a:noFill/>
                </a:ln>
                <a:solidFill>
                  <a:srgbClr val="660E7A"/>
                </a:solidFill>
                <a:effectLst/>
                <a:latin typeface="Menlo" charset="0"/>
                <a:ea typeface="Times New Roman" panose="02020603050405020304" pitchFamily="18" charset="0"/>
                <a:cs typeface="Courier New" panose="02070309020205020404" pitchFamily="49" charset="0"/>
              </a:rPr>
              <a:t>adapter</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r>
              <a:rPr kumimoji="0" lang="en-US" altLang="en-US" sz="900" b="0" i="0" u="none" strike="noStrike" cap="none" normalizeH="0" baseline="0" dirty="0" smtClean="0">
                <a:ln>
                  <a:noFill/>
                </a:ln>
                <a:solidFill>
                  <a:srgbClr val="808000"/>
                </a:solidFill>
                <a:effectLst/>
                <a:latin typeface="Menlo" charset="0"/>
                <a:ea typeface="Times New Roman" panose="02020603050405020304" pitchFamily="18" charset="0"/>
                <a:cs typeface="Courier New" panose="02070309020205020404" pitchFamily="49" charset="0"/>
              </a:rPr>
              <a:t>@Override</a:t>
            </a:r>
            <a:br>
              <a:rPr kumimoji="0" lang="en-US" altLang="en-US" sz="900" b="0" i="0" u="none" strike="noStrike" cap="none" normalizeH="0" baseline="0" dirty="0" smtClean="0">
                <a:ln>
                  <a:noFill/>
                </a:ln>
                <a:solidFill>
                  <a:srgbClr val="808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808000"/>
                </a:solidFill>
                <a:effectLst/>
                <a:latin typeface="Menlo" charset="0"/>
                <a:ea typeface="Times New Roman" panose="02020603050405020304" pitchFamily="18" charset="0"/>
                <a:cs typeface="Courier New" panose="02070309020205020404" pitchFamily="49" charset="0"/>
              </a:rPr>
              <a:t>    </a:t>
            </a:r>
            <a:r>
              <a:rPr kumimoji="0" lang="en-US" altLang="en-US" sz="900" b="1" i="0" u="none" strike="noStrike" cap="none" normalizeH="0" baseline="0" dirty="0" smtClean="0">
                <a:ln>
                  <a:noFill/>
                </a:ln>
                <a:solidFill>
                  <a:srgbClr val="000080"/>
                </a:solidFill>
                <a:effectLst/>
                <a:latin typeface="Menlo" charset="0"/>
                <a:ea typeface="Times New Roman" panose="02020603050405020304" pitchFamily="18" charset="0"/>
                <a:cs typeface="Courier New" panose="02070309020205020404" pitchFamily="49" charset="0"/>
              </a:rPr>
              <a:t>public void </a:t>
            </a:r>
            <a:r>
              <a:rPr kumimoji="0" lang="en-US" altLang="en-US" sz="900" b="0" i="0" u="none" strike="noStrike" cap="none" normalizeH="0" baseline="0" dirty="0" err="1" smtClean="0">
                <a:ln>
                  <a:noFill/>
                </a:ln>
                <a:solidFill>
                  <a:srgbClr val="000000"/>
                </a:solidFill>
                <a:effectLst/>
                <a:latin typeface="Menlo" charset="0"/>
                <a:ea typeface="Times New Roman" panose="02020603050405020304" pitchFamily="18" charset="0"/>
                <a:cs typeface="Courier New" panose="02070309020205020404" pitchFamily="49" charset="0"/>
              </a:rPr>
              <a:t>onFailure</a:t>
            </a: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(Exception e)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    }</a:t>
            </a:r>
            <a:b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br>
            <a:r>
              <a:rPr kumimoji="0" lang="en-US" altLang="en-US" sz="900" b="0" i="0" u="none" strike="noStrike" cap="none" normalizeH="0" baseline="0" dirty="0" smtClean="0">
                <a:ln>
                  <a:noFill/>
                </a:ln>
                <a:solidFill>
                  <a:srgbClr val="000000"/>
                </a:solidFill>
                <a:effectLst/>
                <a:latin typeface="Menlo" charset="0"/>
                <a:ea typeface="Times New Roman" panose="02020603050405020304" pitchFamily="18" charset="0"/>
                <a:cs typeface="Courier New" panose="02070309020205020404" pitchFamily="49"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714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err="1" smtClean="0"/>
              <a:t>Pruebas</a:t>
            </a:r>
            <a:r>
              <a:rPr lang="en-US" dirty="0" smtClean="0"/>
              <a:t> de </a:t>
            </a:r>
            <a:r>
              <a:rPr lang="en-US" dirty="0" err="1" smtClean="0"/>
              <a:t>usabilidad</a:t>
            </a:r>
            <a:endParaRPr lang="en-US" dirty="0" smtClean="0"/>
          </a:p>
          <a:p>
            <a:pPr lvl="1"/>
            <a:r>
              <a:rPr lang="en-US" dirty="0" err="1" smtClean="0"/>
              <a:t>Llevadas</a:t>
            </a:r>
            <a:r>
              <a:rPr lang="en-US" dirty="0" smtClean="0"/>
              <a:t> a </a:t>
            </a:r>
            <a:r>
              <a:rPr lang="en-US" dirty="0" err="1" smtClean="0"/>
              <a:t>cabo</a:t>
            </a:r>
            <a:r>
              <a:rPr lang="en-US" dirty="0" smtClean="0"/>
              <a:t> </a:t>
            </a:r>
            <a:r>
              <a:rPr lang="en-US" dirty="0" err="1" smtClean="0"/>
              <a:t>por</a:t>
            </a:r>
            <a:r>
              <a:rPr lang="en-US" dirty="0" smtClean="0"/>
              <a:t> dos personas </a:t>
            </a:r>
            <a:r>
              <a:rPr lang="en-US" dirty="0" err="1" smtClean="0"/>
              <a:t>ajenas</a:t>
            </a:r>
            <a:r>
              <a:rPr lang="en-US" dirty="0" smtClean="0"/>
              <a:t> al </a:t>
            </a:r>
            <a:r>
              <a:rPr lang="en-US" dirty="0" err="1" smtClean="0"/>
              <a:t>desarrollo</a:t>
            </a:r>
            <a:endParaRPr lang="en-US" dirty="0" smtClean="0"/>
          </a:p>
          <a:p>
            <a:pPr lvl="1"/>
            <a:r>
              <a:rPr lang="en-US" dirty="0" smtClean="0"/>
              <a:t>Nexus 5 (Android 5.0), Moto 5 Plus (Android 7.0) y Huawei P10 (Android 7.0)</a:t>
            </a:r>
          </a:p>
          <a:p>
            <a:pPr lvl="1"/>
            <a:r>
              <a:rPr lang="en-US" dirty="0" err="1" smtClean="0"/>
              <a:t>Resultado</a:t>
            </a:r>
            <a:endParaRPr lang="en-US" dirty="0"/>
          </a:p>
          <a:p>
            <a:pPr lvl="2"/>
            <a:r>
              <a:rPr lang="en-US" dirty="0" err="1" smtClean="0"/>
              <a:t>Intuitivo</a:t>
            </a:r>
            <a:r>
              <a:rPr lang="en-US" dirty="0" smtClean="0"/>
              <a:t> y </a:t>
            </a:r>
            <a:r>
              <a:rPr lang="en-US" dirty="0" err="1" smtClean="0"/>
              <a:t>amigable</a:t>
            </a:r>
            <a:endParaRPr lang="en-US" dirty="0" smtClean="0"/>
          </a:p>
          <a:p>
            <a:pPr lvl="2"/>
            <a:r>
              <a:rPr lang="en-US" dirty="0" err="1" smtClean="0"/>
              <a:t>Tiempo</a:t>
            </a:r>
            <a:r>
              <a:rPr lang="en-US" dirty="0" smtClean="0"/>
              <a:t> </a:t>
            </a:r>
            <a:r>
              <a:rPr lang="en-US" dirty="0" err="1" smtClean="0"/>
              <a:t>requerido</a:t>
            </a:r>
            <a:r>
              <a:rPr lang="en-US" dirty="0" smtClean="0"/>
              <a:t> para </a:t>
            </a:r>
            <a:r>
              <a:rPr lang="en-US" dirty="0" err="1" smtClean="0"/>
              <a:t>concluir</a:t>
            </a:r>
            <a:r>
              <a:rPr lang="en-US" dirty="0" smtClean="0"/>
              <a:t> la </a:t>
            </a:r>
            <a:r>
              <a:rPr lang="en-US" dirty="0" err="1" smtClean="0"/>
              <a:t>actividad</a:t>
            </a:r>
            <a:r>
              <a:rPr lang="en-US" dirty="0" smtClean="0"/>
              <a:t> inferior a 20 </a:t>
            </a:r>
            <a:r>
              <a:rPr lang="en-US" dirty="0" err="1" smtClean="0"/>
              <a:t>segundos</a:t>
            </a:r>
            <a:endParaRPr lang="en-US" dirty="0" smtClean="0"/>
          </a:p>
          <a:p>
            <a:pPr lvl="2"/>
            <a:r>
              <a:rPr lang="en-US" dirty="0" err="1" smtClean="0"/>
              <a:t>Propuestas</a:t>
            </a:r>
            <a:r>
              <a:rPr lang="en-US" dirty="0" smtClean="0"/>
              <a:t> de </a:t>
            </a:r>
            <a:r>
              <a:rPr lang="en-US" dirty="0" err="1" smtClean="0"/>
              <a:t>mejoras</a:t>
            </a:r>
            <a:endParaRPr lang="en-US" dirty="0" smtClean="0"/>
          </a:p>
          <a:p>
            <a:pPr lvl="3"/>
            <a:r>
              <a:rPr lang="en-US" dirty="0" err="1" smtClean="0"/>
              <a:t>Actualización</a:t>
            </a:r>
            <a:r>
              <a:rPr lang="en-US" dirty="0" smtClean="0"/>
              <a:t> del </a:t>
            </a:r>
            <a:r>
              <a:rPr lang="en-US" dirty="0" err="1" smtClean="0"/>
              <a:t>nombre</a:t>
            </a:r>
            <a:r>
              <a:rPr lang="en-US" dirty="0" smtClean="0"/>
              <a:t> </a:t>
            </a:r>
            <a:r>
              <a:rPr lang="en-US" dirty="0" smtClean="0"/>
              <a:t>y </a:t>
            </a:r>
            <a:r>
              <a:rPr lang="en-US" dirty="0" smtClean="0"/>
              <a:t>area del sensor</a:t>
            </a:r>
          </a:p>
          <a:p>
            <a:pPr lvl="1"/>
            <a:endParaRPr lang="en-US" dirty="0"/>
          </a:p>
        </p:txBody>
      </p:sp>
    </p:spTree>
    <p:extLst>
      <p:ext uri="{BB962C8B-B14F-4D97-AF65-F5344CB8AC3E}">
        <p14:creationId xmlns:p14="http://schemas.microsoft.com/office/powerpoint/2010/main" val="16316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2"/>
            </a:pPr>
            <a:r>
              <a:rPr lang="en-US" dirty="0" err="1" smtClean="0"/>
              <a:t>Pruebas</a:t>
            </a:r>
            <a:r>
              <a:rPr lang="en-US" dirty="0" smtClean="0"/>
              <a:t> </a:t>
            </a:r>
            <a:r>
              <a:rPr lang="en-US" dirty="0" err="1" smtClean="0"/>
              <a:t>unitarias</a:t>
            </a:r>
            <a:endParaRPr lang="en-US" dirty="0" smtClean="0"/>
          </a:p>
          <a:p>
            <a:pPr lvl="1"/>
            <a:r>
              <a:rPr lang="en-US" dirty="0" err="1" smtClean="0"/>
              <a:t>NUnit</a:t>
            </a:r>
            <a:endParaRPr lang="en-US" dirty="0" smtClean="0"/>
          </a:p>
          <a:p>
            <a:pPr lvl="1"/>
            <a:r>
              <a:rPr lang="en-US" dirty="0" err="1" smtClean="0"/>
              <a:t>Definición</a:t>
            </a:r>
            <a:r>
              <a:rPr lang="en-US" dirty="0" smtClean="0"/>
              <a:t> de </a:t>
            </a:r>
            <a:r>
              <a:rPr lang="en-US" dirty="0" err="1" smtClean="0"/>
              <a:t>una</a:t>
            </a:r>
            <a:r>
              <a:rPr lang="en-US" dirty="0" smtClean="0"/>
              <a:t> base de </a:t>
            </a:r>
            <a:r>
              <a:rPr lang="en-US" dirty="0" err="1" smtClean="0"/>
              <a:t>datos</a:t>
            </a:r>
            <a:r>
              <a:rPr lang="en-US" dirty="0" smtClean="0"/>
              <a:t> de </a:t>
            </a:r>
            <a:r>
              <a:rPr lang="en-US" dirty="0" err="1" smtClean="0"/>
              <a:t>prueba</a:t>
            </a:r>
            <a:r>
              <a:rPr lang="en-US" dirty="0" smtClean="0"/>
              <a:t> </a:t>
            </a:r>
            <a:r>
              <a:rPr lang="en-US" dirty="0" err="1" smtClean="0"/>
              <a:t>controlada</a:t>
            </a:r>
            <a:endParaRPr lang="en-US" dirty="0" smtClean="0"/>
          </a:p>
          <a:p>
            <a:pPr lvl="1"/>
            <a:endParaRPr lang="en-US" dirty="0"/>
          </a:p>
        </p:txBody>
      </p:sp>
      <p:sp>
        <p:nvSpPr>
          <p:cNvPr id="4" name="Rectangle 2"/>
          <p:cNvSpPr>
            <a:spLocks noChangeArrowheads="1"/>
          </p:cNvSpPr>
          <p:nvPr/>
        </p:nvSpPr>
        <p:spPr bwMode="auto">
          <a:xfrm>
            <a:off x="2001795" y="28420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 Box 2"/>
          <p:cNvSpPr txBox="1">
            <a:spLocks noChangeArrowheads="1"/>
          </p:cNvSpPr>
          <p:nvPr/>
        </p:nvSpPr>
        <p:spPr bwMode="auto">
          <a:xfrm>
            <a:off x="971551" y="3906963"/>
            <a:ext cx="7200899" cy="12003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[Test]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public</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async</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Task </a:t>
            </a:r>
            <a:r>
              <a:rPr kumimoji="0" lang="en-US" altLang="en-US" sz="900" b="0" i="0" u="none" strike="noStrike" cap="none" normalizeH="0" baseline="0" dirty="0" err="1" smtClean="0" bmk="OLE_LINK6">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G</a:t>
            </a:r>
            <a:r>
              <a:rPr kumimoji="0" lang="en-US" altLang="en-US" sz="900" b="0" i="0" u="none" strike="noStrike" cap="none" normalizeH="0" baseline="0" dirty="0" err="1" smtClean="0" bmk="">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etComfortSensorsForInstallation</a:t>
            </a:r>
            <a:r>
              <a:rPr kumimoji="0" lang="en-US" altLang="en-US" sz="900" b="0" i="0" u="none" strike="noStrike" cap="none" normalizeH="0" baseline="0" dirty="0" smtClean="0" bmk="">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dirty="0" smtClean="0">
                <a:solidFill>
                  <a:srgbClr val="000000"/>
                </a:solidFill>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List&lt;</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SensorWithAreaName</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&gt;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comfortSensors</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 (</a:t>
            </a: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await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installationService.Get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r>
              <a:rPr kumimoji="0" lang="en-US" altLang="en-US" sz="900" b="0" i="0" u="none" strike="noStrike" cap="none" normalizeH="0" baseline="0" dirty="0" smtClean="0">
                <a:ln>
                  <a:noFill/>
                </a:ln>
                <a:solidFill>
                  <a:srgbClr val="0000FF"/>
                </a:solidFill>
                <a:effectLst/>
                <a:latin typeface="Consolas" panose="020B0609020204030204" pitchFamily="49" charset="0"/>
                <a:ea typeface="Times New Roman" panose="02020603050405020304" pitchFamily="18" charset="0"/>
                <a:cs typeface="Consolas" panose="020B0609020204030204" pitchFamily="49" charset="0"/>
              </a:rPr>
              <a:t>new</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InstallationSensorsComfort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 Id =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testInstallation.Id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})).Sensors;</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Assert.AreEqual</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(1,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comfortSensors.Count</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Assert.AreEqual</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(testSensor2,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comfortSensors.Where</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(x =&gt; </a:t>
            </a:r>
            <a:r>
              <a:rPr kumimoji="0" lang="en-US" altLang="en-US" sz="900" b="0" i="0" u="none" strike="noStrike" cap="none" normalizeH="0" baseline="0" dirty="0" err="1"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x.Id</a:t>
            </a: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 == testSensor2.Id.ToString()));</a:t>
            </a:r>
            <a:endParaRPr kumimoji="0" lang="en-US" altLang="en-US" sz="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onsolas" panose="020B0609020204030204" pitchFamily="49" charset="0"/>
                <a:ea typeface="Times New Roman" panose="02020603050405020304" pitchFamily="18" charset="0"/>
                <a:cs typeface="Consolas" panose="020B0609020204030204" pitchFamily="49"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122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CONCLUSIONES</a:t>
            </a:r>
            <a:endParaRPr lang="en-US" dirty="0"/>
          </a:p>
        </p:txBody>
      </p:sp>
      <p:sp>
        <p:nvSpPr>
          <p:cNvPr id="3" name="Content Placeholder 2"/>
          <p:cNvSpPr>
            <a:spLocks noGrp="1"/>
          </p:cNvSpPr>
          <p:nvPr>
            <p:ph idx="1"/>
          </p:nvPr>
        </p:nvSpPr>
        <p:spPr/>
        <p:txBody>
          <a:bodyPr/>
          <a:lstStyle/>
          <a:p>
            <a:r>
              <a:rPr lang="es-ES" dirty="0" smtClean="0"/>
              <a:t>Aprendizaje del </a:t>
            </a:r>
            <a:r>
              <a:rPr lang="es-ES" dirty="0"/>
              <a:t>funcionamiento de </a:t>
            </a:r>
            <a:r>
              <a:rPr lang="es-ES" i="1" dirty="0" smtClean="0"/>
              <a:t>widgets</a:t>
            </a:r>
            <a:r>
              <a:rPr lang="es-ES" dirty="0" smtClean="0"/>
              <a:t> </a:t>
            </a:r>
            <a:r>
              <a:rPr lang="es-ES" dirty="0"/>
              <a:t>dentro del sistema operativo </a:t>
            </a:r>
            <a:r>
              <a:rPr lang="es-ES" dirty="0" smtClean="0"/>
              <a:t>Android</a:t>
            </a:r>
          </a:p>
          <a:p>
            <a:r>
              <a:rPr lang="es-ES" dirty="0" smtClean="0"/>
              <a:t>Planificación del trabajo demasiado optimista</a:t>
            </a:r>
          </a:p>
          <a:p>
            <a:pPr lvl="1"/>
            <a:r>
              <a:rPr lang="es-ES" dirty="0" smtClean="0"/>
              <a:t>4 desarrollos son demasiados para una primera vez</a:t>
            </a:r>
          </a:p>
          <a:p>
            <a:pPr lvl="1"/>
            <a:r>
              <a:rPr lang="es-ES" dirty="0" smtClean="0"/>
              <a:t>No se han planificado horas para la lectura y estudio de </a:t>
            </a:r>
            <a:r>
              <a:rPr lang="es-ES" dirty="0" err="1" smtClean="0"/>
              <a:t>enControl</a:t>
            </a:r>
            <a:endParaRPr lang="es-ES" dirty="0" smtClean="0"/>
          </a:p>
          <a:p>
            <a:r>
              <a:rPr lang="es-ES" dirty="0" smtClean="0"/>
              <a:t>Búsqueda de soluciones por encima de las limitaciones encontradas</a:t>
            </a:r>
          </a:p>
          <a:p>
            <a:r>
              <a:rPr lang="es-ES" dirty="0" smtClean="0"/>
              <a:t>Mejora del servicio de datos en tiempo real</a:t>
            </a:r>
          </a:p>
        </p:txBody>
      </p:sp>
    </p:spTree>
    <p:extLst>
      <p:ext uri="{BB962C8B-B14F-4D97-AF65-F5344CB8AC3E}">
        <p14:creationId xmlns:p14="http://schemas.microsoft.com/office/powerpoint/2010/main" val="169154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INTRODUCCIÓN</a:t>
            </a:r>
            <a:endParaRPr lang="en-US" dirty="0"/>
          </a:p>
        </p:txBody>
      </p:sp>
      <p:sp>
        <p:nvSpPr>
          <p:cNvPr id="3" name="Content Placeholder 2"/>
          <p:cNvSpPr>
            <a:spLocks noGrp="1"/>
          </p:cNvSpPr>
          <p:nvPr>
            <p:ph idx="1"/>
          </p:nvPr>
        </p:nvSpPr>
        <p:spPr/>
        <p:txBody>
          <a:bodyPr/>
          <a:lstStyle/>
          <a:p>
            <a:pPr marL="0" indent="0">
              <a:buNone/>
            </a:pPr>
            <a:r>
              <a:rPr lang="es-ES" dirty="0" smtClean="0"/>
              <a:t>	   es </a:t>
            </a:r>
            <a:r>
              <a:rPr lang="es-ES" dirty="0"/>
              <a:t>una solución de </a:t>
            </a:r>
            <a:r>
              <a:rPr lang="es-ES" i="1" dirty="0" err="1" smtClean="0"/>
              <a:t>smarthome</a:t>
            </a:r>
            <a:r>
              <a:rPr lang="es-ES" dirty="0" smtClean="0"/>
              <a:t> </a:t>
            </a:r>
            <a:r>
              <a:rPr lang="es-ES" dirty="0"/>
              <a:t>desarrollada íntegramente en Barcelona por la empresa </a:t>
            </a:r>
            <a:r>
              <a:rPr lang="es-ES" dirty="0" err="1"/>
              <a:t>Sensing</a:t>
            </a:r>
            <a:r>
              <a:rPr lang="es-ES" dirty="0"/>
              <a:t> &amp; Control S.L.</a:t>
            </a:r>
            <a:endParaRPr lang="en-US" dirty="0"/>
          </a:p>
        </p:txBody>
      </p:sp>
      <p:pic>
        <p:nvPicPr>
          <p:cNvPr id="102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85" y="3608173"/>
            <a:ext cx="1385314" cy="231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p:cNvPicPr>
            <a:picLocks noChangeAspect="1" noChangeArrowheads="1"/>
          </p:cNvPicPr>
          <p:nvPr/>
        </p:nvPicPr>
        <p:blipFill>
          <a:blip r:embed="rId4">
            <a:extLst>
              <a:ext uri="{28A0092B-C50C-407E-A947-70E740481C1C}">
                <a14:useLocalDpi xmlns:a14="http://schemas.microsoft.com/office/drawing/2010/main" val="0"/>
              </a:ext>
            </a:extLst>
          </a:blip>
          <a:srcRect l="337"/>
          <a:stretch>
            <a:fillRect/>
          </a:stretch>
        </p:blipFill>
        <p:spPr bwMode="auto">
          <a:xfrm>
            <a:off x="2114797" y="3608173"/>
            <a:ext cx="1385314" cy="231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609" y="3589123"/>
            <a:ext cx="1395123" cy="23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2230" y="3589123"/>
            <a:ext cx="1403458" cy="23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9186" y="3608173"/>
            <a:ext cx="1396691" cy="23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644" y="1828799"/>
            <a:ext cx="1126063" cy="409477"/>
          </a:xfrm>
          <a:prstGeom prst="rect">
            <a:avLst/>
          </a:prstGeom>
        </p:spPr>
      </p:pic>
    </p:spTree>
    <p:extLst>
      <p:ext uri="{BB962C8B-B14F-4D97-AF65-F5344CB8AC3E}">
        <p14:creationId xmlns:p14="http://schemas.microsoft.com/office/powerpoint/2010/main" val="266936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Contexto</a:t>
            </a:r>
            <a:r>
              <a:rPr lang="en-US" dirty="0" smtClean="0"/>
              <a:t> y </a:t>
            </a:r>
            <a:r>
              <a:rPr lang="en-US" dirty="0" err="1" smtClean="0"/>
              <a:t>justificación</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9569" r="3727" b="17999"/>
          <a:stretch/>
        </p:blipFill>
        <p:spPr>
          <a:xfrm>
            <a:off x="1729956" y="4736894"/>
            <a:ext cx="5684081" cy="1598141"/>
          </a:xfrm>
          <a:prstGeom prst="rect">
            <a:avLst/>
          </a:prstGeom>
        </p:spPr>
      </p:pic>
      <p:sp>
        <p:nvSpPr>
          <p:cNvPr id="8" name="Oval 7"/>
          <p:cNvSpPr/>
          <p:nvPr/>
        </p:nvSpPr>
        <p:spPr>
          <a:xfrm>
            <a:off x="259095" y="1908045"/>
            <a:ext cx="2732071" cy="560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INFORMACIÓN</a:t>
            </a:r>
          </a:p>
        </p:txBody>
      </p:sp>
      <p:sp>
        <p:nvSpPr>
          <p:cNvPr id="9" name="Oval 8"/>
          <p:cNvSpPr/>
          <p:nvPr/>
        </p:nvSpPr>
        <p:spPr>
          <a:xfrm>
            <a:off x="6346378" y="3635628"/>
            <a:ext cx="2650524" cy="560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INTERACTUAR</a:t>
            </a:r>
          </a:p>
        </p:txBody>
      </p:sp>
      <p:sp>
        <p:nvSpPr>
          <p:cNvPr id="10" name="Oval 9"/>
          <p:cNvSpPr/>
          <p:nvPr/>
        </p:nvSpPr>
        <p:spPr>
          <a:xfrm>
            <a:off x="1063299" y="3635628"/>
            <a:ext cx="1696974" cy="560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RAPIDEZ</a:t>
            </a:r>
          </a:p>
        </p:txBody>
      </p:sp>
      <p:sp>
        <p:nvSpPr>
          <p:cNvPr id="11" name="Oval 10"/>
          <p:cNvSpPr/>
          <p:nvPr/>
        </p:nvSpPr>
        <p:spPr>
          <a:xfrm>
            <a:off x="6576717" y="1908045"/>
            <a:ext cx="2051229" cy="560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SENCILLEZ</a:t>
            </a:r>
          </a:p>
        </p:txBody>
      </p:sp>
      <p:sp>
        <p:nvSpPr>
          <p:cNvPr id="12" name="5-Point Star 11"/>
          <p:cNvSpPr/>
          <p:nvPr/>
        </p:nvSpPr>
        <p:spPr>
          <a:xfrm>
            <a:off x="3076824" y="2166553"/>
            <a:ext cx="2990343" cy="2026509"/>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WIDGET</a:t>
            </a:r>
          </a:p>
        </p:txBody>
      </p:sp>
      <p:sp>
        <p:nvSpPr>
          <p:cNvPr id="15" name="Right Arrow 14"/>
          <p:cNvSpPr/>
          <p:nvPr/>
        </p:nvSpPr>
        <p:spPr>
          <a:xfrm rot="1923823">
            <a:off x="2462631" y="2533102"/>
            <a:ext cx="584415" cy="3212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ight Arrow 15"/>
          <p:cNvSpPr/>
          <p:nvPr/>
        </p:nvSpPr>
        <p:spPr>
          <a:xfrm rot="8379494">
            <a:off x="6041415" y="2481037"/>
            <a:ext cx="609926" cy="3212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ight Arrow 16"/>
          <p:cNvSpPr/>
          <p:nvPr/>
        </p:nvSpPr>
        <p:spPr>
          <a:xfrm>
            <a:off x="2947550" y="3752336"/>
            <a:ext cx="561767" cy="3212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ight Arrow 17"/>
          <p:cNvSpPr/>
          <p:nvPr/>
        </p:nvSpPr>
        <p:spPr>
          <a:xfrm rot="10800000">
            <a:off x="5615985" y="3752334"/>
            <a:ext cx="622498" cy="3212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3820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Planificación</a:t>
            </a:r>
            <a:endParaRPr lang="en-US" dirty="0"/>
          </a:p>
        </p:txBody>
      </p:sp>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673" y="1688757"/>
            <a:ext cx="6649960" cy="156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673" y="3397773"/>
            <a:ext cx="6649960" cy="169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673" y="5234427"/>
            <a:ext cx="6649960" cy="113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01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Planificación</a:t>
            </a:r>
            <a:endParaRPr lang="en-US" dirty="0"/>
          </a:p>
        </p:txBody>
      </p:sp>
      <p:pic>
        <p:nvPicPr>
          <p:cNvPr id="8" name="Picture 7"/>
          <p:cNvPicPr>
            <a:picLocks noChangeAspect="1"/>
          </p:cNvPicPr>
          <p:nvPr/>
        </p:nvPicPr>
        <p:blipFill>
          <a:blip r:embed="rId3"/>
          <a:stretch>
            <a:fillRect/>
          </a:stretch>
        </p:blipFill>
        <p:spPr>
          <a:xfrm>
            <a:off x="133865" y="2257267"/>
            <a:ext cx="8870091" cy="1087390"/>
          </a:xfrm>
          <a:prstGeom prst="rect">
            <a:avLst/>
          </a:prstGeom>
        </p:spPr>
      </p:pic>
      <p:sp>
        <p:nvSpPr>
          <p:cNvPr id="9" name="Content Placeholder 2"/>
          <p:cNvSpPr>
            <a:spLocks noGrp="1"/>
          </p:cNvSpPr>
          <p:nvPr>
            <p:ph idx="1"/>
          </p:nvPr>
        </p:nvSpPr>
        <p:spPr>
          <a:xfrm>
            <a:off x="-228600" y="4126648"/>
            <a:ext cx="9601200" cy="2045552"/>
          </a:xfrm>
        </p:spPr>
        <p:txBody>
          <a:bodyPr>
            <a:normAutofit/>
          </a:bodyPr>
          <a:lstStyle/>
          <a:p>
            <a:pPr marL="0" indent="0" algn="ctr">
              <a:buNone/>
            </a:pPr>
            <a:r>
              <a:rPr lang="en-US" dirty="0" err="1" smtClean="0"/>
              <a:t>Desarrollo</a:t>
            </a:r>
            <a:r>
              <a:rPr lang="en-US" dirty="0" smtClean="0"/>
              <a:t> </a:t>
            </a:r>
            <a:r>
              <a:rPr lang="en-US" dirty="0" smtClean="0">
                <a:sym typeface="Wingdings" panose="05000000000000000000" pitchFamily="2" charset="2"/>
              </a:rPr>
              <a:t> De 8 a 40 horas</a:t>
            </a:r>
          </a:p>
          <a:p>
            <a:pPr marL="0" indent="0" algn="ctr">
              <a:buNone/>
            </a:pPr>
            <a:r>
              <a:rPr lang="en-US" dirty="0" smtClean="0">
                <a:sym typeface="Wingdings" panose="05000000000000000000" pitchFamily="2" charset="2"/>
              </a:rPr>
              <a:t>Test  De 1 a 8 horas</a:t>
            </a:r>
          </a:p>
          <a:p>
            <a:pPr marL="0" indent="0" algn="ctr">
              <a:buNone/>
            </a:pPr>
            <a:r>
              <a:rPr lang="en-US" dirty="0" err="1" smtClean="0">
                <a:sym typeface="Wingdings" panose="05000000000000000000" pitchFamily="2" charset="2"/>
              </a:rPr>
              <a:t>Corrección</a:t>
            </a:r>
            <a:r>
              <a:rPr lang="en-US" dirty="0" smtClean="0">
                <a:sym typeface="Wingdings" panose="05000000000000000000" pitchFamily="2" charset="2"/>
              </a:rPr>
              <a:t> de bugs  De 6 a 20 horas</a:t>
            </a:r>
            <a:endParaRPr lang="en-US" dirty="0"/>
          </a:p>
        </p:txBody>
      </p:sp>
    </p:spTree>
    <p:extLst>
      <p:ext uri="{BB962C8B-B14F-4D97-AF65-F5344CB8AC3E}">
        <p14:creationId xmlns:p14="http://schemas.microsoft.com/office/powerpoint/2010/main" val="102709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DISEÑO CENTRADO EN EL USUARIO</a:t>
            </a:r>
            <a:endParaRPr lang="en-US" dirty="0"/>
          </a:p>
        </p:txBody>
      </p:sp>
      <p:sp>
        <p:nvSpPr>
          <p:cNvPr id="4" name="Rectangle 3"/>
          <p:cNvSpPr/>
          <p:nvPr/>
        </p:nvSpPr>
        <p:spPr>
          <a:xfrm>
            <a:off x="451945" y="2291255"/>
            <a:ext cx="2007476" cy="567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Usuarios</a:t>
            </a:r>
            <a:r>
              <a:rPr lang="en-US" dirty="0" smtClean="0"/>
              <a:t> y </a:t>
            </a:r>
            <a:r>
              <a:rPr lang="en-US" dirty="0" err="1" smtClean="0"/>
              <a:t>contextos</a:t>
            </a:r>
            <a:r>
              <a:rPr lang="en-US" dirty="0" smtClean="0"/>
              <a:t> de </a:t>
            </a:r>
            <a:r>
              <a:rPr lang="en-US" dirty="0" err="1" smtClean="0"/>
              <a:t>uso</a:t>
            </a:r>
            <a:endParaRPr lang="en-US" dirty="0"/>
          </a:p>
        </p:txBody>
      </p:sp>
      <p:sp>
        <p:nvSpPr>
          <p:cNvPr id="5" name="Rectangle 4"/>
          <p:cNvSpPr/>
          <p:nvPr/>
        </p:nvSpPr>
        <p:spPr>
          <a:xfrm>
            <a:off x="2459421" y="3237974"/>
            <a:ext cx="2007476" cy="567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Diseño</a:t>
            </a:r>
            <a:r>
              <a:rPr lang="en-US" dirty="0" smtClean="0"/>
              <a:t> conceptual</a:t>
            </a:r>
            <a:endParaRPr lang="en-US" dirty="0"/>
          </a:p>
        </p:txBody>
      </p:sp>
      <p:sp>
        <p:nvSpPr>
          <p:cNvPr id="6" name="Rectangle 5"/>
          <p:cNvSpPr/>
          <p:nvPr/>
        </p:nvSpPr>
        <p:spPr>
          <a:xfrm>
            <a:off x="4466897" y="4282965"/>
            <a:ext cx="2007476" cy="567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Prototipado</a:t>
            </a:r>
            <a:endParaRPr lang="en-US" dirty="0"/>
          </a:p>
        </p:txBody>
      </p:sp>
      <p:sp>
        <p:nvSpPr>
          <p:cNvPr id="7" name="Rectangle 6"/>
          <p:cNvSpPr/>
          <p:nvPr/>
        </p:nvSpPr>
        <p:spPr>
          <a:xfrm>
            <a:off x="6474373" y="5186855"/>
            <a:ext cx="2007476" cy="567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Evaluación</a:t>
            </a:r>
            <a:endParaRPr lang="en-US" dirty="0"/>
          </a:p>
        </p:txBody>
      </p:sp>
      <p:cxnSp>
        <p:nvCxnSpPr>
          <p:cNvPr id="11" name="Curved Connector 10"/>
          <p:cNvCxnSpPr>
            <a:stCxn id="4" idx="3"/>
            <a:endCxn id="5" idx="0"/>
          </p:cNvCxnSpPr>
          <p:nvPr/>
        </p:nvCxnSpPr>
        <p:spPr>
          <a:xfrm>
            <a:off x="2459421" y="2575035"/>
            <a:ext cx="1003738" cy="662939"/>
          </a:xfrm>
          <a:prstGeom prst="curvedConnector2">
            <a:avLst/>
          </a:prstGeom>
          <a:ln w="28575">
            <a:tailEnd type="triangle"/>
          </a:ln>
        </p:spPr>
        <p:style>
          <a:lnRef idx="2">
            <a:schemeClr val="accent3"/>
          </a:lnRef>
          <a:fillRef idx="0">
            <a:schemeClr val="accent3"/>
          </a:fillRef>
          <a:effectRef idx="1">
            <a:schemeClr val="accent3"/>
          </a:effectRef>
          <a:fontRef idx="minor">
            <a:schemeClr val="tx1"/>
          </a:fontRef>
        </p:style>
      </p:cxnSp>
      <p:cxnSp>
        <p:nvCxnSpPr>
          <p:cNvPr id="13" name="Curved Connector 12"/>
          <p:cNvCxnSpPr>
            <a:stCxn id="5" idx="3"/>
            <a:endCxn id="6" idx="0"/>
          </p:cNvCxnSpPr>
          <p:nvPr/>
        </p:nvCxnSpPr>
        <p:spPr>
          <a:xfrm>
            <a:off x="4466897" y="3521754"/>
            <a:ext cx="1003738" cy="761211"/>
          </a:xfrm>
          <a:prstGeom prst="curvedConnector2">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5" name="Curved Connector 14"/>
          <p:cNvCxnSpPr>
            <a:stCxn id="6" idx="3"/>
            <a:endCxn id="7" idx="0"/>
          </p:cNvCxnSpPr>
          <p:nvPr/>
        </p:nvCxnSpPr>
        <p:spPr>
          <a:xfrm>
            <a:off x="6474373" y="4566745"/>
            <a:ext cx="1003738" cy="620110"/>
          </a:xfrm>
          <a:prstGeom prst="curvedConnector2">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5562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Usuarios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26913828"/>
              </p:ext>
            </p:extLst>
          </p:nvPr>
        </p:nvGraphicFramePr>
        <p:xfrm>
          <a:off x="2380736" y="4220301"/>
          <a:ext cx="6483178" cy="2392680"/>
        </p:xfrm>
        <a:graphic>
          <a:graphicData uri="http://schemas.openxmlformats.org/drawingml/2006/table">
            <a:tbl>
              <a:tblPr firstRow="1" bandRow="1">
                <a:tableStyleId>{284E427A-3D55-4303-BF80-6455036E1DE7}</a:tableStyleId>
              </a:tblPr>
              <a:tblGrid>
                <a:gridCol w="1918507"/>
                <a:gridCol w="4564671"/>
              </a:tblGrid>
              <a:tr h="370840">
                <a:tc>
                  <a:txBody>
                    <a:bodyPr/>
                    <a:lstStyle/>
                    <a:p>
                      <a:endParaRPr lang="en-US" dirty="0"/>
                    </a:p>
                  </a:txBody>
                  <a:tcPr>
                    <a:lnL w="6350" cap="flat" cmpd="sng" algn="ctr">
                      <a:noFill/>
                      <a:prstDash val="solid"/>
                      <a:miter lim="800000"/>
                    </a:lnL>
                    <a:lnR>
                      <a:noFill/>
                    </a:lnR>
                    <a:lnT w="635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pPr algn="ctr"/>
                      <a:r>
                        <a:rPr lang="en-US" dirty="0" err="1" smtClean="0"/>
                        <a:t>Usuario</a:t>
                      </a:r>
                      <a:endParaRPr lang="en-US" dirty="0"/>
                    </a:p>
                  </a:txBody>
                  <a:tcPr>
                    <a:lnL>
                      <a:noFill/>
                    </a:lnL>
                  </a:tcPr>
                </a:tc>
              </a:tr>
              <a:tr h="370840">
                <a:tc>
                  <a:txBody>
                    <a:bodyPr/>
                    <a:lstStyle/>
                    <a:p>
                      <a:r>
                        <a:rPr lang="en-US" dirty="0" err="1" smtClean="0"/>
                        <a:t>Conocimientos</a:t>
                      </a:r>
                      <a:r>
                        <a:rPr lang="en-US" dirty="0" smtClean="0"/>
                        <a:t> </a:t>
                      </a:r>
                      <a:r>
                        <a:rPr lang="en-US" dirty="0" err="1" smtClean="0"/>
                        <a:t>tecnológicos</a:t>
                      </a:r>
                      <a:endParaRPr lang="en-US" dirty="0"/>
                    </a:p>
                  </a:txBody>
                  <a:tcPr>
                    <a:lnT w="12700" cap="flat" cmpd="sng" algn="ctr">
                      <a:noFill/>
                      <a:prstDash val="solid"/>
                      <a:miter lim="800000"/>
                    </a:lnT>
                  </a:tcPr>
                </a:tc>
                <a:tc>
                  <a:txBody>
                    <a:bodyPr/>
                    <a:lstStyle/>
                    <a:p>
                      <a:r>
                        <a:rPr lang="en-US" dirty="0" err="1" smtClean="0"/>
                        <a:t>Medios</a:t>
                      </a:r>
                      <a:endParaRPr lang="en-US" dirty="0"/>
                    </a:p>
                  </a:txBody>
                  <a:tcPr/>
                </a:tc>
              </a:tr>
              <a:tr h="370840">
                <a:tc>
                  <a:txBody>
                    <a:bodyPr/>
                    <a:lstStyle/>
                    <a:p>
                      <a:r>
                        <a:rPr lang="en-US" dirty="0" err="1" smtClean="0"/>
                        <a:t>Rango</a:t>
                      </a:r>
                      <a:r>
                        <a:rPr lang="en-US" dirty="0" smtClean="0"/>
                        <a:t> de </a:t>
                      </a:r>
                      <a:r>
                        <a:rPr lang="en-US" dirty="0" err="1" smtClean="0"/>
                        <a:t>edad</a:t>
                      </a:r>
                      <a:endParaRPr lang="en-US" dirty="0"/>
                    </a:p>
                  </a:txBody>
                  <a:tcPr/>
                </a:tc>
                <a:tc>
                  <a:txBody>
                    <a:bodyPr/>
                    <a:lstStyle/>
                    <a:p>
                      <a:r>
                        <a:rPr lang="en-US" dirty="0" smtClean="0"/>
                        <a:t>14 – 70 </a:t>
                      </a:r>
                      <a:r>
                        <a:rPr lang="en-US" dirty="0" err="1" smtClean="0"/>
                        <a:t>años</a:t>
                      </a:r>
                      <a:endParaRPr lang="en-US" dirty="0"/>
                    </a:p>
                  </a:txBody>
                  <a:tcPr/>
                </a:tc>
              </a:tr>
              <a:tr h="370840">
                <a:tc>
                  <a:txBody>
                    <a:bodyPr/>
                    <a:lstStyle/>
                    <a:p>
                      <a:r>
                        <a:rPr lang="en-US" dirty="0" err="1" smtClean="0"/>
                        <a:t>Gustos</a:t>
                      </a:r>
                      <a:endParaRPr lang="en-US" dirty="0"/>
                    </a:p>
                  </a:txBody>
                  <a:tcPr/>
                </a:tc>
                <a:tc>
                  <a:txBody>
                    <a:bodyPr/>
                    <a:lstStyle/>
                    <a:p>
                      <a:r>
                        <a:rPr lang="en-US" dirty="0" err="1" smtClean="0"/>
                        <a:t>Muy</a:t>
                      </a:r>
                      <a:r>
                        <a:rPr lang="en-US" dirty="0" smtClean="0"/>
                        <a:t> </a:t>
                      </a:r>
                      <a:r>
                        <a:rPr lang="en-US" dirty="0" err="1" smtClean="0"/>
                        <a:t>diversos</a:t>
                      </a:r>
                      <a:endParaRPr lang="en-US" dirty="0"/>
                    </a:p>
                  </a:txBody>
                  <a:tcPr/>
                </a:tc>
              </a:tr>
              <a:tr h="370840">
                <a:tc>
                  <a:txBody>
                    <a:bodyPr/>
                    <a:lstStyle/>
                    <a:p>
                      <a:r>
                        <a:rPr lang="en-US" dirty="0" err="1" smtClean="0"/>
                        <a:t>Ejemplos</a:t>
                      </a:r>
                      <a:endParaRPr lang="en-US" dirty="0"/>
                    </a:p>
                  </a:txBody>
                  <a:tcPr/>
                </a:tc>
                <a:tc>
                  <a:txBody>
                    <a:bodyPr/>
                    <a:lstStyle/>
                    <a:p>
                      <a:r>
                        <a:rPr lang="en-US" dirty="0" smtClean="0"/>
                        <a:t>Padres o </a:t>
                      </a:r>
                      <a:r>
                        <a:rPr lang="en-US" dirty="0" err="1" smtClean="0"/>
                        <a:t>madres</a:t>
                      </a:r>
                      <a:r>
                        <a:rPr lang="en-US" dirty="0" smtClean="0"/>
                        <a:t> de </a:t>
                      </a:r>
                      <a:r>
                        <a:rPr lang="en-US" dirty="0" err="1" smtClean="0"/>
                        <a:t>familia</a:t>
                      </a:r>
                      <a:r>
                        <a:rPr lang="en-US" dirty="0" smtClean="0"/>
                        <a:t>, </a:t>
                      </a:r>
                      <a:r>
                        <a:rPr lang="en-US" dirty="0" err="1" smtClean="0"/>
                        <a:t>hijos</a:t>
                      </a:r>
                      <a:r>
                        <a:rPr lang="en-US" dirty="0" smtClean="0"/>
                        <a:t>, </a:t>
                      </a:r>
                      <a:r>
                        <a:rPr lang="en-US" dirty="0" err="1" smtClean="0"/>
                        <a:t>dueños</a:t>
                      </a:r>
                      <a:r>
                        <a:rPr lang="en-US" dirty="0" smtClean="0"/>
                        <a:t> de </a:t>
                      </a:r>
                      <a:r>
                        <a:rPr lang="en-US" dirty="0" err="1" smtClean="0"/>
                        <a:t>negocios</a:t>
                      </a:r>
                      <a:r>
                        <a:rPr lang="en-US" dirty="0" smtClean="0"/>
                        <a:t>, </a:t>
                      </a:r>
                      <a:r>
                        <a:rPr lang="en-US" dirty="0" err="1" smtClean="0"/>
                        <a:t>clientes</a:t>
                      </a:r>
                      <a:r>
                        <a:rPr lang="en-US" baseline="0" dirty="0" smtClean="0"/>
                        <a:t> de un hotel…</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62006034"/>
              </p:ext>
            </p:extLst>
          </p:nvPr>
        </p:nvGraphicFramePr>
        <p:xfrm>
          <a:off x="263612" y="1749395"/>
          <a:ext cx="6483177" cy="2123440"/>
        </p:xfrm>
        <a:graphic>
          <a:graphicData uri="http://schemas.openxmlformats.org/drawingml/2006/table">
            <a:tbl>
              <a:tblPr firstRow="1" bandRow="1">
                <a:tableStyleId>{284E427A-3D55-4303-BF80-6455036E1DE7}</a:tableStyleId>
              </a:tblPr>
              <a:tblGrid>
                <a:gridCol w="2161059"/>
                <a:gridCol w="2161059"/>
                <a:gridCol w="2161059"/>
              </a:tblGrid>
              <a:tr h="370840">
                <a:tc>
                  <a:txBody>
                    <a:bodyPr/>
                    <a:lstStyle/>
                    <a:p>
                      <a:endParaRPr lang="en-US" dirty="0"/>
                    </a:p>
                  </a:txBody>
                  <a:tcPr>
                    <a:lnL w="6350" cap="flat" cmpd="sng" algn="ctr">
                      <a:noFill/>
                      <a:prstDash val="solid"/>
                      <a:miter lim="800000"/>
                    </a:lnL>
                    <a:lnR>
                      <a:noFill/>
                    </a:lnR>
                    <a:lnT w="635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95000"/>
                      </a:schemeClr>
                    </a:solidFill>
                  </a:tcPr>
                </a:tc>
                <a:tc>
                  <a:txBody>
                    <a:bodyPr/>
                    <a:lstStyle/>
                    <a:p>
                      <a:pPr algn="ctr"/>
                      <a:r>
                        <a:rPr lang="en-US" dirty="0" err="1" smtClean="0"/>
                        <a:t>Propietarios</a:t>
                      </a:r>
                      <a:r>
                        <a:rPr lang="en-US" dirty="0" smtClean="0"/>
                        <a:t> de </a:t>
                      </a:r>
                      <a:r>
                        <a:rPr lang="en-US" dirty="0" err="1" smtClean="0"/>
                        <a:t>inmuebles</a:t>
                      </a:r>
                      <a:endParaRPr lang="en-US" dirty="0"/>
                    </a:p>
                  </a:txBody>
                  <a:tcPr>
                    <a:lnL>
                      <a:noFill/>
                    </a:lnL>
                  </a:tcPr>
                </a:tc>
                <a:tc>
                  <a:txBody>
                    <a:bodyPr/>
                    <a:lstStyle/>
                    <a:p>
                      <a:pPr algn="ctr"/>
                      <a:r>
                        <a:rPr lang="en-US" dirty="0" err="1" smtClean="0"/>
                        <a:t>Usufructuarios</a:t>
                      </a:r>
                      <a:endParaRPr lang="en-US" dirty="0"/>
                    </a:p>
                  </a:txBody>
                  <a:tcPr/>
                </a:tc>
              </a:tr>
              <a:tr h="370840">
                <a:tc>
                  <a:txBody>
                    <a:bodyPr/>
                    <a:lstStyle/>
                    <a:p>
                      <a:r>
                        <a:rPr lang="en-US" dirty="0" err="1" smtClean="0"/>
                        <a:t>Focales</a:t>
                      </a:r>
                      <a:endParaRPr lang="en-US" dirty="0"/>
                    </a:p>
                  </a:txBody>
                  <a:tcPr>
                    <a:lnT w="12700" cap="flat" cmpd="sng" algn="ctr">
                      <a:noFill/>
                      <a:prstDash val="solid"/>
                      <a:miter lim="800000"/>
                    </a:lnT>
                  </a:tcPr>
                </a:tc>
                <a:tc>
                  <a:txBody>
                    <a:bodyPr/>
                    <a:lstStyle/>
                    <a:p>
                      <a:r>
                        <a:rPr lang="en-US" dirty="0" smtClean="0"/>
                        <a:t>X</a:t>
                      </a:r>
                      <a:endParaRPr lang="en-US" dirty="0"/>
                    </a:p>
                  </a:txBody>
                  <a:tcPr/>
                </a:tc>
                <a:tc>
                  <a:txBody>
                    <a:bodyPr/>
                    <a:lstStyle/>
                    <a:p>
                      <a:r>
                        <a:rPr lang="en-US" dirty="0" smtClean="0"/>
                        <a:t>X</a:t>
                      </a:r>
                      <a:endParaRPr lang="en-US" dirty="0"/>
                    </a:p>
                  </a:txBody>
                  <a:tcPr/>
                </a:tc>
              </a:tr>
              <a:tr h="370840">
                <a:tc>
                  <a:txBody>
                    <a:bodyPr/>
                    <a:lstStyle/>
                    <a:p>
                      <a:r>
                        <a:rPr lang="en-US" dirty="0" err="1" smtClean="0"/>
                        <a:t>Secundarios</a:t>
                      </a:r>
                      <a:endParaRPr lang="en-US" dirty="0"/>
                    </a:p>
                  </a:txBody>
                  <a:tcPr/>
                </a:tc>
                <a:tc>
                  <a:txBody>
                    <a:bodyPr/>
                    <a:lstStyle/>
                    <a:p>
                      <a:endParaRPr lang="en-US" dirty="0"/>
                    </a:p>
                  </a:txBody>
                  <a:tcPr/>
                </a:tc>
                <a:tc>
                  <a:txBody>
                    <a:bodyPr/>
                    <a:lstStyle/>
                    <a:p>
                      <a:r>
                        <a:rPr lang="en-US" dirty="0" smtClean="0"/>
                        <a:t>X</a:t>
                      </a:r>
                      <a:endParaRPr lang="en-US" dirty="0"/>
                    </a:p>
                  </a:txBody>
                  <a:tcPr/>
                </a:tc>
              </a:tr>
              <a:tr h="370840">
                <a:tc>
                  <a:txBody>
                    <a:bodyPr/>
                    <a:lstStyle/>
                    <a:p>
                      <a:r>
                        <a:rPr lang="en-US" dirty="0" smtClean="0"/>
                        <a:t>No </a:t>
                      </a:r>
                      <a:r>
                        <a:rPr lang="en-US" dirty="0" err="1" smtClean="0"/>
                        <a:t>prioritarios</a:t>
                      </a:r>
                      <a:endParaRPr lang="en-US" dirty="0"/>
                    </a:p>
                  </a:txBody>
                  <a:tcPr/>
                </a:tc>
                <a:tc>
                  <a:txBody>
                    <a:bodyPr/>
                    <a:lstStyle/>
                    <a:p>
                      <a:endParaRPr lang="en-US"/>
                    </a:p>
                  </a:txBody>
                  <a:tcPr/>
                </a:tc>
                <a:tc>
                  <a:txBody>
                    <a:bodyPr/>
                    <a:lstStyle/>
                    <a:p>
                      <a:r>
                        <a:rPr lang="en-US" dirty="0" smtClean="0"/>
                        <a:t>X</a:t>
                      </a:r>
                      <a:endParaRPr lang="en-US" dirty="0"/>
                    </a:p>
                  </a:txBody>
                  <a:tcPr/>
                </a:tc>
              </a:tr>
              <a:tr h="370840">
                <a:tc>
                  <a:txBody>
                    <a:bodyPr/>
                    <a:lstStyle/>
                    <a:p>
                      <a:r>
                        <a:rPr lang="en-US" dirty="0" err="1" smtClean="0"/>
                        <a:t>Promotores</a:t>
                      </a:r>
                      <a:endParaRPr lang="en-US" dirty="0"/>
                    </a:p>
                  </a:txBody>
                  <a:tcPr/>
                </a:tc>
                <a:tc>
                  <a:txBody>
                    <a:bodyPr/>
                    <a:lstStyle/>
                    <a:p>
                      <a:r>
                        <a:rPr lang="en-US" dirty="0" smtClean="0"/>
                        <a:t>X</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7822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Prototipos</a:t>
            </a:r>
            <a:endParaRPr lang="en-US" dirty="0"/>
          </a:p>
        </p:txBody>
      </p:sp>
      <p:pic>
        <p:nvPicPr>
          <p:cNvPr id="4098" name="Picture 2" descr="PrototipoConf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93" y="2570201"/>
            <a:ext cx="1542763" cy="307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PrototipoSegurid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7862" y="2581145"/>
            <a:ext cx="1542763" cy="307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PrototipoConsum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1931" y="2592089"/>
            <a:ext cx="1542763" cy="307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PrototipoConsumos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174" y="2592094"/>
            <a:ext cx="1539124" cy="307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PrototipoContr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7430" y="2592091"/>
            <a:ext cx="1550040" cy="307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8269" y="5648448"/>
            <a:ext cx="979755" cy="369332"/>
          </a:xfrm>
          <a:prstGeom prst="rect">
            <a:avLst/>
          </a:prstGeom>
          <a:noFill/>
        </p:spPr>
        <p:txBody>
          <a:bodyPr wrap="none" rtlCol="0">
            <a:spAutoFit/>
          </a:bodyPr>
          <a:lstStyle/>
          <a:p>
            <a:r>
              <a:rPr lang="en-US" dirty="0" err="1"/>
              <a:t>Confort</a:t>
            </a:r>
            <a:endParaRPr lang="en-US" dirty="0"/>
          </a:p>
        </p:txBody>
      </p:sp>
      <p:sp>
        <p:nvSpPr>
          <p:cNvPr id="14" name="TextBox 13"/>
          <p:cNvSpPr txBox="1"/>
          <p:nvPr/>
        </p:nvSpPr>
        <p:spPr>
          <a:xfrm>
            <a:off x="2221761" y="5659394"/>
            <a:ext cx="1241045" cy="369332"/>
          </a:xfrm>
          <a:prstGeom prst="rect">
            <a:avLst/>
          </a:prstGeom>
          <a:noFill/>
        </p:spPr>
        <p:txBody>
          <a:bodyPr wrap="none" rtlCol="0">
            <a:spAutoFit/>
          </a:bodyPr>
          <a:lstStyle/>
          <a:p>
            <a:r>
              <a:rPr lang="en-US" dirty="0" err="1"/>
              <a:t>Seguridad</a:t>
            </a:r>
            <a:endParaRPr lang="en-US" dirty="0"/>
          </a:p>
        </p:txBody>
      </p:sp>
      <p:sp>
        <p:nvSpPr>
          <p:cNvPr id="15" name="TextBox 14"/>
          <p:cNvSpPr txBox="1"/>
          <p:nvPr/>
        </p:nvSpPr>
        <p:spPr>
          <a:xfrm>
            <a:off x="4903003" y="5659393"/>
            <a:ext cx="1274708" cy="369332"/>
          </a:xfrm>
          <a:prstGeom prst="rect">
            <a:avLst/>
          </a:prstGeom>
          <a:noFill/>
        </p:spPr>
        <p:txBody>
          <a:bodyPr wrap="none" rtlCol="0">
            <a:spAutoFit/>
          </a:bodyPr>
          <a:lstStyle/>
          <a:p>
            <a:r>
              <a:rPr lang="en-US" dirty="0" err="1"/>
              <a:t>Consumos</a:t>
            </a:r>
            <a:endParaRPr lang="en-US" dirty="0"/>
          </a:p>
        </p:txBody>
      </p:sp>
      <p:sp>
        <p:nvSpPr>
          <p:cNvPr id="16" name="TextBox 15"/>
          <p:cNvSpPr txBox="1"/>
          <p:nvPr/>
        </p:nvSpPr>
        <p:spPr>
          <a:xfrm>
            <a:off x="7687381" y="5670339"/>
            <a:ext cx="970137" cy="369332"/>
          </a:xfrm>
          <a:prstGeom prst="rect">
            <a:avLst/>
          </a:prstGeom>
          <a:noFill/>
        </p:spPr>
        <p:txBody>
          <a:bodyPr wrap="none" rtlCol="0">
            <a:spAutoFit/>
          </a:bodyPr>
          <a:lstStyle/>
          <a:p>
            <a:r>
              <a:rPr lang="en-US" dirty="0"/>
              <a:t>Control</a:t>
            </a:r>
          </a:p>
        </p:txBody>
      </p:sp>
    </p:spTree>
    <p:extLst>
      <p:ext uri="{BB962C8B-B14F-4D97-AF65-F5344CB8AC3E}">
        <p14:creationId xmlns:p14="http://schemas.microsoft.com/office/powerpoint/2010/main" val="36956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03"/>
                                        </p:tgtEl>
                                        <p:attrNameLst>
                                          <p:attrName>style.visibility</p:attrName>
                                        </p:attrNameLst>
                                      </p:cBhvr>
                                      <p:to>
                                        <p:strVal val="visible"/>
                                      </p:to>
                                    </p:set>
                                    <p:anim calcmode="lin" valueType="num">
                                      <p:cBhvr additive="base">
                                        <p:cTn id="27" dur="500" fill="hold"/>
                                        <p:tgtEl>
                                          <p:spTgt spid="4103"/>
                                        </p:tgtEl>
                                        <p:attrNameLst>
                                          <p:attrName>ppt_x</p:attrName>
                                        </p:attrNameLst>
                                      </p:cBhvr>
                                      <p:tavLst>
                                        <p:tav tm="0">
                                          <p:val>
                                            <p:strVal val="#ppt_x"/>
                                          </p:val>
                                        </p:tav>
                                        <p:tav tm="100000">
                                          <p:val>
                                            <p:strVal val="#ppt_x"/>
                                          </p:val>
                                        </p:tav>
                                      </p:tavLst>
                                    </p:anim>
                                    <p:anim calcmode="lin" valueType="num">
                                      <p:cBhvr additive="base">
                                        <p:cTn id="28" dur="500" fill="hold"/>
                                        <p:tgtEl>
                                          <p:spTgt spid="410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105"/>
                                        </p:tgtEl>
                                        <p:attrNameLst>
                                          <p:attrName>style.visibility</p:attrName>
                                        </p:attrNameLst>
                                      </p:cBhvr>
                                      <p:to>
                                        <p:strVal val="visible"/>
                                      </p:to>
                                    </p:set>
                                    <p:anim calcmode="lin" valueType="num">
                                      <p:cBhvr additive="base">
                                        <p:cTn id="31" dur="500" fill="hold"/>
                                        <p:tgtEl>
                                          <p:spTgt spid="4105"/>
                                        </p:tgtEl>
                                        <p:attrNameLst>
                                          <p:attrName>ppt_x</p:attrName>
                                        </p:attrNameLst>
                                      </p:cBhvr>
                                      <p:tavLst>
                                        <p:tav tm="0">
                                          <p:val>
                                            <p:strVal val="#ppt_x"/>
                                          </p:val>
                                        </p:tav>
                                        <p:tav tm="100000">
                                          <p:val>
                                            <p:strVal val="#ppt_x"/>
                                          </p:val>
                                        </p:tav>
                                      </p:tavLst>
                                    </p:anim>
                                    <p:anim calcmode="lin" valueType="num">
                                      <p:cBhvr additive="base">
                                        <p:cTn id="32" dur="500" fill="hold"/>
                                        <p:tgtEl>
                                          <p:spTgt spid="410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106"/>
                                        </p:tgtEl>
                                        <p:attrNameLst>
                                          <p:attrName>style.visibility</p:attrName>
                                        </p:attrNameLst>
                                      </p:cBhvr>
                                      <p:to>
                                        <p:strVal val="visible"/>
                                      </p:to>
                                    </p:set>
                                    <p:anim calcmode="lin" valueType="num">
                                      <p:cBhvr additive="base">
                                        <p:cTn id="41" dur="500" fill="hold"/>
                                        <p:tgtEl>
                                          <p:spTgt spid="4106"/>
                                        </p:tgtEl>
                                        <p:attrNameLst>
                                          <p:attrName>ppt_x</p:attrName>
                                        </p:attrNameLst>
                                      </p:cBhvr>
                                      <p:tavLst>
                                        <p:tav tm="0">
                                          <p:val>
                                            <p:strVal val="#ppt_x"/>
                                          </p:val>
                                        </p:tav>
                                        <p:tav tm="100000">
                                          <p:val>
                                            <p:strVal val="#ppt_x"/>
                                          </p:val>
                                        </p:tav>
                                      </p:tavLst>
                                    </p:anim>
                                    <p:anim calcmode="lin" valueType="num">
                                      <p:cBhvr additive="base">
                                        <p:cTn id="42" dur="500" fill="hold"/>
                                        <p:tgtEl>
                                          <p:spTgt spid="410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direction presentation (widescreen)</Template>
  <TotalTime>2709</TotalTime>
  <Words>2443</Words>
  <Application>Microsoft Office PowerPoint</Application>
  <PresentationFormat>On-screen Show (4:3)</PresentationFormat>
  <Paragraphs>258</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MS Mincho</vt:lpstr>
      <vt:lpstr>Arial</vt:lpstr>
      <vt:lpstr>Book Antiqua</vt:lpstr>
      <vt:lpstr>Consolas</vt:lpstr>
      <vt:lpstr>Courier New</vt:lpstr>
      <vt:lpstr>Menlo</vt:lpstr>
      <vt:lpstr>Times New Roman</vt:lpstr>
      <vt:lpstr>Wingdings</vt:lpstr>
      <vt:lpstr>Sales Direction 16X9</vt:lpstr>
      <vt:lpstr>enControl widget</vt:lpstr>
      <vt:lpstr>ÍNDICE</vt:lpstr>
      <vt:lpstr>INTRODUCCIÓN</vt:lpstr>
      <vt:lpstr>Contexto y justificación</vt:lpstr>
      <vt:lpstr>Planificación</vt:lpstr>
      <vt:lpstr>Planificación</vt:lpstr>
      <vt:lpstr>DISEÑO CENTRADO EN EL USUARIO</vt:lpstr>
      <vt:lpstr>Usuarios</vt:lpstr>
      <vt:lpstr>Prototipos</vt:lpstr>
      <vt:lpstr>Prototipos</vt:lpstr>
      <vt:lpstr>ARQUITECTURA DEL SISTEMA</vt:lpstr>
      <vt:lpstr>DISEÑO SOFTWARE</vt:lpstr>
      <vt:lpstr>Desarrollo</vt:lpstr>
      <vt:lpstr>Desarrollo</vt:lpstr>
      <vt:lpstr>Desarrollo</vt:lpstr>
      <vt:lpstr>Desarrollo</vt:lpstr>
      <vt:lpstr>Desarrollo</vt:lpstr>
      <vt:lpstr>Desarrollo</vt:lpstr>
      <vt:lpstr>Desarrollo</vt:lpstr>
      <vt:lpstr>Desarrollo</vt:lpstr>
      <vt:lpstr>Test</vt:lpstr>
      <vt:lpstr>Test</vt:lpstr>
      <vt:lpstr>CONCLUSIONES</vt:lpstr>
    </vt:vector>
  </TitlesOfParts>
  <Company>Sensing &amp; Control Systems S.L.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enControl widget</dc:title>
  <dc:creator>Jordi Tejedo</dc:creator>
  <cp:lastModifiedBy>Jordi Tejedo</cp:lastModifiedBy>
  <cp:revision>47</cp:revision>
  <dcterms:created xsi:type="dcterms:W3CDTF">2017-12-27T14:25:05Z</dcterms:created>
  <dcterms:modified xsi:type="dcterms:W3CDTF">2017-12-29T11:36:40Z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