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9928225" cy="6797675"/>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99AD"/>
    <a:srgbClr val="5B4C56"/>
    <a:srgbClr val="806C79"/>
    <a:srgbClr val="AD92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249" autoAdjust="0"/>
  </p:normalViewPr>
  <p:slideViewPr>
    <p:cSldViewPr snapToGrid="0" snapToObjects="1">
      <p:cViewPr varScale="1">
        <p:scale>
          <a:sx n="72" d="100"/>
          <a:sy n="72" d="100"/>
        </p:scale>
        <p:origin x="1338"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DE005C-6E0F-46D2-9E8F-42934E855B76}"/>
              </a:ext>
            </a:extLst>
          </p:cNvPr>
          <p:cNvSpPr>
            <a:spLocks noGrp="1"/>
          </p:cNvSpPr>
          <p:nvPr>
            <p:ph type="hdr" sz="quarter"/>
          </p:nvPr>
        </p:nvSpPr>
        <p:spPr>
          <a:xfrm>
            <a:off x="0" y="0"/>
            <a:ext cx="4302231" cy="341458"/>
          </a:xfrm>
          <a:prstGeom prst="rect">
            <a:avLst/>
          </a:prstGeom>
        </p:spPr>
        <p:txBody>
          <a:bodyPr vert="horz" lIns="91440" tIns="45720" rIns="91440" bIns="45720" rtlCol="0"/>
          <a:lstStyle>
            <a:lvl1pPr algn="l">
              <a:defRPr sz="1200"/>
            </a:lvl1pPr>
          </a:lstStyle>
          <a:p>
            <a:endParaRPr lang="ca-ES" dirty="0"/>
          </a:p>
        </p:txBody>
      </p:sp>
      <p:sp>
        <p:nvSpPr>
          <p:cNvPr id="3" name="Date Placeholder 2">
            <a:extLst>
              <a:ext uri="{FF2B5EF4-FFF2-40B4-BE49-F238E27FC236}">
                <a16:creationId xmlns:a16="http://schemas.microsoft.com/office/drawing/2014/main" id="{DCE50DAB-ACB6-4B94-B9BD-4D18ADDD102E}"/>
              </a:ext>
            </a:extLst>
          </p:cNvPr>
          <p:cNvSpPr>
            <a:spLocks noGrp="1"/>
          </p:cNvSpPr>
          <p:nvPr>
            <p:ph type="dt" sz="quarter" idx="1"/>
          </p:nvPr>
        </p:nvSpPr>
        <p:spPr>
          <a:xfrm>
            <a:off x="5624271" y="0"/>
            <a:ext cx="4302231" cy="341458"/>
          </a:xfrm>
          <a:prstGeom prst="rect">
            <a:avLst/>
          </a:prstGeom>
        </p:spPr>
        <p:txBody>
          <a:bodyPr vert="horz" lIns="91440" tIns="45720" rIns="91440" bIns="45720" rtlCol="0"/>
          <a:lstStyle>
            <a:lvl1pPr algn="r">
              <a:defRPr sz="1200"/>
            </a:lvl1pPr>
          </a:lstStyle>
          <a:p>
            <a:fld id="{8E7C566A-112C-4DEF-BAEE-BF9E4196F05A}" type="datetimeFigureOut">
              <a:rPr lang="ca-ES" smtClean="0"/>
              <a:t>10/01/2018</a:t>
            </a:fld>
            <a:endParaRPr lang="ca-ES" dirty="0"/>
          </a:p>
        </p:txBody>
      </p:sp>
      <p:sp>
        <p:nvSpPr>
          <p:cNvPr id="4" name="Footer Placeholder 3">
            <a:extLst>
              <a:ext uri="{FF2B5EF4-FFF2-40B4-BE49-F238E27FC236}">
                <a16:creationId xmlns:a16="http://schemas.microsoft.com/office/drawing/2014/main" id="{6483F962-CEC4-4C68-86C8-E943E5345573}"/>
              </a:ext>
            </a:extLst>
          </p:cNvPr>
          <p:cNvSpPr>
            <a:spLocks noGrp="1"/>
          </p:cNvSpPr>
          <p:nvPr>
            <p:ph type="ftr" sz="quarter" idx="2"/>
          </p:nvPr>
        </p:nvSpPr>
        <p:spPr>
          <a:xfrm>
            <a:off x="0" y="6456219"/>
            <a:ext cx="4302231" cy="341457"/>
          </a:xfrm>
          <a:prstGeom prst="rect">
            <a:avLst/>
          </a:prstGeom>
        </p:spPr>
        <p:txBody>
          <a:bodyPr vert="horz" lIns="91440" tIns="45720" rIns="91440" bIns="45720" rtlCol="0" anchor="b"/>
          <a:lstStyle>
            <a:lvl1pPr algn="l">
              <a:defRPr sz="1200"/>
            </a:lvl1pPr>
          </a:lstStyle>
          <a:p>
            <a:endParaRPr lang="ca-ES" dirty="0"/>
          </a:p>
        </p:txBody>
      </p:sp>
      <p:sp>
        <p:nvSpPr>
          <p:cNvPr id="5" name="Slide Number Placeholder 4">
            <a:extLst>
              <a:ext uri="{FF2B5EF4-FFF2-40B4-BE49-F238E27FC236}">
                <a16:creationId xmlns:a16="http://schemas.microsoft.com/office/drawing/2014/main" id="{505D4D2E-0E90-44E3-BAF8-1D3B7C67A22B}"/>
              </a:ext>
            </a:extLst>
          </p:cNvPr>
          <p:cNvSpPr>
            <a:spLocks noGrp="1"/>
          </p:cNvSpPr>
          <p:nvPr>
            <p:ph type="sldNum" sz="quarter" idx="3"/>
          </p:nvPr>
        </p:nvSpPr>
        <p:spPr>
          <a:xfrm>
            <a:off x="5624271" y="6456219"/>
            <a:ext cx="4302231" cy="341457"/>
          </a:xfrm>
          <a:prstGeom prst="rect">
            <a:avLst/>
          </a:prstGeom>
        </p:spPr>
        <p:txBody>
          <a:bodyPr vert="horz" lIns="91440" tIns="45720" rIns="91440" bIns="45720" rtlCol="0" anchor="b"/>
          <a:lstStyle>
            <a:lvl1pPr algn="r">
              <a:defRPr sz="1200"/>
            </a:lvl1pPr>
          </a:lstStyle>
          <a:p>
            <a:fld id="{EB33C114-7A45-46D4-B744-F8C8BDF21645}" type="slidenum">
              <a:rPr lang="ca-ES" smtClean="0"/>
              <a:t>‹#›</a:t>
            </a:fld>
            <a:endParaRPr lang="ca-ES" dirty="0"/>
          </a:p>
        </p:txBody>
      </p:sp>
    </p:spTree>
    <p:extLst>
      <p:ext uri="{BB962C8B-B14F-4D97-AF65-F5344CB8AC3E}">
        <p14:creationId xmlns:p14="http://schemas.microsoft.com/office/powerpoint/2010/main" val="435794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02231" cy="339884"/>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5623697" y="0"/>
            <a:ext cx="4302231" cy="339884"/>
          </a:xfrm>
          <a:prstGeom prst="rect">
            <a:avLst/>
          </a:prstGeom>
        </p:spPr>
        <p:txBody>
          <a:bodyPr vert="horz" lIns="91440" tIns="45720" rIns="91440" bIns="45720" rtlCol="0"/>
          <a:lstStyle>
            <a:lvl1pPr algn="r">
              <a:defRPr sz="1200"/>
            </a:lvl1pPr>
          </a:lstStyle>
          <a:p>
            <a:fld id="{53ACD540-17B3-4A45-B600-CE41DBDB4096}" type="datetimeFigureOut">
              <a:rPr lang="es-ES" smtClean="0"/>
              <a:t>10/01/2018</a:t>
            </a:fld>
            <a:endParaRPr lang="es-ES" dirty="0"/>
          </a:p>
        </p:txBody>
      </p:sp>
      <p:sp>
        <p:nvSpPr>
          <p:cNvPr id="4" name="Marcador de imagen de diapositiva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992823" y="3228896"/>
            <a:ext cx="7942580" cy="3058954"/>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6456612"/>
            <a:ext cx="4302231" cy="339884"/>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5623697" y="6456612"/>
            <a:ext cx="4302231" cy="339884"/>
          </a:xfrm>
          <a:prstGeom prst="rect">
            <a:avLst/>
          </a:prstGeom>
        </p:spPr>
        <p:txBody>
          <a:bodyPr vert="horz" lIns="91440" tIns="45720" rIns="91440" bIns="45720" rtlCol="0" anchor="b"/>
          <a:lstStyle>
            <a:lvl1pPr algn="r">
              <a:defRPr sz="1200"/>
            </a:lvl1pPr>
          </a:lstStyle>
          <a:p>
            <a:fld id="{7DCC5613-29A6-4A46-8680-8E18E171F378}" type="slidenum">
              <a:rPr lang="es-ES" smtClean="0"/>
              <a:t>‹#›</a:t>
            </a:fld>
            <a:endParaRPr lang="es-ES" dirty="0"/>
          </a:p>
        </p:txBody>
      </p:sp>
    </p:spTree>
    <p:extLst>
      <p:ext uri="{BB962C8B-B14F-4D97-AF65-F5344CB8AC3E}">
        <p14:creationId xmlns:p14="http://schemas.microsoft.com/office/powerpoint/2010/main" val="30160306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a-ES" b="1" dirty="0"/>
              <a:t>(30’’) </a:t>
            </a:r>
            <a:r>
              <a:rPr lang="ca-ES" dirty="0"/>
              <a:t>Benvingut a la presentació del meu treball de final de carrera. El meu nom es Ferran Gonzalez Barbera. Durant els propers 20 minuts farem un recorregut pels principals conceptes, arquitectures, solucions i evolutius entorn a les relacions de confiança entre agents autònoms, especialment entre aquells que tenen motivacions cooperatives </a:t>
            </a:r>
            <a:r>
              <a:rPr lang="ca-ES" i="1" dirty="0">
                <a:solidFill>
                  <a:srgbClr val="FF0000"/>
                </a:solidFill>
              </a:rPr>
              <a:t>(clic passa plana)</a:t>
            </a:r>
            <a:r>
              <a:rPr lang="ca-ES" i="1" dirty="0"/>
              <a:t>.</a:t>
            </a:r>
          </a:p>
        </p:txBody>
      </p:sp>
      <p:sp>
        <p:nvSpPr>
          <p:cNvPr id="4" name="Slide Number Placeholder 3"/>
          <p:cNvSpPr>
            <a:spLocks noGrp="1"/>
          </p:cNvSpPr>
          <p:nvPr>
            <p:ph type="sldNum" sz="quarter" idx="10"/>
          </p:nvPr>
        </p:nvSpPr>
        <p:spPr/>
        <p:txBody>
          <a:bodyPr/>
          <a:lstStyle/>
          <a:p>
            <a:fld id="{7DCC5613-29A6-4A46-8680-8E18E171F378}" type="slidenum">
              <a:rPr lang="es-ES" smtClean="0"/>
              <a:t>1</a:t>
            </a:fld>
            <a:endParaRPr lang="es-ES" dirty="0"/>
          </a:p>
        </p:txBody>
      </p:sp>
    </p:spTree>
    <p:extLst>
      <p:ext uri="{BB962C8B-B14F-4D97-AF65-F5344CB8AC3E}">
        <p14:creationId xmlns:p14="http://schemas.microsoft.com/office/powerpoint/2010/main" val="2294893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b="1" dirty="0"/>
              <a:t>(30’’) </a:t>
            </a:r>
            <a:r>
              <a:rPr lang="ca-ES" b="0" dirty="0"/>
              <a:t>Vists els principals conceptes i complexitats de les relacions entre agents basades en la confiança, en el meu treball he considerat necessari fer una anàlisi de les solucions trobades en la bibliografia especialitzada.</a:t>
            </a:r>
          </a:p>
        </p:txBody>
      </p:sp>
      <p:sp>
        <p:nvSpPr>
          <p:cNvPr id="4" name="Marcador de número de diapositiva 3"/>
          <p:cNvSpPr>
            <a:spLocks noGrp="1"/>
          </p:cNvSpPr>
          <p:nvPr>
            <p:ph type="sldNum" sz="quarter" idx="10"/>
          </p:nvPr>
        </p:nvSpPr>
        <p:spPr/>
        <p:txBody>
          <a:bodyPr/>
          <a:lstStyle/>
          <a:p>
            <a:fld id="{7DCC5613-29A6-4A46-8680-8E18E171F378}" type="slidenum">
              <a:rPr lang="es-ES" smtClean="0"/>
              <a:t>10</a:t>
            </a:fld>
            <a:endParaRPr lang="es-ES" dirty="0"/>
          </a:p>
        </p:txBody>
      </p:sp>
    </p:spTree>
    <p:extLst>
      <p:ext uri="{BB962C8B-B14F-4D97-AF65-F5344CB8AC3E}">
        <p14:creationId xmlns:p14="http://schemas.microsoft.com/office/powerpoint/2010/main" val="122263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b="1" dirty="0"/>
              <a:t>(1’20’’) </a:t>
            </a:r>
            <a:r>
              <a:rPr lang="ca-ES" dirty="0"/>
              <a:t>Fins ara hem vist les bases, solucions i conseqüències a les relacions basades en la confiança, però els agents cooperatius necessiten sovint d’altres funcions afegides per a ser efectius. A part dels mecanismes d’avaluació de confiança i consulta de reputació, un agent necessitarà algoritmes específics per tal de prendre la decisió de quin agent o agents escollir per a treballar plegats. </a:t>
            </a:r>
            <a:r>
              <a:rPr lang="ca-ES" i="1" dirty="0"/>
              <a:t>(clic selecció) </a:t>
            </a:r>
            <a:r>
              <a:rPr lang="ca-ES" dirty="0"/>
              <a:t>Les funcions de selecció d’agents podran ser estàtiques, tenint en compte únicament els nivells de confiança calculat, o dinàmiques, que poden tenir en compte factors com la variabilitat de l’entorn, la càrrega d’altres agents o les inversions en relacions a mig o llarg termini. Per una altra banda, als agents autònoms els serà útil poder avaluar el rendiment de les seves pròpies decisions (</a:t>
            </a:r>
            <a:r>
              <a:rPr lang="ca-ES" i="1" dirty="0"/>
              <a:t>clic rendiment), </a:t>
            </a:r>
            <a:r>
              <a:rPr lang="ca-ES" i="0" dirty="0"/>
              <a:t>per poder adaptar-se a l’entorn en el que treballin. Justament en aquest sentit, una altra capacitat que serà útil serà la de l’aprenentatge automàtic, per tal de ser capaços d’incrementar el seu rendiment a mesura que el nombre d’interaccions vagi creixent.</a:t>
            </a:r>
            <a:endParaRPr lang="ca-ES" dirty="0"/>
          </a:p>
        </p:txBody>
      </p:sp>
      <p:sp>
        <p:nvSpPr>
          <p:cNvPr id="4" name="Marcador de número de diapositiva 3"/>
          <p:cNvSpPr>
            <a:spLocks noGrp="1"/>
          </p:cNvSpPr>
          <p:nvPr>
            <p:ph type="sldNum" sz="quarter" idx="10"/>
          </p:nvPr>
        </p:nvSpPr>
        <p:spPr/>
        <p:txBody>
          <a:bodyPr/>
          <a:lstStyle/>
          <a:p>
            <a:fld id="{7DCC5613-29A6-4A46-8680-8E18E171F378}" type="slidenum">
              <a:rPr lang="es-ES" smtClean="0"/>
              <a:t>11</a:t>
            </a:fld>
            <a:endParaRPr lang="es-ES" dirty="0"/>
          </a:p>
        </p:txBody>
      </p:sp>
    </p:spTree>
    <p:extLst>
      <p:ext uri="{BB962C8B-B14F-4D97-AF65-F5344CB8AC3E}">
        <p14:creationId xmlns:p14="http://schemas.microsoft.com/office/powerpoint/2010/main" val="408436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b="1" dirty="0"/>
              <a:t>(1’10’’) </a:t>
            </a:r>
            <a:r>
              <a:rPr lang="ca-ES" dirty="0"/>
              <a:t>Però en el camp de coneixement de les relacions basades en la confiança, els agents autònoms no són els únics que adopten mesures específiques. Els sistemes multi-agent també incorporen solucions per a facilitar i motivar la coordinació, comunicació i mediació en l’acompliment de tasques de manera cooperativa. Per començar hem de recordar que els sistemes multi-agent amb fins cooperatius podran ser arbitraris </a:t>
            </a:r>
            <a:r>
              <a:rPr lang="ca-ES" i="1" dirty="0"/>
              <a:t>(clic),</a:t>
            </a:r>
            <a:r>
              <a:rPr lang="ca-ES" dirty="0"/>
              <a:t> oberts </a:t>
            </a:r>
            <a:r>
              <a:rPr lang="ca-ES" i="1" dirty="0"/>
              <a:t>(clic)</a:t>
            </a:r>
            <a:r>
              <a:rPr lang="ca-ES" dirty="0"/>
              <a:t>, diversos </a:t>
            </a:r>
            <a:r>
              <a:rPr lang="ca-ES" i="1" dirty="0"/>
              <a:t>(clic),</a:t>
            </a:r>
            <a:r>
              <a:rPr lang="ca-ES" dirty="0"/>
              <a:t> regulats </a:t>
            </a:r>
            <a:r>
              <a:rPr lang="ca-ES" i="1" dirty="0"/>
              <a:t>(clic) </a:t>
            </a:r>
            <a:r>
              <a:rPr lang="ca-ES" dirty="0"/>
              <a:t>i organitzats </a:t>
            </a:r>
            <a:r>
              <a:rPr lang="ca-ES" i="1" dirty="0"/>
              <a:t>(clic). </a:t>
            </a:r>
            <a:r>
              <a:rPr lang="ca-ES" i="0" dirty="0"/>
              <a:t>Arbitraris perquè cada agent tindrà els seus objectius i aquests seran desconeguts per a la resta. Oberts perquè podrà haver una rotació lliure d’entrades i sortides d’agents del sistema. Diversos perquè l’especialització no té perquè estar limitada. Regulats en el sentit que el SMA tindrà les seves normatives i protocols de comunicació (</a:t>
            </a:r>
            <a:r>
              <a:rPr lang="ca-ES" i="1" dirty="0"/>
              <a:t>clic normatives i protocols)</a:t>
            </a:r>
            <a:r>
              <a:rPr lang="ca-ES" i="0" dirty="0"/>
              <a:t>. Per últim, generalment seran organitzats, en el sentit que inclouran solucions comunitàries per a l’ús de qualsevol agent, com registres de reputació, sistemes de pissarra o agents especialitzats en la mediació.</a:t>
            </a:r>
            <a:endParaRPr lang="ca-ES" dirty="0"/>
          </a:p>
        </p:txBody>
      </p:sp>
      <p:sp>
        <p:nvSpPr>
          <p:cNvPr id="4" name="Marcador de número de diapositiva 3"/>
          <p:cNvSpPr>
            <a:spLocks noGrp="1"/>
          </p:cNvSpPr>
          <p:nvPr>
            <p:ph type="sldNum" sz="quarter" idx="10"/>
          </p:nvPr>
        </p:nvSpPr>
        <p:spPr/>
        <p:txBody>
          <a:bodyPr/>
          <a:lstStyle/>
          <a:p>
            <a:fld id="{7DCC5613-29A6-4A46-8680-8E18E171F378}" type="slidenum">
              <a:rPr lang="es-ES" smtClean="0"/>
              <a:t>12</a:t>
            </a:fld>
            <a:endParaRPr lang="es-ES" dirty="0"/>
          </a:p>
        </p:txBody>
      </p:sp>
    </p:spTree>
    <p:extLst>
      <p:ext uri="{BB962C8B-B14F-4D97-AF65-F5344CB8AC3E}">
        <p14:creationId xmlns:p14="http://schemas.microsoft.com/office/powerpoint/2010/main" val="1849240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b="1" dirty="0"/>
              <a:t>(30’’) </a:t>
            </a:r>
            <a:r>
              <a:rPr lang="ca-ES" dirty="0"/>
              <a:t>A partir d’aquí comencem la Fase III del treball, dedicada a posar la mirada en el desenvolupament d’aquesta branca del coneixement. Es presenten dues propostes des d’un punt de vista teòric en aspectes encara poc desenvolupats en la documentació científica existent. En primer lloc, es proposa un sistema de pissarra específic per a agents cooperatius, i com a segona proposta, s’exposa un protocol de negociació de recompenses entre agents.</a:t>
            </a:r>
          </a:p>
        </p:txBody>
      </p:sp>
      <p:sp>
        <p:nvSpPr>
          <p:cNvPr id="4" name="Marcador de número de diapositiva 3"/>
          <p:cNvSpPr>
            <a:spLocks noGrp="1"/>
          </p:cNvSpPr>
          <p:nvPr>
            <p:ph type="sldNum" sz="quarter" idx="10"/>
          </p:nvPr>
        </p:nvSpPr>
        <p:spPr/>
        <p:txBody>
          <a:bodyPr/>
          <a:lstStyle/>
          <a:p>
            <a:fld id="{7DCC5613-29A6-4A46-8680-8E18E171F378}" type="slidenum">
              <a:rPr lang="es-ES" smtClean="0"/>
              <a:t>13</a:t>
            </a:fld>
            <a:endParaRPr lang="es-ES" dirty="0"/>
          </a:p>
        </p:txBody>
      </p:sp>
    </p:spTree>
    <p:extLst>
      <p:ext uri="{BB962C8B-B14F-4D97-AF65-F5344CB8AC3E}">
        <p14:creationId xmlns:p14="http://schemas.microsoft.com/office/powerpoint/2010/main" val="3459635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b="1" dirty="0"/>
              <a:t>(1’30’’) </a:t>
            </a:r>
            <a:r>
              <a:rPr lang="ca-ES" dirty="0"/>
              <a:t>La primera proposta fa referència a un sistema de pissarra específic per a agents cooperatius. Els sistemes de pissarra convencionals parteixen d’un repositori comú, anomenat pissarra, en el que els agents autònoms poden llegir i actualitzar dades amb l’objectiu de coordinar-se entre ells. En el camp de les relacions de confiança entre agents, hi ha certes funcions que poden ser de molta utilitat. En primer lloc, pot ser útil per a tots els agents disposar d’un registre lliure de reputacions, (</a:t>
            </a:r>
            <a:r>
              <a:rPr lang="ca-ES" i="1" dirty="0"/>
              <a:t>clic registre) </a:t>
            </a:r>
            <a:r>
              <a:rPr lang="ca-ES" dirty="0"/>
              <a:t>és a dir, que no estigui basat en certificats. D’aquesta manera s’estalvia tenir una entitat certificadora, que tot i que té els seus avantatges en quan a fiabilitat, també té costos associats. Per una altra banda, aquesta pissarra pot tenir la funció de registrar experiències passades entre agents </a:t>
            </a:r>
            <a:r>
              <a:rPr lang="ca-ES" i="1" dirty="0"/>
              <a:t>(clic repositori),</a:t>
            </a:r>
            <a:r>
              <a:rPr lang="ca-ES" dirty="0"/>
              <a:t> per tal que agents que es proposin fer les mateixes tasques o amb els mateixos agents en el futur, tinguin informació anticipada i puguin evitar cometre els mateixos errors o duplicar feina feta anteriorment. Finalment, aquest sistema de pissarra també pot tenir una funció de directori de serveis i estats dels mateixos. (</a:t>
            </a:r>
            <a:r>
              <a:rPr lang="ca-ES" i="1" dirty="0"/>
              <a:t>clic disponibilitat)</a:t>
            </a:r>
            <a:r>
              <a:rPr lang="ca-ES" dirty="0"/>
              <a:t> Els propis agents cooperatius i els agents relacionats amb l’organització del sistema multi-agent poden publicar aquí l’existència i disponibilitat de serveis interns al SMA o inclús externs, com biblioteques o sistemes de cerca.</a:t>
            </a:r>
          </a:p>
        </p:txBody>
      </p:sp>
      <p:sp>
        <p:nvSpPr>
          <p:cNvPr id="4" name="Marcador de número de diapositiva 3"/>
          <p:cNvSpPr>
            <a:spLocks noGrp="1"/>
          </p:cNvSpPr>
          <p:nvPr>
            <p:ph type="sldNum" sz="quarter" idx="10"/>
          </p:nvPr>
        </p:nvSpPr>
        <p:spPr/>
        <p:txBody>
          <a:bodyPr/>
          <a:lstStyle/>
          <a:p>
            <a:fld id="{7DCC5613-29A6-4A46-8680-8E18E171F378}" type="slidenum">
              <a:rPr lang="es-ES" smtClean="0"/>
              <a:t>14</a:t>
            </a:fld>
            <a:endParaRPr lang="es-ES" dirty="0"/>
          </a:p>
        </p:txBody>
      </p:sp>
    </p:spTree>
    <p:extLst>
      <p:ext uri="{BB962C8B-B14F-4D97-AF65-F5344CB8AC3E}">
        <p14:creationId xmlns:p14="http://schemas.microsoft.com/office/powerpoint/2010/main" val="2624848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b="1" dirty="0"/>
              <a:t>(1’40’’) </a:t>
            </a:r>
            <a:r>
              <a:rPr lang="ca-ES" dirty="0"/>
              <a:t>La segona proposta gira entorn a com es repartiran les recompenses dins una relació entre dos agents autònoms. </a:t>
            </a:r>
            <a:r>
              <a:rPr lang="ca-ES" sz="1200" kern="1200" dirty="0">
                <a:solidFill>
                  <a:schemeClr val="tx1"/>
                </a:solidFill>
                <a:effectLst/>
                <a:latin typeface="+mn-lt"/>
                <a:ea typeface="+mn-ea"/>
                <a:cs typeface="+mn-cs"/>
              </a:rPr>
              <a:t>La teoria i models de jocs cooperatius, es basa normalment en la assumpció que les recompenses seran lliurement distribuïdes entre els agents integrants de la corresponent coalició o qualsevol altra mena de relació. Aquest supòsit es deu a l’assumpció que els agents acceptaran fer les tasques assignades a partir de les recompenses distribuïdes a cadascun, però això no té perquè ser així. L’agent o agents als que se’ls sol·liciti col·laboració poden ser agents altament requerits i per tant tenir altres prioritats o excessos de càrrega per exemple. El no oferir-los la possibilitat de rebre una recompensa acordada pot reduir les possibilitats que l’agent iniciador trobi agents per a la col·laboració que necessita. A través del protocol proposat, l’agent que està a càrrec de la tasca que vol externalitzar, estarà preparat per contactar altres agents oferint un cert nivell de recompensa variable en funció d’un procés de negociació que iniciarà individualment. El protocol de recompensa està dissenyat a partir dels següents criteris: el primer, que la negociació tracti sempre d’obtenir el millor resultat per a l’agent iniciador. Això en principi s’aconseguirà iniciant la negociació oferint valors de recompensa baixos, per provar que els agents contactats acceptin condicions favorables a l’iniciador. En cas que no s’acceptin, el valor de recompensa s’anirà incrementant. El segon criteri, és el de que la negociació sempre deixi un marge positiu de benefici per a l’agent negociador. Això es farà mitjançant el càlcul previ del valor màxim de recompensa a cedir. Arribat a aquest marge màxim, la negociació es tancarà i es provarà de consultar altres agents tornant a començar pel principi.</a:t>
            </a:r>
            <a:endParaRPr lang="ca-ES" dirty="0"/>
          </a:p>
        </p:txBody>
      </p:sp>
      <p:sp>
        <p:nvSpPr>
          <p:cNvPr id="4" name="Marcador de número de diapositiva 3"/>
          <p:cNvSpPr>
            <a:spLocks noGrp="1"/>
          </p:cNvSpPr>
          <p:nvPr>
            <p:ph type="sldNum" sz="quarter" idx="10"/>
          </p:nvPr>
        </p:nvSpPr>
        <p:spPr/>
        <p:txBody>
          <a:bodyPr/>
          <a:lstStyle/>
          <a:p>
            <a:fld id="{7DCC5613-29A6-4A46-8680-8E18E171F378}" type="slidenum">
              <a:rPr lang="es-ES" smtClean="0"/>
              <a:t>15</a:t>
            </a:fld>
            <a:endParaRPr lang="es-ES" dirty="0"/>
          </a:p>
        </p:txBody>
      </p:sp>
    </p:spTree>
    <p:extLst>
      <p:ext uri="{BB962C8B-B14F-4D97-AF65-F5344CB8AC3E}">
        <p14:creationId xmlns:p14="http://schemas.microsoft.com/office/powerpoint/2010/main" val="1612592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(1’10’’) </a:t>
            </a:r>
            <a:r>
              <a:rPr lang="en-US" b="1" dirty="0" err="1"/>
              <a:t>Reptes</a:t>
            </a:r>
            <a:r>
              <a:rPr lang="en-US" b="1" dirty="0"/>
              <a:t> I </a:t>
            </a:r>
            <a:r>
              <a:rPr lang="en-US" b="1" dirty="0" err="1"/>
              <a:t>àrees</a:t>
            </a:r>
            <a:r>
              <a:rPr lang="en-US" b="1" dirty="0"/>
              <a:t> </a:t>
            </a:r>
            <a:r>
              <a:rPr lang="en-US" b="1" dirty="0" err="1"/>
              <a:t>obertes</a:t>
            </a:r>
            <a:r>
              <a:rPr lang="en-US" b="1" dirty="0"/>
              <a:t> al </a:t>
            </a:r>
            <a:r>
              <a:rPr lang="en-US" b="1" dirty="0" err="1"/>
              <a:t>desenvolupament</a:t>
            </a:r>
            <a:r>
              <a:rPr lang="en-US" b="1" dirty="0"/>
              <a:t>. </a:t>
            </a:r>
            <a:r>
              <a:rPr lang="ca-ES" sz="1200" kern="1200" dirty="0">
                <a:solidFill>
                  <a:schemeClr val="tx1"/>
                </a:solidFill>
                <a:effectLst/>
                <a:latin typeface="+mn-lt"/>
                <a:ea typeface="+mn-ea"/>
                <a:cs typeface="+mn-cs"/>
              </a:rPr>
              <a:t>En aquest camp de coneixement, segueixen estudiant-se i essent publicats documents cièntifics que tracten d’avançar en diversos fronts oberts. Un dels principals reptes dels sistemes</a:t>
            </a:r>
            <a:r>
              <a:rPr lang="ca-ES" sz="1200" kern="1200" baseline="0" dirty="0">
                <a:solidFill>
                  <a:schemeClr val="tx1"/>
                </a:solidFill>
                <a:effectLst/>
                <a:latin typeface="+mn-lt"/>
                <a:ea typeface="+mn-ea"/>
                <a:cs typeface="+mn-cs"/>
              </a:rPr>
              <a:t> de confianca i reputació segueix sent la Robustesa. </a:t>
            </a:r>
            <a:r>
              <a:rPr lang="ca-ES" sz="1200" kern="1200" dirty="0">
                <a:solidFill>
                  <a:schemeClr val="tx1"/>
                </a:solidFill>
                <a:effectLst/>
                <a:latin typeface="+mn-lt"/>
                <a:ea typeface="+mn-ea"/>
                <a:cs typeface="+mn-cs"/>
              </a:rPr>
              <a:t>Existeixen multitud de tipus d’atacs que poden usar-se per impactar, en positiu o en negatiu, els valors de reputació registrats en un sistema multi-agent. Un altre dels</a:t>
            </a:r>
            <a:r>
              <a:rPr lang="ca-ES" sz="1200" kern="1200" baseline="0" dirty="0">
                <a:solidFill>
                  <a:schemeClr val="tx1"/>
                </a:solidFill>
                <a:effectLst/>
                <a:latin typeface="+mn-lt"/>
                <a:ea typeface="+mn-ea"/>
                <a:cs typeface="+mn-cs"/>
              </a:rPr>
              <a:t> camps en els que sembla haver-hi marge d’investigació és el dels mètodes sòcio-cognitius. En especial, el disseny de reptes concrets per als agents autònoms cooperatius sembla estar encara poc explorat. Igual succeeix en la priorització de tasques en agents autònoms cooperatius</a:t>
            </a:r>
            <a:r>
              <a:rPr lang="ca-ES" sz="1200" kern="1200" dirty="0">
                <a:solidFill>
                  <a:schemeClr val="tx1"/>
                </a:solidFill>
                <a:effectLst/>
                <a:latin typeface="+mn-lt"/>
                <a:ea typeface="+mn-ea"/>
                <a:cs typeface="+mn-cs"/>
              </a:rPr>
              <a:t>: es troba a faltar sovint l’adició de mecanismes per a la maximitació de càrregues de treball, incloent sol·lucions per al balanceig de tasques entre agents. Per últim, una altra àrea</a:t>
            </a:r>
            <a:r>
              <a:rPr lang="ca-ES" sz="1200" kern="1200" baseline="0" dirty="0">
                <a:solidFill>
                  <a:schemeClr val="tx1"/>
                </a:solidFill>
                <a:effectLst/>
                <a:latin typeface="+mn-lt"/>
                <a:ea typeface="+mn-ea"/>
                <a:cs typeface="+mn-cs"/>
              </a:rPr>
              <a:t> d’interès pot ser de la selecció d’agents amb criteris avançats. Com sabem, l</a:t>
            </a:r>
            <a:r>
              <a:rPr lang="ca-ES" sz="1200" kern="1200" dirty="0">
                <a:solidFill>
                  <a:schemeClr val="tx1"/>
                </a:solidFill>
                <a:effectLst/>
                <a:latin typeface="+mn-lt"/>
                <a:ea typeface="+mn-ea"/>
                <a:cs typeface="+mn-cs"/>
              </a:rPr>
              <a:t>es coal·licions es formen a través de la conveniència de diversos agents per establir</a:t>
            </a:r>
            <a:r>
              <a:rPr lang="ca-ES" sz="1200" kern="1200" baseline="0" dirty="0">
                <a:solidFill>
                  <a:schemeClr val="tx1"/>
                </a:solidFill>
                <a:effectLst/>
                <a:latin typeface="+mn-lt"/>
                <a:ea typeface="+mn-ea"/>
                <a:cs typeface="+mn-cs"/>
              </a:rPr>
              <a:t> relacions de confiança multi-laterals, però els criteris que utilitzen presenten sovint </a:t>
            </a:r>
            <a:r>
              <a:rPr lang="ca-ES" sz="1200" kern="1200" dirty="0">
                <a:solidFill>
                  <a:schemeClr val="tx1"/>
                </a:solidFill>
                <a:effectLst/>
                <a:latin typeface="+mn-lt"/>
                <a:ea typeface="+mn-ea"/>
                <a:cs typeface="+mn-cs"/>
              </a:rPr>
              <a:t>certes limitacions. Valors com la inclusió (donar oportunitats a nous tipus d’agents) o la diversitat (integració d’agents amb diferents capacitats) són poc o gens presents en les estratègies de formació de coal·licions, tot i que en ocasions poden representar increments de productivitat importants en les mateixes.</a:t>
            </a:r>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7DCC5613-29A6-4A46-8680-8E18E171F378}" type="slidenum">
              <a:rPr lang="es-ES" smtClean="0"/>
              <a:t>16</a:t>
            </a:fld>
            <a:endParaRPr lang="es-ES" dirty="0"/>
          </a:p>
        </p:txBody>
      </p:sp>
    </p:spTree>
    <p:extLst>
      <p:ext uri="{BB962C8B-B14F-4D97-AF65-F5344CB8AC3E}">
        <p14:creationId xmlns:p14="http://schemas.microsoft.com/office/powerpoint/2010/main" val="1887297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a-ES" b="1" noProof="0" dirty="0"/>
              <a:t>(10’’)</a:t>
            </a:r>
            <a:r>
              <a:rPr lang="ca-ES" baseline="0" noProof="0" dirty="0"/>
              <a:t> Conclusions. </a:t>
            </a:r>
            <a:endParaRPr lang="ca-ES" noProof="0" dirty="0"/>
          </a:p>
        </p:txBody>
      </p:sp>
      <p:sp>
        <p:nvSpPr>
          <p:cNvPr id="4" name="Slide Number Placeholder 3"/>
          <p:cNvSpPr>
            <a:spLocks noGrp="1"/>
          </p:cNvSpPr>
          <p:nvPr>
            <p:ph type="sldNum" sz="quarter" idx="10"/>
          </p:nvPr>
        </p:nvSpPr>
        <p:spPr/>
        <p:txBody>
          <a:bodyPr/>
          <a:lstStyle/>
          <a:p>
            <a:fld id="{7DCC5613-29A6-4A46-8680-8E18E171F378}" type="slidenum">
              <a:rPr lang="es-ES" smtClean="0"/>
              <a:t>17</a:t>
            </a:fld>
            <a:endParaRPr lang="es-ES" dirty="0"/>
          </a:p>
        </p:txBody>
      </p:sp>
    </p:spTree>
    <p:extLst>
      <p:ext uri="{BB962C8B-B14F-4D97-AF65-F5344CB8AC3E}">
        <p14:creationId xmlns:p14="http://schemas.microsoft.com/office/powerpoint/2010/main" val="1085878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a-ES" b="1" noProof="0" dirty="0"/>
              <a:t>(2’10’’)</a:t>
            </a:r>
            <a:r>
              <a:rPr lang="ca-ES" noProof="0" dirty="0"/>
              <a:t> Gràcies</a:t>
            </a:r>
            <a:r>
              <a:rPr lang="ca-ES" baseline="0" noProof="0" dirty="0"/>
              <a:t> al treball fet durant aquests darrers mesos, he pres una perspectiva i coneixements que no tenia abans de començar. Primer de tot ha estat veure que é</a:t>
            </a:r>
            <a:r>
              <a:rPr lang="ca-ES" sz="1200" kern="1200" noProof="0" dirty="0">
                <a:solidFill>
                  <a:schemeClr val="tx1"/>
                </a:solidFill>
                <a:effectLst/>
                <a:latin typeface="+mn-lt"/>
                <a:ea typeface="+mn-ea"/>
                <a:cs typeface="+mn-cs"/>
              </a:rPr>
              <a:t>s un camp multi-disciplinar, és a dir, que es creua sovint amb bases d’altres àrees</a:t>
            </a:r>
            <a:r>
              <a:rPr lang="ca-ES" sz="1200" kern="1200" baseline="0" noProof="0" dirty="0">
                <a:solidFill>
                  <a:schemeClr val="tx1"/>
                </a:solidFill>
                <a:effectLst/>
                <a:latin typeface="+mn-lt"/>
                <a:ea typeface="+mn-ea"/>
                <a:cs typeface="+mn-cs"/>
              </a:rPr>
              <a:t> de coneixement. Funcions </a:t>
            </a:r>
            <a:r>
              <a:rPr lang="ca-ES" sz="1200" kern="1200" noProof="0" dirty="0">
                <a:solidFill>
                  <a:schemeClr val="tx1"/>
                </a:solidFill>
                <a:effectLst/>
                <a:latin typeface="+mn-lt"/>
                <a:ea typeface="+mn-ea"/>
                <a:cs typeface="+mn-cs"/>
              </a:rPr>
              <a:t>matemàtiques i financeres (p.e. teoria de jocs), bases de la psicologia (confiança i relacions), de la ètica (falses reputacions), o més purament informàtiques (protocols i estàndards de comunicació) i específiques de la intel·ligència artificial (p.e. aprenentatge automàtic)</a:t>
            </a:r>
            <a:r>
              <a:rPr lang="ca-ES" sz="1200" kern="1200" baseline="0" noProof="0" dirty="0">
                <a:solidFill>
                  <a:schemeClr val="tx1"/>
                </a:solidFill>
                <a:effectLst/>
                <a:latin typeface="+mn-lt"/>
                <a:ea typeface="+mn-ea"/>
                <a:cs typeface="+mn-cs"/>
              </a:rPr>
              <a:t> es combinen contínuament. </a:t>
            </a:r>
          </a:p>
          <a:p>
            <a:pPr marL="0" marR="0" lvl="0" indent="0" algn="l" defTabSz="457200" rtl="0" eaLnBrk="1" fontAlgn="auto" latinLnBrk="0" hangingPunct="1">
              <a:lnSpc>
                <a:spcPct val="100000"/>
              </a:lnSpc>
              <a:spcBef>
                <a:spcPts val="0"/>
              </a:spcBef>
              <a:spcAft>
                <a:spcPts val="0"/>
              </a:spcAft>
              <a:buClrTx/>
              <a:buSzTx/>
              <a:buFontTx/>
              <a:buNone/>
              <a:tabLst/>
              <a:defRPr/>
            </a:pPr>
            <a:r>
              <a:rPr lang="ca-ES" sz="1200" kern="1200" noProof="0" dirty="0">
                <a:solidFill>
                  <a:schemeClr val="tx1"/>
                </a:solidFill>
                <a:effectLst/>
                <a:latin typeface="+mn-lt"/>
                <a:ea typeface="+mn-ea"/>
                <a:cs typeface="+mn-cs"/>
              </a:rPr>
              <a:t>En segon lloc, ha descobert que és d’aplicació modular. És a dir, la majoria de teories i papers científics publicats proposen sol·lucions que són complementaris als altres. Això implica que els agents poden anar sumant propietats i capacitats, i utilitzant mecanismes diferents en entorns i situacions diferents.</a:t>
            </a:r>
          </a:p>
          <a:p>
            <a:r>
              <a:rPr lang="ca-ES" sz="1200" kern="1200" noProof="0" dirty="0">
                <a:solidFill>
                  <a:schemeClr val="tx1"/>
                </a:solidFill>
                <a:effectLst/>
                <a:latin typeface="+mn-lt"/>
                <a:ea typeface="+mn-ea"/>
                <a:cs typeface="+mn-cs"/>
              </a:rPr>
              <a:t>També</a:t>
            </a:r>
            <a:r>
              <a:rPr lang="ca-ES" sz="1200" kern="1200" baseline="0" noProof="0" dirty="0">
                <a:solidFill>
                  <a:schemeClr val="tx1"/>
                </a:solidFill>
                <a:effectLst/>
                <a:latin typeface="+mn-lt"/>
                <a:ea typeface="+mn-ea"/>
                <a:cs typeface="+mn-cs"/>
              </a:rPr>
              <a:t> he anat descobrint que </a:t>
            </a:r>
            <a:r>
              <a:rPr lang="ca-ES" sz="1200" kern="1200" noProof="0" dirty="0">
                <a:solidFill>
                  <a:schemeClr val="tx1"/>
                </a:solidFill>
                <a:effectLst/>
                <a:latin typeface="+mn-lt"/>
                <a:ea typeface="+mn-ea"/>
                <a:cs typeface="+mn-cs"/>
              </a:rPr>
              <a:t>utilitzar la pròpia experiència humana en aquest camp no és només interessant sino que és molt útil. Totes i cadascuna de les modalitats d’estudi, amb les seves sol·lucions proposades, tenen un cert grau de similitud amb el comportament humà. Des de mètodes senzills com els d’avaluació directa (recordar experiències passades respecte a altres persones) o els de reputació indirecta (demanar a tercers quines experiències han tingut amb la persona analitzada), fins a mètodes complexes com els socio-cognitius (en els humans seria fixar-se en les aparences o informació de primera vista), s’apropen molt als nostres comportaments. De la mateixa manera, aquests mecanismes pateixen de riscos similars als que patim nosaltres: danys en la reputació, errors en les estimacions de confiança</a:t>
            </a:r>
            <a:r>
              <a:rPr lang="ca-ES" sz="1200" kern="1200" baseline="0" noProof="0" dirty="0">
                <a:solidFill>
                  <a:schemeClr val="tx1"/>
                </a:solidFill>
                <a:effectLst/>
                <a:latin typeface="+mn-lt"/>
                <a:ea typeface="+mn-ea"/>
                <a:cs typeface="+mn-cs"/>
              </a:rPr>
              <a:t> o</a:t>
            </a:r>
            <a:r>
              <a:rPr lang="ca-ES" sz="1200" kern="1200" noProof="0" dirty="0">
                <a:solidFill>
                  <a:schemeClr val="tx1"/>
                </a:solidFill>
                <a:effectLst/>
                <a:latin typeface="+mn-lt"/>
                <a:ea typeface="+mn-ea"/>
                <a:cs typeface="+mn-cs"/>
              </a:rPr>
              <a:t> intents d’aconseguir millor reputació per a aconseguir beneficis subjacents.</a:t>
            </a:r>
          </a:p>
          <a:p>
            <a:pPr marL="0" marR="0" lvl="0" indent="0" algn="l" defTabSz="457200" rtl="0" eaLnBrk="1" fontAlgn="auto" latinLnBrk="0" hangingPunct="1">
              <a:lnSpc>
                <a:spcPct val="100000"/>
              </a:lnSpc>
              <a:spcBef>
                <a:spcPts val="0"/>
              </a:spcBef>
              <a:spcAft>
                <a:spcPts val="0"/>
              </a:spcAft>
              <a:buClrTx/>
              <a:buSzTx/>
              <a:buFontTx/>
              <a:buNone/>
              <a:tabLst/>
              <a:defRPr/>
            </a:pPr>
            <a:r>
              <a:rPr lang="ca-ES" sz="1200" kern="1200" noProof="0" dirty="0">
                <a:solidFill>
                  <a:schemeClr val="tx1"/>
                </a:solidFill>
                <a:effectLst/>
                <a:latin typeface="+mn-lt"/>
                <a:ea typeface="+mn-ea"/>
                <a:cs typeface="+mn-cs"/>
              </a:rPr>
              <a:t>També m’ha semblat interessant el fet que els</a:t>
            </a:r>
            <a:r>
              <a:rPr lang="ca-ES" sz="1200" kern="1200" baseline="0" noProof="0" dirty="0">
                <a:solidFill>
                  <a:schemeClr val="tx1"/>
                </a:solidFill>
                <a:effectLst/>
                <a:latin typeface="+mn-lt"/>
                <a:ea typeface="+mn-ea"/>
                <a:cs typeface="+mn-cs"/>
              </a:rPr>
              <a:t> models de confiança entre agents </a:t>
            </a:r>
            <a:r>
              <a:rPr lang="ca-ES" sz="1200" kern="1200" noProof="0" dirty="0">
                <a:solidFill>
                  <a:schemeClr val="tx1"/>
                </a:solidFill>
                <a:effectLst/>
                <a:latin typeface="+mn-lt"/>
                <a:ea typeface="+mn-ea"/>
                <a:cs typeface="+mn-cs"/>
              </a:rPr>
              <a:t>permeten una anàlisi des de punts de vista molt diferents, degut a la gran diversitat d’ús d’agents i sistemes multi-agent (usos financers, de recerca, comercials, etc).</a:t>
            </a:r>
          </a:p>
          <a:p>
            <a:r>
              <a:rPr lang="ca-ES" sz="1200" kern="1200" noProof="0" dirty="0">
                <a:solidFill>
                  <a:schemeClr val="tx1"/>
                </a:solidFill>
                <a:effectLst/>
                <a:latin typeface="+mn-lt"/>
                <a:ea typeface="+mn-ea"/>
                <a:cs typeface="+mn-cs"/>
              </a:rPr>
              <a:t>Finalment, un fet remarcable en aquest camp de treball és que hi ha pocs documents publicats que tractin de donar una visió global dels avenços fets fins al moment. Hi ha un alt grau de disgregació d’informes i anàlisis, amb molts articles publicats oferint punts de vista i solucions diferents, però sovint sense introduir el coneixement anterior. Aquí és on he trobat un dels reptes principals quan tractava de copsar el coneixement disponible, però també l’oportunitat d’oferir un treball amb una característica diferenciadora,</a:t>
            </a:r>
            <a:r>
              <a:rPr lang="ca-ES" sz="1200" kern="1200" baseline="0" noProof="0" dirty="0">
                <a:solidFill>
                  <a:schemeClr val="tx1"/>
                </a:solidFill>
                <a:effectLst/>
                <a:latin typeface="+mn-lt"/>
                <a:ea typeface="+mn-ea"/>
                <a:cs typeface="+mn-cs"/>
              </a:rPr>
              <a:t> i tractar de</a:t>
            </a:r>
            <a:r>
              <a:rPr lang="ca-ES" sz="1200" kern="1200" noProof="0" dirty="0">
                <a:solidFill>
                  <a:schemeClr val="tx1"/>
                </a:solidFill>
                <a:effectLst/>
                <a:latin typeface="+mn-lt"/>
                <a:ea typeface="+mn-ea"/>
                <a:cs typeface="+mn-cs"/>
              </a:rPr>
              <a:t> donar una visió general dels progressos fets fins ara d’una manera planera i alhora estructurada.</a:t>
            </a:r>
          </a:p>
          <a:p>
            <a:r>
              <a:rPr lang="ca-ES" sz="1200" kern="1200" noProof="0" dirty="0">
                <a:solidFill>
                  <a:schemeClr val="tx1"/>
                </a:solidFill>
                <a:effectLst/>
                <a:latin typeface="+mn-lt"/>
                <a:ea typeface="+mn-ea"/>
                <a:cs typeface="+mn-cs"/>
              </a:rPr>
              <a:t> </a:t>
            </a:r>
          </a:p>
          <a:p>
            <a:endParaRPr lang="ca-ES" noProof="0" dirty="0"/>
          </a:p>
        </p:txBody>
      </p:sp>
      <p:sp>
        <p:nvSpPr>
          <p:cNvPr id="4" name="Slide Number Placeholder 3"/>
          <p:cNvSpPr>
            <a:spLocks noGrp="1"/>
          </p:cNvSpPr>
          <p:nvPr>
            <p:ph type="sldNum" sz="quarter" idx="10"/>
          </p:nvPr>
        </p:nvSpPr>
        <p:spPr/>
        <p:txBody>
          <a:bodyPr/>
          <a:lstStyle/>
          <a:p>
            <a:fld id="{7DCC5613-29A6-4A46-8680-8E18E171F378}" type="slidenum">
              <a:rPr lang="es-ES" smtClean="0"/>
              <a:t>18</a:t>
            </a:fld>
            <a:endParaRPr lang="es-ES" dirty="0"/>
          </a:p>
        </p:txBody>
      </p:sp>
    </p:spTree>
    <p:extLst>
      <p:ext uri="{BB962C8B-B14F-4D97-AF65-F5344CB8AC3E}">
        <p14:creationId xmlns:p14="http://schemas.microsoft.com/office/powerpoint/2010/main" val="2042557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b="1" dirty="0"/>
              <a:t>(15’’) </a:t>
            </a:r>
            <a:r>
              <a:rPr lang="ca-ES" b="0" dirty="0"/>
              <a:t>Espero que els continguts d’aquesta presentació hagin estat interessants. El treball complet i aquest</a:t>
            </a:r>
            <a:r>
              <a:rPr lang="ca-ES" b="0" baseline="0" dirty="0"/>
              <a:t> vídeo de presentació </a:t>
            </a:r>
            <a:r>
              <a:rPr lang="ca-ES" b="0" dirty="0"/>
              <a:t>es poden trobar a la biblioteca de la UOC. Moltes gràcies per l’interès en aquest projecte.</a:t>
            </a:r>
          </a:p>
        </p:txBody>
      </p:sp>
      <p:sp>
        <p:nvSpPr>
          <p:cNvPr id="4" name="Marcador de número de diapositiva 3"/>
          <p:cNvSpPr>
            <a:spLocks noGrp="1"/>
          </p:cNvSpPr>
          <p:nvPr>
            <p:ph type="sldNum" sz="quarter" idx="10"/>
          </p:nvPr>
        </p:nvSpPr>
        <p:spPr/>
        <p:txBody>
          <a:bodyPr/>
          <a:lstStyle/>
          <a:p>
            <a:fld id="{7DCC5613-29A6-4A46-8680-8E18E171F378}" type="slidenum">
              <a:rPr lang="es-ES" smtClean="0"/>
              <a:t>19</a:t>
            </a:fld>
            <a:endParaRPr lang="es-ES" dirty="0"/>
          </a:p>
        </p:txBody>
      </p:sp>
    </p:spTree>
    <p:extLst>
      <p:ext uri="{BB962C8B-B14F-4D97-AF65-F5344CB8AC3E}">
        <p14:creationId xmlns:p14="http://schemas.microsoft.com/office/powerpoint/2010/main" val="92095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b="1" dirty="0"/>
              <a:t>(30’’) </a:t>
            </a:r>
            <a:r>
              <a:rPr lang="ca-ES" dirty="0"/>
              <a:t>He dividit el meu treball en 3 fases: la primera part tracta de donar visió general respecte als principals conceptes d’aquesta branca de la Intel·ligència Artificial, per després veure les principals solucions arquitectòniques proposades. Finalment,</a:t>
            </a:r>
            <a:r>
              <a:rPr lang="ca-ES" baseline="0" dirty="0"/>
              <a:t> es fan </a:t>
            </a:r>
            <a:r>
              <a:rPr lang="ca-ES" dirty="0"/>
              <a:t>dues propostes evolutives i es revisen diverses oportunitats d’investigació obertes en aquest camp. L’objectiu del meu treball és el de donar una visió global, entenedora i didàctica relativa als models i sistemes de confiança entre agents autònoms, així com proposar dos desenvolupaments teòrics possibles i analitzar les vies obertes de desenvolupament en aquest camp de treball </a:t>
            </a:r>
            <a:r>
              <a:rPr lang="ca-ES" i="1" dirty="0"/>
              <a:t>(clic passa plana).</a:t>
            </a:r>
            <a:endParaRPr lang="ca-ES" dirty="0"/>
          </a:p>
          <a:p>
            <a:endParaRPr lang="es-ES" dirty="0"/>
          </a:p>
        </p:txBody>
      </p:sp>
      <p:sp>
        <p:nvSpPr>
          <p:cNvPr id="4" name="Marcador de número de diapositiva 3"/>
          <p:cNvSpPr>
            <a:spLocks noGrp="1"/>
          </p:cNvSpPr>
          <p:nvPr>
            <p:ph type="sldNum" sz="quarter" idx="10"/>
          </p:nvPr>
        </p:nvSpPr>
        <p:spPr/>
        <p:txBody>
          <a:bodyPr/>
          <a:lstStyle/>
          <a:p>
            <a:fld id="{7DCC5613-29A6-4A46-8680-8E18E171F378}" type="slidenum">
              <a:rPr lang="es-ES" smtClean="0"/>
              <a:t>2</a:t>
            </a:fld>
            <a:endParaRPr lang="es-ES" dirty="0"/>
          </a:p>
        </p:txBody>
      </p:sp>
    </p:spTree>
    <p:extLst>
      <p:ext uri="{BB962C8B-B14F-4D97-AF65-F5344CB8AC3E}">
        <p14:creationId xmlns:p14="http://schemas.microsoft.com/office/powerpoint/2010/main" val="1740753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b="1" dirty="0"/>
              <a:t>(10’’) </a:t>
            </a:r>
            <a:r>
              <a:rPr lang="ca-ES" b="0" dirty="0"/>
              <a:t>La primera</a:t>
            </a:r>
            <a:r>
              <a:rPr lang="ca-ES" b="0" baseline="0" dirty="0"/>
              <a:t> part d’aquest treball final de carrera està orientada a donar una visió general de les bases, models i complexitats de les rel·lacions entre agents autònoms basades en la confiança</a:t>
            </a:r>
            <a:r>
              <a:rPr lang="ca-ES" dirty="0"/>
              <a:t>. Per a poder introduir els capítols posteriors, cal primer revisar alguns conceptes principals </a:t>
            </a:r>
            <a:r>
              <a:rPr lang="ca-ES" i="1" dirty="0"/>
              <a:t>(clic passa plana).</a:t>
            </a:r>
          </a:p>
        </p:txBody>
      </p:sp>
      <p:sp>
        <p:nvSpPr>
          <p:cNvPr id="4" name="Marcador de número de diapositiva 3"/>
          <p:cNvSpPr>
            <a:spLocks noGrp="1"/>
          </p:cNvSpPr>
          <p:nvPr>
            <p:ph type="sldNum" sz="quarter" idx="10"/>
          </p:nvPr>
        </p:nvSpPr>
        <p:spPr/>
        <p:txBody>
          <a:bodyPr/>
          <a:lstStyle/>
          <a:p>
            <a:fld id="{7DCC5613-29A6-4A46-8680-8E18E171F378}" type="slidenum">
              <a:rPr lang="es-ES" smtClean="0"/>
              <a:t>3</a:t>
            </a:fld>
            <a:endParaRPr lang="es-ES" dirty="0"/>
          </a:p>
        </p:txBody>
      </p:sp>
    </p:spTree>
    <p:extLst>
      <p:ext uri="{BB962C8B-B14F-4D97-AF65-F5344CB8AC3E}">
        <p14:creationId xmlns:p14="http://schemas.microsoft.com/office/powerpoint/2010/main" val="3242994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b="1" dirty="0"/>
              <a:t>(1’50’’)</a:t>
            </a:r>
            <a:r>
              <a:rPr lang="ca-ES" dirty="0"/>
              <a:t> El nostre actor principal és l’agent autònom </a:t>
            </a:r>
            <a:r>
              <a:rPr lang="ca-ES" i="1" dirty="0"/>
              <a:t>(es visualitza el text d’agent autònom),</a:t>
            </a:r>
            <a:r>
              <a:rPr lang="ca-ES" dirty="0"/>
              <a:t> però ens interessen un determinat tipus d’agents: aquells que estan, bé preparats, bé determinats, a cooperar amb altres agents a través de relacions de confiança </a:t>
            </a:r>
            <a:r>
              <a:rPr lang="ca-ES" i="1" dirty="0"/>
              <a:t>(es visualitzen dos textos més d’agent autònom).</a:t>
            </a:r>
            <a:r>
              <a:rPr lang="ca-ES" dirty="0"/>
              <a:t> Així, des d’aquest punt de vista, tenim dues primeres classificacions: els agents competitius, i el agents cooperatius. Els primers interactuaran amb altres agents només amb l’objectiu d’obtenir el millor resultat per a sí mateixos, mentre que els segons, consideraran a més les relacions que estableixin con un objectiu en sí mateixes. El segon actor principal són els entorns en els que els agents treballen i interactuen: aquests són els anomenats “sistemes multi-agent” </a:t>
            </a:r>
            <a:r>
              <a:rPr lang="ca-ES" i="1" dirty="0"/>
              <a:t>(surten els sistemes multi-age</a:t>
            </a:r>
            <a:r>
              <a:rPr lang="ca-ES" b="0" i="1" dirty="0"/>
              <a:t>nt</a:t>
            </a:r>
            <a:r>
              <a:rPr lang="ca-ES" i="1" dirty="0"/>
              <a:t>)</a:t>
            </a:r>
            <a:r>
              <a:rPr lang="ca-ES" dirty="0"/>
              <a:t>. D’aquests també n’hi ha diversos tipus que responen a finalitats i entorns també diferents, però un altre cop ens interessen aquells que són: arbitraris (en que les intencions de cada agent són totalment privades), oberts (en que s’hi afegeixen i en surten agents lliurement) i diversos (en que conviuen diferents tipus d’agents). Però abans d’entrar en matèria, també ens cal repassar els conceptes principals de base: el més important de tots ells és la confiança, concepte que s’entén sovint com una dualitat de cost i benefici. Cost perquè conté una part inherent de risc i d’incertesa, i benefici, perquè a través d’una relació de confiança es poden obtenir resultats que difícilment es poden obtenir individualment. En el cas dels agents, la confiança es tradueix en valors numèrics que tracten d’aproximar la fiabilitat d’un agent en concret en front d’una possible cooperació. Finalment, el concepte que ens falta per definir és el de reputació, que no és altra que </a:t>
            </a:r>
            <a:r>
              <a:rPr lang="ca-ES" dirty="0" err="1"/>
              <a:t>que</a:t>
            </a:r>
            <a:r>
              <a:rPr lang="ca-ES" dirty="0"/>
              <a:t> el valor de confiança quan està transmès per agents tercers o registres especialitzats.</a:t>
            </a:r>
          </a:p>
        </p:txBody>
      </p:sp>
      <p:sp>
        <p:nvSpPr>
          <p:cNvPr id="4" name="Marcador de número de diapositiva 3"/>
          <p:cNvSpPr>
            <a:spLocks noGrp="1"/>
          </p:cNvSpPr>
          <p:nvPr>
            <p:ph type="sldNum" sz="quarter" idx="10"/>
          </p:nvPr>
        </p:nvSpPr>
        <p:spPr/>
        <p:txBody>
          <a:bodyPr/>
          <a:lstStyle/>
          <a:p>
            <a:fld id="{7DCC5613-29A6-4A46-8680-8E18E171F378}" type="slidenum">
              <a:rPr lang="es-ES" smtClean="0"/>
              <a:t>4</a:t>
            </a:fld>
            <a:endParaRPr lang="es-ES" dirty="0"/>
          </a:p>
        </p:txBody>
      </p:sp>
    </p:spTree>
    <p:extLst>
      <p:ext uri="{BB962C8B-B14F-4D97-AF65-F5344CB8AC3E}">
        <p14:creationId xmlns:p14="http://schemas.microsoft.com/office/powerpoint/2010/main" val="407448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b="1" dirty="0"/>
              <a:t>(1’30’’)</a:t>
            </a:r>
            <a:r>
              <a:rPr lang="ca-ES" dirty="0"/>
              <a:t> La primera qüestió important a resoldre és la següent: si confiar comporta un risc i una pèrdua de control en sí mateix, perquè fer-ho? Comencem pel principi. Partim de la base que un agent autònom existeix per a resoldre una o més tasques, és a dir, per acomplir un objectiu en concret </a:t>
            </a:r>
            <a:r>
              <a:rPr lang="ca-ES" i="1" dirty="0"/>
              <a:t>(clic Objectius). </a:t>
            </a:r>
            <a:r>
              <a:rPr lang="ca-ES" i="0" dirty="0"/>
              <a:t>Per a aconseguir completar-lo, es podrà trobar davant una sèrie de reptes: pot ser que la informació que necessiti estigui distribuïda o deslocalitzada (</a:t>
            </a:r>
            <a:r>
              <a:rPr lang="ca-ES" i="1" dirty="0"/>
              <a:t>clic Info distribuïda). </a:t>
            </a:r>
            <a:r>
              <a:rPr lang="ca-ES" i="0" dirty="0"/>
              <a:t>Pot succeir també que alguna de les tasques requereixi un alt nivell de processament </a:t>
            </a:r>
            <a:r>
              <a:rPr lang="ca-ES" i="1" dirty="0"/>
              <a:t>(clic processament</a:t>
            </a:r>
            <a:r>
              <a:rPr lang="ca-ES" i="0" dirty="0"/>
              <a:t>), o un nivell d’especialització que el propi agent no posseeix </a:t>
            </a:r>
            <a:r>
              <a:rPr lang="ca-ES" i="1" dirty="0"/>
              <a:t>(clic capacitats)</a:t>
            </a:r>
            <a:r>
              <a:rPr lang="ca-ES" i="0" dirty="0"/>
              <a:t>. Per una altra banda segurament existiran unes condicions sota les quals cal prestar el servei o tasca que se li demana, com per exemple un temps límit. Tot això podrà portar a l’agent a necessitar d’altres agents (</a:t>
            </a:r>
            <a:r>
              <a:rPr lang="ca-ES" i="1" dirty="0"/>
              <a:t>clic necessitat d’altri)</a:t>
            </a:r>
            <a:r>
              <a:rPr lang="ca-ES" i="0" dirty="0"/>
              <a:t>, i conseqüentment, a haver de cooperar en relacions puntuals o de més llarg abast.</a:t>
            </a:r>
          </a:p>
          <a:p>
            <a:r>
              <a:rPr lang="ca-ES" i="0" dirty="0"/>
              <a:t>Val a dir que la necessitat és l’única motivació dels agents coneguts com a competitius a l’hora d’establir relacions de confiança. Els agents programats amb criteris cooperatius, a més de la necessitat, podran establir relacions de confiança amb altres objectius, com el bé comú del col·lectiu al que pertanyen, o l’establiment de coalicions per a obtenir beneficis de llarg termini.</a:t>
            </a:r>
            <a:endParaRPr lang="ca-ES" i="1" dirty="0"/>
          </a:p>
        </p:txBody>
      </p:sp>
      <p:sp>
        <p:nvSpPr>
          <p:cNvPr id="4" name="Marcador de número de diapositiva 3"/>
          <p:cNvSpPr>
            <a:spLocks noGrp="1"/>
          </p:cNvSpPr>
          <p:nvPr>
            <p:ph type="sldNum" sz="quarter" idx="10"/>
          </p:nvPr>
        </p:nvSpPr>
        <p:spPr/>
        <p:txBody>
          <a:bodyPr/>
          <a:lstStyle/>
          <a:p>
            <a:fld id="{7DCC5613-29A6-4A46-8680-8E18E171F378}" type="slidenum">
              <a:rPr lang="es-ES" smtClean="0"/>
              <a:t>5</a:t>
            </a:fld>
            <a:endParaRPr lang="es-ES" dirty="0"/>
          </a:p>
        </p:txBody>
      </p:sp>
    </p:spTree>
    <p:extLst>
      <p:ext uri="{BB962C8B-B14F-4D97-AF65-F5344CB8AC3E}">
        <p14:creationId xmlns:p14="http://schemas.microsoft.com/office/powerpoint/2010/main" val="386598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b="1" dirty="0"/>
              <a:t>(1’10’’) </a:t>
            </a:r>
            <a:r>
              <a:rPr lang="ca-ES" dirty="0"/>
              <a:t>Però establir una relació de confiança amb un altre agent, encara que sigui puntual, comportarà sempre una sèrie de riscs que caldrà avaluar i tenir en compte abans d’establir cap contracte. Per començar pot succeir que el segon agent no pugui acomplir les condicions pactades per qualsevol causa que desconeixem. A més, com que les intencions del segon agent seran probablement desconegudes, també hi ha el risc que els resultats que retorni estiguin influïts per interessos comercials, polítics o de qualsevol altra mena. També podrà succeir que l’agent amb el que establim un acord de cooperació treballi sobre dades errònies, o que la qualitat, que és difícilment especificable en el contracte, sigui inferior a l’esperada. És justament per tots aquests factors que caldrà avaluar el nivell de confiança respecte a qualsevol agent amb el que es vulgui establir una cooperació. Aquest serà conegut com el cost de la confiança, un valor numèric, normalment uni-dimensional, que podrà calcular-se pel mateix agent avaluador, o per recursos o agents externs. En aquest últim cas, és el que anomenarem reputació.</a:t>
            </a:r>
          </a:p>
        </p:txBody>
      </p:sp>
      <p:sp>
        <p:nvSpPr>
          <p:cNvPr id="4" name="Marcador de número de diapositiva 3"/>
          <p:cNvSpPr>
            <a:spLocks noGrp="1"/>
          </p:cNvSpPr>
          <p:nvPr>
            <p:ph type="sldNum" sz="quarter" idx="10"/>
          </p:nvPr>
        </p:nvSpPr>
        <p:spPr/>
        <p:txBody>
          <a:bodyPr/>
          <a:lstStyle/>
          <a:p>
            <a:fld id="{7DCC5613-29A6-4A46-8680-8E18E171F378}" type="slidenum">
              <a:rPr lang="es-ES" smtClean="0"/>
              <a:t>6</a:t>
            </a:fld>
            <a:endParaRPr lang="es-ES" dirty="0"/>
          </a:p>
        </p:txBody>
      </p:sp>
    </p:spTree>
    <p:extLst>
      <p:ext uri="{BB962C8B-B14F-4D97-AF65-F5344CB8AC3E}">
        <p14:creationId xmlns:p14="http://schemas.microsoft.com/office/powerpoint/2010/main" val="338647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sz="1200" b="1" i="0" u="none" strike="noStrike" kern="1200" baseline="0" dirty="0">
                <a:solidFill>
                  <a:schemeClr val="tx1"/>
                </a:solidFill>
                <a:latin typeface="+mn-lt"/>
                <a:ea typeface="+mn-ea"/>
                <a:cs typeface="+mn-cs"/>
              </a:rPr>
              <a:t>(2’00’’) </a:t>
            </a:r>
            <a:r>
              <a:rPr lang="ca-ES" sz="1200" b="0" i="0" u="none" strike="noStrike" kern="1200" baseline="0" dirty="0">
                <a:solidFill>
                  <a:schemeClr val="tx1"/>
                </a:solidFill>
                <a:latin typeface="+mn-lt"/>
                <a:ea typeface="+mn-ea"/>
                <a:cs typeface="+mn-cs"/>
              </a:rPr>
              <a:t>Els models de confiança i reputació són mètodes d’obtenció d’informació i de càlcul que serveixen per a l'avaluació del nivell de confiança en agents tercers per a determinades funcions i entorns. És a partir d’aquests models que es dissenyen i s’implementen els Sistemes de Confiança i Reputació (també anomenats TRS, de l’anglès Trust and Reputation Systems). Una de les classificacions més utilitzades és la que es fa a partir de les dades utilitzades per a fer els càlculs de confiança. Segons aquest criteri tenim els mètodes d’avaluació directa </a:t>
            </a:r>
            <a:r>
              <a:rPr lang="ca-ES" sz="1200" b="0" i="1" u="none" strike="noStrike" kern="1200" baseline="0" dirty="0">
                <a:solidFill>
                  <a:schemeClr val="tx1"/>
                </a:solidFill>
                <a:latin typeface="+mn-lt"/>
                <a:ea typeface="+mn-ea"/>
                <a:cs typeface="+mn-cs"/>
              </a:rPr>
              <a:t>(clic avaluació directa),</a:t>
            </a:r>
            <a:r>
              <a:rPr lang="ca-ES" sz="1200" b="0" i="0" u="none" strike="noStrike" kern="1200" baseline="0" dirty="0">
                <a:solidFill>
                  <a:schemeClr val="tx1"/>
                </a:solidFill>
                <a:latin typeface="+mn-lt"/>
                <a:ea typeface="+mn-ea"/>
                <a:cs typeface="+mn-cs"/>
              </a:rPr>
              <a:t> els d’avaluació indirecta </a:t>
            </a:r>
            <a:r>
              <a:rPr lang="ca-ES" sz="1200" b="0" i="1" u="none" strike="noStrike" kern="1200" baseline="0" dirty="0">
                <a:solidFill>
                  <a:schemeClr val="tx1"/>
                </a:solidFill>
                <a:latin typeface="+mn-lt"/>
                <a:ea typeface="+mn-ea"/>
                <a:cs typeface="+mn-cs"/>
              </a:rPr>
              <a:t>(clic avaluació indirecta)</a:t>
            </a:r>
            <a:r>
              <a:rPr lang="ca-ES" sz="1200" b="0" i="0" u="none" strike="noStrike" kern="1200" baseline="0" dirty="0">
                <a:solidFill>
                  <a:schemeClr val="tx1"/>
                </a:solidFill>
                <a:latin typeface="+mn-lt"/>
                <a:ea typeface="+mn-ea"/>
                <a:cs typeface="+mn-cs"/>
              </a:rPr>
              <a:t>, els models sòcio-cognitius </a:t>
            </a:r>
            <a:r>
              <a:rPr lang="ca-ES" sz="1200" b="0" i="1" u="none" strike="noStrike" kern="1200" baseline="0" dirty="0">
                <a:solidFill>
                  <a:schemeClr val="tx1"/>
                </a:solidFill>
                <a:latin typeface="+mn-lt"/>
                <a:ea typeface="+mn-ea"/>
                <a:cs typeface="+mn-cs"/>
              </a:rPr>
              <a:t>(clic sòcio-cognitius),</a:t>
            </a:r>
            <a:r>
              <a:rPr lang="ca-ES" sz="1200" b="0" i="0" u="none" strike="noStrike" kern="1200" baseline="0" dirty="0">
                <a:solidFill>
                  <a:schemeClr val="tx1"/>
                </a:solidFill>
                <a:latin typeface="+mn-lt"/>
                <a:ea typeface="+mn-ea"/>
                <a:cs typeface="+mn-cs"/>
              </a:rPr>
              <a:t> i finalment els mètodes suportats per estructures organitzatives (</a:t>
            </a:r>
            <a:r>
              <a:rPr lang="ca-ES" sz="1200" b="0" i="1" u="none" strike="noStrike" kern="1200" baseline="0" dirty="0">
                <a:solidFill>
                  <a:schemeClr val="tx1"/>
                </a:solidFill>
                <a:latin typeface="+mn-lt"/>
                <a:ea typeface="+mn-ea"/>
                <a:cs typeface="+mn-cs"/>
              </a:rPr>
              <a:t>clic sòcio-cognitius).</a:t>
            </a:r>
            <a:r>
              <a:rPr lang="ca-ES" sz="1200" b="0" i="0" u="none" strike="noStrike" kern="1200" baseline="0" dirty="0">
                <a:solidFill>
                  <a:schemeClr val="tx1"/>
                </a:solidFill>
                <a:latin typeface="+mn-lt"/>
                <a:ea typeface="+mn-ea"/>
                <a:cs typeface="+mn-cs"/>
              </a:rPr>
              <a:t> Els d’avaluació directa són aquells mètodes pels que un agent en concret recupera la seva pròpia història d’interaccions amb altres agents, i a partir d’elles n’extrapola els càlculs de confiança. Això seria equivalent a recordar les experiències passades per estimar la confiabilitat de possibles relacions futures. Per una altra banda, els mètodes d’avaluació indirecta són aquells que faran que l’agent interessat en avaluar la confiança sobre un segon agent, demani a altres agents per la reputació d’aquest segon. Els següents són mètodes encara més interessants: els mètodes sòcio-cognitius es basen en obtenir informació respecte a l’agent analitzat per tractar d’estimar-ne la seva fiabilitat. Dades respecte al segon agent com el seu origen, funció o coalició a la que pertany, per exemple, poden ser utilitzades per fer aproximacions sobre càlculs de confiança. És el que en els humans seria l’equivalent als judicis o pre-judicis, és a dir, utilitzar detalls observables respecte a una altra persona per estimar quin grau de confiança hi podem depositar. Per últim tenim els mètodes basats en eines organitzatives, pels que l’agent avaluador consulta registres especialitzats en reputació. Sovint els valors de reputació externs estan suportats per certificats de reputació, sempre suportats per entitats certificadores que precisen d’un grau de reconeixement.</a:t>
            </a:r>
            <a:endParaRPr lang="ca-ES" dirty="0"/>
          </a:p>
        </p:txBody>
      </p:sp>
      <p:sp>
        <p:nvSpPr>
          <p:cNvPr id="4" name="Marcador de número de diapositiva 3"/>
          <p:cNvSpPr>
            <a:spLocks noGrp="1"/>
          </p:cNvSpPr>
          <p:nvPr>
            <p:ph type="sldNum" sz="quarter" idx="10"/>
          </p:nvPr>
        </p:nvSpPr>
        <p:spPr/>
        <p:txBody>
          <a:bodyPr/>
          <a:lstStyle/>
          <a:p>
            <a:fld id="{7DCC5613-29A6-4A46-8680-8E18E171F378}" type="slidenum">
              <a:rPr lang="es-ES" smtClean="0"/>
              <a:t>7</a:t>
            </a:fld>
            <a:endParaRPr lang="es-ES" dirty="0"/>
          </a:p>
        </p:txBody>
      </p:sp>
    </p:spTree>
    <p:extLst>
      <p:ext uri="{BB962C8B-B14F-4D97-AF65-F5344CB8AC3E}">
        <p14:creationId xmlns:p14="http://schemas.microsoft.com/office/powerpoint/2010/main" val="1738070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b="1" dirty="0"/>
              <a:t>(1’10’’)</a:t>
            </a:r>
            <a:r>
              <a:rPr lang="ca-ES" dirty="0"/>
              <a:t> Fins ara tot lo exposat sembla tenir una aplicació força directa en entorns homogenis i controlats, però la realitat és que sovint el camp de treball és més complex. En primer lloc hi ha una gran diversitat i especialització possible en els agents autònoms. En altres paraules, els agents podran estar dissenyats per acomplir tasques i funcions molt diferents, amb possibles graus d’especialització molt elevats. Això farà que no tots els mecanismes siguin igualment efectius. Els mètodes sòcio-cognitius presentaran una efectivitat poc acurada en aquests casos. Un altre factor que afegirà complexitat serà el de les càrregues dels agents cooperatius, que normalment serà desconeguda per l’agent avaluador. Pot arribar a succeir que l’agent amb el que establir una possible col·laboració sigui un humà, amb les limitacions horàries i de temps de resposta que comporta. Per una altra banda, també hi ha un risc de subjectivació en les dades i resultats que els agents utilitzen, intercanvien i produeixen. Hem de tenir en compte que els agents estan programats per corporacions, que poden tenir interessos i prioritats comercials que afectin el rendiment i les dades retornades pels seus agents. Per últim, diversos factors relatius a l’entorn de cada agent o al sistema multi-agent en el que treballin podran afectar els seus càlculs de confiança. Per exemple, una alta rotació d’agents farà que sigui més difícil trobar experiències passades amb els agents d’interacció.</a:t>
            </a:r>
          </a:p>
        </p:txBody>
      </p:sp>
      <p:sp>
        <p:nvSpPr>
          <p:cNvPr id="4" name="Marcador de número de diapositiva 3"/>
          <p:cNvSpPr>
            <a:spLocks noGrp="1"/>
          </p:cNvSpPr>
          <p:nvPr>
            <p:ph type="sldNum" sz="quarter" idx="10"/>
          </p:nvPr>
        </p:nvSpPr>
        <p:spPr/>
        <p:txBody>
          <a:bodyPr/>
          <a:lstStyle/>
          <a:p>
            <a:fld id="{7DCC5613-29A6-4A46-8680-8E18E171F378}" type="slidenum">
              <a:rPr lang="es-ES" smtClean="0"/>
              <a:t>8</a:t>
            </a:fld>
            <a:endParaRPr lang="es-ES" dirty="0"/>
          </a:p>
        </p:txBody>
      </p:sp>
    </p:spTree>
    <p:extLst>
      <p:ext uri="{BB962C8B-B14F-4D97-AF65-F5344CB8AC3E}">
        <p14:creationId xmlns:p14="http://schemas.microsoft.com/office/powerpoint/2010/main" val="2092839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sz="1200" b="1" i="0" u="none" strike="noStrike" kern="1200" baseline="0" dirty="0">
                <a:solidFill>
                  <a:schemeClr val="tx1"/>
                </a:solidFill>
                <a:latin typeface="+mn-lt"/>
                <a:ea typeface="+mn-ea"/>
                <a:cs typeface="+mn-cs"/>
              </a:rPr>
              <a:t>(1’30’’) </a:t>
            </a:r>
            <a:r>
              <a:rPr lang="ca-ES" sz="1200" b="0" i="0" u="none" strike="noStrike" kern="1200" baseline="0" dirty="0">
                <a:solidFill>
                  <a:schemeClr val="tx1"/>
                </a:solidFill>
                <a:latin typeface="+mn-lt"/>
                <a:ea typeface="+mn-ea"/>
                <a:cs typeface="+mn-cs"/>
              </a:rPr>
              <a:t>Com he explicat prèviament, els jocs competitius són aquells basats en l’objectiu que cada agent aconsegueixi el millor resultat possible a les seves tasques i funcions. Quan entrem en els jocs cooperatius, per una altra banda, hi ha un valor afegit en les cooperacions en sí mateixes. Per tant, en aquest jocs ja no s’hi val només a aconseguir el millor resultat possible, sinó que també cal mirar d’establir relacions de cooperació que poden servir per a objectius a mitjà o llarg termini. Això s’aconsegueix afegint una recompensa a l’establiment de relacions. (</a:t>
            </a:r>
            <a:r>
              <a:rPr lang="ca-ES" sz="1200" b="0" i="1" u="none" strike="noStrike" kern="1200" baseline="0" dirty="0">
                <a:solidFill>
                  <a:schemeClr val="tx1"/>
                </a:solidFill>
                <a:latin typeface="+mn-lt"/>
                <a:ea typeface="+mn-ea"/>
                <a:cs typeface="+mn-cs"/>
              </a:rPr>
              <a:t>clic</a:t>
            </a:r>
            <a:r>
              <a:rPr lang="ca-ES" sz="1200" b="0" i="0" u="none" strike="noStrike" kern="1200" baseline="0" dirty="0">
                <a:solidFill>
                  <a:schemeClr val="tx1"/>
                </a:solidFill>
                <a:latin typeface="+mn-lt"/>
                <a:ea typeface="+mn-ea"/>
                <a:cs typeface="+mn-cs"/>
              </a:rPr>
              <a:t> </a:t>
            </a:r>
            <a:r>
              <a:rPr lang="ca-ES" sz="1200" b="0" i="1" u="none" strike="noStrike" kern="1200" baseline="0" dirty="0">
                <a:solidFill>
                  <a:schemeClr val="tx1"/>
                </a:solidFill>
                <a:latin typeface="+mn-lt"/>
                <a:ea typeface="+mn-ea"/>
                <a:cs typeface="+mn-cs"/>
              </a:rPr>
              <a:t>relacions) </a:t>
            </a:r>
            <a:r>
              <a:rPr lang="ca-ES" sz="1200" b="0" i="0" u="none" strike="noStrike" kern="1200" baseline="0" dirty="0">
                <a:solidFill>
                  <a:schemeClr val="tx1"/>
                </a:solidFill>
                <a:latin typeface="+mn-lt"/>
                <a:ea typeface="+mn-ea"/>
                <a:cs typeface="+mn-cs"/>
              </a:rPr>
              <a:t>Les relacions entre agents, igual que succeeix en els éssers humans, són el resultat de la interacció i la cooperació en situacions d’interès o necessitat entre dos o més agents. En certa manera les relacions es poden traduir en registres d’experiències o interaccions puntuals passades, és a dir, en informació històrica en primera persona de com les interaccions entre dos agents concrets van resultar. Com a segon terme important tenim les Coalicions: a través d’elles diversos agents poden estar fortament connectats en sub-sistemes en que cada agent té una relació amb cadascun dels altres agents de la mateixa coalició. El que manté els agents units en una coalició és el valor de recompensa. A través d’algoritmes que afavoreixen la creació de coalicions, el valor de recompensa dividit o distribuït entre els agents no serà mai inferior al que cadascun dels agents podria obtenir individualment. La formació de coalicions té diverses avantatges: depenent dels algoritmes de recompensa que s’utilitzin, podran ser fàcilment nombroses, fet que es podrà traduir en capacitat de processament. Per una altra banda, si els criteris d’entrada són prou oberts, es podrà aconseguir que s’hi afegeixin agents especialitzats molt diversos, el que també serà un benefici per a la coalició: serà capaç de solucionar tasques també més complexes i especialitzades.</a:t>
            </a:r>
          </a:p>
        </p:txBody>
      </p:sp>
      <p:sp>
        <p:nvSpPr>
          <p:cNvPr id="4" name="Marcador de número de diapositiva 3"/>
          <p:cNvSpPr>
            <a:spLocks noGrp="1"/>
          </p:cNvSpPr>
          <p:nvPr>
            <p:ph type="sldNum" sz="quarter" idx="10"/>
          </p:nvPr>
        </p:nvSpPr>
        <p:spPr/>
        <p:txBody>
          <a:bodyPr/>
          <a:lstStyle/>
          <a:p>
            <a:fld id="{7DCC5613-29A6-4A46-8680-8E18E171F378}" type="slidenum">
              <a:rPr lang="es-ES" smtClean="0"/>
              <a:t>9</a:t>
            </a:fld>
            <a:endParaRPr lang="es-ES" dirty="0"/>
          </a:p>
        </p:txBody>
      </p:sp>
    </p:spTree>
    <p:extLst>
      <p:ext uri="{BB962C8B-B14F-4D97-AF65-F5344CB8AC3E}">
        <p14:creationId xmlns:p14="http://schemas.microsoft.com/office/powerpoint/2010/main" val="3633114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A7852743-A945-F247-8F57-BBCE68CFDB85}" type="datetimeFigureOut">
              <a:rPr lang="es-ES" smtClean="0"/>
              <a:t>10/01/2018</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41A25DF6-99ED-6E4C-9F1B-3665E73E25B0}" type="slidenum">
              <a:rPr lang="es-ES" smtClean="0"/>
              <a:t>‹#›</a:t>
            </a:fld>
            <a:endParaRPr lang="es-ES" dirty="0"/>
          </a:p>
        </p:txBody>
      </p:sp>
    </p:spTree>
    <p:extLst>
      <p:ext uri="{BB962C8B-B14F-4D97-AF65-F5344CB8AC3E}">
        <p14:creationId xmlns:p14="http://schemas.microsoft.com/office/powerpoint/2010/main" val="144511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7852743-A945-F247-8F57-BBCE68CFDB85}" type="datetimeFigureOut">
              <a:rPr lang="es-ES" smtClean="0"/>
              <a:t>10/01/2018</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41A25DF6-99ED-6E4C-9F1B-3665E73E25B0}" type="slidenum">
              <a:rPr lang="es-ES" smtClean="0"/>
              <a:t>‹#›</a:t>
            </a:fld>
            <a:endParaRPr lang="es-ES" dirty="0"/>
          </a:p>
        </p:txBody>
      </p:sp>
    </p:spTree>
    <p:extLst>
      <p:ext uri="{BB962C8B-B14F-4D97-AF65-F5344CB8AC3E}">
        <p14:creationId xmlns:p14="http://schemas.microsoft.com/office/powerpoint/2010/main" val="114995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7852743-A945-F247-8F57-BBCE68CFDB85}" type="datetimeFigureOut">
              <a:rPr lang="es-ES" smtClean="0"/>
              <a:t>10/01/2018</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41A25DF6-99ED-6E4C-9F1B-3665E73E25B0}" type="slidenum">
              <a:rPr lang="es-ES" smtClean="0"/>
              <a:t>‹#›</a:t>
            </a:fld>
            <a:endParaRPr lang="es-ES" dirty="0"/>
          </a:p>
        </p:txBody>
      </p:sp>
    </p:spTree>
    <p:extLst>
      <p:ext uri="{BB962C8B-B14F-4D97-AF65-F5344CB8AC3E}">
        <p14:creationId xmlns:p14="http://schemas.microsoft.com/office/powerpoint/2010/main" val="98686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7852743-A945-F247-8F57-BBCE68CFDB85}" type="datetimeFigureOut">
              <a:rPr lang="es-ES" smtClean="0"/>
              <a:t>10/01/2018</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41A25DF6-99ED-6E4C-9F1B-3665E73E25B0}" type="slidenum">
              <a:rPr lang="es-ES" smtClean="0"/>
              <a:t>‹#›</a:t>
            </a:fld>
            <a:endParaRPr lang="es-ES" dirty="0"/>
          </a:p>
        </p:txBody>
      </p:sp>
    </p:spTree>
    <p:extLst>
      <p:ext uri="{BB962C8B-B14F-4D97-AF65-F5344CB8AC3E}">
        <p14:creationId xmlns:p14="http://schemas.microsoft.com/office/powerpoint/2010/main" val="683216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A7852743-A945-F247-8F57-BBCE68CFDB85}" type="datetimeFigureOut">
              <a:rPr lang="es-ES" smtClean="0"/>
              <a:t>10/01/2018</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41A25DF6-99ED-6E4C-9F1B-3665E73E25B0}" type="slidenum">
              <a:rPr lang="es-ES" smtClean="0"/>
              <a:t>‹#›</a:t>
            </a:fld>
            <a:endParaRPr lang="es-ES" dirty="0"/>
          </a:p>
        </p:txBody>
      </p:sp>
    </p:spTree>
    <p:extLst>
      <p:ext uri="{BB962C8B-B14F-4D97-AF65-F5344CB8AC3E}">
        <p14:creationId xmlns:p14="http://schemas.microsoft.com/office/powerpoint/2010/main" val="3281097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A7852743-A945-F247-8F57-BBCE68CFDB85}" type="datetimeFigureOut">
              <a:rPr lang="es-ES" smtClean="0"/>
              <a:t>10/01/2018</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41A25DF6-99ED-6E4C-9F1B-3665E73E25B0}" type="slidenum">
              <a:rPr lang="es-ES" smtClean="0"/>
              <a:t>‹#›</a:t>
            </a:fld>
            <a:endParaRPr lang="es-ES" dirty="0"/>
          </a:p>
        </p:txBody>
      </p:sp>
    </p:spTree>
    <p:extLst>
      <p:ext uri="{BB962C8B-B14F-4D97-AF65-F5344CB8AC3E}">
        <p14:creationId xmlns:p14="http://schemas.microsoft.com/office/powerpoint/2010/main" val="3000183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A7852743-A945-F247-8F57-BBCE68CFDB85}" type="datetimeFigureOut">
              <a:rPr lang="es-ES" smtClean="0"/>
              <a:t>10/01/2018</a:t>
            </a:fld>
            <a:endParaRPr lang="es-ES" dirty="0"/>
          </a:p>
        </p:txBody>
      </p:sp>
      <p:sp>
        <p:nvSpPr>
          <p:cNvPr id="8" name="Marcador de pie de página 7"/>
          <p:cNvSpPr>
            <a:spLocks noGrp="1"/>
          </p:cNvSpPr>
          <p:nvPr>
            <p:ph type="ftr" sz="quarter" idx="11"/>
          </p:nvPr>
        </p:nvSpPr>
        <p:spPr/>
        <p:txBody>
          <a:bodyPr/>
          <a:lstStyle/>
          <a:p>
            <a:endParaRPr lang="es-ES" dirty="0"/>
          </a:p>
        </p:txBody>
      </p:sp>
      <p:sp>
        <p:nvSpPr>
          <p:cNvPr id="9" name="Marcador de número de diapositiva 8"/>
          <p:cNvSpPr>
            <a:spLocks noGrp="1"/>
          </p:cNvSpPr>
          <p:nvPr>
            <p:ph type="sldNum" sz="quarter" idx="12"/>
          </p:nvPr>
        </p:nvSpPr>
        <p:spPr/>
        <p:txBody>
          <a:bodyPr/>
          <a:lstStyle/>
          <a:p>
            <a:fld id="{41A25DF6-99ED-6E4C-9F1B-3665E73E25B0}" type="slidenum">
              <a:rPr lang="es-ES" smtClean="0"/>
              <a:t>‹#›</a:t>
            </a:fld>
            <a:endParaRPr lang="es-ES" dirty="0"/>
          </a:p>
        </p:txBody>
      </p:sp>
    </p:spTree>
    <p:extLst>
      <p:ext uri="{BB962C8B-B14F-4D97-AF65-F5344CB8AC3E}">
        <p14:creationId xmlns:p14="http://schemas.microsoft.com/office/powerpoint/2010/main" val="3092446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A7852743-A945-F247-8F57-BBCE68CFDB85}" type="datetimeFigureOut">
              <a:rPr lang="es-ES" smtClean="0"/>
              <a:t>10/01/2018</a:t>
            </a:fld>
            <a:endParaRPr lang="es-E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41A25DF6-99ED-6E4C-9F1B-3665E73E25B0}" type="slidenum">
              <a:rPr lang="es-ES" smtClean="0"/>
              <a:t>‹#›</a:t>
            </a:fld>
            <a:endParaRPr lang="es-ES" dirty="0"/>
          </a:p>
        </p:txBody>
      </p:sp>
    </p:spTree>
    <p:extLst>
      <p:ext uri="{BB962C8B-B14F-4D97-AF65-F5344CB8AC3E}">
        <p14:creationId xmlns:p14="http://schemas.microsoft.com/office/powerpoint/2010/main" val="396155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7852743-A945-F247-8F57-BBCE68CFDB85}" type="datetimeFigureOut">
              <a:rPr lang="es-ES" smtClean="0"/>
              <a:t>10/01/2018</a:t>
            </a:fld>
            <a:endParaRPr lang="es-E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41A25DF6-99ED-6E4C-9F1B-3665E73E25B0}" type="slidenum">
              <a:rPr lang="es-ES" smtClean="0"/>
              <a:t>‹#›</a:t>
            </a:fld>
            <a:endParaRPr lang="es-ES" dirty="0"/>
          </a:p>
        </p:txBody>
      </p:sp>
    </p:spTree>
    <p:extLst>
      <p:ext uri="{BB962C8B-B14F-4D97-AF65-F5344CB8AC3E}">
        <p14:creationId xmlns:p14="http://schemas.microsoft.com/office/powerpoint/2010/main" val="211510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A7852743-A945-F247-8F57-BBCE68CFDB85}" type="datetimeFigureOut">
              <a:rPr lang="es-ES" smtClean="0"/>
              <a:t>10/01/2018</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41A25DF6-99ED-6E4C-9F1B-3665E73E25B0}" type="slidenum">
              <a:rPr lang="es-ES" smtClean="0"/>
              <a:t>‹#›</a:t>
            </a:fld>
            <a:endParaRPr lang="es-ES" dirty="0"/>
          </a:p>
        </p:txBody>
      </p:sp>
    </p:spTree>
    <p:extLst>
      <p:ext uri="{BB962C8B-B14F-4D97-AF65-F5344CB8AC3E}">
        <p14:creationId xmlns:p14="http://schemas.microsoft.com/office/powerpoint/2010/main" val="1334965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A7852743-A945-F247-8F57-BBCE68CFDB85}" type="datetimeFigureOut">
              <a:rPr lang="es-ES" smtClean="0"/>
              <a:t>10/01/2018</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41A25DF6-99ED-6E4C-9F1B-3665E73E25B0}" type="slidenum">
              <a:rPr lang="es-ES" smtClean="0"/>
              <a:t>‹#›</a:t>
            </a:fld>
            <a:endParaRPr lang="es-ES" dirty="0"/>
          </a:p>
        </p:txBody>
      </p:sp>
    </p:spTree>
    <p:extLst>
      <p:ext uri="{BB962C8B-B14F-4D97-AF65-F5344CB8AC3E}">
        <p14:creationId xmlns:p14="http://schemas.microsoft.com/office/powerpoint/2010/main" val="2615498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852743-A945-F247-8F57-BBCE68CFDB85}" type="datetimeFigureOut">
              <a:rPr lang="es-ES" smtClean="0"/>
              <a:t>10/01/2018</a:t>
            </a:fld>
            <a:endParaRPr lang="es-E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25DF6-99ED-6E4C-9F1B-3665E73E25B0}" type="slidenum">
              <a:rPr lang="es-ES" smtClean="0"/>
              <a:t>‹#›</a:t>
            </a:fld>
            <a:endParaRPr lang="es-ES" dirty="0"/>
          </a:p>
        </p:txBody>
      </p:sp>
    </p:spTree>
    <p:extLst>
      <p:ext uri="{BB962C8B-B14F-4D97-AF65-F5344CB8AC3E}">
        <p14:creationId xmlns:p14="http://schemas.microsoft.com/office/powerpoint/2010/main" val="2806435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6908071188_f23e704eec_b.jpg"/>
          <p:cNvPicPr>
            <a:picLocks noChangeAspect="1"/>
          </p:cNvPicPr>
          <p:nvPr/>
        </p:nvPicPr>
        <p:blipFill rotWithShape="1">
          <a:blip r:embed="rId5">
            <a:extLst>
              <a:ext uri="{28A0092B-C50C-407E-A947-70E740481C1C}">
                <a14:useLocalDpi xmlns:a14="http://schemas.microsoft.com/office/drawing/2010/main" val="0"/>
              </a:ext>
            </a:extLst>
          </a:blip>
          <a:srcRect b="27813"/>
          <a:stretch/>
        </p:blipFill>
        <p:spPr>
          <a:xfrm>
            <a:off x="0" y="-1"/>
            <a:ext cx="9162000" cy="4133582"/>
          </a:xfrm>
          <a:prstGeom prst="rect">
            <a:avLst/>
          </a:prstGeom>
        </p:spPr>
      </p:pic>
      <p:sp>
        <p:nvSpPr>
          <p:cNvPr id="2" name="Título 1"/>
          <p:cNvSpPr>
            <a:spLocks noGrp="1"/>
          </p:cNvSpPr>
          <p:nvPr>
            <p:ph type="ctrTitle"/>
          </p:nvPr>
        </p:nvSpPr>
        <p:spPr>
          <a:xfrm>
            <a:off x="368294" y="860339"/>
            <a:ext cx="8382877" cy="2236074"/>
          </a:xfrm>
        </p:spPr>
        <p:txBody>
          <a:bodyPr anchor="ctr">
            <a:noAutofit/>
          </a:bodyPr>
          <a:lstStyle/>
          <a:p>
            <a:pPr algn="l">
              <a:lnSpc>
                <a:spcPts val="5400"/>
              </a:lnSpc>
              <a:spcBef>
                <a:spcPts val="0"/>
              </a:spcBef>
            </a:pPr>
            <a:r>
              <a:rPr lang="ca-ES" sz="3600" dirty="0">
                <a:solidFill>
                  <a:schemeClr val="bg1"/>
                </a:solidFill>
                <a:latin typeface="Helvetica"/>
                <a:cs typeface="Helvetica"/>
              </a:rPr>
              <a:t>Estudi de les</a:t>
            </a:r>
            <a:br>
              <a:rPr lang="es-ES" sz="3600" dirty="0">
                <a:solidFill>
                  <a:schemeClr val="bg1"/>
                </a:solidFill>
                <a:latin typeface="Helvetica"/>
                <a:cs typeface="Helvetica"/>
              </a:rPr>
            </a:br>
            <a:r>
              <a:rPr lang="ca-ES" b="1" dirty="0">
                <a:solidFill>
                  <a:schemeClr val="bg1"/>
                </a:solidFill>
                <a:latin typeface="Helvetica"/>
                <a:cs typeface="Helvetica"/>
              </a:rPr>
              <a:t>FUNCIONS DE CONFIANÇA</a:t>
            </a:r>
            <a:br>
              <a:rPr lang="ca-ES" b="1" dirty="0">
                <a:solidFill>
                  <a:schemeClr val="bg1"/>
                </a:solidFill>
                <a:latin typeface="Helvetica"/>
                <a:cs typeface="Helvetica"/>
              </a:rPr>
            </a:br>
            <a:r>
              <a:rPr lang="ca-ES" b="1" dirty="0">
                <a:solidFill>
                  <a:schemeClr val="bg1"/>
                </a:solidFill>
                <a:latin typeface="Helvetica"/>
                <a:cs typeface="Helvetica"/>
              </a:rPr>
              <a:t>ENTRE AGENTS</a:t>
            </a:r>
            <a:endParaRPr lang="es-ES" sz="3200" dirty="0">
              <a:solidFill>
                <a:schemeClr val="bg1"/>
              </a:solidFill>
              <a:latin typeface="Helvetica"/>
              <a:cs typeface="Helvetica"/>
            </a:endParaRPr>
          </a:p>
        </p:txBody>
      </p:sp>
      <p:sp>
        <p:nvSpPr>
          <p:cNvPr id="3" name="Subtítulo 2"/>
          <p:cNvSpPr>
            <a:spLocks noGrp="1"/>
          </p:cNvSpPr>
          <p:nvPr>
            <p:ph type="subTitle" idx="1"/>
          </p:nvPr>
        </p:nvSpPr>
        <p:spPr>
          <a:xfrm>
            <a:off x="290946" y="5090729"/>
            <a:ext cx="5818909" cy="1448431"/>
          </a:xfrm>
        </p:spPr>
        <p:txBody>
          <a:bodyPr>
            <a:noAutofit/>
          </a:bodyPr>
          <a:lstStyle/>
          <a:p>
            <a:pPr algn="l"/>
            <a:endParaRPr lang="ca-ES" sz="1600" dirty="0">
              <a:latin typeface="Helvetica Neue"/>
              <a:cs typeface="Helvetica Neue"/>
            </a:endParaRPr>
          </a:p>
          <a:p>
            <a:pPr algn="l"/>
            <a:endParaRPr lang="ca-ES" sz="1600" dirty="0">
              <a:latin typeface="Helvetica Neue"/>
              <a:cs typeface="Helvetica Neue"/>
            </a:endParaRPr>
          </a:p>
          <a:p>
            <a:pPr algn="l"/>
            <a:r>
              <a:rPr lang="ca-ES" sz="1600" dirty="0">
                <a:latin typeface="Helvetica"/>
                <a:cs typeface="Helvetica"/>
              </a:rPr>
              <a:t>Ferran González Barberà</a:t>
            </a:r>
            <a:endParaRPr lang="es-ES" sz="1600" dirty="0">
              <a:latin typeface="Helvetica"/>
              <a:cs typeface="Helvetica"/>
            </a:endParaRPr>
          </a:p>
          <a:p>
            <a:pPr algn="l"/>
            <a:r>
              <a:rPr lang="ca-ES" sz="1600" dirty="0">
                <a:latin typeface="Helvetica"/>
                <a:cs typeface="Helvetica"/>
              </a:rPr>
              <a:t>Projecte Final de Carrera</a:t>
            </a:r>
          </a:p>
          <a:p>
            <a:pPr algn="l"/>
            <a:r>
              <a:rPr lang="ca-ES" sz="1600" dirty="0">
                <a:latin typeface="Helvetica"/>
                <a:cs typeface="Helvetica"/>
              </a:rPr>
              <a:t>Enginyeria Superior en Informàtica</a:t>
            </a:r>
          </a:p>
        </p:txBody>
      </p:sp>
      <p:sp>
        <p:nvSpPr>
          <p:cNvPr id="9" name="Subtítulo 2"/>
          <p:cNvSpPr txBox="1">
            <a:spLocks/>
          </p:cNvSpPr>
          <p:nvPr/>
        </p:nvSpPr>
        <p:spPr>
          <a:xfrm>
            <a:off x="4094534" y="5092158"/>
            <a:ext cx="4809015" cy="144843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ca-ES" sz="1600" dirty="0">
              <a:latin typeface="Helvetica Neue"/>
              <a:cs typeface="Helvetica Neue"/>
            </a:endParaRPr>
          </a:p>
          <a:p>
            <a:endParaRPr lang="ca-ES" sz="1600" dirty="0">
              <a:latin typeface="Helvetica Neue"/>
              <a:cs typeface="Helvetica Neue"/>
            </a:endParaRPr>
          </a:p>
          <a:p>
            <a:pPr algn="r"/>
            <a:r>
              <a:rPr lang="ca-ES" sz="1600" dirty="0">
                <a:latin typeface="Helvetica Neue"/>
                <a:cs typeface="Helvetica Neue"/>
              </a:rPr>
              <a:t>Àrea Intel·ligència Artificial</a:t>
            </a:r>
          </a:p>
          <a:p>
            <a:pPr algn="r"/>
            <a:r>
              <a:rPr lang="ca-ES" sz="1600" dirty="0">
                <a:latin typeface="Helvetica"/>
                <a:cs typeface="Helvetica"/>
              </a:rPr>
              <a:t>Gener 2018</a:t>
            </a:r>
          </a:p>
          <a:p>
            <a:pPr algn="r"/>
            <a:r>
              <a:rPr lang="ca-ES" sz="1600" dirty="0">
                <a:latin typeface="Helvetica"/>
                <a:cs typeface="Helvetica"/>
              </a:rPr>
              <a:t>Universitat Oberta de Catalunya</a:t>
            </a:r>
          </a:p>
          <a:p>
            <a:endParaRPr lang="es-ES" sz="1600" dirty="0">
              <a:latin typeface="Helvetica Neue"/>
              <a:cs typeface="Helvetica Neue"/>
            </a:endParaRPr>
          </a:p>
        </p:txBody>
      </p:sp>
      <p:sp>
        <p:nvSpPr>
          <p:cNvPr id="10" name="Título 1"/>
          <p:cNvSpPr txBox="1">
            <a:spLocks/>
          </p:cNvSpPr>
          <p:nvPr/>
        </p:nvSpPr>
        <p:spPr>
          <a:xfrm>
            <a:off x="368294" y="2760830"/>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3600" dirty="0">
                <a:solidFill>
                  <a:schemeClr val="bg1"/>
                </a:solidFill>
                <a:latin typeface="Helvetica"/>
                <a:cs typeface="Helvetica"/>
              </a:rPr>
              <a:t>amb estructures i objectius cooperatius </a:t>
            </a:r>
            <a:endParaRPr lang="es-ES" sz="3600" dirty="0">
              <a:solidFill>
                <a:schemeClr val="bg1"/>
              </a:solidFill>
              <a:latin typeface="Helvetica"/>
              <a:cs typeface="Helvetica"/>
            </a:endParaRPr>
          </a:p>
        </p:txBody>
      </p:sp>
      <p:pic>
        <p:nvPicPr>
          <p:cNvPr id="4" name="Presentació TFC">
            <a:hlinkClick r:id="" action="ppaction://media"/>
            <a:extLst>
              <a:ext uri="{FF2B5EF4-FFF2-40B4-BE49-F238E27FC236}">
                <a16:creationId xmlns:a16="http://schemas.microsoft.com/office/drawing/2014/main" id="{9C9640F6-2B74-4627-A79A-780747E324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3252" y="4582777"/>
            <a:ext cx="609600" cy="609600"/>
          </a:xfrm>
          <a:prstGeom prst="rect">
            <a:avLst/>
          </a:prstGeom>
        </p:spPr>
      </p:pic>
    </p:spTree>
    <p:extLst>
      <p:ext uri="{BB962C8B-B14F-4D97-AF65-F5344CB8AC3E}">
        <p14:creationId xmlns:p14="http://schemas.microsoft.com/office/powerpoint/2010/main" val="158178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6" name="Straight Connector 5"/>
          <p:cNvCxnSpPr/>
          <p:nvPr/>
        </p:nvCxnSpPr>
        <p:spPr>
          <a:xfrm>
            <a:off x="150519" y="6509812"/>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Subtítulo 2"/>
          <p:cNvSpPr txBox="1">
            <a:spLocks/>
          </p:cNvSpPr>
          <p:nvPr/>
        </p:nvSpPr>
        <p:spPr>
          <a:xfrm>
            <a:off x="1017024" y="3199287"/>
            <a:ext cx="7109953" cy="140583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80000"/>
              </a:lnSpc>
            </a:pPr>
            <a:r>
              <a:rPr lang="ca-ES" dirty="0">
                <a:latin typeface="Helvetica Light"/>
                <a:cs typeface="Helvetica Light"/>
              </a:rPr>
              <a:t>Visió arquitectònica</a:t>
            </a:r>
          </a:p>
          <a:p>
            <a:pPr>
              <a:lnSpc>
                <a:spcPct val="80000"/>
              </a:lnSpc>
            </a:pPr>
            <a:r>
              <a:rPr lang="ca-ES" dirty="0">
                <a:latin typeface="Helvetica"/>
                <a:cs typeface="Helvetica"/>
              </a:rPr>
              <a:t>de solucions</a:t>
            </a:r>
            <a:endParaRPr lang="es-ES" dirty="0">
              <a:latin typeface="Helvetica Neue"/>
              <a:cs typeface="Helvetica Neue"/>
            </a:endParaRPr>
          </a:p>
        </p:txBody>
      </p:sp>
      <p:sp>
        <p:nvSpPr>
          <p:cNvPr id="8" name="Subtítulo 2"/>
          <p:cNvSpPr txBox="1">
            <a:spLocks/>
          </p:cNvSpPr>
          <p:nvPr/>
        </p:nvSpPr>
        <p:spPr>
          <a:xfrm>
            <a:off x="2973763" y="2092700"/>
            <a:ext cx="3196474" cy="94007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4400" dirty="0">
                <a:solidFill>
                  <a:srgbClr val="806C79"/>
                </a:solidFill>
                <a:latin typeface="Helvetica"/>
                <a:cs typeface="Helvetica"/>
              </a:rPr>
              <a:t>Fase 2</a:t>
            </a:r>
            <a:endParaRPr lang="es-ES" sz="4400" dirty="0">
              <a:solidFill>
                <a:srgbClr val="806C79"/>
              </a:solidFill>
              <a:latin typeface="Helvetica Neue"/>
              <a:cs typeface="Helvetica Neue"/>
            </a:endParaRPr>
          </a:p>
        </p:txBody>
      </p:sp>
      <p:sp>
        <p:nvSpPr>
          <p:cNvPr id="9" name="Rectangle 8"/>
          <p:cNvSpPr/>
          <p:nvPr/>
        </p:nvSpPr>
        <p:spPr>
          <a:xfrm>
            <a:off x="2181182" y="2937585"/>
            <a:ext cx="4750130" cy="95189"/>
          </a:xfrm>
          <a:prstGeom prst="rect">
            <a:avLst/>
          </a:prstGeom>
          <a:solidFill>
            <a:srgbClr val="806C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rgbClr val="806C79"/>
              </a:solidFill>
            </a:endParaRPr>
          </a:p>
        </p:txBody>
      </p:sp>
    </p:spTree>
    <p:extLst>
      <p:ext uri="{BB962C8B-B14F-4D97-AF65-F5344CB8AC3E}">
        <p14:creationId xmlns:p14="http://schemas.microsoft.com/office/powerpoint/2010/main" val="104783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
          <p:cNvSpPr txBox="1">
            <a:spLocks/>
          </p:cNvSpPr>
          <p:nvPr/>
        </p:nvSpPr>
        <p:spPr>
          <a:xfrm>
            <a:off x="2248642" y="1255922"/>
            <a:ext cx="5530384" cy="33696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AVALUACIÓ AUTÒNOMA I CONSULTA DE REPUTACIÓ</a:t>
            </a:r>
            <a:endParaRPr lang="es-ES" sz="1600" dirty="0">
              <a:latin typeface="Helvetica Neue"/>
              <a:cs typeface="Helvetica Neue"/>
            </a:endParaRPr>
          </a:p>
        </p:txBody>
      </p:sp>
      <p:sp>
        <p:nvSpPr>
          <p:cNvPr id="23" name="Subtítulo 2"/>
          <p:cNvSpPr txBox="1">
            <a:spLocks/>
          </p:cNvSpPr>
          <p:nvPr/>
        </p:nvSpPr>
        <p:spPr>
          <a:xfrm>
            <a:off x="2237302" y="1836666"/>
            <a:ext cx="4923335" cy="28836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SELECCIÓ D’AGENTS</a:t>
            </a:r>
            <a:endParaRPr lang="es-ES" sz="1600" dirty="0">
              <a:latin typeface="Helvetica Neue"/>
              <a:cs typeface="Helvetica Neue"/>
            </a:endParaRPr>
          </a:p>
        </p:txBody>
      </p:sp>
      <p:sp>
        <p:nvSpPr>
          <p:cNvPr id="24" name="Subtítulo 2"/>
          <p:cNvSpPr txBox="1">
            <a:spLocks/>
          </p:cNvSpPr>
          <p:nvPr/>
        </p:nvSpPr>
        <p:spPr>
          <a:xfrm>
            <a:off x="2225962" y="2385520"/>
            <a:ext cx="4923335" cy="33357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RENDIMENT D’AVALUACIONS I DECISIONS</a:t>
            </a:r>
            <a:endParaRPr lang="es-ES" sz="1600" dirty="0">
              <a:latin typeface="Helvetica Neue"/>
              <a:cs typeface="Helvetica Neue"/>
            </a:endParaRPr>
          </a:p>
        </p:txBody>
      </p:sp>
      <p:sp>
        <p:nvSpPr>
          <p:cNvPr id="13" name="Subtítulo 2"/>
          <p:cNvSpPr txBox="1">
            <a:spLocks/>
          </p:cNvSpPr>
          <p:nvPr/>
        </p:nvSpPr>
        <p:spPr>
          <a:xfrm>
            <a:off x="2258602" y="2981935"/>
            <a:ext cx="4923335" cy="31114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APRENENTATGE</a:t>
            </a:r>
            <a:endParaRPr lang="es-ES" sz="1600" dirty="0">
              <a:latin typeface="Helvetica Neue"/>
              <a:cs typeface="Helvetica Neue"/>
            </a:endParaRPr>
          </a:p>
        </p:txBody>
      </p:sp>
      <p:sp>
        <p:nvSpPr>
          <p:cNvPr id="14" name="Subtítulo 2"/>
          <p:cNvSpPr txBox="1">
            <a:spLocks/>
          </p:cNvSpPr>
          <p:nvPr/>
        </p:nvSpPr>
        <p:spPr>
          <a:xfrm>
            <a:off x="2258602" y="3551888"/>
            <a:ext cx="4923335" cy="31923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SUMA DE CAPACITATS, ORIENTACIÓ / ÚS</a:t>
            </a:r>
            <a:endParaRPr lang="es-ES" sz="1600" dirty="0">
              <a:latin typeface="Helvetica Neue"/>
              <a:cs typeface="Helvetica Neue"/>
            </a:endParaRPr>
          </a:p>
        </p:txBody>
      </p:sp>
      <p:sp>
        <p:nvSpPr>
          <p:cNvPr id="15" name="Flecha abajo 14"/>
          <p:cNvSpPr/>
          <p:nvPr/>
        </p:nvSpPr>
        <p:spPr>
          <a:xfrm rot="16200000">
            <a:off x="1822020" y="1304888"/>
            <a:ext cx="324000" cy="252000"/>
          </a:xfrm>
          <a:prstGeom prst="downArrow">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7" name="Flecha abajo 16"/>
          <p:cNvSpPr/>
          <p:nvPr/>
        </p:nvSpPr>
        <p:spPr>
          <a:xfrm rot="16200000">
            <a:off x="1817492" y="1871253"/>
            <a:ext cx="324000" cy="252000"/>
          </a:xfrm>
          <a:prstGeom prst="downArrow">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8" name="Flecha abajo 17"/>
          <p:cNvSpPr/>
          <p:nvPr/>
        </p:nvSpPr>
        <p:spPr>
          <a:xfrm rot="16200000">
            <a:off x="1817492" y="2431096"/>
            <a:ext cx="324000" cy="252000"/>
          </a:xfrm>
          <a:prstGeom prst="downArrow">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9" name="Flecha abajo 18"/>
          <p:cNvSpPr/>
          <p:nvPr/>
        </p:nvSpPr>
        <p:spPr>
          <a:xfrm rot="16200000">
            <a:off x="1843772" y="3015015"/>
            <a:ext cx="324000" cy="252000"/>
          </a:xfrm>
          <a:prstGeom prst="downArrow">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0" name="Flecha abajo 19"/>
          <p:cNvSpPr/>
          <p:nvPr/>
        </p:nvSpPr>
        <p:spPr>
          <a:xfrm rot="16200000">
            <a:off x="1842392" y="3591906"/>
            <a:ext cx="324000" cy="252000"/>
          </a:xfrm>
          <a:prstGeom prst="downArrow">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9" name="Imagen 8"/>
          <p:cNvPicPr>
            <a:picLocks noChangeAspect="1"/>
          </p:cNvPicPr>
          <p:nvPr/>
        </p:nvPicPr>
        <p:blipFill>
          <a:blip r:embed="rId3"/>
          <a:stretch>
            <a:fillRect/>
          </a:stretch>
        </p:blipFill>
        <p:spPr>
          <a:xfrm>
            <a:off x="0" y="4352334"/>
            <a:ext cx="9144000" cy="2265208"/>
          </a:xfrm>
          <a:prstGeom prst="rect">
            <a:avLst/>
          </a:prstGeom>
        </p:spPr>
      </p:pic>
      <p:sp>
        <p:nvSpPr>
          <p:cNvPr id="26"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27" name="Straight Connector 26"/>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7" name="Picture 5" descr="16908071188_f23e704eec_b.jpg"/>
          <p:cNvPicPr>
            <a:picLocks noChangeAspect="1"/>
          </p:cNvPicPr>
          <p:nvPr/>
        </p:nvPicPr>
        <p:blipFill rotWithShape="1">
          <a:blip r:embed="rId4">
            <a:extLst>
              <a:ext uri="{28A0092B-C50C-407E-A947-70E740481C1C}">
                <a14:useLocalDpi xmlns:a14="http://schemas.microsoft.com/office/drawing/2010/main" val="0"/>
              </a:ext>
            </a:extLst>
          </a:blip>
          <a:srcRect b="27813"/>
          <a:stretch/>
        </p:blipFill>
        <p:spPr>
          <a:xfrm>
            <a:off x="-18000" y="0"/>
            <a:ext cx="9180000" cy="688591"/>
          </a:xfrm>
          <a:prstGeom prst="rect">
            <a:avLst/>
          </a:prstGeom>
        </p:spPr>
      </p:pic>
      <p:sp>
        <p:nvSpPr>
          <p:cNvPr id="38" name="Título 1"/>
          <p:cNvSpPr txBox="1">
            <a:spLocks/>
          </p:cNvSpPr>
          <p:nvPr/>
        </p:nvSpPr>
        <p:spPr>
          <a:xfrm>
            <a:off x="398774" y="-86777"/>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1400" dirty="0">
                <a:solidFill>
                  <a:schemeClr val="bg1"/>
                </a:solidFill>
                <a:latin typeface="Helvetica Light"/>
                <a:cs typeface="Helvetica Light"/>
              </a:rPr>
              <a:t>Fase 2. Solucions     </a:t>
            </a:r>
            <a:r>
              <a:rPr lang="ca-ES" sz="2000" dirty="0">
                <a:solidFill>
                  <a:schemeClr val="bg1"/>
                </a:solidFill>
                <a:latin typeface="Helvetica"/>
                <a:cs typeface="Helvetica"/>
              </a:rPr>
              <a:t>Arquitectura dels agents cooperatius</a:t>
            </a:r>
            <a:endParaRPr lang="es-ES" sz="2000" dirty="0">
              <a:solidFill>
                <a:schemeClr val="bg1"/>
              </a:solidFill>
              <a:latin typeface="Helvetica"/>
              <a:cs typeface="Helvetica"/>
            </a:endParaRPr>
          </a:p>
        </p:txBody>
      </p:sp>
      <p:cxnSp>
        <p:nvCxnSpPr>
          <p:cNvPr id="22" name="Straight Connector 21">
            <a:extLst>
              <a:ext uri="{FF2B5EF4-FFF2-40B4-BE49-F238E27FC236}">
                <a16:creationId xmlns:a16="http://schemas.microsoft.com/office/drawing/2014/main" id="{FD1D142B-5C01-4ECF-B9B4-18655F9C7656}"/>
              </a:ext>
            </a:extLst>
          </p:cNvPr>
          <p:cNvCxnSpPr/>
          <p:nvPr/>
        </p:nvCxnSpPr>
        <p:spPr>
          <a:xfrm>
            <a:off x="1957960" y="288898"/>
            <a:ext cx="0" cy="2340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368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4" grpId="0"/>
      <p:bldP spid="13" grpId="0"/>
      <p:bldP spid="14" grpId="0"/>
      <p:bldP spid="15"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ítulo 2"/>
          <p:cNvSpPr txBox="1">
            <a:spLocks/>
          </p:cNvSpPr>
          <p:nvPr/>
        </p:nvSpPr>
        <p:spPr>
          <a:xfrm>
            <a:off x="983142" y="1903404"/>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PROPIETATS: Arbitrari, Obert, Divers, Regulat, Organitzat</a:t>
            </a:r>
            <a:endParaRPr lang="es-ES" sz="1600" dirty="0">
              <a:latin typeface="Helvetica Neue"/>
              <a:cs typeface="Helvetica Neue"/>
            </a:endParaRPr>
          </a:p>
        </p:txBody>
      </p:sp>
      <p:sp>
        <p:nvSpPr>
          <p:cNvPr id="23" name="Subtítulo 2"/>
          <p:cNvSpPr txBox="1">
            <a:spLocks/>
          </p:cNvSpPr>
          <p:nvPr/>
        </p:nvSpPr>
        <p:spPr>
          <a:xfrm>
            <a:off x="982943" y="2837730"/>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PROTOCOLS</a:t>
            </a:r>
            <a:endParaRPr lang="es-ES" sz="1600" dirty="0">
              <a:latin typeface="Helvetica Neue"/>
              <a:cs typeface="Helvetica Neue"/>
            </a:endParaRPr>
          </a:p>
        </p:txBody>
      </p:sp>
      <p:sp>
        <p:nvSpPr>
          <p:cNvPr id="26" name="Subtítulo 2"/>
          <p:cNvSpPr txBox="1">
            <a:spLocks/>
          </p:cNvSpPr>
          <p:nvPr/>
        </p:nvSpPr>
        <p:spPr>
          <a:xfrm>
            <a:off x="976583" y="3625170"/>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NORMATIVES</a:t>
            </a:r>
            <a:endParaRPr lang="es-ES" sz="1600" dirty="0">
              <a:latin typeface="Helvetica Neue"/>
              <a:cs typeface="Helvetica Neue"/>
            </a:endParaRPr>
          </a:p>
        </p:txBody>
      </p:sp>
      <p:sp>
        <p:nvSpPr>
          <p:cNvPr id="28" name="Subtítulo 2"/>
          <p:cNvSpPr txBox="1">
            <a:spLocks/>
          </p:cNvSpPr>
          <p:nvPr/>
        </p:nvSpPr>
        <p:spPr>
          <a:xfrm>
            <a:off x="981563" y="4315485"/>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ESTRUCTURES ORGANITZATIVES</a:t>
            </a:r>
            <a:endParaRPr lang="es-ES" sz="1600" dirty="0">
              <a:latin typeface="Helvetica Neue"/>
              <a:cs typeface="Helvetica Neue"/>
            </a:endParaRPr>
          </a:p>
        </p:txBody>
      </p:sp>
      <p:sp>
        <p:nvSpPr>
          <p:cNvPr id="30" name="Subtítulo 2"/>
          <p:cNvSpPr txBox="1">
            <a:spLocks/>
          </p:cNvSpPr>
          <p:nvPr/>
        </p:nvSpPr>
        <p:spPr>
          <a:xfrm>
            <a:off x="981563" y="5274450"/>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AGENTS MEDIADORS</a:t>
            </a:r>
            <a:endParaRPr lang="es-ES" sz="1600" dirty="0">
              <a:latin typeface="Helvetica Neue"/>
              <a:cs typeface="Helvetica Neue"/>
            </a:endParaRPr>
          </a:p>
        </p:txBody>
      </p:sp>
      <p:pic>
        <p:nvPicPr>
          <p:cNvPr id="14" name="Imagen 13"/>
          <p:cNvPicPr>
            <a:picLocks noChangeAspect="1"/>
          </p:cNvPicPr>
          <p:nvPr/>
        </p:nvPicPr>
        <p:blipFill>
          <a:blip r:embed="rId3"/>
          <a:stretch>
            <a:fillRect/>
          </a:stretch>
        </p:blipFill>
        <p:spPr>
          <a:xfrm>
            <a:off x="5023459" y="1105061"/>
            <a:ext cx="3727712" cy="2480623"/>
          </a:xfrm>
          <a:prstGeom prst="rect">
            <a:avLst/>
          </a:prstGeom>
        </p:spPr>
      </p:pic>
      <p:pic>
        <p:nvPicPr>
          <p:cNvPr id="32" name="Imagen 31"/>
          <p:cNvPicPr>
            <a:picLocks noChangeAspect="1"/>
          </p:cNvPicPr>
          <p:nvPr/>
        </p:nvPicPr>
        <p:blipFill rotWithShape="1">
          <a:blip r:embed="rId4"/>
          <a:srcRect b="7716"/>
          <a:stretch/>
        </p:blipFill>
        <p:spPr>
          <a:xfrm>
            <a:off x="5023459" y="3693035"/>
            <a:ext cx="3727712" cy="2484000"/>
          </a:xfrm>
          <a:prstGeom prst="rect">
            <a:avLst/>
          </a:prstGeom>
        </p:spPr>
      </p:pic>
      <p:sp>
        <p:nvSpPr>
          <p:cNvPr id="22"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33" name="Straight Connector 32"/>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40" name="Picture 5" descr="16908071188_f23e704eec_b.jpg"/>
          <p:cNvPicPr>
            <a:picLocks noChangeAspect="1"/>
          </p:cNvPicPr>
          <p:nvPr/>
        </p:nvPicPr>
        <p:blipFill rotWithShape="1">
          <a:blip r:embed="rId5">
            <a:extLst>
              <a:ext uri="{28A0092B-C50C-407E-A947-70E740481C1C}">
                <a14:useLocalDpi xmlns:a14="http://schemas.microsoft.com/office/drawing/2010/main" val="0"/>
              </a:ext>
            </a:extLst>
          </a:blip>
          <a:srcRect b="27813"/>
          <a:stretch/>
        </p:blipFill>
        <p:spPr>
          <a:xfrm>
            <a:off x="-18000" y="0"/>
            <a:ext cx="9180000" cy="688591"/>
          </a:xfrm>
          <a:prstGeom prst="rect">
            <a:avLst/>
          </a:prstGeom>
        </p:spPr>
      </p:pic>
      <p:sp>
        <p:nvSpPr>
          <p:cNvPr id="41" name="Título 1"/>
          <p:cNvSpPr txBox="1">
            <a:spLocks/>
          </p:cNvSpPr>
          <p:nvPr/>
        </p:nvSpPr>
        <p:spPr>
          <a:xfrm>
            <a:off x="368294" y="-86777"/>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1400" dirty="0">
                <a:solidFill>
                  <a:schemeClr val="bg1"/>
                </a:solidFill>
                <a:latin typeface="Helvetica Light"/>
                <a:cs typeface="Helvetica Light"/>
              </a:rPr>
              <a:t>Fase 2. Solucions     </a:t>
            </a:r>
            <a:r>
              <a:rPr lang="ca-ES" sz="2000" dirty="0">
                <a:solidFill>
                  <a:schemeClr val="bg1"/>
                </a:solidFill>
                <a:latin typeface="Helvetica"/>
                <a:cs typeface="Helvetica"/>
              </a:rPr>
              <a:t>Sistemes multi-agent</a:t>
            </a:r>
            <a:endParaRPr lang="es-ES" sz="2000" dirty="0">
              <a:solidFill>
                <a:schemeClr val="bg1"/>
              </a:solidFill>
              <a:latin typeface="Helvetica"/>
              <a:cs typeface="Helvetica"/>
            </a:endParaRPr>
          </a:p>
        </p:txBody>
      </p:sp>
      <p:sp>
        <p:nvSpPr>
          <p:cNvPr id="43" name="Estrella de 5 puntas 17"/>
          <p:cNvSpPr/>
          <p:nvPr/>
        </p:nvSpPr>
        <p:spPr>
          <a:xfrm>
            <a:off x="485867" y="1908384"/>
            <a:ext cx="442246" cy="439392"/>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44" name="Estrella de 5 puntas 17"/>
          <p:cNvSpPr/>
          <p:nvPr/>
        </p:nvSpPr>
        <p:spPr>
          <a:xfrm>
            <a:off x="485867" y="2742154"/>
            <a:ext cx="442246" cy="439392"/>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45" name="Estrella de 5 puntas 17"/>
          <p:cNvSpPr/>
          <p:nvPr/>
        </p:nvSpPr>
        <p:spPr>
          <a:xfrm>
            <a:off x="485867" y="3492023"/>
            <a:ext cx="442246" cy="439392"/>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46" name="Estrella de 5 puntas 17"/>
          <p:cNvSpPr/>
          <p:nvPr/>
        </p:nvSpPr>
        <p:spPr>
          <a:xfrm>
            <a:off x="485867" y="4349550"/>
            <a:ext cx="442246" cy="439392"/>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47" name="Estrella de 5 puntas 17"/>
          <p:cNvSpPr/>
          <p:nvPr/>
        </p:nvSpPr>
        <p:spPr>
          <a:xfrm>
            <a:off x="485867" y="5154234"/>
            <a:ext cx="442246" cy="439392"/>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cxnSp>
        <p:nvCxnSpPr>
          <p:cNvPr id="19" name="Straight Connector 18">
            <a:extLst>
              <a:ext uri="{FF2B5EF4-FFF2-40B4-BE49-F238E27FC236}">
                <a16:creationId xmlns:a16="http://schemas.microsoft.com/office/drawing/2014/main" id="{4424715D-D8BD-40D6-8A61-73F9FBFE4AB4}"/>
              </a:ext>
            </a:extLst>
          </p:cNvPr>
          <p:cNvCxnSpPr/>
          <p:nvPr/>
        </p:nvCxnSpPr>
        <p:spPr>
          <a:xfrm>
            <a:off x="1931457" y="288898"/>
            <a:ext cx="0" cy="2340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778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28" grpId="0"/>
      <p:bldP spid="30" grpId="0"/>
      <p:bldP spid="43" grpId="0" animBg="1"/>
      <p:bldP spid="44" grpId="0" animBg="1"/>
      <p:bldP spid="45" grpId="0" animBg="1"/>
      <p:bldP spid="46"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4" name="Straight Connector 3"/>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Subtítulo 2"/>
          <p:cNvSpPr txBox="1">
            <a:spLocks/>
          </p:cNvSpPr>
          <p:nvPr/>
        </p:nvSpPr>
        <p:spPr>
          <a:xfrm>
            <a:off x="1017024" y="3199287"/>
            <a:ext cx="7109953" cy="140583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80000"/>
              </a:lnSpc>
            </a:pPr>
            <a:r>
              <a:rPr lang="ca-ES" dirty="0">
                <a:latin typeface="Helvetica Light"/>
                <a:cs typeface="Helvetica Light"/>
              </a:rPr>
              <a:t>Propostes evolutives</a:t>
            </a:r>
          </a:p>
          <a:p>
            <a:pPr>
              <a:lnSpc>
                <a:spcPct val="80000"/>
              </a:lnSpc>
            </a:pPr>
            <a:r>
              <a:rPr lang="ca-ES" dirty="0">
                <a:latin typeface="Helvetica"/>
                <a:cs typeface="Helvetica"/>
              </a:rPr>
              <a:t>i visió de futur</a:t>
            </a:r>
            <a:endParaRPr lang="es-ES" dirty="0">
              <a:latin typeface="Helvetica Neue"/>
              <a:cs typeface="Helvetica Neue"/>
            </a:endParaRPr>
          </a:p>
        </p:txBody>
      </p:sp>
      <p:sp>
        <p:nvSpPr>
          <p:cNvPr id="6" name="Subtítulo 2"/>
          <p:cNvSpPr txBox="1">
            <a:spLocks/>
          </p:cNvSpPr>
          <p:nvPr/>
        </p:nvSpPr>
        <p:spPr>
          <a:xfrm>
            <a:off x="2973763" y="2092700"/>
            <a:ext cx="3196474" cy="94007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4400" dirty="0">
                <a:solidFill>
                  <a:srgbClr val="5B4C56"/>
                </a:solidFill>
                <a:latin typeface="Helvetica"/>
                <a:cs typeface="Helvetica"/>
              </a:rPr>
              <a:t>Fase 3</a:t>
            </a:r>
            <a:endParaRPr lang="es-ES" sz="4400" dirty="0">
              <a:solidFill>
                <a:srgbClr val="5B4C56"/>
              </a:solidFill>
              <a:latin typeface="Helvetica Neue"/>
              <a:cs typeface="Helvetica Neue"/>
            </a:endParaRPr>
          </a:p>
        </p:txBody>
      </p:sp>
      <p:sp>
        <p:nvSpPr>
          <p:cNvPr id="7" name="Rectangle 6"/>
          <p:cNvSpPr/>
          <p:nvPr/>
        </p:nvSpPr>
        <p:spPr>
          <a:xfrm>
            <a:off x="2181182" y="2937585"/>
            <a:ext cx="4750130" cy="95189"/>
          </a:xfrm>
          <a:prstGeom prst="rect">
            <a:avLst/>
          </a:prstGeom>
          <a:solidFill>
            <a:srgbClr val="5B4C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rgbClr val="806C79"/>
              </a:solidFill>
            </a:endParaRPr>
          </a:p>
        </p:txBody>
      </p:sp>
    </p:spTree>
    <p:extLst>
      <p:ext uri="{BB962C8B-B14F-4D97-AF65-F5344CB8AC3E}">
        <p14:creationId xmlns:p14="http://schemas.microsoft.com/office/powerpoint/2010/main" val="230157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
          <p:cNvSpPr txBox="1">
            <a:spLocks/>
          </p:cNvSpPr>
          <p:nvPr/>
        </p:nvSpPr>
        <p:spPr>
          <a:xfrm>
            <a:off x="2553076" y="1184349"/>
            <a:ext cx="5108684" cy="58477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Registre lliure de reputacions</a:t>
            </a:r>
            <a:br>
              <a:rPr lang="ca-ES" sz="1600" dirty="0">
                <a:latin typeface="Helvetica"/>
                <a:cs typeface="Helvetica"/>
              </a:rPr>
            </a:br>
            <a:r>
              <a:rPr lang="ca-ES" sz="1600" dirty="0">
                <a:latin typeface="Helvetica"/>
                <a:cs typeface="Helvetica"/>
              </a:rPr>
              <a:t>Repositori d’experiències / Disponibilitat de serveis </a:t>
            </a:r>
            <a:endParaRPr lang="es-ES" sz="1600" dirty="0">
              <a:latin typeface="Helvetica Neue"/>
              <a:cs typeface="Helvetica Neue"/>
            </a:endParaRPr>
          </a:p>
        </p:txBody>
      </p:sp>
      <p:pic>
        <p:nvPicPr>
          <p:cNvPr id="22" name="Picture 4">
            <a:extLst>
              <a:ext uri="{FF2B5EF4-FFF2-40B4-BE49-F238E27FC236}">
                <a16:creationId xmlns:a16="http://schemas.microsoft.com/office/drawing/2014/main" id="{81D78E80-CCC5-4FDB-B939-1FED7B17C86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90868" y="2252337"/>
            <a:ext cx="5833101" cy="2852038"/>
          </a:xfrm>
          <a:prstGeom prst="rect">
            <a:avLst/>
          </a:prstGeom>
          <a:noFill/>
          <a:ln w="6350" cmpd="sng">
            <a:solidFill>
              <a:schemeClr val="bg2">
                <a:lumMod val="75000"/>
                <a:lumOff val="0"/>
              </a:schemeClr>
            </a:solidFill>
            <a:miter lim="800000"/>
            <a:headEnd/>
            <a:tailEnd/>
          </a:ln>
          <a:effectLst/>
        </p:spPr>
      </p:pic>
      <p:sp>
        <p:nvSpPr>
          <p:cNvPr id="28" name="Rectángulo 27"/>
          <p:cNvSpPr/>
          <p:nvPr/>
        </p:nvSpPr>
        <p:spPr>
          <a:xfrm>
            <a:off x="1864728" y="1066188"/>
            <a:ext cx="6485381" cy="843728"/>
          </a:xfrm>
          <a:prstGeom prst="rect">
            <a:avLst/>
          </a:prstGeom>
          <a:noFill/>
          <a:ln>
            <a:solidFill>
              <a:srgbClr val="806C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9" name="Subtítulo 2"/>
          <p:cNvSpPr txBox="1">
            <a:spLocks/>
          </p:cNvSpPr>
          <p:nvPr/>
        </p:nvSpPr>
        <p:spPr>
          <a:xfrm>
            <a:off x="2157276" y="5514339"/>
            <a:ext cx="6094164" cy="83377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Suports de dades amb tipus predefinits</a:t>
            </a:r>
            <a:br>
              <a:rPr lang="ca-ES" sz="1600" dirty="0">
                <a:latin typeface="Helvetica"/>
                <a:cs typeface="Helvetica"/>
              </a:rPr>
            </a:br>
            <a:r>
              <a:rPr lang="ca-ES" sz="1600" dirty="0">
                <a:latin typeface="Helvetica"/>
                <a:cs typeface="Helvetica"/>
              </a:rPr>
              <a:t>Sistema de premis a l’aportació de dades / Regles d’ús i directori</a:t>
            </a:r>
            <a:br>
              <a:rPr lang="ca-ES" sz="1600" dirty="0">
                <a:latin typeface="Helvetica"/>
                <a:cs typeface="Helvetica"/>
              </a:rPr>
            </a:br>
            <a:r>
              <a:rPr lang="ca-ES" sz="1600" dirty="0">
                <a:latin typeface="Helvetica"/>
                <a:cs typeface="Helvetica"/>
              </a:rPr>
              <a:t>Mecanismes de replicació amb altres pissarres</a:t>
            </a:r>
            <a:endParaRPr lang="es-ES" sz="1600" dirty="0">
              <a:latin typeface="Helvetica Neue"/>
              <a:cs typeface="Helvetica Neue"/>
            </a:endParaRPr>
          </a:p>
        </p:txBody>
      </p:sp>
      <p:sp>
        <p:nvSpPr>
          <p:cNvPr id="11"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12" name="Straight Connector 11"/>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5" descr="16908071188_f23e704eec_b.jpg"/>
          <p:cNvPicPr>
            <a:picLocks noChangeAspect="1"/>
          </p:cNvPicPr>
          <p:nvPr/>
        </p:nvPicPr>
        <p:blipFill rotWithShape="1">
          <a:blip r:embed="rId4">
            <a:extLst>
              <a:ext uri="{28A0092B-C50C-407E-A947-70E740481C1C}">
                <a14:useLocalDpi xmlns:a14="http://schemas.microsoft.com/office/drawing/2010/main" val="0"/>
              </a:ext>
            </a:extLst>
          </a:blip>
          <a:srcRect b="27813"/>
          <a:stretch/>
        </p:blipFill>
        <p:spPr>
          <a:xfrm>
            <a:off x="-18000" y="0"/>
            <a:ext cx="9180000" cy="688591"/>
          </a:xfrm>
          <a:prstGeom prst="rect">
            <a:avLst/>
          </a:prstGeom>
        </p:spPr>
      </p:pic>
      <p:sp>
        <p:nvSpPr>
          <p:cNvPr id="18" name="Título 1"/>
          <p:cNvSpPr txBox="1">
            <a:spLocks/>
          </p:cNvSpPr>
          <p:nvPr/>
        </p:nvSpPr>
        <p:spPr>
          <a:xfrm>
            <a:off x="368294" y="-86777"/>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1400" dirty="0">
                <a:solidFill>
                  <a:schemeClr val="bg1"/>
                </a:solidFill>
                <a:latin typeface="Helvetica Light"/>
                <a:cs typeface="Helvetica Light"/>
              </a:rPr>
              <a:t>Fase 3. Evolutius i futur     </a:t>
            </a:r>
            <a:r>
              <a:rPr lang="ca-ES" sz="2000" dirty="0">
                <a:solidFill>
                  <a:schemeClr val="bg1"/>
                </a:solidFill>
                <a:latin typeface="Helvetica"/>
                <a:cs typeface="Helvetica"/>
              </a:rPr>
              <a:t>Sistema de pissarra per a agents cooperatius</a:t>
            </a:r>
            <a:endParaRPr lang="es-ES" sz="2000" dirty="0">
              <a:solidFill>
                <a:schemeClr val="bg1"/>
              </a:solidFill>
              <a:latin typeface="Helvetica"/>
              <a:cs typeface="Helvetica"/>
            </a:endParaRPr>
          </a:p>
        </p:txBody>
      </p:sp>
      <p:sp>
        <p:nvSpPr>
          <p:cNvPr id="20" name="Rectángulo 14"/>
          <p:cNvSpPr/>
          <p:nvPr/>
        </p:nvSpPr>
        <p:spPr>
          <a:xfrm>
            <a:off x="220122" y="1184351"/>
            <a:ext cx="1873814" cy="584772"/>
          </a:xfrm>
          <a:prstGeom prst="rect">
            <a:avLst/>
          </a:prstGeom>
          <a:solidFill>
            <a:srgbClr val="806C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1" name="Subtítulo 2"/>
          <p:cNvSpPr txBox="1">
            <a:spLocks/>
          </p:cNvSpPr>
          <p:nvPr/>
        </p:nvSpPr>
        <p:spPr>
          <a:xfrm>
            <a:off x="411463" y="1292271"/>
            <a:ext cx="1491133" cy="27984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800" dirty="0">
                <a:solidFill>
                  <a:schemeClr val="bg1"/>
                </a:solidFill>
                <a:latin typeface="Helvetica"/>
                <a:cs typeface="Helvetica"/>
              </a:rPr>
              <a:t>FUNCIONS</a:t>
            </a:r>
            <a:endParaRPr lang="es-ES" sz="1800" dirty="0">
              <a:solidFill>
                <a:schemeClr val="bg1"/>
              </a:solidFill>
              <a:latin typeface="Helvetica Neue"/>
              <a:cs typeface="Helvetica Neue"/>
            </a:endParaRPr>
          </a:p>
        </p:txBody>
      </p:sp>
      <p:sp>
        <p:nvSpPr>
          <p:cNvPr id="23" name="Rectángulo 27"/>
          <p:cNvSpPr/>
          <p:nvPr/>
        </p:nvSpPr>
        <p:spPr>
          <a:xfrm>
            <a:off x="1864728" y="5504383"/>
            <a:ext cx="6485381" cy="843728"/>
          </a:xfrm>
          <a:prstGeom prst="rect">
            <a:avLst/>
          </a:prstGeom>
          <a:noFill/>
          <a:ln>
            <a:solidFill>
              <a:srgbClr val="806C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4" name="Rectángulo 14"/>
          <p:cNvSpPr/>
          <p:nvPr/>
        </p:nvSpPr>
        <p:spPr>
          <a:xfrm>
            <a:off x="220122" y="5622546"/>
            <a:ext cx="1873814" cy="584772"/>
          </a:xfrm>
          <a:prstGeom prst="rect">
            <a:avLst/>
          </a:prstGeom>
          <a:solidFill>
            <a:srgbClr val="806C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5" name="Subtítulo 2"/>
          <p:cNvSpPr txBox="1">
            <a:spLocks/>
          </p:cNvSpPr>
          <p:nvPr/>
        </p:nvSpPr>
        <p:spPr>
          <a:xfrm>
            <a:off x="220122" y="5730466"/>
            <a:ext cx="1873814" cy="27984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800" dirty="0">
                <a:solidFill>
                  <a:schemeClr val="bg1"/>
                </a:solidFill>
                <a:latin typeface="Helvetica"/>
                <a:cs typeface="Helvetica"/>
              </a:rPr>
              <a:t>MECANISMES</a:t>
            </a:r>
            <a:endParaRPr lang="es-ES" sz="1800" dirty="0">
              <a:solidFill>
                <a:schemeClr val="bg1"/>
              </a:solidFill>
              <a:latin typeface="Helvetica Neue"/>
              <a:cs typeface="Helvetica Neue"/>
            </a:endParaRPr>
          </a:p>
        </p:txBody>
      </p:sp>
      <p:cxnSp>
        <p:nvCxnSpPr>
          <p:cNvPr id="16" name="Straight Connector 15">
            <a:extLst>
              <a:ext uri="{FF2B5EF4-FFF2-40B4-BE49-F238E27FC236}">
                <a16:creationId xmlns:a16="http://schemas.microsoft.com/office/drawing/2014/main" id="{E1A23D05-933D-4D4D-ACB4-9E23D56A2457}"/>
              </a:ext>
            </a:extLst>
          </p:cNvPr>
          <p:cNvCxnSpPr/>
          <p:nvPr/>
        </p:nvCxnSpPr>
        <p:spPr>
          <a:xfrm>
            <a:off x="2355528" y="288898"/>
            <a:ext cx="0" cy="2340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441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animBg="1"/>
      <p:bldP spid="29" grpId="0"/>
      <p:bldP spid="21" grpId="0"/>
      <p:bldP spid="23"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
          <p:cNvSpPr txBox="1">
            <a:spLocks/>
          </p:cNvSpPr>
          <p:nvPr/>
        </p:nvSpPr>
        <p:spPr>
          <a:xfrm>
            <a:off x="2443012" y="1398548"/>
            <a:ext cx="6093282" cy="31065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Oferir recompenses adaptades a cada situació</a:t>
            </a:r>
            <a:endParaRPr lang="es-ES" sz="1600" dirty="0">
              <a:latin typeface="Helvetica Neue"/>
              <a:cs typeface="Helvetica Neue"/>
            </a:endParaRPr>
          </a:p>
        </p:txBody>
      </p:sp>
      <p:sp>
        <p:nvSpPr>
          <p:cNvPr id="29" name="Subtítulo 2"/>
          <p:cNvSpPr txBox="1">
            <a:spLocks/>
          </p:cNvSpPr>
          <p:nvPr/>
        </p:nvSpPr>
        <p:spPr>
          <a:xfrm>
            <a:off x="4596713" y="4383115"/>
            <a:ext cx="4154458" cy="56133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Aconseguir el major benefici possible</a:t>
            </a:r>
            <a:br>
              <a:rPr lang="ca-ES" sz="1600" dirty="0">
                <a:latin typeface="Helvetica"/>
                <a:cs typeface="Helvetica"/>
              </a:rPr>
            </a:br>
            <a:r>
              <a:rPr lang="ca-ES" sz="1600" dirty="0">
                <a:latin typeface="Helvetica"/>
                <a:cs typeface="Helvetica"/>
              </a:rPr>
              <a:t>en cada interacció</a:t>
            </a:r>
            <a:endParaRPr lang="es-ES" sz="1600" dirty="0">
              <a:latin typeface="Helvetica Neue"/>
              <a:cs typeface="Helvetica Neue"/>
            </a:endParaRPr>
          </a:p>
        </p:txBody>
      </p:sp>
      <p:sp>
        <p:nvSpPr>
          <p:cNvPr id="11"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12" name="Straight Connector 11"/>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5" descr="16908071188_f23e704eec_b.jpg"/>
          <p:cNvPicPr>
            <a:picLocks noChangeAspect="1"/>
          </p:cNvPicPr>
          <p:nvPr/>
        </p:nvPicPr>
        <p:blipFill rotWithShape="1">
          <a:blip r:embed="rId3">
            <a:extLst>
              <a:ext uri="{28A0092B-C50C-407E-A947-70E740481C1C}">
                <a14:useLocalDpi xmlns:a14="http://schemas.microsoft.com/office/drawing/2010/main" val="0"/>
              </a:ext>
            </a:extLst>
          </a:blip>
          <a:srcRect b="27813"/>
          <a:stretch/>
        </p:blipFill>
        <p:spPr>
          <a:xfrm>
            <a:off x="-18000" y="0"/>
            <a:ext cx="9180000" cy="688591"/>
          </a:xfrm>
          <a:prstGeom prst="rect">
            <a:avLst/>
          </a:prstGeom>
        </p:spPr>
      </p:pic>
      <p:sp>
        <p:nvSpPr>
          <p:cNvPr id="18" name="Título 1"/>
          <p:cNvSpPr txBox="1">
            <a:spLocks/>
          </p:cNvSpPr>
          <p:nvPr/>
        </p:nvSpPr>
        <p:spPr>
          <a:xfrm>
            <a:off x="368294" y="-86777"/>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1400" dirty="0">
                <a:solidFill>
                  <a:schemeClr val="bg1"/>
                </a:solidFill>
                <a:latin typeface="Helvetica Light"/>
                <a:cs typeface="Helvetica Light"/>
              </a:rPr>
              <a:t>Fase 3. Evolutius i futur     </a:t>
            </a:r>
            <a:r>
              <a:rPr lang="ca-ES" sz="2000" dirty="0">
                <a:solidFill>
                  <a:schemeClr val="bg1"/>
                </a:solidFill>
                <a:latin typeface="Helvetica"/>
                <a:cs typeface="Helvetica"/>
              </a:rPr>
              <a:t>Protocol de negociació de recompenses</a:t>
            </a:r>
            <a:endParaRPr lang="es-ES" sz="2000" dirty="0">
              <a:solidFill>
                <a:schemeClr val="bg1"/>
              </a:solidFill>
              <a:latin typeface="Helvetica"/>
              <a:cs typeface="Helvetica"/>
            </a:endParaRPr>
          </a:p>
        </p:txBody>
      </p:sp>
      <p:sp>
        <p:nvSpPr>
          <p:cNvPr id="20" name="Rectángulo 27"/>
          <p:cNvSpPr/>
          <p:nvPr/>
        </p:nvSpPr>
        <p:spPr>
          <a:xfrm>
            <a:off x="2021147" y="1313109"/>
            <a:ext cx="6681921" cy="1376953"/>
          </a:xfrm>
          <a:prstGeom prst="rect">
            <a:avLst/>
          </a:prstGeom>
          <a:noFill/>
          <a:ln>
            <a:solidFill>
              <a:srgbClr val="806C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1" name="Rectángulo 14"/>
          <p:cNvSpPr/>
          <p:nvPr/>
        </p:nvSpPr>
        <p:spPr>
          <a:xfrm>
            <a:off x="376541" y="1709199"/>
            <a:ext cx="1873814" cy="584772"/>
          </a:xfrm>
          <a:prstGeom prst="rect">
            <a:avLst/>
          </a:prstGeom>
          <a:solidFill>
            <a:srgbClr val="806C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2" name="Subtítulo 2"/>
          <p:cNvSpPr txBox="1">
            <a:spLocks/>
          </p:cNvSpPr>
          <p:nvPr/>
        </p:nvSpPr>
        <p:spPr>
          <a:xfrm>
            <a:off x="567882" y="1832577"/>
            <a:ext cx="1491133" cy="27984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800" dirty="0">
                <a:solidFill>
                  <a:schemeClr val="bg1"/>
                </a:solidFill>
                <a:latin typeface="Helvetica"/>
                <a:cs typeface="Helvetica"/>
              </a:rPr>
              <a:t>OBJECTIUS</a:t>
            </a:r>
            <a:endParaRPr lang="es-ES" sz="1800" dirty="0">
              <a:solidFill>
                <a:schemeClr val="bg1"/>
              </a:solidFill>
              <a:latin typeface="Helvetica Neue"/>
              <a:cs typeface="Helvetica Neue"/>
            </a:endParaRPr>
          </a:p>
        </p:txBody>
      </p:sp>
      <p:sp>
        <p:nvSpPr>
          <p:cNvPr id="23" name="Rectángulo 27"/>
          <p:cNvSpPr/>
          <p:nvPr/>
        </p:nvSpPr>
        <p:spPr>
          <a:xfrm>
            <a:off x="4644817" y="4053527"/>
            <a:ext cx="4058251" cy="2103286"/>
          </a:xfrm>
          <a:prstGeom prst="rect">
            <a:avLst/>
          </a:prstGeom>
          <a:noFill/>
          <a:ln>
            <a:solidFill>
              <a:srgbClr val="806C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4" name="Rectángulo 14"/>
          <p:cNvSpPr/>
          <p:nvPr/>
        </p:nvSpPr>
        <p:spPr>
          <a:xfrm>
            <a:off x="5002335" y="3717674"/>
            <a:ext cx="3184883" cy="583879"/>
          </a:xfrm>
          <a:prstGeom prst="rect">
            <a:avLst/>
          </a:prstGeom>
          <a:solidFill>
            <a:srgbClr val="806C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5" name="Subtítulo 2"/>
          <p:cNvSpPr txBox="1">
            <a:spLocks/>
          </p:cNvSpPr>
          <p:nvPr/>
        </p:nvSpPr>
        <p:spPr>
          <a:xfrm>
            <a:off x="5002336" y="3825594"/>
            <a:ext cx="3184882" cy="27984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800" dirty="0">
                <a:solidFill>
                  <a:schemeClr val="bg1"/>
                </a:solidFill>
                <a:latin typeface="Helvetica"/>
                <a:cs typeface="Helvetica"/>
              </a:rPr>
              <a:t>CRITERIS DE DISSENY</a:t>
            </a:r>
            <a:endParaRPr lang="es-ES" sz="1800" dirty="0">
              <a:solidFill>
                <a:schemeClr val="bg1"/>
              </a:solidFill>
              <a:latin typeface="Helvetica Neue"/>
              <a:cs typeface="Helvetica Neue"/>
            </a:endParaRPr>
          </a:p>
        </p:txBody>
      </p:sp>
      <p:pic>
        <p:nvPicPr>
          <p:cNvPr id="3" name="Picture 2"/>
          <p:cNvPicPr>
            <a:picLocks noChangeAspect="1"/>
          </p:cNvPicPr>
          <p:nvPr/>
        </p:nvPicPr>
        <p:blipFill>
          <a:blip r:embed="rId4"/>
          <a:stretch>
            <a:fillRect/>
          </a:stretch>
        </p:blipFill>
        <p:spPr>
          <a:xfrm>
            <a:off x="368294" y="3300348"/>
            <a:ext cx="4010143" cy="2856465"/>
          </a:xfrm>
          <a:prstGeom prst="rect">
            <a:avLst/>
          </a:prstGeom>
        </p:spPr>
      </p:pic>
      <p:sp>
        <p:nvSpPr>
          <p:cNvPr id="32" name="Subtítulo 2"/>
          <p:cNvSpPr txBox="1">
            <a:spLocks/>
          </p:cNvSpPr>
          <p:nvPr/>
        </p:nvSpPr>
        <p:spPr>
          <a:xfrm>
            <a:off x="2440307" y="1689147"/>
            <a:ext cx="6093282" cy="28863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Obrir el ventall d’agents amb els que col·laborar</a:t>
            </a:r>
          </a:p>
        </p:txBody>
      </p:sp>
      <p:sp>
        <p:nvSpPr>
          <p:cNvPr id="33" name="Subtítulo 2"/>
          <p:cNvSpPr txBox="1">
            <a:spLocks/>
          </p:cNvSpPr>
          <p:nvPr/>
        </p:nvSpPr>
        <p:spPr>
          <a:xfrm>
            <a:off x="2443012" y="1977780"/>
            <a:ext cx="6093282" cy="59543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Obtenint més prioritat amb agents</a:t>
            </a:r>
            <a:br>
              <a:rPr lang="ca-ES" sz="1600" dirty="0">
                <a:latin typeface="Helvetica"/>
                <a:cs typeface="Helvetica"/>
              </a:rPr>
            </a:br>
            <a:r>
              <a:rPr lang="ca-ES" sz="1600" dirty="0">
                <a:latin typeface="Helvetica"/>
                <a:cs typeface="Helvetica"/>
              </a:rPr>
              <a:t>d’alta reputació, càrrega o baixa disponibilitat</a:t>
            </a:r>
            <a:endParaRPr lang="es-ES" sz="1600" dirty="0">
              <a:latin typeface="Helvetica Neue"/>
              <a:cs typeface="Helvetica Neue"/>
            </a:endParaRPr>
          </a:p>
        </p:txBody>
      </p:sp>
      <p:sp>
        <p:nvSpPr>
          <p:cNvPr id="34" name="Subtítulo 2"/>
          <p:cNvSpPr txBox="1">
            <a:spLocks/>
          </p:cNvSpPr>
          <p:nvPr/>
        </p:nvSpPr>
        <p:spPr>
          <a:xfrm>
            <a:off x="4594009" y="5204469"/>
            <a:ext cx="4154458" cy="83730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Que l’operació sempre deixi</a:t>
            </a:r>
            <a:br>
              <a:rPr lang="ca-ES" sz="1600" dirty="0">
                <a:latin typeface="Helvetica"/>
                <a:cs typeface="Helvetica"/>
              </a:rPr>
            </a:br>
            <a:r>
              <a:rPr lang="ca-ES" sz="1600" dirty="0">
                <a:latin typeface="Helvetica"/>
                <a:cs typeface="Helvetica"/>
              </a:rPr>
              <a:t>un marge de benefici</a:t>
            </a:r>
            <a:br>
              <a:rPr lang="ca-ES" sz="1600" dirty="0">
                <a:latin typeface="Helvetica"/>
                <a:cs typeface="Helvetica"/>
              </a:rPr>
            </a:br>
            <a:r>
              <a:rPr lang="ca-ES" sz="1600" dirty="0">
                <a:latin typeface="Helvetica"/>
                <a:cs typeface="Helvetica"/>
              </a:rPr>
              <a:t>per a l’agent iniciador</a:t>
            </a:r>
            <a:endParaRPr lang="es-ES" sz="1600" dirty="0">
              <a:latin typeface="Helvetica Neue"/>
              <a:cs typeface="Helvetica Neue"/>
            </a:endParaRPr>
          </a:p>
        </p:txBody>
      </p:sp>
      <p:cxnSp>
        <p:nvCxnSpPr>
          <p:cNvPr id="26" name="Straight Connector 25">
            <a:extLst>
              <a:ext uri="{FF2B5EF4-FFF2-40B4-BE49-F238E27FC236}">
                <a16:creationId xmlns:a16="http://schemas.microsoft.com/office/drawing/2014/main" id="{481A7CDB-211B-4B9E-BAB6-4D83022C9E69}"/>
              </a:ext>
            </a:extLst>
          </p:cNvPr>
          <p:cNvCxnSpPr/>
          <p:nvPr/>
        </p:nvCxnSpPr>
        <p:spPr>
          <a:xfrm>
            <a:off x="2342275" y="288898"/>
            <a:ext cx="0" cy="2340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525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p:bldP spid="20" grpId="0" animBg="1"/>
      <p:bldP spid="21" grpId="0" animBg="1"/>
      <p:bldP spid="22" grpId="0"/>
      <p:bldP spid="23" grpId="0" animBg="1"/>
      <p:bldP spid="24" grpId="0" animBg="1"/>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
          <p:cNvSpPr txBox="1">
            <a:spLocks/>
          </p:cNvSpPr>
          <p:nvPr/>
        </p:nvSpPr>
        <p:spPr>
          <a:xfrm>
            <a:off x="1673033" y="4102560"/>
            <a:ext cx="4923335" cy="36683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Robustesa dels sistemes de confiança i reputació</a:t>
            </a:r>
            <a:endParaRPr lang="es-ES" sz="1600" dirty="0">
              <a:latin typeface="Helvetica Neue"/>
              <a:cs typeface="Helvetica Neue"/>
            </a:endParaRPr>
          </a:p>
        </p:txBody>
      </p:sp>
      <p:sp>
        <p:nvSpPr>
          <p:cNvPr id="21" name="Subtítulo 2"/>
          <p:cNvSpPr txBox="1">
            <a:spLocks/>
          </p:cNvSpPr>
          <p:nvPr/>
        </p:nvSpPr>
        <p:spPr>
          <a:xfrm>
            <a:off x="1678013" y="4726480"/>
            <a:ext cx="6106383" cy="27666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ts val="1320"/>
              </a:lnSpc>
            </a:pPr>
            <a:r>
              <a:rPr lang="ca-ES" sz="1600" dirty="0">
                <a:latin typeface="Helvetica"/>
                <a:cs typeface="Helvetica"/>
              </a:rPr>
              <a:t>Mètodes sòcio-cognitius avançats per a l’avaluació de confiança</a:t>
            </a:r>
            <a:endParaRPr lang="es-ES" sz="1600" dirty="0">
              <a:latin typeface="Helvetica Neue"/>
              <a:cs typeface="Helvetica Neue"/>
            </a:endParaRPr>
          </a:p>
        </p:txBody>
      </p:sp>
      <p:sp>
        <p:nvSpPr>
          <p:cNvPr id="23" name="Subtítulo 2"/>
          <p:cNvSpPr txBox="1">
            <a:spLocks/>
          </p:cNvSpPr>
          <p:nvPr/>
        </p:nvSpPr>
        <p:spPr>
          <a:xfrm>
            <a:off x="1682993" y="5219430"/>
            <a:ext cx="5733025" cy="3447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Algoritmes multi-dimensionals de priorització de tasques</a:t>
            </a:r>
            <a:endParaRPr lang="es-ES" sz="1600" dirty="0">
              <a:latin typeface="Helvetica Neue"/>
              <a:cs typeface="Helvetica Neue"/>
            </a:endParaRPr>
          </a:p>
        </p:txBody>
      </p:sp>
      <p:sp>
        <p:nvSpPr>
          <p:cNvPr id="24" name="Subtítulo 2"/>
          <p:cNvSpPr txBox="1">
            <a:spLocks/>
          </p:cNvSpPr>
          <p:nvPr/>
        </p:nvSpPr>
        <p:spPr>
          <a:xfrm>
            <a:off x="1676633" y="5780420"/>
            <a:ext cx="6010821" cy="32713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Criteris avançats en la selecció d’agents per a la cooperació</a:t>
            </a:r>
            <a:endParaRPr lang="es-ES" sz="1600" dirty="0">
              <a:latin typeface="Helvetica Neue"/>
              <a:cs typeface="Helvetica Neue"/>
            </a:endParaRPr>
          </a:p>
        </p:txBody>
      </p:sp>
      <p:pic>
        <p:nvPicPr>
          <p:cNvPr id="2" name="Imagen 1" descr="li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739" y="4107320"/>
            <a:ext cx="288000" cy="288000"/>
          </a:xfrm>
          <a:prstGeom prst="rect">
            <a:avLst/>
          </a:prstGeom>
        </p:spPr>
      </p:pic>
      <p:pic>
        <p:nvPicPr>
          <p:cNvPr id="25" name="Imagen 24" descr="li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379" y="4665627"/>
            <a:ext cx="288000" cy="288000"/>
          </a:xfrm>
          <a:prstGeom prst="rect">
            <a:avLst/>
          </a:prstGeom>
        </p:spPr>
      </p:pic>
      <p:pic>
        <p:nvPicPr>
          <p:cNvPr id="26" name="Imagen 25" descr="li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359" y="5223934"/>
            <a:ext cx="288000" cy="288000"/>
          </a:xfrm>
          <a:prstGeom prst="rect">
            <a:avLst/>
          </a:prstGeom>
        </p:spPr>
      </p:pic>
      <p:pic>
        <p:nvPicPr>
          <p:cNvPr id="27" name="Imagen 26" descr="li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999" y="5782240"/>
            <a:ext cx="288000" cy="288000"/>
          </a:xfrm>
          <a:prstGeom prst="rect">
            <a:avLst/>
          </a:prstGeom>
        </p:spPr>
      </p:pic>
      <p:pic>
        <p:nvPicPr>
          <p:cNvPr id="8" name="Imagen 7"/>
          <p:cNvPicPr>
            <a:picLocks noChangeAspect="1"/>
          </p:cNvPicPr>
          <p:nvPr/>
        </p:nvPicPr>
        <p:blipFill>
          <a:blip r:embed="rId4"/>
          <a:stretch>
            <a:fillRect/>
          </a:stretch>
        </p:blipFill>
        <p:spPr>
          <a:xfrm>
            <a:off x="2517399" y="1025848"/>
            <a:ext cx="4622951" cy="2602838"/>
          </a:xfrm>
          <a:prstGeom prst="rect">
            <a:avLst/>
          </a:prstGeom>
        </p:spPr>
      </p:pic>
      <p:sp>
        <p:nvSpPr>
          <p:cNvPr id="13"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14" name="Straight Connector 13"/>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5" descr="16908071188_f23e704eec_b.jpg"/>
          <p:cNvPicPr>
            <a:picLocks noChangeAspect="1"/>
          </p:cNvPicPr>
          <p:nvPr/>
        </p:nvPicPr>
        <p:blipFill rotWithShape="1">
          <a:blip r:embed="rId5">
            <a:extLst>
              <a:ext uri="{28A0092B-C50C-407E-A947-70E740481C1C}">
                <a14:useLocalDpi xmlns:a14="http://schemas.microsoft.com/office/drawing/2010/main" val="0"/>
              </a:ext>
            </a:extLst>
          </a:blip>
          <a:srcRect b="27813"/>
          <a:stretch/>
        </p:blipFill>
        <p:spPr>
          <a:xfrm>
            <a:off x="-18000" y="0"/>
            <a:ext cx="9180000" cy="688591"/>
          </a:xfrm>
          <a:prstGeom prst="rect">
            <a:avLst/>
          </a:prstGeom>
        </p:spPr>
      </p:pic>
      <p:sp>
        <p:nvSpPr>
          <p:cNvPr id="18" name="Título 1"/>
          <p:cNvSpPr txBox="1">
            <a:spLocks/>
          </p:cNvSpPr>
          <p:nvPr/>
        </p:nvSpPr>
        <p:spPr>
          <a:xfrm>
            <a:off x="368294" y="-86777"/>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1400" dirty="0">
                <a:solidFill>
                  <a:schemeClr val="bg1"/>
                </a:solidFill>
                <a:latin typeface="Helvetica Light"/>
                <a:cs typeface="Helvetica Light"/>
              </a:rPr>
              <a:t>Fase 3. Evolutius i futur     </a:t>
            </a:r>
            <a:r>
              <a:rPr lang="ca-ES" sz="2000" dirty="0">
                <a:solidFill>
                  <a:schemeClr val="bg1"/>
                </a:solidFill>
                <a:latin typeface="Helvetica"/>
                <a:cs typeface="Helvetica"/>
              </a:rPr>
              <a:t>Futur: Reptes i àrees obertes al desenvolupament</a:t>
            </a:r>
            <a:endParaRPr lang="es-ES" sz="2000" dirty="0">
              <a:solidFill>
                <a:schemeClr val="bg1"/>
              </a:solidFill>
              <a:latin typeface="Helvetica"/>
              <a:cs typeface="Helvetica"/>
            </a:endParaRPr>
          </a:p>
        </p:txBody>
      </p:sp>
      <p:cxnSp>
        <p:nvCxnSpPr>
          <p:cNvPr id="16" name="Straight Connector 15">
            <a:extLst>
              <a:ext uri="{FF2B5EF4-FFF2-40B4-BE49-F238E27FC236}">
                <a16:creationId xmlns:a16="http://schemas.microsoft.com/office/drawing/2014/main" id="{60C755B0-21B8-4D03-9DD0-FF0AE1849A54}"/>
              </a:ext>
            </a:extLst>
          </p:cNvPr>
          <p:cNvCxnSpPr/>
          <p:nvPr/>
        </p:nvCxnSpPr>
        <p:spPr>
          <a:xfrm>
            <a:off x="2355528" y="288898"/>
            <a:ext cx="0" cy="2340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108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4" name="Straight Connector 3"/>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Subtítulo 2"/>
          <p:cNvSpPr txBox="1">
            <a:spLocks/>
          </p:cNvSpPr>
          <p:nvPr/>
        </p:nvSpPr>
        <p:spPr>
          <a:xfrm>
            <a:off x="1017024" y="3199287"/>
            <a:ext cx="7109953" cy="140583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80000"/>
              </a:lnSpc>
            </a:pPr>
            <a:r>
              <a:rPr lang="ca-ES" dirty="0">
                <a:latin typeface="Helvetica"/>
                <a:cs typeface="Helvetica"/>
              </a:rPr>
              <a:t>CONCLUSIONS</a:t>
            </a:r>
            <a:endParaRPr lang="es-ES" dirty="0">
              <a:latin typeface="Helvetica Neue"/>
              <a:cs typeface="Helvetica Neue"/>
            </a:endParaRPr>
          </a:p>
        </p:txBody>
      </p:sp>
      <p:sp>
        <p:nvSpPr>
          <p:cNvPr id="7" name="Rectangle 6"/>
          <p:cNvSpPr/>
          <p:nvPr/>
        </p:nvSpPr>
        <p:spPr>
          <a:xfrm>
            <a:off x="2181182" y="2937585"/>
            <a:ext cx="4750130" cy="95189"/>
          </a:xfrm>
          <a:prstGeom prst="rect">
            <a:avLst/>
          </a:prstGeom>
          <a:solidFill>
            <a:srgbClr val="5B4C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rgbClr val="806C79"/>
              </a:solidFill>
            </a:endParaRPr>
          </a:p>
        </p:txBody>
      </p:sp>
    </p:spTree>
    <p:extLst>
      <p:ext uri="{BB962C8B-B14F-4D97-AF65-F5344CB8AC3E}">
        <p14:creationId xmlns:p14="http://schemas.microsoft.com/office/powerpoint/2010/main" val="44375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ítulo 2"/>
          <p:cNvSpPr txBox="1">
            <a:spLocks/>
          </p:cNvSpPr>
          <p:nvPr/>
        </p:nvSpPr>
        <p:spPr>
          <a:xfrm>
            <a:off x="3063420" y="1776698"/>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Camp multi-disciplinar</a:t>
            </a:r>
            <a:endParaRPr lang="es-ES" sz="1600" dirty="0">
              <a:latin typeface="Helvetica Neue"/>
              <a:cs typeface="Helvetica Neue"/>
            </a:endParaRPr>
          </a:p>
        </p:txBody>
      </p:sp>
      <p:sp>
        <p:nvSpPr>
          <p:cNvPr id="23" name="Subtítulo 2"/>
          <p:cNvSpPr txBox="1">
            <a:spLocks/>
          </p:cNvSpPr>
          <p:nvPr/>
        </p:nvSpPr>
        <p:spPr>
          <a:xfrm>
            <a:off x="3063221" y="2598013"/>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Neue"/>
                <a:cs typeface="Helvetica Neue"/>
              </a:rPr>
              <a:t>És d’aplicació modular</a:t>
            </a:r>
            <a:endParaRPr lang="es-ES" sz="1600" dirty="0">
              <a:latin typeface="Helvetica Neue"/>
              <a:cs typeface="Helvetica Neue"/>
            </a:endParaRPr>
          </a:p>
        </p:txBody>
      </p:sp>
      <p:sp>
        <p:nvSpPr>
          <p:cNvPr id="26" name="Subtítulo 2"/>
          <p:cNvSpPr txBox="1">
            <a:spLocks/>
          </p:cNvSpPr>
          <p:nvPr/>
        </p:nvSpPr>
        <p:spPr>
          <a:xfrm>
            <a:off x="3056861" y="3408025"/>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Molt proper al comportament humà</a:t>
            </a:r>
            <a:endParaRPr lang="es-ES" sz="1600" dirty="0">
              <a:latin typeface="Helvetica Neue"/>
              <a:cs typeface="Helvetica Neue"/>
            </a:endParaRPr>
          </a:p>
        </p:txBody>
      </p:sp>
      <p:sp>
        <p:nvSpPr>
          <p:cNvPr id="28" name="Subtítulo 2"/>
          <p:cNvSpPr txBox="1">
            <a:spLocks/>
          </p:cNvSpPr>
          <p:nvPr/>
        </p:nvSpPr>
        <p:spPr>
          <a:xfrm>
            <a:off x="3061841" y="4221253"/>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Diversitat de punts de vista</a:t>
            </a:r>
            <a:endParaRPr lang="es-ES" sz="1600" dirty="0">
              <a:latin typeface="Helvetica Neue"/>
              <a:cs typeface="Helvetica Neue"/>
            </a:endParaRPr>
          </a:p>
        </p:txBody>
      </p:sp>
      <p:sp>
        <p:nvSpPr>
          <p:cNvPr id="30" name="Subtítulo 2"/>
          <p:cNvSpPr txBox="1">
            <a:spLocks/>
          </p:cNvSpPr>
          <p:nvPr/>
        </p:nvSpPr>
        <p:spPr>
          <a:xfrm>
            <a:off x="3061841" y="5061959"/>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Poc desenvolupat científicament</a:t>
            </a:r>
            <a:endParaRPr lang="es-ES" sz="1600" dirty="0">
              <a:latin typeface="Helvetica Neue"/>
              <a:cs typeface="Helvetica Neue"/>
            </a:endParaRPr>
          </a:p>
        </p:txBody>
      </p:sp>
      <p:sp>
        <p:nvSpPr>
          <p:cNvPr id="14"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15" name="Straight Connector 14"/>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9" name="Picture 5" descr="16908071188_f23e704eec_b.jpg"/>
          <p:cNvPicPr>
            <a:picLocks noChangeAspect="1"/>
          </p:cNvPicPr>
          <p:nvPr/>
        </p:nvPicPr>
        <p:blipFill rotWithShape="1">
          <a:blip r:embed="rId3">
            <a:extLst>
              <a:ext uri="{28A0092B-C50C-407E-A947-70E740481C1C}">
                <a14:useLocalDpi xmlns:a14="http://schemas.microsoft.com/office/drawing/2010/main" val="0"/>
              </a:ext>
            </a:extLst>
          </a:blip>
          <a:srcRect b="27813"/>
          <a:stretch/>
        </p:blipFill>
        <p:spPr>
          <a:xfrm>
            <a:off x="-18000" y="0"/>
            <a:ext cx="9180000" cy="688591"/>
          </a:xfrm>
          <a:prstGeom prst="rect">
            <a:avLst/>
          </a:prstGeom>
        </p:spPr>
      </p:pic>
      <p:sp>
        <p:nvSpPr>
          <p:cNvPr id="20" name="Título 1"/>
          <p:cNvSpPr txBox="1">
            <a:spLocks/>
          </p:cNvSpPr>
          <p:nvPr/>
        </p:nvSpPr>
        <p:spPr>
          <a:xfrm>
            <a:off x="368294" y="-86777"/>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2000" dirty="0">
                <a:solidFill>
                  <a:schemeClr val="bg1"/>
                </a:solidFill>
                <a:latin typeface="Helvetica"/>
                <a:cs typeface="Helvetica"/>
              </a:rPr>
              <a:t>Conclusions</a:t>
            </a:r>
            <a:endParaRPr lang="es-ES" sz="2000" dirty="0">
              <a:solidFill>
                <a:schemeClr val="bg1"/>
              </a:solidFill>
              <a:latin typeface="Helvetica"/>
              <a:cs typeface="Helvetica"/>
            </a:endParaRPr>
          </a:p>
        </p:txBody>
      </p:sp>
      <p:sp>
        <p:nvSpPr>
          <p:cNvPr id="32" name="Estrella de 5 puntas 17"/>
          <p:cNvSpPr/>
          <p:nvPr/>
        </p:nvSpPr>
        <p:spPr>
          <a:xfrm>
            <a:off x="2585533" y="1695094"/>
            <a:ext cx="442246" cy="439392"/>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3" name="Estrella de 5 puntas 17"/>
          <p:cNvSpPr/>
          <p:nvPr/>
        </p:nvSpPr>
        <p:spPr>
          <a:xfrm>
            <a:off x="2585533" y="2528864"/>
            <a:ext cx="442246" cy="439392"/>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4" name="Estrella de 5 puntas 17"/>
          <p:cNvSpPr/>
          <p:nvPr/>
        </p:nvSpPr>
        <p:spPr>
          <a:xfrm>
            <a:off x="2585533" y="3335295"/>
            <a:ext cx="442246" cy="439392"/>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5" name="Estrella de 5 puntas 17"/>
          <p:cNvSpPr/>
          <p:nvPr/>
        </p:nvSpPr>
        <p:spPr>
          <a:xfrm>
            <a:off x="2585533" y="4136260"/>
            <a:ext cx="442246" cy="439392"/>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6" name="Estrella de 5 puntas 17"/>
          <p:cNvSpPr/>
          <p:nvPr/>
        </p:nvSpPr>
        <p:spPr>
          <a:xfrm>
            <a:off x="2585533" y="4940944"/>
            <a:ext cx="442246" cy="439392"/>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16825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28" grpId="0"/>
      <p:bldP spid="30" grpId="0"/>
      <p:bldP spid="32" grpId="0" animBg="1"/>
      <p:bldP spid="33" grpId="0" animBg="1"/>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6908071188_f23e704eec_b.jpg"/>
          <p:cNvPicPr>
            <a:picLocks noChangeAspect="1"/>
          </p:cNvPicPr>
          <p:nvPr/>
        </p:nvPicPr>
        <p:blipFill rotWithShape="1">
          <a:blip r:embed="rId3">
            <a:extLst>
              <a:ext uri="{28A0092B-C50C-407E-A947-70E740481C1C}">
                <a14:useLocalDpi xmlns:a14="http://schemas.microsoft.com/office/drawing/2010/main" val="0"/>
              </a:ext>
            </a:extLst>
          </a:blip>
          <a:srcRect b="27813"/>
          <a:stretch/>
        </p:blipFill>
        <p:spPr>
          <a:xfrm>
            <a:off x="0" y="2735999"/>
            <a:ext cx="9162000" cy="4133582"/>
          </a:xfrm>
          <a:prstGeom prst="rect">
            <a:avLst/>
          </a:prstGeom>
        </p:spPr>
      </p:pic>
      <p:sp>
        <p:nvSpPr>
          <p:cNvPr id="2" name="Rectangle 1"/>
          <p:cNvSpPr/>
          <p:nvPr/>
        </p:nvSpPr>
        <p:spPr>
          <a:xfrm>
            <a:off x="0" y="-1"/>
            <a:ext cx="9162000" cy="41335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dirty="0">
              <a:solidFill>
                <a:schemeClr val="bg1"/>
              </a:solidFill>
            </a:endParaRPr>
          </a:p>
        </p:txBody>
      </p:sp>
      <p:sp>
        <p:nvSpPr>
          <p:cNvPr id="10" name="Subtítulo 2"/>
          <p:cNvSpPr txBox="1">
            <a:spLocks/>
          </p:cNvSpPr>
          <p:nvPr/>
        </p:nvSpPr>
        <p:spPr>
          <a:xfrm>
            <a:off x="997878" y="1974955"/>
            <a:ext cx="7109953"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4400" dirty="0">
                <a:latin typeface="Helvetica"/>
                <a:cs typeface="Helvetica"/>
              </a:rPr>
              <a:t>Gràcies!</a:t>
            </a:r>
            <a:endParaRPr lang="es-ES" sz="4400" dirty="0">
              <a:latin typeface="Helvetica Neue"/>
              <a:cs typeface="Helvetica Neue"/>
            </a:endParaRPr>
          </a:p>
        </p:txBody>
      </p:sp>
      <p:sp>
        <p:nvSpPr>
          <p:cNvPr id="4" name="Subtítulo 2"/>
          <p:cNvSpPr txBox="1">
            <a:spLocks/>
          </p:cNvSpPr>
          <p:nvPr/>
        </p:nvSpPr>
        <p:spPr>
          <a:xfrm>
            <a:off x="290946" y="5442269"/>
            <a:ext cx="5818909" cy="122577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ca-ES" sz="1600" dirty="0">
              <a:latin typeface="Helvetica Neue"/>
              <a:cs typeface="Helvetica Neue"/>
            </a:endParaRPr>
          </a:p>
          <a:p>
            <a:pPr marL="0" indent="0">
              <a:buNone/>
            </a:pPr>
            <a:r>
              <a:rPr lang="ca-ES" sz="1600" dirty="0">
                <a:solidFill>
                  <a:srgbClr val="FFFFFF"/>
                </a:solidFill>
                <a:latin typeface="Helvetica"/>
                <a:cs typeface="Helvetica"/>
              </a:rPr>
              <a:t>Ferran González Barberà</a:t>
            </a:r>
            <a:endParaRPr lang="es-ES" sz="1600" dirty="0">
              <a:solidFill>
                <a:srgbClr val="FFFFFF"/>
              </a:solidFill>
              <a:latin typeface="Helvetica"/>
              <a:cs typeface="Helvetica"/>
            </a:endParaRPr>
          </a:p>
          <a:p>
            <a:pPr marL="0" indent="0">
              <a:buNone/>
            </a:pPr>
            <a:r>
              <a:rPr lang="ca-ES" sz="1600" dirty="0">
                <a:solidFill>
                  <a:srgbClr val="FFFFFF"/>
                </a:solidFill>
                <a:latin typeface="Helvetica"/>
                <a:cs typeface="Helvetica"/>
              </a:rPr>
              <a:t>Treball de Final de Carrera</a:t>
            </a:r>
          </a:p>
          <a:p>
            <a:pPr marL="0" indent="0">
              <a:buNone/>
            </a:pPr>
            <a:r>
              <a:rPr lang="ca-ES" sz="1600" dirty="0">
                <a:solidFill>
                  <a:srgbClr val="FFFFFF"/>
                </a:solidFill>
                <a:latin typeface="Helvetica"/>
                <a:cs typeface="Helvetica"/>
              </a:rPr>
              <a:t>Àrea d’Intel·ligència Artificial</a:t>
            </a:r>
          </a:p>
        </p:txBody>
      </p:sp>
      <p:sp>
        <p:nvSpPr>
          <p:cNvPr id="5" name="Subtítulo 2"/>
          <p:cNvSpPr txBox="1">
            <a:spLocks/>
          </p:cNvSpPr>
          <p:nvPr/>
        </p:nvSpPr>
        <p:spPr>
          <a:xfrm>
            <a:off x="4094534" y="5160198"/>
            <a:ext cx="4809015" cy="144843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ca-ES" sz="1600" dirty="0">
              <a:latin typeface="Helvetica Neue"/>
              <a:cs typeface="Helvetica Neue"/>
            </a:endParaRPr>
          </a:p>
          <a:p>
            <a:endParaRPr lang="ca-ES" sz="1600" dirty="0">
              <a:latin typeface="Helvetica Neue"/>
              <a:cs typeface="Helvetica Neue"/>
            </a:endParaRPr>
          </a:p>
          <a:p>
            <a:endParaRPr lang="ca-ES" sz="1600" dirty="0">
              <a:latin typeface="Helvetica Neue"/>
              <a:cs typeface="Helvetica Neue"/>
            </a:endParaRPr>
          </a:p>
          <a:p>
            <a:pPr algn="r"/>
            <a:r>
              <a:rPr lang="ca-ES" sz="1600" dirty="0">
                <a:solidFill>
                  <a:schemeClr val="bg1"/>
                </a:solidFill>
                <a:latin typeface="Helvetica"/>
                <a:cs typeface="Helvetica"/>
              </a:rPr>
              <a:t>Gener 2018</a:t>
            </a:r>
          </a:p>
          <a:p>
            <a:pPr algn="r"/>
            <a:r>
              <a:rPr lang="ca-ES" sz="1600" dirty="0">
                <a:solidFill>
                  <a:schemeClr val="bg1"/>
                </a:solidFill>
                <a:latin typeface="Helvetica"/>
                <a:cs typeface="Helvetica"/>
              </a:rPr>
              <a:t>Universitat Oberta de Catalunya</a:t>
            </a:r>
          </a:p>
          <a:p>
            <a:endParaRPr lang="es-ES" sz="1600" dirty="0">
              <a:solidFill>
                <a:schemeClr val="bg1"/>
              </a:solidFill>
              <a:latin typeface="Helvetica Neue"/>
              <a:cs typeface="Helvetica Neue"/>
            </a:endParaRPr>
          </a:p>
        </p:txBody>
      </p:sp>
    </p:spTree>
    <p:extLst>
      <p:ext uri="{BB962C8B-B14F-4D97-AF65-F5344CB8AC3E}">
        <p14:creationId xmlns:p14="http://schemas.microsoft.com/office/powerpoint/2010/main" val="24179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5" descr="16908071188_f23e704eec_b.jpg"/>
          <p:cNvPicPr>
            <a:picLocks noChangeAspect="1"/>
          </p:cNvPicPr>
          <p:nvPr/>
        </p:nvPicPr>
        <p:blipFill rotWithShape="1">
          <a:blip r:embed="rId3">
            <a:extLst>
              <a:ext uri="{28A0092B-C50C-407E-A947-70E740481C1C}">
                <a14:useLocalDpi xmlns:a14="http://schemas.microsoft.com/office/drawing/2010/main" val="0"/>
              </a:ext>
            </a:extLst>
          </a:blip>
          <a:srcRect b="27813"/>
          <a:stretch/>
        </p:blipFill>
        <p:spPr>
          <a:xfrm>
            <a:off x="-18000" y="0"/>
            <a:ext cx="9180000" cy="688591"/>
          </a:xfrm>
          <a:prstGeom prst="rect">
            <a:avLst/>
          </a:prstGeom>
        </p:spPr>
      </p:pic>
      <p:sp>
        <p:nvSpPr>
          <p:cNvPr id="7" name="Título 1"/>
          <p:cNvSpPr txBox="1">
            <a:spLocks/>
          </p:cNvSpPr>
          <p:nvPr/>
        </p:nvSpPr>
        <p:spPr>
          <a:xfrm>
            <a:off x="368294" y="-86777"/>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2000" dirty="0">
                <a:solidFill>
                  <a:schemeClr val="bg1"/>
                </a:solidFill>
                <a:latin typeface="Helvetica"/>
                <a:cs typeface="Helvetica"/>
              </a:rPr>
              <a:t>Índex. Fases del treball</a:t>
            </a:r>
            <a:endParaRPr lang="es-ES" sz="2000" dirty="0">
              <a:solidFill>
                <a:schemeClr val="bg1"/>
              </a:solidFill>
              <a:latin typeface="Helvetica"/>
              <a:cs typeface="Helvetica"/>
            </a:endParaRPr>
          </a:p>
        </p:txBody>
      </p:sp>
      <p:sp>
        <p:nvSpPr>
          <p:cNvPr id="8" name="Subtítulo 2"/>
          <p:cNvSpPr txBox="1">
            <a:spLocks/>
          </p:cNvSpPr>
          <p:nvPr/>
        </p:nvSpPr>
        <p:spPr>
          <a:xfrm>
            <a:off x="772473" y="4200780"/>
            <a:ext cx="2800611" cy="64208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ts val="1620"/>
              </a:lnSpc>
            </a:pPr>
            <a:r>
              <a:rPr lang="ca-ES" sz="1600" dirty="0">
                <a:latin typeface="Helvetica Light"/>
                <a:cs typeface="Helvetica Light"/>
              </a:rPr>
              <a:t>Bases de la</a:t>
            </a:r>
          </a:p>
          <a:p>
            <a:pPr algn="l">
              <a:lnSpc>
                <a:spcPts val="1620"/>
              </a:lnSpc>
            </a:pPr>
            <a:r>
              <a:rPr lang="ca-ES" sz="1600" dirty="0">
                <a:latin typeface="Helvetica"/>
                <a:cs typeface="Helvetica"/>
              </a:rPr>
              <a:t>confiança entre agents</a:t>
            </a:r>
            <a:endParaRPr lang="es-ES" sz="1600" dirty="0">
              <a:latin typeface="Helvetica Neue"/>
              <a:cs typeface="Helvetica Neue"/>
            </a:endParaRPr>
          </a:p>
        </p:txBody>
      </p:sp>
      <p:sp>
        <p:nvSpPr>
          <p:cNvPr id="13" name="Subtítulo 2"/>
          <p:cNvSpPr txBox="1">
            <a:spLocks/>
          </p:cNvSpPr>
          <p:nvPr/>
        </p:nvSpPr>
        <p:spPr>
          <a:xfrm>
            <a:off x="186781" y="4079896"/>
            <a:ext cx="915065" cy="94007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4400" dirty="0">
                <a:solidFill>
                  <a:srgbClr val="AD92A2"/>
                </a:solidFill>
                <a:latin typeface="Helvetica"/>
                <a:cs typeface="Helvetica"/>
              </a:rPr>
              <a:t>1</a:t>
            </a:r>
            <a:endParaRPr lang="es-ES" sz="4400" dirty="0">
              <a:solidFill>
                <a:srgbClr val="AD92A2"/>
              </a:solidFill>
              <a:latin typeface="Helvetica Neue"/>
              <a:cs typeface="Helvetica Neue"/>
            </a:endParaRPr>
          </a:p>
        </p:txBody>
      </p:sp>
      <p:sp>
        <p:nvSpPr>
          <p:cNvPr id="14" name="Subtítulo 2"/>
          <p:cNvSpPr txBox="1">
            <a:spLocks/>
          </p:cNvSpPr>
          <p:nvPr/>
        </p:nvSpPr>
        <p:spPr>
          <a:xfrm>
            <a:off x="3727770" y="3005494"/>
            <a:ext cx="2800611" cy="64208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ts val="1620"/>
              </a:lnSpc>
            </a:pPr>
            <a:r>
              <a:rPr lang="ca-ES" sz="1600" dirty="0">
                <a:latin typeface="Helvetica Light"/>
                <a:cs typeface="Helvetica Light"/>
              </a:rPr>
              <a:t>Visió arquitectònica</a:t>
            </a:r>
          </a:p>
          <a:p>
            <a:pPr algn="l">
              <a:lnSpc>
                <a:spcPts val="1620"/>
              </a:lnSpc>
            </a:pPr>
            <a:r>
              <a:rPr lang="ca-ES" sz="1600" dirty="0">
                <a:latin typeface="Helvetica"/>
                <a:cs typeface="Helvetica"/>
              </a:rPr>
              <a:t>de solucions</a:t>
            </a:r>
            <a:endParaRPr lang="es-ES" sz="1600" dirty="0">
              <a:latin typeface="Helvetica Neue"/>
              <a:cs typeface="Helvetica Neue"/>
            </a:endParaRPr>
          </a:p>
        </p:txBody>
      </p:sp>
      <p:sp>
        <p:nvSpPr>
          <p:cNvPr id="17" name="Subtítulo 2"/>
          <p:cNvSpPr txBox="1">
            <a:spLocks/>
          </p:cNvSpPr>
          <p:nvPr/>
        </p:nvSpPr>
        <p:spPr>
          <a:xfrm>
            <a:off x="3066822" y="2884610"/>
            <a:ext cx="915065" cy="94007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4400" dirty="0">
                <a:solidFill>
                  <a:srgbClr val="806C79"/>
                </a:solidFill>
                <a:latin typeface="Helvetica"/>
                <a:cs typeface="Helvetica"/>
              </a:rPr>
              <a:t>2</a:t>
            </a:r>
            <a:endParaRPr lang="es-ES" sz="4400" dirty="0">
              <a:solidFill>
                <a:srgbClr val="806C79"/>
              </a:solidFill>
              <a:latin typeface="Helvetica Neue"/>
              <a:cs typeface="Helvetica Neue"/>
            </a:endParaRPr>
          </a:p>
        </p:txBody>
      </p:sp>
      <p:sp>
        <p:nvSpPr>
          <p:cNvPr id="18" name="Subtítulo 2"/>
          <p:cNvSpPr txBox="1">
            <a:spLocks/>
          </p:cNvSpPr>
          <p:nvPr/>
        </p:nvSpPr>
        <p:spPr>
          <a:xfrm>
            <a:off x="6528381" y="1852506"/>
            <a:ext cx="2800611" cy="64208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ts val="1620"/>
              </a:lnSpc>
            </a:pPr>
            <a:r>
              <a:rPr lang="ca-ES" sz="1600" dirty="0">
                <a:latin typeface="Helvetica Light"/>
                <a:cs typeface="Helvetica Light"/>
              </a:rPr>
              <a:t>Propostes evolutives</a:t>
            </a:r>
          </a:p>
          <a:p>
            <a:pPr algn="l">
              <a:lnSpc>
                <a:spcPts val="1620"/>
              </a:lnSpc>
            </a:pPr>
            <a:r>
              <a:rPr lang="ca-ES" sz="1600" dirty="0">
                <a:latin typeface="Helvetica"/>
                <a:cs typeface="Helvetica"/>
              </a:rPr>
              <a:t>i visió de futur</a:t>
            </a:r>
            <a:endParaRPr lang="es-ES" sz="1600" dirty="0">
              <a:latin typeface="Helvetica Neue"/>
              <a:cs typeface="Helvetica Neue"/>
            </a:endParaRPr>
          </a:p>
        </p:txBody>
      </p:sp>
      <p:sp>
        <p:nvSpPr>
          <p:cNvPr id="19" name="Subtítulo 2"/>
          <p:cNvSpPr txBox="1">
            <a:spLocks/>
          </p:cNvSpPr>
          <p:nvPr/>
        </p:nvSpPr>
        <p:spPr>
          <a:xfrm>
            <a:off x="5858026" y="1731622"/>
            <a:ext cx="915065" cy="94007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4400" dirty="0">
                <a:solidFill>
                  <a:srgbClr val="5B4C56"/>
                </a:solidFill>
                <a:latin typeface="Helvetica"/>
                <a:cs typeface="Helvetica"/>
              </a:rPr>
              <a:t>3</a:t>
            </a:r>
            <a:endParaRPr lang="es-ES" sz="4400" dirty="0">
              <a:solidFill>
                <a:srgbClr val="5B4C56"/>
              </a:solidFill>
              <a:latin typeface="Helvetica Neue"/>
              <a:cs typeface="Helvetica Neue"/>
            </a:endParaRPr>
          </a:p>
        </p:txBody>
      </p:sp>
      <p:sp>
        <p:nvSpPr>
          <p:cNvPr id="20"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21" name="Straight Connector 20"/>
          <p:cNvCxnSpPr/>
          <p:nvPr/>
        </p:nvCxnSpPr>
        <p:spPr>
          <a:xfrm>
            <a:off x="150519" y="6509812"/>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442148" y="4920439"/>
            <a:ext cx="2661263" cy="395111"/>
          </a:xfrm>
          <a:prstGeom prst="rect">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2" name="Rectangle 21"/>
          <p:cNvSpPr/>
          <p:nvPr/>
        </p:nvSpPr>
        <p:spPr>
          <a:xfrm>
            <a:off x="3236148" y="3730614"/>
            <a:ext cx="2661263" cy="395111"/>
          </a:xfrm>
          <a:prstGeom prst="rect">
            <a:avLst/>
          </a:prstGeom>
          <a:solidFill>
            <a:srgbClr val="806C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3" name="Rectangle 22"/>
          <p:cNvSpPr/>
          <p:nvPr/>
        </p:nvSpPr>
        <p:spPr>
          <a:xfrm>
            <a:off x="6030148" y="2530591"/>
            <a:ext cx="2661263" cy="395111"/>
          </a:xfrm>
          <a:prstGeom prst="rect">
            <a:avLst/>
          </a:prstGeom>
          <a:solidFill>
            <a:srgbClr val="5B4C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cxnSp>
        <p:nvCxnSpPr>
          <p:cNvPr id="27" name="Straight Connector 26"/>
          <p:cNvCxnSpPr/>
          <p:nvPr/>
        </p:nvCxnSpPr>
        <p:spPr>
          <a:xfrm>
            <a:off x="3169260" y="3711009"/>
            <a:ext cx="0" cy="1604541"/>
          </a:xfrm>
          <a:prstGeom prst="line">
            <a:avLst/>
          </a:prstGeom>
          <a:ln w="12700">
            <a:solidFill>
              <a:srgbClr val="AD92A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962225" y="2530591"/>
            <a:ext cx="0" cy="1604541"/>
          </a:xfrm>
          <a:prstGeom prst="line">
            <a:avLst/>
          </a:prstGeom>
          <a:ln w="12700">
            <a:solidFill>
              <a:srgbClr val="806C7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92194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500"/>
                                        <p:tgtEl>
                                          <p:spTgt spid="6"/>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4500"/>
                            </p:stCondLst>
                            <p:childTnLst>
                              <p:par>
                                <p:cTn id="17" presetID="22" presetClass="entr" presetSubtype="4"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2000"/>
                                        <p:tgtEl>
                                          <p:spTgt spid="27"/>
                                        </p:tgtEl>
                                      </p:cBhvr>
                                    </p:animEffect>
                                  </p:childTnLst>
                                </p:cTn>
                              </p:par>
                            </p:childTnLst>
                          </p:cTn>
                        </p:par>
                        <p:par>
                          <p:cTn id="20" fill="hold">
                            <p:stCondLst>
                              <p:cond delay="6500"/>
                            </p:stCondLst>
                            <p:childTnLst>
                              <p:par>
                                <p:cTn id="21" presetID="22" presetClass="entr" presetSubtype="4"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3500"/>
                                        <p:tgtEl>
                                          <p:spTgt spid="22"/>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105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11000"/>
                            </p:stCondLst>
                            <p:childTnLst>
                              <p:par>
                                <p:cTn id="33" presetID="22" presetClass="entr" presetSubtype="4"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2000"/>
                                        <p:tgtEl>
                                          <p:spTgt spid="30"/>
                                        </p:tgtEl>
                                      </p:cBhvr>
                                    </p:animEffect>
                                  </p:childTnLst>
                                </p:cTn>
                              </p:par>
                            </p:childTnLst>
                          </p:cTn>
                        </p:par>
                        <p:par>
                          <p:cTn id="36" fill="hold">
                            <p:stCondLst>
                              <p:cond delay="13000"/>
                            </p:stCondLst>
                            <p:childTnLst>
                              <p:par>
                                <p:cTn id="37" presetID="22" presetClass="entr" presetSubtype="4"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3500"/>
                                        <p:tgtEl>
                                          <p:spTgt spid="23"/>
                                        </p:tgtEl>
                                      </p:cBhvr>
                                    </p:animEffect>
                                  </p:childTnLst>
                                </p:cTn>
                              </p:par>
                            </p:childTnLst>
                          </p:cTn>
                        </p:par>
                        <p:par>
                          <p:cTn id="40" fill="hold">
                            <p:stCondLst>
                              <p:cond delay="16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17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7" grpId="0"/>
      <p:bldP spid="18" grpId="0"/>
      <p:bldP spid="19" grpId="0"/>
      <p:bldP spid="6"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
          <p:cNvSpPr txBox="1">
            <a:spLocks/>
          </p:cNvSpPr>
          <p:nvPr/>
        </p:nvSpPr>
        <p:spPr>
          <a:xfrm>
            <a:off x="1017024" y="3199287"/>
            <a:ext cx="7109953" cy="140583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80000"/>
              </a:lnSpc>
            </a:pPr>
            <a:r>
              <a:rPr lang="ca-ES" dirty="0">
                <a:latin typeface="Helvetica Light"/>
                <a:cs typeface="Helvetica Light"/>
              </a:rPr>
              <a:t>Bases de la</a:t>
            </a:r>
          </a:p>
          <a:p>
            <a:pPr>
              <a:lnSpc>
                <a:spcPct val="80000"/>
              </a:lnSpc>
            </a:pPr>
            <a:r>
              <a:rPr lang="ca-ES" dirty="0">
                <a:latin typeface="Helvetica"/>
                <a:cs typeface="Helvetica"/>
              </a:rPr>
              <a:t>confiança entre agents </a:t>
            </a:r>
            <a:endParaRPr lang="es-ES" dirty="0">
              <a:latin typeface="Helvetica Neue"/>
              <a:cs typeface="Helvetica Neue"/>
            </a:endParaRPr>
          </a:p>
        </p:txBody>
      </p:sp>
      <p:sp>
        <p:nvSpPr>
          <p:cNvPr id="5"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6" name="Straight Connector 5"/>
          <p:cNvCxnSpPr/>
          <p:nvPr/>
        </p:nvCxnSpPr>
        <p:spPr>
          <a:xfrm>
            <a:off x="150519" y="6509812"/>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Subtítulo 2"/>
          <p:cNvSpPr txBox="1">
            <a:spLocks/>
          </p:cNvSpPr>
          <p:nvPr/>
        </p:nvSpPr>
        <p:spPr>
          <a:xfrm>
            <a:off x="2973763" y="2092700"/>
            <a:ext cx="3196474" cy="94007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4400" dirty="0">
                <a:solidFill>
                  <a:srgbClr val="AD92A2"/>
                </a:solidFill>
                <a:latin typeface="Helvetica"/>
                <a:cs typeface="Helvetica"/>
              </a:rPr>
              <a:t>Fase 1</a:t>
            </a:r>
            <a:endParaRPr lang="es-ES" sz="4400" dirty="0">
              <a:solidFill>
                <a:srgbClr val="AD92A2"/>
              </a:solidFill>
              <a:latin typeface="Helvetica Neue"/>
              <a:cs typeface="Helvetica Neue"/>
            </a:endParaRPr>
          </a:p>
        </p:txBody>
      </p:sp>
      <p:sp>
        <p:nvSpPr>
          <p:cNvPr id="2" name="Rectangle 1"/>
          <p:cNvSpPr/>
          <p:nvPr/>
        </p:nvSpPr>
        <p:spPr>
          <a:xfrm>
            <a:off x="2181182" y="2937585"/>
            <a:ext cx="4750130" cy="95189"/>
          </a:xfrm>
          <a:prstGeom prst="rect">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50685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5" descr="16908071188_f23e704eec_b.jpg"/>
          <p:cNvPicPr>
            <a:picLocks noChangeAspect="1"/>
          </p:cNvPicPr>
          <p:nvPr/>
        </p:nvPicPr>
        <p:blipFill rotWithShape="1">
          <a:blip r:embed="rId3">
            <a:extLst>
              <a:ext uri="{28A0092B-C50C-407E-A947-70E740481C1C}">
                <a14:useLocalDpi xmlns:a14="http://schemas.microsoft.com/office/drawing/2010/main" val="0"/>
              </a:ext>
            </a:extLst>
          </a:blip>
          <a:srcRect b="27813"/>
          <a:stretch/>
        </p:blipFill>
        <p:spPr>
          <a:xfrm>
            <a:off x="-18000" y="0"/>
            <a:ext cx="9180000" cy="688591"/>
          </a:xfrm>
          <a:prstGeom prst="rect">
            <a:avLst/>
          </a:prstGeom>
        </p:spPr>
      </p:pic>
      <p:sp>
        <p:nvSpPr>
          <p:cNvPr id="10" name="Subtítulo 2"/>
          <p:cNvSpPr txBox="1">
            <a:spLocks/>
          </p:cNvSpPr>
          <p:nvPr/>
        </p:nvSpPr>
        <p:spPr>
          <a:xfrm>
            <a:off x="6757139" y="3422993"/>
            <a:ext cx="1432178"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CONFIANÇA</a:t>
            </a:r>
            <a:endParaRPr lang="es-ES" sz="1600" dirty="0">
              <a:latin typeface="Helvetica"/>
              <a:cs typeface="Helvetica"/>
            </a:endParaRPr>
          </a:p>
        </p:txBody>
      </p:sp>
      <p:sp>
        <p:nvSpPr>
          <p:cNvPr id="12" name="Subtítulo 2"/>
          <p:cNvSpPr txBox="1">
            <a:spLocks/>
          </p:cNvSpPr>
          <p:nvPr/>
        </p:nvSpPr>
        <p:spPr>
          <a:xfrm>
            <a:off x="6768280" y="4300619"/>
            <a:ext cx="1421038"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REPUTACIÓ</a:t>
            </a:r>
            <a:endParaRPr lang="es-ES" sz="1600" dirty="0">
              <a:latin typeface="Helvetica Neue"/>
              <a:cs typeface="Helvetica Neue"/>
            </a:endParaRPr>
          </a:p>
        </p:txBody>
      </p:sp>
      <p:pic>
        <p:nvPicPr>
          <p:cNvPr id="2" name="Imagen 1" descr="multiple-users-silhouett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008" y="2655021"/>
            <a:ext cx="2133694" cy="2133694"/>
          </a:xfrm>
          <a:prstGeom prst="rect">
            <a:avLst/>
          </a:prstGeom>
        </p:spPr>
      </p:pic>
      <p:sp>
        <p:nvSpPr>
          <p:cNvPr id="11" name="Subtítulo 2"/>
          <p:cNvSpPr txBox="1">
            <a:spLocks/>
          </p:cNvSpPr>
          <p:nvPr/>
        </p:nvSpPr>
        <p:spPr>
          <a:xfrm>
            <a:off x="1392994" y="1738107"/>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2000" dirty="0">
                <a:latin typeface="Helvetica"/>
                <a:cs typeface="Helvetica"/>
              </a:rPr>
              <a:t>SISTEMA </a:t>
            </a:r>
            <a:r>
              <a:rPr lang="mr-IN" sz="2000" dirty="0">
                <a:latin typeface="Helvetica"/>
                <a:cs typeface="Helvetica"/>
              </a:rPr>
              <a:t>–</a:t>
            </a:r>
            <a:r>
              <a:rPr lang="ca-ES" sz="2000" dirty="0">
                <a:latin typeface="Helvetica"/>
                <a:cs typeface="Helvetica"/>
              </a:rPr>
              <a:t> MULTI-AGENT</a:t>
            </a:r>
            <a:endParaRPr lang="es-ES" sz="2000" dirty="0">
              <a:latin typeface="Helvetica Neue"/>
              <a:cs typeface="Helvetica Neue"/>
            </a:endParaRPr>
          </a:p>
        </p:txBody>
      </p:sp>
      <p:sp>
        <p:nvSpPr>
          <p:cNvPr id="14" name="Subtítulo 2"/>
          <p:cNvSpPr txBox="1">
            <a:spLocks/>
          </p:cNvSpPr>
          <p:nvPr/>
        </p:nvSpPr>
        <p:spPr>
          <a:xfrm>
            <a:off x="3736048" y="4316185"/>
            <a:ext cx="1256437"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200" dirty="0">
                <a:latin typeface="Helvetica"/>
                <a:cs typeface="Helvetica"/>
              </a:rPr>
              <a:t>Agent Autònom</a:t>
            </a:r>
            <a:endParaRPr lang="es-ES" sz="1200" dirty="0">
              <a:latin typeface="Helvetica Neue"/>
              <a:cs typeface="Helvetica Neue"/>
            </a:endParaRPr>
          </a:p>
        </p:txBody>
      </p:sp>
      <p:sp>
        <p:nvSpPr>
          <p:cNvPr id="15" name="Subtítulo 2"/>
          <p:cNvSpPr txBox="1">
            <a:spLocks/>
          </p:cNvSpPr>
          <p:nvPr/>
        </p:nvSpPr>
        <p:spPr>
          <a:xfrm>
            <a:off x="2456085" y="4717636"/>
            <a:ext cx="1279963"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200" dirty="0">
                <a:latin typeface="Helvetica"/>
                <a:cs typeface="Helvetica"/>
              </a:rPr>
              <a:t>Agent Autònom</a:t>
            </a:r>
            <a:endParaRPr lang="es-ES" sz="1200" dirty="0">
              <a:latin typeface="Helvetica Neue"/>
              <a:cs typeface="Helvetica Neue"/>
            </a:endParaRPr>
          </a:p>
        </p:txBody>
      </p:sp>
      <p:sp>
        <p:nvSpPr>
          <p:cNvPr id="16" name="Subtítulo 2"/>
          <p:cNvSpPr txBox="1">
            <a:spLocks/>
          </p:cNvSpPr>
          <p:nvPr/>
        </p:nvSpPr>
        <p:spPr>
          <a:xfrm>
            <a:off x="1091597" y="4331786"/>
            <a:ext cx="1244693"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200" dirty="0">
                <a:latin typeface="Helvetica"/>
                <a:cs typeface="Helvetica"/>
              </a:rPr>
              <a:t>Agent Autònom</a:t>
            </a:r>
            <a:endParaRPr lang="es-ES" sz="1200" dirty="0">
              <a:latin typeface="Helvetica Neue"/>
              <a:cs typeface="Helvetica Neue"/>
            </a:endParaRPr>
          </a:p>
        </p:txBody>
      </p:sp>
      <p:sp>
        <p:nvSpPr>
          <p:cNvPr id="3" name="Elipse 2"/>
          <p:cNvSpPr/>
          <p:nvPr/>
        </p:nvSpPr>
        <p:spPr>
          <a:xfrm>
            <a:off x="636838" y="2361259"/>
            <a:ext cx="4666073" cy="3264390"/>
          </a:xfrm>
          <a:prstGeom prst="ellipse">
            <a:avLst/>
          </a:prstGeom>
          <a:noFill/>
          <a:ln w="15875">
            <a:solidFill>
              <a:srgbClr val="806C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8" name="Estrella de 5 puntas 17"/>
          <p:cNvSpPr/>
          <p:nvPr/>
        </p:nvSpPr>
        <p:spPr>
          <a:xfrm>
            <a:off x="6314892" y="3353195"/>
            <a:ext cx="442246" cy="439392"/>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1"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22" name="Straight Connector 21"/>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4" name="Título 1"/>
          <p:cNvSpPr txBox="1">
            <a:spLocks/>
          </p:cNvSpPr>
          <p:nvPr/>
        </p:nvSpPr>
        <p:spPr>
          <a:xfrm>
            <a:off x="368294" y="-86777"/>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1400" dirty="0">
                <a:solidFill>
                  <a:schemeClr val="bg1"/>
                </a:solidFill>
                <a:latin typeface="Helvetica Light"/>
                <a:cs typeface="Helvetica Light"/>
              </a:rPr>
              <a:t>Fase 1. Bases     </a:t>
            </a:r>
            <a:r>
              <a:rPr lang="ca-ES" sz="2000" dirty="0">
                <a:solidFill>
                  <a:schemeClr val="bg1"/>
                </a:solidFill>
                <a:latin typeface="Helvetica"/>
                <a:cs typeface="Helvetica"/>
              </a:rPr>
              <a:t>Conceptes bàsics</a:t>
            </a:r>
            <a:endParaRPr lang="es-ES" sz="2000" dirty="0">
              <a:solidFill>
                <a:schemeClr val="bg1"/>
              </a:solidFill>
              <a:latin typeface="Helvetica"/>
              <a:cs typeface="Helvetica"/>
            </a:endParaRPr>
          </a:p>
        </p:txBody>
      </p:sp>
      <p:sp>
        <p:nvSpPr>
          <p:cNvPr id="26" name="Estrella de 5 puntas 17"/>
          <p:cNvSpPr/>
          <p:nvPr/>
        </p:nvSpPr>
        <p:spPr>
          <a:xfrm>
            <a:off x="6314892" y="4193439"/>
            <a:ext cx="442246" cy="439392"/>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cxnSp>
        <p:nvCxnSpPr>
          <p:cNvPr id="28" name="Straight Connector 27"/>
          <p:cNvCxnSpPr/>
          <p:nvPr/>
        </p:nvCxnSpPr>
        <p:spPr>
          <a:xfrm>
            <a:off x="1692917" y="288898"/>
            <a:ext cx="0" cy="2340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001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1" grpId="0"/>
      <p:bldP spid="14" grpId="0"/>
      <p:bldP spid="15" grpId="0"/>
      <p:bldP spid="16" grpId="0"/>
      <p:bldP spid="3" grpId="0" animBg="1"/>
      <p:bldP spid="18"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
          <p:cNvSpPr txBox="1">
            <a:spLocks/>
          </p:cNvSpPr>
          <p:nvPr/>
        </p:nvSpPr>
        <p:spPr>
          <a:xfrm>
            <a:off x="535919" y="4846691"/>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NECESSITAT D’ALTRI</a:t>
            </a:r>
            <a:endParaRPr lang="es-ES" sz="1600" dirty="0">
              <a:latin typeface="Helvetica Neue"/>
              <a:cs typeface="Helvetica Neue"/>
            </a:endParaRPr>
          </a:p>
        </p:txBody>
      </p:sp>
      <p:sp>
        <p:nvSpPr>
          <p:cNvPr id="12" name="Subtítulo 2"/>
          <p:cNvSpPr txBox="1">
            <a:spLocks/>
          </p:cNvSpPr>
          <p:nvPr/>
        </p:nvSpPr>
        <p:spPr>
          <a:xfrm>
            <a:off x="535919" y="5818129"/>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NECESSITAT DE CONFIAR</a:t>
            </a:r>
            <a:endParaRPr lang="es-ES" sz="1600" dirty="0">
              <a:latin typeface="Helvetica Neue"/>
              <a:cs typeface="Helvetica Neue"/>
            </a:endParaRPr>
          </a:p>
        </p:txBody>
      </p:sp>
      <p:sp>
        <p:nvSpPr>
          <p:cNvPr id="11" name="Subtítulo 2"/>
          <p:cNvSpPr txBox="1">
            <a:spLocks/>
          </p:cNvSpPr>
          <p:nvPr/>
        </p:nvSpPr>
        <p:spPr>
          <a:xfrm>
            <a:off x="535919" y="1240382"/>
            <a:ext cx="3388739" cy="67922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ES_tradnl" sz="2000" dirty="0">
                <a:latin typeface="Helvetica"/>
                <a:cs typeface="Helvetica"/>
              </a:rPr>
              <a:t>AGENT AUTÒNOM</a:t>
            </a:r>
            <a:br>
              <a:rPr lang="es-ES_tradnl" sz="2000" dirty="0">
                <a:latin typeface="Helvetica"/>
                <a:cs typeface="Helvetica"/>
              </a:rPr>
            </a:br>
            <a:r>
              <a:rPr lang="es-ES_tradnl" sz="2000" dirty="0">
                <a:latin typeface="Helvetica"/>
                <a:cs typeface="Helvetica"/>
              </a:rPr>
              <a:t>I OBJECTIUS</a:t>
            </a:r>
            <a:endParaRPr lang="es-ES" sz="2000" dirty="0">
              <a:latin typeface="Helvetica Neue"/>
              <a:cs typeface="Helvetica Neue"/>
            </a:endParaRPr>
          </a:p>
        </p:txBody>
      </p:sp>
      <p:sp>
        <p:nvSpPr>
          <p:cNvPr id="16" name="Subtítulo 2"/>
          <p:cNvSpPr txBox="1">
            <a:spLocks/>
          </p:cNvSpPr>
          <p:nvPr/>
        </p:nvSpPr>
        <p:spPr>
          <a:xfrm>
            <a:off x="480710" y="3539420"/>
            <a:ext cx="1762680"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200" dirty="0">
                <a:latin typeface="Helvetica"/>
                <a:cs typeface="Helvetica"/>
              </a:rPr>
              <a:t>Informació distribuïda</a:t>
            </a:r>
            <a:endParaRPr lang="es-ES" sz="1200" dirty="0">
              <a:latin typeface="Helvetica Neue"/>
              <a:cs typeface="Helvetica Neue"/>
            </a:endParaRPr>
          </a:p>
        </p:txBody>
      </p:sp>
      <p:pic>
        <p:nvPicPr>
          <p:cNvPr id="5" name="Imagen 4" descr="user-black-close-up-sha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786" y="2081346"/>
            <a:ext cx="799005" cy="799005"/>
          </a:xfrm>
          <a:prstGeom prst="rect">
            <a:avLst/>
          </a:prstGeom>
        </p:spPr>
      </p:pic>
      <p:sp>
        <p:nvSpPr>
          <p:cNvPr id="13" name="Subtítulo 2"/>
          <p:cNvSpPr txBox="1">
            <a:spLocks/>
          </p:cNvSpPr>
          <p:nvPr/>
        </p:nvSpPr>
        <p:spPr>
          <a:xfrm>
            <a:off x="2243390" y="3544400"/>
            <a:ext cx="1855253"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200" dirty="0">
                <a:latin typeface="Helvetica"/>
                <a:cs typeface="Helvetica"/>
              </a:rPr>
              <a:t>Processament</a:t>
            </a:r>
            <a:endParaRPr lang="es-ES" sz="1200" dirty="0">
              <a:latin typeface="Helvetica Neue"/>
              <a:cs typeface="Helvetica Neue"/>
            </a:endParaRPr>
          </a:p>
        </p:txBody>
      </p:sp>
      <p:sp>
        <p:nvSpPr>
          <p:cNvPr id="17" name="Subtítulo 2"/>
          <p:cNvSpPr txBox="1">
            <a:spLocks/>
          </p:cNvSpPr>
          <p:nvPr/>
        </p:nvSpPr>
        <p:spPr>
          <a:xfrm>
            <a:off x="485690" y="3873260"/>
            <a:ext cx="1757700"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200" dirty="0">
                <a:latin typeface="Helvetica"/>
                <a:cs typeface="Helvetica"/>
              </a:rPr>
              <a:t>Terminis i Condicions</a:t>
            </a:r>
            <a:endParaRPr lang="es-ES" sz="1200" dirty="0">
              <a:latin typeface="Helvetica Neue"/>
              <a:cs typeface="Helvetica Neue"/>
            </a:endParaRPr>
          </a:p>
        </p:txBody>
      </p:sp>
      <p:sp>
        <p:nvSpPr>
          <p:cNvPr id="18" name="Subtítulo 2"/>
          <p:cNvSpPr txBox="1">
            <a:spLocks/>
          </p:cNvSpPr>
          <p:nvPr/>
        </p:nvSpPr>
        <p:spPr>
          <a:xfrm>
            <a:off x="2248370" y="3878240"/>
            <a:ext cx="1855253"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200" dirty="0">
                <a:latin typeface="Helvetica"/>
                <a:cs typeface="Helvetica"/>
              </a:rPr>
              <a:t>Capacitats específiques</a:t>
            </a:r>
            <a:endParaRPr lang="es-ES" sz="1200" dirty="0">
              <a:latin typeface="Helvetica Neue"/>
              <a:cs typeface="Helvetica Neue"/>
            </a:endParaRPr>
          </a:p>
        </p:txBody>
      </p:sp>
      <p:sp>
        <p:nvSpPr>
          <p:cNvPr id="8" name="Rectángulo 7"/>
          <p:cNvSpPr/>
          <p:nvPr/>
        </p:nvSpPr>
        <p:spPr>
          <a:xfrm>
            <a:off x="334274" y="3505400"/>
            <a:ext cx="3792029" cy="693508"/>
          </a:xfrm>
          <a:prstGeom prst="rect">
            <a:avLst/>
          </a:prstGeom>
          <a:noFill/>
          <a:ln w="15875">
            <a:solidFill>
              <a:srgbClr val="806C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9" name="Flecha abajo 8"/>
          <p:cNvSpPr/>
          <p:nvPr/>
        </p:nvSpPr>
        <p:spPr>
          <a:xfrm>
            <a:off x="1839071" y="3037230"/>
            <a:ext cx="782435" cy="343430"/>
          </a:xfrm>
          <a:prstGeom prst="downArrow">
            <a:avLst/>
          </a:prstGeom>
          <a:solidFill>
            <a:srgbClr val="AD92A2"/>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9" name="Flecha abajo 18"/>
          <p:cNvSpPr/>
          <p:nvPr/>
        </p:nvSpPr>
        <p:spPr>
          <a:xfrm>
            <a:off x="1839071" y="4379312"/>
            <a:ext cx="782435" cy="343430"/>
          </a:xfrm>
          <a:prstGeom prst="downArrow">
            <a:avLst/>
          </a:prstGeom>
          <a:solidFill>
            <a:srgbClr val="806C79"/>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0" name="Flecha abajo 19"/>
          <p:cNvSpPr/>
          <p:nvPr/>
        </p:nvSpPr>
        <p:spPr>
          <a:xfrm>
            <a:off x="1839071" y="5339967"/>
            <a:ext cx="782435" cy="343430"/>
          </a:xfrm>
          <a:prstGeom prst="downArrow">
            <a:avLst/>
          </a:prstGeom>
          <a:solidFill>
            <a:srgbClr val="5B4C56"/>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2" name="Imagen 21"/>
          <p:cNvPicPr>
            <a:picLocks noChangeAspect="1"/>
          </p:cNvPicPr>
          <p:nvPr/>
        </p:nvPicPr>
        <p:blipFill>
          <a:blip r:embed="rId4"/>
          <a:stretch>
            <a:fillRect/>
          </a:stretch>
        </p:blipFill>
        <p:spPr>
          <a:xfrm>
            <a:off x="4615229" y="2295634"/>
            <a:ext cx="4220373" cy="2802328"/>
          </a:xfrm>
          <a:prstGeom prst="rect">
            <a:avLst/>
          </a:prstGeom>
        </p:spPr>
      </p:pic>
      <p:sp>
        <p:nvSpPr>
          <p:cNvPr id="24"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25" name="Straight Connector 24"/>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0" name="Picture 5" descr="16908071188_f23e704eec_b.jpg"/>
          <p:cNvPicPr>
            <a:picLocks noChangeAspect="1"/>
          </p:cNvPicPr>
          <p:nvPr/>
        </p:nvPicPr>
        <p:blipFill rotWithShape="1">
          <a:blip r:embed="rId5">
            <a:extLst>
              <a:ext uri="{28A0092B-C50C-407E-A947-70E740481C1C}">
                <a14:useLocalDpi xmlns:a14="http://schemas.microsoft.com/office/drawing/2010/main" val="0"/>
              </a:ext>
            </a:extLst>
          </a:blip>
          <a:srcRect b="27813"/>
          <a:stretch/>
        </p:blipFill>
        <p:spPr>
          <a:xfrm>
            <a:off x="-18000" y="0"/>
            <a:ext cx="9180000" cy="688591"/>
          </a:xfrm>
          <a:prstGeom prst="rect">
            <a:avLst/>
          </a:prstGeom>
        </p:spPr>
      </p:pic>
      <p:sp>
        <p:nvSpPr>
          <p:cNvPr id="31" name="Título 1"/>
          <p:cNvSpPr txBox="1">
            <a:spLocks/>
          </p:cNvSpPr>
          <p:nvPr/>
        </p:nvSpPr>
        <p:spPr>
          <a:xfrm>
            <a:off x="368294" y="-86777"/>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1400" dirty="0">
                <a:solidFill>
                  <a:schemeClr val="bg1"/>
                </a:solidFill>
                <a:latin typeface="Helvetica Light"/>
                <a:cs typeface="Helvetica Light"/>
              </a:rPr>
              <a:t>Fase 1. Bases     </a:t>
            </a:r>
            <a:r>
              <a:rPr lang="ca-ES" sz="2000" dirty="0">
                <a:solidFill>
                  <a:schemeClr val="bg1"/>
                </a:solidFill>
                <a:latin typeface="Helvetica"/>
                <a:cs typeface="Helvetica"/>
              </a:rPr>
              <a:t>Per què confiar?</a:t>
            </a:r>
            <a:endParaRPr lang="es-ES" sz="2000" dirty="0">
              <a:solidFill>
                <a:schemeClr val="bg1"/>
              </a:solidFill>
              <a:latin typeface="Helvetica"/>
              <a:cs typeface="Helvetica"/>
            </a:endParaRPr>
          </a:p>
        </p:txBody>
      </p:sp>
      <p:cxnSp>
        <p:nvCxnSpPr>
          <p:cNvPr id="21" name="Straight Connector 20">
            <a:extLst>
              <a:ext uri="{FF2B5EF4-FFF2-40B4-BE49-F238E27FC236}">
                <a16:creationId xmlns:a16="http://schemas.microsoft.com/office/drawing/2014/main" id="{E1632F49-ED6D-421C-BF97-A8872D570844}"/>
              </a:ext>
            </a:extLst>
          </p:cNvPr>
          <p:cNvCxnSpPr/>
          <p:nvPr/>
        </p:nvCxnSpPr>
        <p:spPr>
          <a:xfrm>
            <a:off x="1692917" y="288898"/>
            <a:ext cx="0" cy="2340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045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1" grpId="0"/>
      <p:bldP spid="16" grpId="0"/>
      <p:bldP spid="13" grpId="0"/>
      <p:bldP spid="17" grpId="0"/>
      <p:bldP spid="18" grpId="0"/>
      <p:bldP spid="8" grpId="0" animBg="1"/>
      <p:bldP spid="9"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
          <p:cNvSpPr txBox="1">
            <a:spLocks/>
          </p:cNvSpPr>
          <p:nvPr/>
        </p:nvSpPr>
        <p:spPr>
          <a:xfrm>
            <a:off x="4926469" y="1369306"/>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COMPLIMENT DEL CONTRACTE</a:t>
            </a:r>
            <a:endParaRPr lang="es-ES" sz="1600" dirty="0">
              <a:latin typeface="Helvetica Neue"/>
              <a:cs typeface="Helvetica Neue"/>
            </a:endParaRPr>
          </a:p>
        </p:txBody>
      </p:sp>
      <p:sp>
        <p:nvSpPr>
          <p:cNvPr id="12" name="Subtítulo 2"/>
          <p:cNvSpPr txBox="1">
            <a:spLocks/>
          </p:cNvSpPr>
          <p:nvPr/>
        </p:nvSpPr>
        <p:spPr>
          <a:xfrm>
            <a:off x="4926469" y="2027590"/>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SUBJECTIVACIÓ I INTERESSOS</a:t>
            </a:r>
            <a:endParaRPr lang="es-ES" sz="1600" dirty="0">
              <a:latin typeface="Helvetica Neue"/>
              <a:cs typeface="Helvetica Neue"/>
            </a:endParaRPr>
          </a:p>
        </p:txBody>
      </p:sp>
      <p:sp>
        <p:nvSpPr>
          <p:cNvPr id="11" name="Subtítulo 2"/>
          <p:cNvSpPr txBox="1">
            <a:spLocks/>
          </p:cNvSpPr>
          <p:nvPr/>
        </p:nvSpPr>
        <p:spPr>
          <a:xfrm>
            <a:off x="4926469" y="3999926"/>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ES_tradnl" sz="2000" dirty="0">
                <a:latin typeface="Helvetica"/>
                <a:cs typeface="Helvetica"/>
              </a:rPr>
              <a:t>COST DE CONFIAR</a:t>
            </a:r>
            <a:endParaRPr lang="es-ES" sz="2000" dirty="0">
              <a:latin typeface="Helvetica Neue"/>
              <a:cs typeface="Helvetica Neue"/>
            </a:endParaRPr>
          </a:p>
        </p:txBody>
      </p:sp>
      <p:pic>
        <p:nvPicPr>
          <p:cNvPr id="2" name="Imagen 1"/>
          <p:cNvPicPr>
            <a:picLocks noChangeAspect="1"/>
          </p:cNvPicPr>
          <p:nvPr/>
        </p:nvPicPr>
        <p:blipFill>
          <a:blip r:embed="rId3"/>
          <a:stretch>
            <a:fillRect/>
          </a:stretch>
        </p:blipFill>
        <p:spPr>
          <a:xfrm>
            <a:off x="464918" y="1016345"/>
            <a:ext cx="3542747" cy="2529966"/>
          </a:xfrm>
          <a:prstGeom prst="rect">
            <a:avLst/>
          </a:prstGeom>
        </p:spPr>
      </p:pic>
      <p:pic>
        <p:nvPicPr>
          <p:cNvPr id="3" name="Imagen 2"/>
          <p:cNvPicPr>
            <a:picLocks noChangeAspect="1"/>
          </p:cNvPicPr>
          <p:nvPr/>
        </p:nvPicPr>
        <p:blipFill>
          <a:blip r:embed="rId4"/>
          <a:stretch>
            <a:fillRect/>
          </a:stretch>
        </p:blipFill>
        <p:spPr>
          <a:xfrm>
            <a:off x="464918" y="3527847"/>
            <a:ext cx="3542747" cy="2833506"/>
          </a:xfrm>
          <a:prstGeom prst="rect">
            <a:avLst/>
          </a:prstGeom>
        </p:spPr>
      </p:pic>
      <p:sp>
        <p:nvSpPr>
          <p:cNvPr id="21" name="Subtítulo 2"/>
          <p:cNvSpPr txBox="1">
            <a:spLocks/>
          </p:cNvSpPr>
          <p:nvPr/>
        </p:nvSpPr>
        <p:spPr>
          <a:xfrm>
            <a:off x="4926469" y="2703742"/>
            <a:ext cx="3388739"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QUALITAT I VERACITAT</a:t>
            </a:r>
            <a:endParaRPr lang="es-ES" sz="1600" dirty="0">
              <a:latin typeface="Helvetica Neue"/>
              <a:cs typeface="Helvetica Neue"/>
            </a:endParaRPr>
          </a:p>
        </p:txBody>
      </p:sp>
      <p:sp>
        <p:nvSpPr>
          <p:cNvPr id="23" name="Subtítulo 2"/>
          <p:cNvSpPr txBox="1">
            <a:spLocks/>
          </p:cNvSpPr>
          <p:nvPr/>
        </p:nvSpPr>
        <p:spPr>
          <a:xfrm>
            <a:off x="4331747" y="5418864"/>
            <a:ext cx="4578183"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200" dirty="0">
                <a:latin typeface="Helvetica"/>
                <a:cs typeface="Helvetica"/>
              </a:rPr>
              <a:t>CONVENIÈNCIA DE CONFIAR = BENEFICI - COST</a:t>
            </a:r>
            <a:endParaRPr lang="es-ES" sz="1200" dirty="0">
              <a:latin typeface="Helvetica Neue"/>
              <a:cs typeface="Helvetica Neue"/>
            </a:endParaRPr>
          </a:p>
        </p:txBody>
      </p:sp>
      <p:sp>
        <p:nvSpPr>
          <p:cNvPr id="25" name="Rectángulo 24"/>
          <p:cNvSpPr/>
          <p:nvPr/>
        </p:nvSpPr>
        <p:spPr>
          <a:xfrm>
            <a:off x="4591209" y="5305464"/>
            <a:ext cx="4059258" cy="478392"/>
          </a:xfrm>
          <a:prstGeom prst="rect">
            <a:avLst/>
          </a:prstGeom>
          <a:noFill/>
          <a:ln>
            <a:solidFill>
              <a:srgbClr val="806C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6"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17" name="Straight Connector 16"/>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7" name="Flecha abajo 18"/>
          <p:cNvSpPr/>
          <p:nvPr/>
        </p:nvSpPr>
        <p:spPr>
          <a:xfrm>
            <a:off x="6229621" y="3339335"/>
            <a:ext cx="782435" cy="343430"/>
          </a:xfrm>
          <a:prstGeom prst="downArrow">
            <a:avLst/>
          </a:prstGeom>
          <a:solidFill>
            <a:srgbClr val="806C79"/>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8" name="Picture 5" descr="16908071188_f23e704eec_b.jpg"/>
          <p:cNvPicPr>
            <a:picLocks noChangeAspect="1"/>
          </p:cNvPicPr>
          <p:nvPr/>
        </p:nvPicPr>
        <p:blipFill rotWithShape="1">
          <a:blip r:embed="rId5">
            <a:extLst>
              <a:ext uri="{28A0092B-C50C-407E-A947-70E740481C1C}">
                <a14:useLocalDpi xmlns:a14="http://schemas.microsoft.com/office/drawing/2010/main" val="0"/>
              </a:ext>
            </a:extLst>
          </a:blip>
          <a:srcRect b="27813"/>
          <a:stretch/>
        </p:blipFill>
        <p:spPr>
          <a:xfrm>
            <a:off x="-18000" y="0"/>
            <a:ext cx="9180000" cy="688591"/>
          </a:xfrm>
          <a:prstGeom prst="rect">
            <a:avLst/>
          </a:prstGeom>
        </p:spPr>
      </p:pic>
      <p:sp>
        <p:nvSpPr>
          <p:cNvPr id="29" name="Título 1"/>
          <p:cNvSpPr txBox="1">
            <a:spLocks/>
          </p:cNvSpPr>
          <p:nvPr/>
        </p:nvSpPr>
        <p:spPr>
          <a:xfrm>
            <a:off x="368294" y="-86777"/>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1400" dirty="0">
                <a:solidFill>
                  <a:schemeClr val="bg1"/>
                </a:solidFill>
                <a:latin typeface="Helvetica Light"/>
                <a:cs typeface="Helvetica Light"/>
              </a:rPr>
              <a:t>Fase 1. Bases     </a:t>
            </a:r>
            <a:r>
              <a:rPr lang="ca-ES" sz="2000" dirty="0">
                <a:solidFill>
                  <a:schemeClr val="bg1"/>
                </a:solidFill>
                <a:latin typeface="Helvetica"/>
                <a:cs typeface="Helvetica"/>
              </a:rPr>
              <a:t>El risc de confiar</a:t>
            </a:r>
            <a:endParaRPr lang="es-ES" sz="2000" dirty="0">
              <a:solidFill>
                <a:schemeClr val="bg1"/>
              </a:solidFill>
              <a:latin typeface="Helvetica"/>
              <a:cs typeface="Helvetica"/>
            </a:endParaRPr>
          </a:p>
        </p:txBody>
      </p:sp>
      <p:cxnSp>
        <p:nvCxnSpPr>
          <p:cNvPr id="18" name="Straight Connector 17">
            <a:extLst>
              <a:ext uri="{FF2B5EF4-FFF2-40B4-BE49-F238E27FC236}">
                <a16:creationId xmlns:a16="http://schemas.microsoft.com/office/drawing/2014/main" id="{DE419E63-277F-4827-AAE6-B0DA04CF0D5E}"/>
              </a:ext>
            </a:extLst>
          </p:cNvPr>
          <p:cNvCxnSpPr/>
          <p:nvPr/>
        </p:nvCxnSpPr>
        <p:spPr>
          <a:xfrm>
            <a:off x="1692917" y="288898"/>
            <a:ext cx="0" cy="2340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4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1" grpId="0"/>
      <p:bldP spid="21" grpId="0"/>
      <p:bldP spid="23" grpId="0"/>
      <p:bldP spid="25"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
          <p:cNvSpPr txBox="1">
            <a:spLocks/>
          </p:cNvSpPr>
          <p:nvPr/>
        </p:nvSpPr>
        <p:spPr>
          <a:xfrm>
            <a:off x="2568544" y="1526187"/>
            <a:ext cx="4923335"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MÈTODES D’AVALUACIÓ DIRECTA</a:t>
            </a:r>
            <a:endParaRPr lang="es-ES" sz="1600" dirty="0">
              <a:latin typeface="Helvetica Neue"/>
              <a:cs typeface="Helvetica Neue"/>
            </a:endParaRPr>
          </a:p>
        </p:txBody>
      </p:sp>
      <p:sp>
        <p:nvSpPr>
          <p:cNvPr id="21" name="Subtítulo 2"/>
          <p:cNvSpPr txBox="1">
            <a:spLocks/>
          </p:cNvSpPr>
          <p:nvPr/>
        </p:nvSpPr>
        <p:spPr>
          <a:xfrm>
            <a:off x="2573524" y="2493294"/>
            <a:ext cx="4923335"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MÈTODES D’AVALUACIÓ INDIRECTA</a:t>
            </a:r>
            <a:endParaRPr lang="es-ES" sz="1600" dirty="0">
              <a:latin typeface="Helvetica Neue"/>
              <a:cs typeface="Helvetica Neue"/>
            </a:endParaRPr>
          </a:p>
        </p:txBody>
      </p:sp>
      <p:sp>
        <p:nvSpPr>
          <p:cNvPr id="23" name="Subtítulo 2"/>
          <p:cNvSpPr txBox="1">
            <a:spLocks/>
          </p:cNvSpPr>
          <p:nvPr/>
        </p:nvSpPr>
        <p:spPr>
          <a:xfrm>
            <a:off x="2578504" y="3508645"/>
            <a:ext cx="4923335"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MODELS SÒCIO-COGNITIUS</a:t>
            </a:r>
            <a:endParaRPr lang="es-ES" sz="1600" dirty="0">
              <a:latin typeface="Helvetica Neue"/>
              <a:cs typeface="Helvetica Neue"/>
            </a:endParaRPr>
          </a:p>
        </p:txBody>
      </p:sp>
      <p:sp>
        <p:nvSpPr>
          <p:cNvPr id="24" name="Subtítulo 2"/>
          <p:cNvSpPr txBox="1">
            <a:spLocks/>
          </p:cNvSpPr>
          <p:nvPr/>
        </p:nvSpPr>
        <p:spPr>
          <a:xfrm>
            <a:off x="2572144" y="4498737"/>
            <a:ext cx="4923335"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ca-ES" sz="1600" dirty="0">
                <a:latin typeface="Helvetica"/>
                <a:cs typeface="Helvetica"/>
              </a:rPr>
              <a:t>BASATS EN ESTRUCTURES ORGANITZATIVES</a:t>
            </a:r>
            <a:endParaRPr lang="es-ES" sz="1600" dirty="0">
              <a:latin typeface="Helvetica Neue"/>
              <a:cs typeface="Helvetica Neue"/>
            </a:endParaRPr>
          </a:p>
        </p:txBody>
      </p:sp>
      <p:sp>
        <p:nvSpPr>
          <p:cNvPr id="15"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16" name="Straight Connector 15"/>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0" name="Picture 5" descr="16908071188_f23e704eec_b.jpg"/>
          <p:cNvPicPr>
            <a:picLocks noChangeAspect="1"/>
          </p:cNvPicPr>
          <p:nvPr/>
        </p:nvPicPr>
        <p:blipFill rotWithShape="1">
          <a:blip r:embed="rId3">
            <a:extLst>
              <a:ext uri="{28A0092B-C50C-407E-A947-70E740481C1C}">
                <a14:useLocalDpi xmlns:a14="http://schemas.microsoft.com/office/drawing/2010/main" val="0"/>
              </a:ext>
            </a:extLst>
          </a:blip>
          <a:srcRect b="27813"/>
          <a:stretch/>
        </p:blipFill>
        <p:spPr>
          <a:xfrm>
            <a:off x="-18000" y="0"/>
            <a:ext cx="9180000" cy="688591"/>
          </a:xfrm>
          <a:prstGeom prst="rect">
            <a:avLst/>
          </a:prstGeom>
        </p:spPr>
      </p:pic>
      <p:sp>
        <p:nvSpPr>
          <p:cNvPr id="22" name="Título 1"/>
          <p:cNvSpPr txBox="1">
            <a:spLocks/>
          </p:cNvSpPr>
          <p:nvPr/>
        </p:nvSpPr>
        <p:spPr>
          <a:xfrm>
            <a:off x="368294" y="-86777"/>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1400" dirty="0">
                <a:solidFill>
                  <a:schemeClr val="bg1"/>
                </a:solidFill>
                <a:latin typeface="Helvetica Light"/>
                <a:cs typeface="Helvetica Light"/>
              </a:rPr>
              <a:t>Fase 1. Bases     </a:t>
            </a:r>
            <a:r>
              <a:rPr lang="ca-ES" sz="2000" dirty="0">
                <a:solidFill>
                  <a:schemeClr val="bg1"/>
                </a:solidFill>
                <a:latin typeface="Helvetica"/>
                <a:cs typeface="Helvetica"/>
              </a:rPr>
              <a:t>Mètodes d’avaluació de confiança</a:t>
            </a:r>
            <a:endParaRPr lang="es-ES" sz="2000" dirty="0">
              <a:solidFill>
                <a:schemeClr val="bg1"/>
              </a:solidFill>
              <a:latin typeface="Helvetica"/>
              <a:cs typeface="Helvetica"/>
            </a:endParaRPr>
          </a:p>
        </p:txBody>
      </p:sp>
      <p:pic>
        <p:nvPicPr>
          <p:cNvPr id="29" name="Imagen 1" descr="lik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6600" y="1526187"/>
            <a:ext cx="288000" cy="288000"/>
          </a:xfrm>
          <a:prstGeom prst="rect">
            <a:avLst/>
          </a:prstGeom>
        </p:spPr>
      </p:pic>
      <p:pic>
        <p:nvPicPr>
          <p:cNvPr id="30" name="Imagen 24" descr="lik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240" y="2501418"/>
            <a:ext cx="288000" cy="288000"/>
          </a:xfrm>
          <a:prstGeom prst="rect">
            <a:avLst/>
          </a:prstGeom>
        </p:spPr>
      </p:pic>
      <p:pic>
        <p:nvPicPr>
          <p:cNvPr id="31" name="Imagen 25" descr="lik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220" y="3514352"/>
            <a:ext cx="288000" cy="288000"/>
          </a:xfrm>
          <a:prstGeom prst="rect">
            <a:avLst/>
          </a:prstGeom>
        </p:spPr>
      </p:pic>
      <p:pic>
        <p:nvPicPr>
          <p:cNvPr id="32" name="Imagen 26" descr="lik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8860" y="4508432"/>
            <a:ext cx="288000" cy="288000"/>
          </a:xfrm>
          <a:prstGeom prst="rect">
            <a:avLst/>
          </a:prstGeom>
        </p:spPr>
      </p:pic>
      <p:sp>
        <p:nvSpPr>
          <p:cNvPr id="17" name="Rectángulo 14"/>
          <p:cNvSpPr/>
          <p:nvPr/>
        </p:nvSpPr>
        <p:spPr>
          <a:xfrm>
            <a:off x="999460" y="5544660"/>
            <a:ext cx="7324408" cy="478392"/>
          </a:xfrm>
          <a:prstGeom prst="rect">
            <a:avLst/>
          </a:prstGeom>
          <a:solidFill>
            <a:srgbClr val="806C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cxnSp>
        <p:nvCxnSpPr>
          <p:cNvPr id="18" name="Straight Connector 17">
            <a:extLst>
              <a:ext uri="{FF2B5EF4-FFF2-40B4-BE49-F238E27FC236}">
                <a16:creationId xmlns:a16="http://schemas.microsoft.com/office/drawing/2014/main" id="{ED3B86DD-7A08-45C8-A22F-4FD10F54B603}"/>
              </a:ext>
            </a:extLst>
          </p:cNvPr>
          <p:cNvCxnSpPr/>
          <p:nvPr/>
        </p:nvCxnSpPr>
        <p:spPr>
          <a:xfrm>
            <a:off x="1692917" y="288898"/>
            <a:ext cx="0" cy="2340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524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3" grpId="0"/>
      <p:bldP spid="24"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
          <p:cNvSpPr txBox="1">
            <a:spLocks/>
          </p:cNvSpPr>
          <p:nvPr/>
        </p:nvSpPr>
        <p:spPr>
          <a:xfrm>
            <a:off x="2412478" y="4533729"/>
            <a:ext cx="4319045"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Càrregues i disponibilitat / Congestió</a:t>
            </a:r>
            <a:endParaRPr lang="ca-ES" sz="1600" dirty="0">
              <a:latin typeface="Helvetica Neue"/>
              <a:cs typeface="Helvetica Neue"/>
            </a:endParaRPr>
          </a:p>
        </p:txBody>
      </p:sp>
      <p:sp>
        <p:nvSpPr>
          <p:cNvPr id="11" name="Subtítulo 2"/>
          <p:cNvSpPr txBox="1">
            <a:spLocks/>
          </p:cNvSpPr>
          <p:nvPr/>
        </p:nvSpPr>
        <p:spPr>
          <a:xfrm>
            <a:off x="684728" y="1665692"/>
            <a:ext cx="7774544" cy="89378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2400" dirty="0">
                <a:latin typeface="Helvetica"/>
                <a:cs typeface="Helvetica"/>
              </a:rPr>
              <a:t>Especialització dels agents</a:t>
            </a:r>
          </a:p>
          <a:p>
            <a:r>
              <a:rPr lang="ca-ES" sz="2400" dirty="0">
                <a:latin typeface="Helvetica"/>
                <a:cs typeface="Helvetica"/>
              </a:rPr>
              <a:t>(diversitat d’usos i objectius)</a:t>
            </a:r>
            <a:endParaRPr lang="ca-ES" sz="2400" dirty="0">
              <a:latin typeface="Helvetica Neue"/>
              <a:cs typeface="Helvetica Neue"/>
            </a:endParaRPr>
          </a:p>
        </p:txBody>
      </p:sp>
      <p:sp>
        <p:nvSpPr>
          <p:cNvPr id="21" name="Subtítulo 2"/>
          <p:cNvSpPr txBox="1">
            <a:spLocks/>
          </p:cNvSpPr>
          <p:nvPr/>
        </p:nvSpPr>
        <p:spPr>
          <a:xfrm>
            <a:off x="2038579" y="2957551"/>
            <a:ext cx="5066843"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2000" dirty="0">
                <a:latin typeface="Helvetica Light"/>
                <a:cs typeface="Helvetica Light"/>
              </a:rPr>
              <a:t>VALORS DE</a:t>
            </a:r>
          </a:p>
          <a:p>
            <a:r>
              <a:rPr lang="ca-ES" sz="2000" dirty="0">
                <a:latin typeface="Helvetica"/>
                <a:cs typeface="Helvetica"/>
              </a:rPr>
              <a:t>CONFIANÇA MULTIDIMENSIONAL</a:t>
            </a:r>
            <a:endParaRPr lang="ca-ES" sz="2000" dirty="0">
              <a:latin typeface="Helvetica Neue"/>
              <a:cs typeface="Helvetica Neue"/>
            </a:endParaRPr>
          </a:p>
        </p:txBody>
      </p:sp>
      <p:sp>
        <p:nvSpPr>
          <p:cNvPr id="23" name="Subtítulo 2"/>
          <p:cNvSpPr txBox="1">
            <a:spLocks/>
          </p:cNvSpPr>
          <p:nvPr/>
        </p:nvSpPr>
        <p:spPr>
          <a:xfrm>
            <a:off x="2412478" y="5020590"/>
            <a:ext cx="4319045"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Interessos i subjectivació</a:t>
            </a:r>
            <a:endParaRPr lang="ca-ES" sz="1600" dirty="0">
              <a:latin typeface="Helvetica Neue"/>
              <a:cs typeface="Helvetica Neue"/>
            </a:endParaRPr>
          </a:p>
        </p:txBody>
      </p:sp>
      <p:sp>
        <p:nvSpPr>
          <p:cNvPr id="24" name="Subtítulo 2"/>
          <p:cNvSpPr txBox="1">
            <a:spLocks/>
          </p:cNvSpPr>
          <p:nvPr/>
        </p:nvSpPr>
        <p:spPr>
          <a:xfrm>
            <a:off x="2412478" y="5521041"/>
            <a:ext cx="4319045"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1600" dirty="0">
                <a:latin typeface="Helvetica"/>
                <a:cs typeface="Helvetica"/>
              </a:rPr>
              <a:t>Estabilitat de l’entorn o del SMA</a:t>
            </a:r>
            <a:endParaRPr lang="ca-ES" sz="1600" dirty="0">
              <a:latin typeface="Helvetica Neue"/>
              <a:cs typeface="Helvetica Neue"/>
            </a:endParaRPr>
          </a:p>
        </p:txBody>
      </p:sp>
      <p:sp>
        <p:nvSpPr>
          <p:cNvPr id="14"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 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p>
        </p:txBody>
      </p:sp>
      <p:cxnSp>
        <p:nvCxnSpPr>
          <p:cNvPr id="15" name="Straight Connector 14"/>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2" name="Picture 5" descr="16908071188_f23e704eec_b.jpg"/>
          <p:cNvPicPr>
            <a:picLocks noChangeAspect="1"/>
          </p:cNvPicPr>
          <p:nvPr/>
        </p:nvPicPr>
        <p:blipFill rotWithShape="1">
          <a:blip r:embed="rId3">
            <a:extLst>
              <a:ext uri="{28A0092B-C50C-407E-A947-70E740481C1C}">
                <a14:useLocalDpi xmlns:a14="http://schemas.microsoft.com/office/drawing/2010/main" val="0"/>
              </a:ext>
            </a:extLst>
          </a:blip>
          <a:srcRect b="27813"/>
          <a:stretch/>
        </p:blipFill>
        <p:spPr>
          <a:xfrm>
            <a:off x="-18000" y="0"/>
            <a:ext cx="9180000" cy="688591"/>
          </a:xfrm>
          <a:prstGeom prst="rect">
            <a:avLst/>
          </a:prstGeom>
        </p:spPr>
      </p:pic>
      <p:sp>
        <p:nvSpPr>
          <p:cNvPr id="25" name="Título 1"/>
          <p:cNvSpPr txBox="1">
            <a:spLocks/>
          </p:cNvSpPr>
          <p:nvPr/>
        </p:nvSpPr>
        <p:spPr>
          <a:xfrm>
            <a:off x="368294" y="-86777"/>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1400" dirty="0">
                <a:solidFill>
                  <a:schemeClr val="bg1"/>
                </a:solidFill>
                <a:latin typeface="Helvetica Light"/>
                <a:cs typeface="Helvetica Light"/>
              </a:rPr>
              <a:t>Fase 1. Bases     </a:t>
            </a:r>
            <a:r>
              <a:rPr lang="ca-ES" sz="2000" dirty="0">
                <a:solidFill>
                  <a:schemeClr val="bg1"/>
                </a:solidFill>
                <a:latin typeface="Helvetica"/>
                <a:cs typeface="Helvetica"/>
              </a:rPr>
              <a:t>Dimensions addicionals i complexitat</a:t>
            </a:r>
          </a:p>
        </p:txBody>
      </p:sp>
      <p:sp>
        <p:nvSpPr>
          <p:cNvPr id="27" name="Estrella de 5 puntas 17"/>
          <p:cNvSpPr/>
          <p:nvPr/>
        </p:nvSpPr>
        <p:spPr>
          <a:xfrm>
            <a:off x="4433436" y="3771354"/>
            <a:ext cx="277129" cy="275341"/>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p>
        </p:txBody>
      </p:sp>
      <p:sp>
        <p:nvSpPr>
          <p:cNvPr id="28" name="Estrella de 5 puntas 17"/>
          <p:cNvSpPr/>
          <p:nvPr/>
        </p:nvSpPr>
        <p:spPr>
          <a:xfrm>
            <a:off x="4055539" y="3771354"/>
            <a:ext cx="277129" cy="275341"/>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p>
        </p:txBody>
      </p:sp>
      <p:sp>
        <p:nvSpPr>
          <p:cNvPr id="29" name="Estrella de 5 puntas 17"/>
          <p:cNvSpPr/>
          <p:nvPr/>
        </p:nvSpPr>
        <p:spPr>
          <a:xfrm>
            <a:off x="4804836" y="3771354"/>
            <a:ext cx="277129" cy="275341"/>
          </a:xfrm>
          <a:prstGeom prst="star5">
            <a:avLst/>
          </a:prstGeom>
          <a:solidFill>
            <a:srgbClr val="AD92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p>
        </p:txBody>
      </p:sp>
      <p:cxnSp>
        <p:nvCxnSpPr>
          <p:cNvPr id="16" name="Straight Connector 15">
            <a:extLst>
              <a:ext uri="{FF2B5EF4-FFF2-40B4-BE49-F238E27FC236}">
                <a16:creationId xmlns:a16="http://schemas.microsoft.com/office/drawing/2014/main" id="{EFDC015E-9762-44B3-AEE2-727974EEB207}"/>
              </a:ext>
            </a:extLst>
          </p:cNvPr>
          <p:cNvCxnSpPr/>
          <p:nvPr/>
        </p:nvCxnSpPr>
        <p:spPr>
          <a:xfrm>
            <a:off x="1692917" y="288898"/>
            <a:ext cx="0" cy="2340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2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1" grpId="0"/>
      <p:bldP spid="23" grpId="0"/>
      <p:bldP spid="24" grpId="0"/>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999460" y="5544660"/>
            <a:ext cx="3209113" cy="478392"/>
          </a:xfrm>
          <a:prstGeom prst="rect">
            <a:avLst/>
          </a:prstGeom>
          <a:solidFill>
            <a:srgbClr val="806C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2" name="Subtítulo 2"/>
          <p:cNvSpPr txBox="1">
            <a:spLocks/>
          </p:cNvSpPr>
          <p:nvPr/>
        </p:nvSpPr>
        <p:spPr>
          <a:xfrm>
            <a:off x="1621743" y="5554533"/>
            <a:ext cx="1964546"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2400" dirty="0">
                <a:solidFill>
                  <a:schemeClr val="bg1"/>
                </a:solidFill>
                <a:latin typeface="Helvetica"/>
                <a:cs typeface="Helvetica"/>
              </a:rPr>
              <a:t>RELACIONS</a:t>
            </a:r>
            <a:endParaRPr lang="es-ES" sz="2400" dirty="0">
              <a:solidFill>
                <a:schemeClr val="bg1"/>
              </a:solidFill>
              <a:latin typeface="Helvetica Neue"/>
              <a:cs typeface="Helvetica Neue"/>
            </a:endParaRPr>
          </a:p>
        </p:txBody>
      </p:sp>
      <p:pic>
        <p:nvPicPr>
          <p:cNvPr id="3" name="Imagen 2"/>
          <p:cNvPicPr>
            <a:picLocks noChangeAspect="1"/>
          </p:cNvPicPr>
          <p:nvPr/>
        </p:nvPicPr>
        <p:blipFill>
          <a:blip r:embed="rId3"/>
          <a:stretch>
            <a:fillRect/>
          </a:stretch>
        </p:blipFill>
        <p:spPr>
          <a:xfrm>
            <a:off x="823315" y="1470721"/>
            <a:ext cx="3561402" cy="3561402"/>
          </a:xfrm>
          <a:prstGeom prst="rect">
            <a:avLst/>
          </a:prstGeom>
        </p:spPr>
      </p:pic>
      <p:pic>
        <p:nvPicPr>
          <p:cNvPr id="6" name="Imagen 5"/>
          <p:cNvPicPr>
            <a:picLocks noChangeAspect="1"/>
          </p:cNvPicPr>
          <p:nvPr/>
        </p:nvPicPr>
        <p:blipFill>
          <a:blip r:embed="rId4"/>
          <a:stretch>
            <a:fillRect/>
          </a:stretch>
        </p:blipFill>
        <p:spPr>
          <a:xfrm>
            <a:off x="5040280" y="2314334"/>
            <a:ext cx="3308930" cy="2266617"/>
          </a:xfrm>
          <a:prstGeom prst="rect">
            <a:avLst/>
          </a:prstGeom>
        </p:spPr>
      </p:pic>
      <p:sp>
        <p:nvSpPr>
          <p:cNvPr id="14" name="Título 1"/>
          <p:cNvSpPr txBox="1">
            <a:spLocks/>
          </p:cNvSpPr>
          <p:nvPr/>
        </p:nvSpPr>
        <p:spPr>
          <a:xfrm>
            <a:off x="-18000" y="6194811"/>
            <a:ext cx="9162000" cy="5691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0"/>
              </a:spcBef>
            </a:pPr>
            <a:r>
              <a:rPr lang="ca-ES" sz="900" dirty="0">
                <a:solidFill>
                  <a:schemeClr val="bg1">
                    <a:lumMod val="65000"/>
                  </a:schemeClr>
                </a:solidFill>
                <a:latin typeface="Helvetica"/>
                <a:cs typeface="Helvetica"/>
              </a:rPr>
              <a:t>Estudi de les</a:t>
            </a:r>
            <a:r>
              <a:rPr lang="es-ES" sz="900" dirty="0">
                <a:solidFill>
                  <a:schemeClr val="bg1">
                    <a:lumMod val="65000"/>
                  </a:schemeClr>
                </a:solidFill>
                <a:latin typeface="Helvetica"/>
                <a:cs typeface="Helvetica"/>
              </a:rPr>
              <a:t> </a:t>
            </a:r>
            <a:r>
              <a:rPr lang="ca-ES" sz="900" dirty="0">
                <a:solidFill>
                  <a:schemeClr val="bg1">
                    <a:lumMod val="65000"/>
                  </a:schemeClr>
                </a:solidFill>
                <a:latin typeface="Helvetica"/>
                <a:cs typeface="Helvetica"/>
              </a:rPr>
              <a:t>funcions de confiança entre agents amb estructures i objectius cooperatius                                 Projecte Final de Carrera UOC 2018  </a:t>
            </a:r>
            <a:r>
              <a:rPr lang="ca-ES" sz="1100" dirty="0">
                <a:solidFill>
                  <a:schemeClr val="bg1">
                    <a:lumMod val="65000"/>
                  </a:schemeClr>
                </a:solidFill>
                <a:latin typeface="Helvetica"/>
                <a:cs typeface="Helvetica"/>
              </a:rPr>
              <a:t>I</a:t>
            </a:r>
            <a:r>
              <a:rPr lang="ca-ES" sz="900" dirty="0">
                <a:solidFill>
                  <a:schemeClr val="bg1">
                    <a:lumMod val="65000"/>
                  </a:schemeClr>
                </a:solidFill>
                <a:latin typeface="Helvetica"/>
                <a:cs typeface="Helvetica"/>
              </a:rPr>
              <a:t>  Ferran González Barberà </a:t>
            </a:r>
            <a:endParaRPr lang="es-ES" sz="900" dirty="0">
              <a:solidFill>
                <a:schemeClr val="bg1">
                  <a:lumMod val="65000"/>
                </a:schemeClr>
              </a:solidFill>
              <a:latin typeface="Helvetica"/>
              <a:cs typeface="Helvetica"/>
            </a:endParaRPr>
          </a:p>
        </p:txBody>
      </p:sp>
      <p:cxnSp>
        <p:nvCxnSpPr>
          <p:cNvPr id="17" name="Straight Connector 16"/>
          <p:cNvCxnSpPr/>
          <p:nvPr/>
        </p:nvCxnSpPr>
        <p:spPr>
          <a:xfrm>
            <a:off x="150519" y="6519239"/>
            <a:ext cx="880533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5" descr="16908071188_f23e704eec_b.jpg"/>
          <p:cNvPicPr>
            <a:picLocks noChangeAspect="1"/>
          </p:cNvPicPr>
          <p:nvPr/>
        </p:nvPicPr>
        <p:blipFill rotWithShape="1">
          <a:blip r:embed="rId5">
            <a:extLst>
              <a:ext uri="{28A0092B-C50C-407E-A947-70E740481C1C}">
                <a14:useLocalDpi xmlns:a14="http://schemas.microsoft.com/office/drawing/2010/main" val="0"/>
              </a:ext>
            </a:extLst>
          </a:blip>
          <a:srcRect b="27813"/>
          <a:stretch/>
        </p:blipFill>
        <p:spPr>
          <a:xfrm>
            <a:off x="-18000" y="0"/>
            <a:ext cx="9180000" cy="688591"/>
          </a:xfrm>
          <a:prstGeom prst="rect">
            <a:avLst/>
          </a:prstGeom>
        </p:spPr>
      </p:pic>
      <p:sp>
        <p:nvSpPr>
          <p:cNvPr id="22" name="Título 1"/>
          <p:cNvSpPr txBox="1">
            <a:spLocks/>
          </p:cNvSpPr>
          <p:nvPr/>
        </p:nvSpPr>
        <p:spPr>
          <a:xfrm>
            <a:off x="368294" y="-86777"/>
            <a:ext cx="8382877" cy="826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5000"/>
              </a:lnSpc>
              <a:spcBef>
                <a:spcPts val="0"/>
              </a:spcBef>
            </a:pPr>
            <a:r>
              <a:rPr lang="ca-ES" sz="1400" dirty="0">
                <a:solidFill>
                  <a:schemeClr val="bg1"/>
                </a:solidFill>
                <a:latin typeface="Helvetica Light"/>
                <a:cs typeface="Helvetica Light"/>
              </a:rPr>
              <a:t>Fase 1. Bases     </a:t>
            </a:r>
            <a:r>
              <a:rPr lang="ca-ES" sz="2000" dirty="0">
                <a:solidFill>
                  <a:schemeClr val="bg1"/>
                </a:solidFill>
                <a:latin typeface="Helvetica"/>
                <a:cs typeface="Helvetica"/>
              </a:rPr>
              <a:t>Els jocs cooperatius</a:t>
            </a:r>
            <a:endParaRPr lang="es-ES" sz="2000" dirty="0">
              <a:solidFill>
                <a:schemeClr val="bg1"/>
              </a:solidFill>
              <a:latin typeface="Helvetica"/>
              <a:cs typeface="Helvetica"/>
            </a:endParaRPr>
          </a:p>
        </p:txBody>
      </p:sp>
      <p:sp>
        <p:nvSpPr>
          <p:cNvPr id="24" name="Rectángulo 14"/>
          <p:cNvSpPr/>
          <p:nvPr/>
        </p:nvSpPr>
        <p:spPr>
          <a:xfrm>
            <a:off x="5090189" y="5544660"/>
            <a:ext cx="3209113" cy="478392"/>
          </a:xfrm>
          <a:prstGeom prst="rect">
            <a:avLst/>
          </a:prstGeom>
          <a:solidFill>
            <a:srgbClr val="806C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5" name="Subtítulo 2"/>
          <p:cNvSpPr txBox="1">
            <a:spLocks/>
          </p:cNvSpPr>
          <p:nvPr/>
        </p:nvSpPr>
        <p:spPr>
          <a:xfrm>
            <a:off x="5535576" y="5554533"/>
            <a:ext cx="2318338" cy="4443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ca-ES" sz="2400" dirty="0">
                <a:solidFill>
                  <a:schemeClr val="bg1"/>
                </a:solidFill>
                <a:latin typeface="Helvetica"/>
                <a:cs typeface="Helvetica"/>
              </a:rPr>
              <a:t>COALICIONS</a:t>
            </a:r>
            <a:endParaRPr lang="es-ES" sz="2400" dirty="0">
              <a:solidFill>
                <a:schemeClr val="bg1"/>
              </a:solidFill>
              <a:latin typeface="Helvetica Neue"/>
              <a:cs typeface="Helvetica Neue"/>
            </a:endParaRPr>
          </a:p>
        </p:txBody>
      </p:sp>
      <p:cxnSp>
        <p:nvCxnSpPr>
          <p:cNvPr id="13" name="Straight Connector 12">
            <a:extLst>
              <a:ext uri="{FF2B5EF4-FFF2-40B4-BE49-F238E27FC236}">
                <a16:creationId xmlns:a16="http://schemas.microsoft.com/office/drawing/2014/main" id="{3B0C0F81-2DEF-4AE2-A0D4-60828B59BA60}"/>
              </a:ext>
            </a:extLst>
          </p:cNvPr>
          <p:cNvCxnSpPr/>
          <p:nvPr/>
        </p:nvCxnSpPr>
        <p:spPr>
          <a:xfrm>
            <a:off x="1692917" y="288898"/>
            <a:ext cx="0" cy="2340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256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TotalTime>
  <Words>4616</Words>
  <Application>Microsoft Office PowerPoint</Application>
  <PresentationFormat>On-screen Show (4:3)</PresentationFormat>
  <Paragraphs>176</Paragraphs>
  <Slides>19</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Helvetica</vt:lpstr>
      <vt:lpstr>Helvetica Light</vt:lpstr>
      <vt:lpstr>Helvetica Neue</vt:lpstr>
      <vt:lpstr>Office Theme</vt:lpstr>
      <vt:lpstr>Estudi de les FUNCIONS DE CONFIANÇA ENTRE AGENTS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Estudi de les funcions de confiança entre agents amb estructures i objectius cooperatius  </dc:title>
  <dc:creator>ferran.gonzalez.barbera@adp.com</dc:creator>
  <cp:lastModifiedBy>Ferran González Barberà</cp:lastModifiedBy>
  <cp:revision>103</cp:revision>
  <cp:lastPrinted>2018-01-09T20:20:27Z</cp:lastPrinted>
  <dcterms:created xsi:type="dcterms:W3CDTF">2018-01-08T18:18:21Z</dcterms:created>
  <dcterms:modified xsi:type="dcterms:W3CDTF">2018-01-10T14:15:22Z</dcterms:modified>
</cp:coreProperties>
</file>