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1" r:id="rId2"/>
    <p:sldId id="257" r:id="rId3"/>
    <p:sldId id="291" r:id="rId4"/>
    <p:sldId id="269" r:id="rId5"/>
    <p:sldId id="270" r:id="rId6"/>
    <p:sldId id="272" r:id="rId7"/>
    <p:sldId id="273" r:id="rId8"/>
    <p:sldId id="274" r:id="rId9"/>
    <p:sldId id="266" r:id="rId10"/>
    <p:sldId id="286" r:id="rId11"/>
    <p:sldId id="288" r:id="rId12"/>
    <p:sldId id="268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1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6" y="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47B2FD-09C4-4046-911C-346AC0FB8554}" type="datetimeFigureOut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335D79-7524-4DFB-B641-07C56E901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88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2E3033-D896-41EB-8902-763F7D556DD7}" type="datetimeFigureOut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A59B3C-59FB-45D3-B8EA-631529985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8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4AB74A-E137-4C5D-9565-E11E0015DDB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073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CBD533-FBB7-41F6-A8C4-C22F8E60A2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6870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C05042-E392-4744-A67E-FBCC0F7DC8D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683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-1" y="0"/>
            <a:chExt cx="12192002" cy="6858000"/>
          </a:xfrm>
        </p:grpSpPr>
        <p:cxnSp>
          <p:nvCxnSpPr>
            <p:cNvPr id="5" name="Straight Connector 4"/>
            <p:cNvCxnSpPr/>
            <p:nvPr/>
          </p:nvCxnSpPr>
          <p:spPr bwMode="hidden">
            <a:xfrm>
              <a:off x="609599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hidden">
            <a:xfrm>
              <a:off x="1828799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3047999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hidden">
            <a:xfrm>
              <a:off x="42672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54864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67056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79248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914400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1036320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1158240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3174" y="385763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3174" y="1611313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3174" y="2835275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3174" y="4060825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3174" y="5284788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3174" y="6510338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75"/>
            <p:cNvGrpSpPr>
              <a:grpSpLocks/>
            </p:cNvGrpSpPr>
            <p:nvPr userDrawn="1"/>
          </p:nvGrpSpPr>
          <p:grpSpPr bwMode="auto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39" name="Straight Connector 38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 bwMode="hidden">
              <a:xfrm>
                <a:off x="1449387" y="0"/>
                <a:ext cx="6815138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 bwMode="hidden">
              <a:xfrm>
                <a:off x="2665412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3884613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5106988" y="0"/>
                <a:ext cx="6815138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150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0" name="Straight Connector 49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 bwMode="hidden">
                <a:xfrm>
                  <a:off x="7548563" y="0"/>
                  <a:ext cx="4643438" cy="467201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 flipH="1" flipV="1">
                <a:off x="-1" y="2227263"/>
                <a:ext cx="4614864" cy="463073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3432175"/>
                <a:ext cx="3398839" cy="34258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76"/>
            <p:cNvGrpSpPr>
              <a:grpSpLocks/>
            </p:cNvGrpSpPr>
            <p:nvPr userDrawn="1"/>
          </p:nvGrpSpPr>
          <p:grpSpPr bwMode="auto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3" name="Straight Connector 22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 bwMode="hidden">
              <a:xfrm>
                <a:off x="1449386" y="0"/>
                <a:ext cx="6815139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 bwMode="hidden">
              <a:xfrm>
                <a:off x="2665411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3884612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5151437" y="0"/>
                <a:ext cx="6815139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82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4" name="Straight Connector 33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 bwMode="hidden">
                <a:xfrm>
                  <a:off x="7548562" y="0"/>
                  <a:ext cx="4643439" cy="467201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Connector 28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 flipH="1" flipV="1">
                <a:off x="-1" y="2227263"/>
                <a:ext cx="4614863" cy="463073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3432175"/>
                <a:ext cx="3398838" cy="34258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5" name="Straight Connector 54"/>
          <p:cNvCxnSpPr/>
          <p:nvPr userDrawn="1"/>
        </p:nvCxnSpPr>
        <p:spPr>
          <a:xfrm>
            <a:off x="1295400" y="5294313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3946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73382-F7A9-4729-8668-D21B81E3C403}" type="datetime1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BIOPULSE - THE ANTI-SPOOFING FACE VERIFICATION SYSTEM -  Unai Alba Galán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47391-ABA5-4986-AC24-12D46DA30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8823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78D77-F6CB-4845-BA2B-603927A5B958}" type="datetime1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BIOPULSE - THE ANTI-SPOOFING FACE VERIFICATION SYSTEM -  Unai Alba Galán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2FCCD-CFF9-44B1-AAEA-C31F720D4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379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7B090-3436-4A05-B89C-9505030843B6}" type="datetime1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BIOPULSE - THE ANTI-SPOOFING FACE VERIFICATION SYSTEM -  Unai Alba Galán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3E2A0-1CF7-41D1-99B8-C5CC326D7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2243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-1" y="0"/>
            <a:chExt cx="12192002" cy="6858000"/>
          </a:xfrm>
        </p:grpSpPr>
        <p:cxnSp>
          <p:nvCxnSpPr>
            <p:cNvPr id="5" name="Straight Connector 4"/>
            <p:cNvCxnSpPr/>
            <p:nvPr/>
          </p:nvCxnSpPr>
          <p:spPr bwMode="hidden">
            <a:xfrm>
              <a:off x="609599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hidden">
            <a:xfrm>
              <a:off x="1828799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3047999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hidden">
            <a:xfrm>
              <a:off x="42672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54864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67056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79248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9144001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10363201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11582401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3174" y="385763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3174" y="1611313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3174" y="2835275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3174" y="4060825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3174" y="5284788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3174" y="6510338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75"/>
            <p:cNvGrpSpPr>
              <a:grpSpLocks/>
            </p:cNvGrpSpPr>
            <p:nvPr userDrawn="1"/>
          </p:nvGrpSpPr>
          <p:grpSpPr bwMode="auto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39" name="Straight Connector 38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 bwMode="hidden">
              <a:xfrm>
                <a:off x="1449387" y="0"/>
                <a:ext cx="6815138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 bwMode="hidden">
              <a:xfrm>
                <a:off x="2665412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3884613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5106988" y="0"/>
                <a:ext cx="6815138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150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0" name="Straight Connector 49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 bwMode="hidden">
                <a:xfrm>
                  <a:off x="7548563" y="0"/>
                  <a:ext cx="4643438" cy="467201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 flipH="1" flipV="1">
                <a:off x="-1" y="2227263"/>
                <a:ext cx="4614864" cy="463073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3432175"/>
                <a:ext cx="3398839" cy="34258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76"/>
            <p:cNvGrpSpPr>
              <a:grpSpLocks/>
            </p:cNvGrpSpPr>
            <p:nvPr userDrawn="1"/>
          </p:nvGrpSpPr>
          <p:grpSpPr bwMode="auto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3" name="Straight Connector 22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 bwMode="hidden">
              <a:xfrm>
                <a:off x="1449386" y="0"/>
                <a:ext cx="6815139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 bwMode="hidden">
              <a:xfrm>
                <a:off x="2665411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3884612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5151437" y="0"/>
                <a:ext cx="6815139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82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4" name="Straight Connector 33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 bwMode="hidden">
                <a:xfrm>
                  <a:off x="7548562" y="0"/>
                  <a:ext cx="4643439" cy="467201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Connector 28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 flipH="1" flipV="1">
                <a:off x="-1" y="2227263"/>
                <a:ext cx="4614863" cy="463073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3432175"/>
                <a:ext cx="3398838" cy="34258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5" name="Straight Connector 54"/>
          <p:cNvCxnSpPr/>
          <p:nvPr userDrawn="1"/>
        </p:nvCxnSpPr>
        <p:spPr>
          <a:xfrm>
            <a:off x="1295400" y="5294313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156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7922-74BA-4FE0-80DC-87E838D6AC45}" type="datetime1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BIOPULSE - THE ANTI-SPOOFING FACE VERIFICATION SYSTEM -  Unai Alba Galán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BDC9-C389-4961-BBF0-845672547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788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028C-6E30-4B77-B8EC-D5BA06A62C75}" type="datetime1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BIOPULSE - THE ANTI-SPOOFING FACE VERIFICATION SYSTEM -  Unai Alba Galán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EDD76-3AD8-4D10-B945-43C2C049D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5415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C58BD-B4A5-40F3-85CA-FBC1EFF85E92}" type="datetime1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BIOPULSE - THE ANTI-SPOOFING FACE VERIFICATION SYSTEM -  Unai Alba Galán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325A0-BA41-42E2-A521-AFF542D2B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4857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-1" y="0"/>
            <a:chExt cx="12192002" cy="6858000"/>
          </a:xfrm>
        </p:grpSpPr>
        <p:cxnSp>
          <p:nvCxnSpPr>
            <p:cNvPr id="3" name="Straight Connector 2"/>
            <p:cNvCxnSpPr/>
            <p:nvPr/>
          </p:nvCxnSpPr>
          <p:spPr bwMode="hidden">
            <a:xfrm>
              <a:off x="609599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 bwMode="hidden">
            <a:xfrm>
              <a:off x="1828799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hidden">
            <a:xfrm>
              <a:off x="3047999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hidden">
            <a:xfrm>
              <a:off x="42672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54864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hidden">
            <a:xfrm>
              <a:off x="67056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79248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914400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036320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1158240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3174" y="385763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3174" y="1611313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3174" y="2835275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3174" y="4060825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3174" y="5284788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3174" y="6510338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75"/>
            <p:cNvGrpSpPr>
              <a:grpSpLocks/>
            </p:cNvGrpSpPr>
            <p:nvPr userDrawn="1"/>
          </p:nvGrpSpPr>
          <p:grpSpPr bwMode="auto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37" name="Straight Connector 36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>
                <a:off x="1449387" y="0"/>
                <a:ext cx="6815138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 bwMode="hidden">
              <a:xfrm>
                <a:off x="2665412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 bwMode="hidden">
              <a:xfrm>
                <a:off x="3884613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 bwMode="hidden">
              <a:xfrm>
                <a:off x="5106988" y="0"/>
                <a:ext cx="6815138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 150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8" name="Straight Connector 47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 bwMode="hidden">
                <a:xfrm>
                  <a:off x="7548563" y="0"/>
                  <a:ext cx="4643438" cy="467201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Straight Connector 42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 flipH="1" flipV="1">
                <a:off x="-1" y="2227263"/>
                <a:ext cx="4614864" cy="463073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 flipH="1" flipV="1">
                <a:off x="-1" y="3432175"/>
                <a:ext cx="3398839" cy="34258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76"/>
            <p:cNvGrpSpPr>
              <a:grpSpLocks/>
            </p:cNvGrpSpPr>
            <p:nvPr userDrawn="1"/>
          </p:nvGrpSpPr>
          <p:grpSpPr bwMode="auto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1" name="Straight Connector 20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 bwMode="hidden">
              <a:xfrm>
                <a:off x="1449386" y="0"/>
                <a:ext cx="6815139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 bwMode="hidden">
              <a:xfrm>
                <a:off x="2665411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 bwMode="hidden">
              <a:xfrm>
                <a:off x="3884612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 bwMode="hidden">
              <a:xfrm>
                <a:off x="5106987" y="0"/>
                <a:ext cx="6815139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82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2" name="Straight Connector 31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 bwMode="hidden">
                <a:xfrm>
                  <a:off x="7548562" y="0"/>
                  <a:ext cx="4643439" cy="467201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Straight Connector 26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 flipH="1" flipV="1">
                <a:off x="-1" y="2227263"/>
                <a:ext cx="4614863" cy="463073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 flipH="1" flipV="1">
                <a:off x="-1" y="3432175"/>
                <a:ext cx="3398838" cy="34258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7307-E3FD-4F00-A01B-3BEF9436008E}" type="datetime1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54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BIOPULSE - THE ANTI-SPOOFING FACE VERIFICATION SYSTEM -  Unai Alba Galán </a:t>
            </a:r>
            <a:endParaRPr lang="en-US" dirty="0"/>
          </a:p>
        </p:txBody>
      </p:sp>
      <p:sp>
        <p:nvSpPr>
          <p:cNvPr id="55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2D0A2-3441-487A-9116-3DFDFD189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9765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09599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8799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hidden">
            <a:xfrm>
              <a:off x="3047999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42672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54864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67056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79248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9144001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10363201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1582401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3174" y="385763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3174" y="1611313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3174" y="2835275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3174" y="4060825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3174" y="5284788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3174" y="6510338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75"/>
            <p:cNvGrpSpPr>
              <a:grpSpLocks/>
            </p:cNvGrpSpPr>
            <p:nvPr userDrawn="1"/>
          </p:nvGrpSpPr>
          <p:grpSpPr bwMode="auto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0" name="Straight Connector 39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 bwMode="hidden">
              <a:xfrm>
                <a:off x="1449387" y="0"/>
                <a:ext cx="6815138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2665412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3884613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5106988" y="0"/>
                <a:ext cx="6815138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150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Straight Connector 50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7548563" y="0"/>
                  <a:ext cx="4643438" cy="467201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Connector 45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2227263"/>
                <a:ext cx="4614864" cy="463073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3432175"/>
                <a:ext cx="3398839" cy="34258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76"/>
            <p:cNvGrpSpPr>
              <a:grpSpLocks/>
            </p:cNvGrpSpPr>
            <p:nvPr userDrawn="1"/>
          </p:nvGrpSpPr>
          <p:grpSpPr bwMode="auto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" name="Straight Connector 23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 bwMode="hidden">
              <a:xfrm>
                <a:off x="1449386" y="0"/>
                <a:ext cx="6815139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2665411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3884612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5151437" y="0"/>
                <a:ext cx="6815139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82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5" name="Straight Connector 34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7548562" y="0"/>
                  <a:ext cx="4643439" cy="467201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2227263"/>
                <a:ext cx="4614863" cy="463073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3432175"/>
                <a:ext cx="3398838" cy="34258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ectangle 55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7923213" y="2895600"/>
            <a:ext cx="36591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2C17C-51E9-42E7-84F0-D38660CCB586}" type="datetime1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BIOPULSE - THE ANTI-SPOOFING FACE VERIFICATION SYSTEM -  Unai Alba Galán </a:t>
            </a:r>
            <a:endParaRPr lang="en-US" dirty="0"/>
          </a:p>
        </p:txBody>
      </p:sp>
      <p:sp>
        <p:nvSpPr>
          <p:cNvPr id="6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8C6B-7531-4581-B17A-B4D3EAF3C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2735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-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 bwMode="hidden">
            <a:xfrm>
              <a:off x="609599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hidden">
            <a:xfrm>
              <a:off x="1828799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hidden">
            <a:xfrm>
              <a:off x="3047999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42672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54864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67056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792480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9144001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10363201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11582401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3174" y="385763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3174" y="1611313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3174" y="2835275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3174" y="4060825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3174" y="5284788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3174" y="6510338"/>
              <a:ext cx="12188827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75"/>
            <p:cNvGrpSpPr>
              <a:grpSpLocks/>
            </p:cNvGrpSpPr>
            <p:nvPr/>
          </p:nvGrpSpPr>
          <p:grpSpPr bwMode="auto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0" name="Straight Connector 39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 bwMode="hidden">
              <a:xfrm>
                <a:off x="1449387" y="0"/>
                <a:ext cx="6815138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 bwMode="hidden">
              <a:xfrm>
                <a:off x="2665412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3884613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5106988" y="0"/>
                <a:ext cx="6815138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150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Straight Connector 50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 bwMode="hidden">
                <a:xfrm>
                  <a:off x="7548563" y="0"/>
                  <a:ext cx="4643438" cy="467201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Connector 45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 flipH="1" flipV="1">
                <a:off x="-1" y="2227263"/>
                <a:ext cx="4614864" cy="463073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3432175"/>
                <a:ext cx="3398839" cy="34258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76"/>
            <p:cNvGrpSpPr>
              <a:grpSpLocks/>
            </p:cNvGrpSpPr>
            <p:nvPr/>
          </p:nvGrpSpPr>
          <p:grpSpPr bwMode="auto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" name="Straight Connector 23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 bwMode="hidden">
              <a:xfrm>
                <a:off x="1449386" y="0"/>
                <a:ext cx="6815139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 bwMode="hidden">
              <a:xfrm>
                <a:off x="2665411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3884612" y="0"/>
                <a:ext cx="6816726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5151437" y="0"/>
                <a:ext cx="6815139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82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5" name="Straight Connector 34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 bwMode="hidden">
                <a:xfrm>
                  <a:off x="7548562" y="0"/>
                  <a:ext cx="4643439" cy="467201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 flipH="1" flipV="1">
                <a:off x="-1" y="2227263"/>
                <a:ext cx="4614863" cy="463073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3432175"/>
                <a:ext cx="3398838" cy="34258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ectangle 55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7923213" y="2895600"/>
            <a:ext cx="36591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84854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95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-1" y="0"/>
            <a:chExt cx="12192002" cy="6858000"/>
          </a:xfrm>
        </p:grpSpPr>
        <p:cxnSp>
          <p:nvCxnSpPr>
            <p:cNvPr id="97" name="Straight Connector 96"/>
            <p:cNvCxnSpPr/>
            <p:nvPr/>
          </p:nvCxnSpPr>
          <p:spPr bwMode="hidden">
            <a:xfrm>
              <a:off x="609599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hidden">
            <a:xfrm>
              <a:off x="1828799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hidden">
            <a:xfrm>
              <a:off x="3047999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hidden">
            <a:xfrm>
              <a:off x="42672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hidden">
            <a:xfrm>
              <a:off x="54864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hidden">
            <a:xfrm>
              <a:off x="67056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hidden">
            <a:xfrm>
              <a:off x="792480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hidden">
            <a:xfrm>
              <a:off x="914400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hidden">
            <a:xfrm>
              <a:off x="1036320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hidden">
            <a:xfrm>
              <a:off x="1158240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hidden">
            <a:xfrm>
              <a:off x="3174" y="385763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hidden">
            <a:xfrm>
              <a:off x="3174" y="1611313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hidden">
            <a:xfrm>
              <a:off x="3174" y="2835275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hidden">
            <a:xfrm>
              <a:off x="3174" y="4060825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hidden">
            <a:xfrm>
              <a:off x="3174" y="5284788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hidden">
            <a:xfrm>
              <a:off x="3174" y="6510338"/>
              <a:ext cx="12188827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9" name="Group 112"/>
            <p:cNvGrpSpPr>
              <a:grpSpLocks/>
            </p:cNvGrpSpPr>
            <p:nvPr userDrawn="1"/>
          </p:nvGrpSpPr>
          <p:grpSpPr bwMode="auto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Straight Connector 130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 bwMode="hidden">
              <a:xfrm>
                <a:off x="1449387" y="0"/>
                <a:ext cx="6815138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 bwMode="hidden">
              <a:xfrm>
                <a:off x="2665412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hidden">
              <a:xfrm>
                <a:off x="3884613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 bwMode="hidden">
              <a:xfrm>
                <a:off x="5106988" y="0"/>
                <a:ext cx="6815138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2" name="Group 135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Straight Connector 141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hidden">
                <a:xfrm>
                  <a:off x="7548563" y="0"/>
                  <a:ext cx="4643438" cy="467201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 bwMode="hidden">
              <a:xfrm flipH="1" flipV="1">
                <a:off x="-1" y="2227263"/>
                <a:ext cx="4614864" cy="463073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 bwMode="hidden">
              <a:xfrm flipH="1" flipV="1">
                <a:off x="-1" y="3432175"/>
                <a:ext cx="3398839" cy="34258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0" name="Group 113"/>
            <p:cNvGrpSpPr>
              <a:grpSpLocks/>
            </p:cNvGrpSpPr>
            <p:nvPr userDrawn="1"/>
          </p:nvGrpSpPr>
          <p:grpSpPr bwMode="auto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Straight Connector 114"/>
              <p:cNvCxnSpPr/>
              <p:nvPr/>
            </p:nvCxnSpPr>
            <p:spPr bwMode="hidden">
              <a:xfrm>
                <a:off x="225424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 bwMode="hidden">
              <a:xfrm>
                <a:off x="1449386" y="0"/>
                <a:ext cx="6815139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 bwMode="hidden">
              <a:xfrm>
                <a:off x="2665411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 bwMode="hidden">
              <a:xfrm>
                <a:off x="3884612" y="0"/>
                <a:ext cx="6816726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 bwMode="hidden">
              <a:xfrm>
                <a:off x="5106987" y="0"/>
                <a:ext cx="6815139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6" name="Group 119"/>
              <p:cNvGrpSpPr>
                <a:grpSpLocks/>
              </p:cNvGrpSpPr>
              <p:nvPr/>
            </p:nvGrpSpPr>
            <p:grpSpPr bwMode="auto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Straight Connector 125"/>
                <p:cNvCxnSpPr/>
                <p:nvPr/>
              </p:nvCxnSpPr>
              <p:spPr bwMode="hidden">
                <a:xfrm>
                  <a:off x="6327775" y="0"/>
                  <a:ext cx="5864226" cy="589915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 bwMode="hidden">
                <a:xfrm>
                  <a:off x="7548562" y="0"/>
                  <a:ext cx="4643439" cy="467201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 bwMode="hidden">
                <a:xfrm>
                  <a:off x="8772525" y="0"/>
                  <a:ext cx="3419476" cy="345757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 bwMode="hidden">
                <a:xfrm>
                  <a:off x="9982201" y="0"/>
                  <a:ext cx="2209800" cy="222726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 bwMode="hidden">
                <a:xfrm>
                  <a:off x="11198226" y="0"/>
                  <a:ext cx="993775" cy="1003300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Straight Connector 120"/>
              <p:cNvCxnSpPr/>
              <p:nvPr/>
            </p:nvCxnSpPr>
            <p:spPr bwMode="hidden">
              <a:xfrm flipH="1" flipV="1">
                <a:off x="-1" y="1012825"/>
                <a:ext cx="5829301" cy="58451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 bwMode="hidden">
              <a:xfrm flipH="1" flipV="1">
                <a:off x="-1" y="2227263"/>
                <a:ext cx="4614863" cy="463073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 bwMode="hidden">
              <a:xfrm flipH="1" flipV="1">
                <a:off x="-1" y="3432175"/>
                <a:ext cx="3398838" cy="34258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 bwMode="hidden">
              <a:xfrm flipH="1" flipV="1">
                <a:off x="-1" y="4651375"/>
                <a:ext cx="2197100" cy="220662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 bwMode="hidden">
              <a:xfrm flipH="1" flipV="1">
                <a:off x="-1" y="5864225"/>
                <a:ext cx="987425" cy="99377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503238"/>
            <a:ext cx="960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1981200"/>
            <a:ext cx="9601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813" y="6289675"/>
            <a:ext cx="9652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41719E-C13D-4059-8099-49BA7B773DEE}" type="datetime1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89675"/>
            <a:ext cx="612775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BIOPULSE - THE ANTI-SPOOFING FACE VERIFICATION SYSTEM -  Unai Alba Galán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5" y="6289675"/>
            <a:ext cx="919163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1018A4-6829-45E9-859D-7588CA7E4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1" r:id="rId2"/>
    <p:sldLayoutId id="2147483698" r:id="rId3"/>
    <p:sldLayoutId id="2147483692" r:id="rId4"/>
    <p:sldLayoutId id="2147483693" r:id="rId5"/>
    <p:sldLayoutId id="2147483694" r:id="rId6"/>
    <p:sldLayoutId id="2147483699" r:id="rId7"/>
    <p:sldLayoutId id="2147483700" r:id="rId8"/>
    <p:sldLayoutId id="2147483701" r:id="rId9"/>
    <p:sldLayoutId id="2147483695" r:id="rId10"/>
    <p:sldLayoutId id="2147483696" r:id="rId11"/>
  </p:sldLayoutIdLst>
  <p:transition spd="med">
    <p:fade/>
  </p:transition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wma"/><Relationship Id="rId7" Type="http://schemas.openxmlformats.org/officeDocument/2006/relationships/image" Target="../media/image27.png"/><Relationship Id="rId2" Type="http://schemas.microsoft.com/office/2007/relationships/media" Target="../media/media11.wma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media6.wma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audio" Target="../media/media7.wma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jp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8.mp4"/><Relationship Id="rId7" Type="http://schemas.openxmlformats.org/officeDocument/2006/relationships/image" Target="../media/image24.png"/><Relationship Id="rId2" Type="http://schemas.microsoft.com/office/2007/relationships/media" Target="../media/media8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wma"/><Relationship Id="rId4" Type="http://schemas.microsoft.com/office/2007/relationships/media" Target="../media/media9.wm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chemeClr val="bg1">
                <a:lumMod val="59000"/>
                <a:lumOff val="41000"/>
              </a:schemeClr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77" y="1210757"/>
            <a:ext cx="3254114" cy="408889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50800" dir="5400000" algn="ctr" rotWithShape="0">
              <a:schemeClr val="bg1">
                <a:lumMod val="50000"/>
              </a:scheme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0488" y="2820988"/>
            <a:ext cx="10744201" cy="4064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400" dirty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5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5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400" dirty="0">
              <a:solidFill>
                <a:schemeClr val="tx2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0" name="Subtitle 2"/>
          <p:cNvSpPr>
            <a:spLocks noGrp="1"/>
          </p:cNvSpPr>
          <p:nvPr>
            <p:ph type="subTitle" idx="1"/>
          </p:nvPr>
        </p:nvSpPr>
        <p:spPr>
          <a:xfrm>
            <a:off x="2587625" y="6091238"/>
            <a:ext cx="9604375" cy="793750"/>
          </a:xfrm>
        </p:spPr>
        <p:txBody>
          <a:bodyPr>
            <a:normAutofit/>
          </a:bodyPr>
          <a:lstStyle/>
          <a:p>
            <a:pPr algn="r" eaLnBrk="1" hangingPunct="1">
              <a:spcBef>
                <a:spcPct val="0"/>
              </a:spcBef>
            </a:pPr>
            <a:r>
              <a:rPr lang="en-US" sz="2400" b="1" dirty="0" err="1" smtClean="0">
                <a:solidFill>
                  <a:schemeClr val="tx1"/>
                </a:solidFill>
              </a:rPr>
              <a:t>Unai</a:t>
            </a:r>
            <a:r>
              <a:rPr lang="en-US" sz="2400" b="1" dirty="0" smtClean="0">
                <a:solidFill>
                  <a:schemeClr val="tx1"/>
                </a:solidFill>
              </a:rPr>
              <a:t> Alba </a:t>
            </a:r>
            <a:r>
              <a:rPr lang="en-US" sz="2400" b="1" dirty="0" err="1" smtClean="0">
                <a:solidFill>
                  <a:schemeClr val="tx1"/>
                </a:solidFill>
              </a:rPr>
              <a:t>Galán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r" eaLnBrk="1" hangingPunct="1">
              <a:spcBef>
                <a:spcPct val="0"/>
              </a:spcBef>
            </a:pPr>
            <a:r>
              <a:rPr lang="en-US" sz="2400" b="1" dirty="0" smtClean="0">
                <a:solidFill>
                  <a:schemeClr val="tx1"/>
                </a:solidFill>
              </a:rPr>
              <a:t>17/01/2018</a:t>
            </a:r>
          </a:p>
        </p:txBody>
      </p:sp>
      <p:pic>
        <p:nvPicPr>
          <p:cNvPr id="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9508725" y="3725241"/>
            <a:ext cx="2289976" cy="14733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5587" y="265706"/>
            <a:ext cx="12136413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  <a:latin typeface="Rockwell Extra Bold" panose="02060903040505020403" pitchFamily="18" charset="0"/>
              </a:rPr>
              <a:t>POFUD: Portal </a:t>
            </a:r>
            <a:r>
              <a:rPr lang="es-ES" sz="2800" b="1" dirty="0">
                <a:solidFill>
                  <a:schemeClr val="accent3">
                    <a:lumMod val="75000"/>
                  </a:schemeClr>
                </a:solidFill>
                <a:latin typeface="Rockwell Extra Bold" panose="02060903040505020403" pitchFamily="18" charset="0"/>
              </a:rPr>
              <a:t>para la </a:t>
            </a: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  <a:latin typeface="Rockwell Extra Bold" panose="02060903040505020403" pitchFamily="18" charset="0"/>
              </a:rPr>
              <a:t>oferta formativa universitaria </a:t>
            </a:r>
            <a:r>
              <a:rPr lang="es-ES" sz="2800" b="1" dirty="0">
                <a:solidFill>
                  <a:schemeClr val="accent3">
                    <a:lumMod val="75000"/>
                  </a:schemeClr>
                </a:solidFill>
                <a:latin typeface="Rockwell Extra Bold" panose="02060903040505020403" pitchFamily="18" charset="0"/>
              </a:rPr>
              <a:t>a distancia</a:t>
            </a: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  <a:latin typeface="Rockwell Extra Bold" panose="02060903040505020403" pitchFamily="18" charset="0"/>
              </a:rPr>
              <a:t>.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5" y="3755871"/>
            <a:ext cx="1377085" cy="14120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9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8.-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Pasos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futuros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s-E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32A086-C841-47F5-A9D7-860CB21D744B}" type="slidenum">
              <a:rPr lang="en-US" sz="1400"/>
              <a:pPr>
                <a:defRPr/>
              </a:pPr>
              <a:t>10</a:t>
            </a:fld>
            <a:endParaRPr lang="en-US" sz="1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95400" y="1193800"/>
            <a:ext cx="9601200" cy="4775200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563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rt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s-ES" dirty="0" smtClean="0"/>
              <a:t>Añadir mejoras a partir del </a:t>
            </a:r>
            <a:r>
              <a:rPr lang="es-ES" dirty="0" err="1" smtClean="0"/>
              <a:t>feedbak</a:t>
            </a:r>
            <a:r>
              <a:rPr lang="es-ES" dirty="0" smtClean="0"/>
              <a:t> recibido. </a:t>
            </a:r>
            <a:endParaRPr lang="es-ES" dirty="0"/>
          </a:p>
          <a:p>
            <a:pPr marL="0" indent="0" eaLnBrk="1" hangingPunct="1">
              <a:buNone/>
              <a:defRPr/>
            </a:pPr>
            <a:endParaRPr lang="es-ES" dirty="0" smtClean="0"/>
          </a:p>
          <a:p>
            <a:pPr marL="0" indent="0" eaLnBrk="1" hangingPunct="1">
              <a:buNone/>
              <a:defRPr/>
            </a:pPr>
            <a:endParaRPr lang="es-ES" dirty="0" smtClean="0"/>
          </a:p>
          <a:p>
            <a:pPr eaLnBrk="1" hangingPunct="1">
              <a:defRPr/>
            </a:pPr>
            <a:endParaRPr lang="es-ES" dirty="0"/>
          </a:p>
          <a:p>
            <a:pPr lvl="4" eaLnBrk="1" hangingPunct="1">
              <a:defRPr/>
            </a:pPr>
            <a:r>
              <a:rPr lang="es-ES" sz="2000" dirty="0"/>
              <a:t>Creación de aplicación móvil hibrida.</a:t>
            </a:r>
          </a:p>
          <a:p>
            <a:pPr eaLnBrk="1" hangingPunct="1">
              <a:defRPr/>
            </a:pPr>
            <a:endParaRPr lang="es-ES" dirty="0" smtClean="0"/>
          </a:p>
          <a:p>
            <a:pPr eaLnBrk="1" hangingPunct="1">
              <a:defRPr/>
            </a:pPr>
            <a:endParaRPr lang="es-ES" dirty="0"/>
          </a:p>
          <a:p>
            <a:pPr eaLnBrk="1" hangingPunct="1">
              <a:defRPr/>
            </a:pPr>
            <a:endParaRPr lang="es-ES" dirty="0" smtClean="0"/>
          </a:p>
          <a:p>
            <a:pPr eaLnBrk="1" hangingPunct="1">
              <a:defRPr/>
            </a:pPr>
            <a:endParaRPr lang="es-ES" dirty="0"/>
          </a:p>
          <a:p>
            <a:pPr eaLnBrk="1" hangingPunct="1">
              <a:defRPr/>
            </a:pPr>
            <a:r>
              <a:rPr lang="es-ES" dirty="0" smtClean="0"/>
              <a:t>Mejora y escalado de la arquitectura.</a:t>
            </a:r>
            <a:endParaRPr lang="es-ES" dirty="0"/>
          </a:p>
          <a:p>
            <a:pPr eaLnBrk="1" hangingPunct="1">
              <a:defRPr/>
            </a:pPr>
            <a:endParaRPr lang="es-ES" dirty="0" smtClean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89675"/>
            <a:ext cx="6127750" cy="222250"/>
          </a:xfrm>
        </p:spPr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distancia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400" dirty="0" smtClean="0"/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906" y="339460"/>
            <a:ext cx="2629775" cy="2683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043113"/>
            <a:ext cx="1676400" cy="272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306" y="4710112"/>
            <a:ext cx="3381375" cy="141922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57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9.-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Ruegos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y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preguntas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s-E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A4F45-68C4-48FF-809C-E435568C482D}" type="slidenum">
              <a:rPr lang="en-US" sz="1400"/>
              <a:pPr>
                <a:defRPr/>
              </a:pPr>
              <a:t>11</a:t>
            </a:fld>
            <a:endParaRPr lang="en-US" sz="1400" dirty="0"/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952500" y="5283200"/>
            <a:ext cx="922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dirty="0" smtClean="0"/>
              <a:t>Para cualquier duda o aclaración, no duden en contactarme vía email ualba@uoc.edu</a:t>
            </a:r>
            <a:endParaRPr lang="es-ES" dirty="0"/>
          </a:p>
        </p:txBody>
      </p:sp>
      <p:pic>
        <p:nvPicPr>
          <p:cNvPr id="24583" name="Picture 6" descr="http://www.medarcade.com/uploads/4/5/5/4/45547265/4460309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1465263"/>
            <a:ext cx="4076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89675"/>
            <a:ext cx="6127750" cy="222250"/>
          </a:xfrm>
        </p:spPr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distancia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400" dirty="0" smtClean="0"/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6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45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D2E789-080B-4D09-B3C5-96B091943016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205247" y="155509"/>
            <a:ext cx="9601200" cy="1143000"/>
          </a:xfrm>
        </p:spPr>
        <p:txBody>
          <a:bodyPr/>
          <a:lstStyle/>
          <a:p>
            <a:pPr eaLnBrk="1" hangingPunct="1"/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Índice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05247" y="963657"/>
            <a:ext cx="9601200" cy="4510087"/>
          </a:xfrm>
        </p:spPr>
        <p:txBody>
          <a:bodyPr/>
          <a:lstStyle/>
          <a:p>
            <a:endParaRPr lang="es-ES" dirty="0"/>
          </a:p>
          <a:p>
            <a:r>
              <a:rPr lang="es-ES" dirty="0" smtClean="0"/>
              <a:t>1.- Formulación del problema.</a:t>
            </a:r>
          </a:p>
          <a:p>
            <a:pPr eaLnBrk="1" hangingPunct="1">
              <a:lnSpc>
                <a:spcPct val="100000"/>
              </a:lnSpc>
            </a:pPr>
            <a:r>
              <a:rPr lang="es-ES" dirty="0" smtClean="0"/>
              <a:t>2.- Objetivos.</a:t>
            </a:r>
          </a:p>
          <a:p>
            <a:pPr eaLnBrk="1" hangingPunct="1">
              <a:lnSpc>
                <a:spcPct val="100000"/>
              </a:lnSpc>
            </a:pPr>
            <a:r>
              <a:rPr lang="es-ES" dirty="0" smtClean="0"/>
              <a:t>3.- Estado del arte.</a:t>
            </a:r>
          </a:p>
          <a:p>
            <a:pPr eaLnBrk="1" hangingPunct="1">
              <a:lnSpc>
                <a:spcPct val="100000"/>
              </a:lnSpc>
            </a:pPr>
            <a:r>
              <a:rPr lang="es-ES" dirty="0" smtClean="0"/>
              <a:t>4.- Arquitectura del sistema. </a:t>
            </a:r>
          </a:p>
          <a:p>
            <a:pPr eaLnBrk="1" hangingPunct="1">
              <a:lnSpc>
                <a:spcPct val="100000"/>
              </a:lnSpc>
            </a:pPr>
            <a:r>
              <a:rPr lang="es-ES" dirty="0" smtClean="0"/>
              <a:t>5.- Tecnologías utilizadas.</a:t>
            </a:r>
          </a:p>
          <a:p>
            <a:pPr eaLnBrk="1" hangingPunct="1">
              <a:lnSpc>
                <a:spcPct val="100000"/>
              </a:lnSpc>
            </a:pPr>
            <a:r>
              <a:rPr lang="es-ES" dirty="0" smtClean="0"/>
              <a:t>6.- Ejemplo de uso. </a:t>
            </a:r>
          </a:p>
          <a:p>
            <a:pPr eaLnBrk="1" hangingPunct="1">
              <a:lnSpc>
                <a:spcPct val="100000"/>
              </a:lnSpc>
            </a:pPr>
            <a:r>
              <a:rPr lang="es-ES" dirty="0" smtClean="0"/>
              <a:t>7.- Conclusiones. </a:t>
            </a:r>
          </a:p>
          <a:p>
            <a:pPr eaLnBrk="1" hangingPunct="1">
              <a:lnSpc>
                <a:spcPct val="100000"/>
              </a:lnSpc>
            </a:pPr>
            <a:r>
              <a:rPr lang="es-ES" dirty="0" smtClean="0"/>
              <a:t>8.- Pasos futuros.</a:t>
            </a:r>
          </a:p>
          <a:p>
            <a:pPr eaLnBrk="1" hangingPunct="1">
              <a:lnSpc>
                <a:spcPct val="100000"/>
              </a:lnSpc>
            </a:pPr>
            <a:r>
              <a:rPr lang="es-ES" dirty="0" smtClean="0"/>
              <a:t>9.- Ruegos y preguntas.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distancia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3FF3B-6D8F-493E-9207-9C56E1A15758}" type="slidenum">
              <a:rPr lang="en-US" sz="1400"/>
              <a:pPr>
                <a:defRPr/>
              </a:pPr>
              <a:t>2</a:t>
            </a:fld>
            <a:endParaRPr lang="en-US" sz="1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90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1.-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Formulación del problema.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Diseminación de la información.</a:t>
            </a:r>
          </a:p>
          <a:p>
            <a:endParaRPr lang="es-ES" dirty="0" smtClean="0"/>
          </a:p>
          <a:p>
            <a:r>
              <a:rPr lang="es-ES" dirty="0" smtClean="0"/>
              <a:t>Medios de contacto poco eficientes.</a:t>
            </a:r>
          </a:p>
          <a:p>
            <a:endParaRPr lang="es-ES" dirty="0" smtClean="0"/>
          </a:p>
          <a:p>
            <a:r>
              <a:rPr lang="es-ES" dirty="0" smtClean="0"/>
              <a:t>Información desfasada.</a:t>
            </a:r>
          </a:p>
          <a:p>
            <a:endParaRPr lang="es-ES" dirty="0" smtClean="0"/>
          </a:p>
          <a:p>
            <a:r>
              <a:rPr lang="es-ES" dirty="0" smtClean="0"/>
              <a:t>Frustración.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3E2A0-1CF7-41D1-99B8-C5CC326D752F}" type="slidenum">
              <a:rPr lang="en-US" sz="1400" smtClean="0"/>
              <a:pPr>
                <a:defRPr/>
              </a:pPr>
              <a:t>3</a:t>
            </a:fld>
            <a:endParaRPr lang="en-US" sz="14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89675"/>
            <a:ext cx="6127750" cy="222250"/>
          </a:xfrm>
        </p:spPr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distancia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2129418"/>
            <a:ext cx="3506921" cy="287216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03741"/>
      </p:ext>
    </p:extLst>
  </p:cSld>
  <p:clrMapOvr>
    <a:masterClrMapping/>
  </p:clrMapOvr>
  <p:transition spd="med" advTm="1101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.-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Objetivos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s-E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46238"/>
            <a:ext cx="9601200" cy="4144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Concentrar y homogenizar la información en un único portal.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Ofrecer facilidades a las Universidades para mantener su oferta formativa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/>
              <a:t>Ofrecer canales de comunicación ágiles entre usuarios-universidades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CD2CA-2EC7-4AE7-87D2-DC0CE5E3DEB3}" type="slidenum">
              <a:rPr lang="en-US" sz="1400"/>
              <a:pPr>
                <a:defRPr/>
              </a:pPr>
              <a:t>4</a:t>
            </a:fld>
            <a:endParaRPr lang="en-US" sz="14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89675"/>
            <a:ext cx="6127750" cy="222250"/>
          </a:xfrm>
        </p:spPr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distancia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73" y="4121701"/>
            <a:ext cx="4903765" cy="2012739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00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3.- Estado del arte.</a:t>
            </a:r>
            <a:r>
              <a:rPr lang="en-US" dirty="0" smtClean="0"/>
              <a:t/>
            </a:r>
            <a:br>
              <a:rPr lang="en-US" dirty="0" smtClean="0"/>
            </a:br>
            <a:endParaRPr lang="es-ES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295400" y="1646238"/>
            <a:ext cx="9601200" cy="4144962"/>
          </a:xfrm>
        </p:spPr>
        <p:txBody>
          <a:bodyPr/>
          <a:lstStyle/>
          <a:p>
            <a:pPr eaLnBrk="1" hangingPunct="1"/>
            <a:r>
              <a:rPr lang="es-ES" dirty="0" smtClean="0"/>
              <a:t>Portales/webs corporativas, por comunidad autónoma.</a:t>
            </a:r>
          </a:p>
          <a:p>
            <a:pPr marL="0" indent="0" eaLnBrk="1" hangingPunct="1">
              <a:buNone/>
            </a:pPr>
            <a:endParaRPr lang="es-ES" dirty="0" smtClean="0"/>
          </a:p>
          <a:p>
            <a:pPr eaLnBrk="1" hangingPunct="1"/>
            <a:r>
              <a:rPr lang="es-ES" dirty="0" smtClean="0"/>
              <a:t>Procesos de contacto largos y poco fructíferos.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Altos costes para las universidades.</a:t>
            </a:r>
          </a:p>
          <a:p>
            <a:pPr eaLnBrk="1" hangingPunct="1"/>
            <a:endParaRPr lang="es-ES" dirty="0"/>
          </a:p>
          <a:p>
            <a:pPr eaLnBrk="1" hangingPunct="1"/>
            <a:r>
              <a:rPr lang="es-ES" dirty="0" smtClean="0"/>
              <a:t>Portal, CMS o software a medida.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7141-8E80-44E5-B3B0-6BB80CF09F88}" type="slidenum">
              <a:rPr lang="en-US" sz="1400"/>
              <a:pPr>
                <a:defRPr/>
              </a:pPr>
              <a:t>5</a:t>
            </a:fld>
            <a:endParaRPr lang="en-US" sz="14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89675"/>
            <a:ext cx="6127750" cy="222250"/>
          </a:xfrm>
        </p:spPr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distancia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400" dirty="0" smtClean="0"/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01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05" y="934889"/>
            <a:ext cx="1968417" cy="1123121"/>
          </a:xfrm>
          <a:prstGeom prst="rect">
            <a:avLst/>
          </a:prstGeom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4.- Arquitectura del sistema.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E3EDF5-2508-4FDA-937F-FC5E8A70CF08}" type="slidenum">
              <a:rPr lang="en-US" sz="1400"/>
              <a:pPr>
                <a:defRPr/>
              </a:pPr>
              <a:t>6</a:t>
            </a:fld>
            <a:endParaRPr lang="en-US" sz="14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89675"/>
            <a:ext cx="6127750" cy="222250"/>
          </a:xfrm>
        </p:spPr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</a:t>
            </a:r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</a:rPr>
              <a:t>distancia</a:t>
            </a:r>
            <a:r>
              <a:rPr lang="en-US" sz="1400" dirty="0" smtClean="0"/>
              <a:t>.</a:t>
            </a:r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216" y="2096294"/>
            <a:ext cx="6196578" cy="3743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2596" y="3101220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Arquitectura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Liferay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5300" y="3091925"/>
            <a:ext cx="269817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Arquitectura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del Sistema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38" y="2761148"/>
            <a:ext cx="1549062" cy="976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51" y="4533458"/>
            <a:ext cx="2326554" cy="485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7" y="1245575"/>
            <a:ext cx="894213" cy="1254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14" y="1560837"/>
            <a:ext cx="1821599" cy="445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26" y="4776229"/>
            <a:ext cx="1513446" cy="15134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372" y="4800600"/>
            <a:ext cx="2114856" cy="14507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77" y="3565160"/>
            <a:ext cx="2489369" cy="124468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452">
        <p:fade/>
      </p:transition>
    </mc:Choice>
    <mc:Fallback xmlns="">
      <p:transition spd="med" advTm="137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1208128"/>
            <a:ext cx="8284464" cy="4857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5.-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Tecnologías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utilizadas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s-E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46238"/>
            <a:ext cx="9601200" cy="41449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CAF76-1FFF-4F91-B44D-798230CF7DFF}" type="slidenum">
              <a:rPr lang="en-US" sz="1400"/>
              <a:pPr>
                <a:defRPr/>
              </a:pPr>
              <a:t>7</a:t>
            </a:fld>
            <a:endParaRPr lang="en-US" sz="1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89675"/>
            <a:ext cx="6127750" cy="222250"/>
          </a:xfrm>
        </p:spPr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distancia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400" dirty="0" smtClean="0"/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53" y="3105817"/>
            <a:ext cx="3439322" cy="803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03" y="2733209"/>
            <a:ext cx="1676400" cy="1133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26" y="4132092"/>
            <a:ext cx="2062502" cy="1643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221682"/>
            <a:ext cx="3000763" cy="1843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63" y="1218761"/>
            <a:ext cx="5047587" cy="1362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8" y="2756106"/>
            <a:ext cx="3179315" cy="1589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80" y="1301190"/>
            <a:ext cx="1532041" cy="12129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76" y="4500570"/>
            <a:ext cx="1351774" cy="1351774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37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295400" y="436624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6.-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Ejemplo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uso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en-US" dirty="0" smtClean="0"/>
              <a:t/>
            </a:r>
            <a:br>
              <a:rPr lang="en-US" dirty="0" smtClean="0"/>
            </a:br>
            <a:endParaRPr lang="es-E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18248-8FC9-48E2-BB7C-5CE2ABA56EA4}" type="slidenum">
              <a:rPr lang="en-US" sz="1400"/>
              <a:pPr>
                <a:defRPr/>
              </a:pPr>
              <a:t>8</a:t>
            </a:fld>
            <a:endParaRPr lang="en-US" sz="14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89675"/>
            <a:ext cx="6127750" cy="222250"/>
          </a:xfrm>
        </p:spPr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distancia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400" dirty="0" smtClean="0"/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sp>
        <p:nvSpPr>
          <p:cNvPr id="9" name="AutoShape 2" descr="https://lh5.ggpht.com/yHawiVUDk8qiW7NPhjVieFNSSpzBJIWtsK63Mdg_PNR1IagG3Er8O9O7H-IPwA_Ay01l=w3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recorrido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6700" y="1181100"/>
            <a:ext cx="8737600" cy="49149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211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338" objId="3"/>
        <p14:pauseEvt time="25612" objId="3"/>
        <p14:seekEvt time="25612" objId="3" seek="9726"/>
        <p14:resumeEvt time="25612" objId="3"/>
        <p14:stopEvt time="31918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93776"/>
            <a:ext cx="9601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0" dirty="0"/>
              <a:t/>
            </a:r>
            <a:br>
              <a:rPr lang="es-ES" sz="3600" b="0" dirty="0"/>
            </a:b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7.- </a:t>
            </a:r>
            <a:r>
              <a:rPr lang="es-ES" sz="3600" dirty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s-ES" sz="3600" dirty="0" smtClean="0">
                <a:solidFill>
                  <a:schemeClr val="accent3">
                    <a:lumMod val="75000"/>
                  </a:schemeClr>
                </a:solidFill>
              </a:rPr>
              <a:t>onclusiones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s-ES" b="0" dirty="0"/>
              <a:t/>
            </a:r>
            <a:br>
              <a:rPr lang="es-ES" b="0" dirty="0"/>
            </a:br>
            <a:endParaRPr lang="en-US" dirty="0"/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7688"/>
            <a:ext cx="4572000" cy="6413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dirty="0" smtClean="0"/>
              <a:t>Ventajas</a:t>
            </a:r>
            <a:endParaRPr lang="en-US" dirty="0" smtClean="0"/>
          </a:p>
        </p:txBody>
      </p:sp>
      <p:sp>
        <p:nvSpPr>
          <p:cNvPr id="22532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488"/>
            <a:ext cx="4572000" cy="3287712"/>
          </a:xfrm>
        </p:spPr>
        <p:txBody>
          <a:bodyPr/>
          <a:lstStyle/>
          <a:p>
            <a:pPr eaLnBrk="1" hangingPunct="1"/>
            <a:r>
              <a:rPr lang="es-ES" dirty="0" smtClean="0"/>
              <a:t>Información centralizada</a:t>
            </a:r>
          </a:p>
          <a:p>
            <a:pPr eaLnBrk="1" hangingPunct="1"/>
            <a:r>
              <a:rPr lang="es-ES" dirty="0" smtClean="0"/>
              <a:t>Facilidad de uso y mantenimiento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err="1" smtClean="0"/>
              <a:t>Bajo</a:t>
            </a:r>
            <a:r>
              <a:rPr lang="en-US" dirty="0" smtClean="0"/>
              <a:t> </a:t>
            </a:r>
            <a:r>
              <a:rPr lang="es-ES" dirty="0" smtClean="0"/>
              <a:t>coste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Customizable.</a:t>
            </a:r>
          </a:p>
          <a:p>
            <a:pPr eaLnBrk="1" hangingPunct="1"/>
            <a:r>
              <a:rPr lang="es-ES" dirty="0" smtClean="0"/>
              <a:t>Escalabilidad.</a:t>
            </a:r>
            <a:endParaRPr lang="es-ES" dirty="0"/>
          </a:p>
          <a:p>
            <a:pPr eaLnBrk="1" hangingPunct="1"/>
            <a:r>
              <a:rPr lang="es-ES" dirty="0" smtClean="0"/>
              <a:t>Estabilidad.</a:t>
            </a:r>
          </a:p>
        </p:txBody>
      </p:sp>
      <p:sp>
        <p:nvSpPr>
          <p:cNvPr id="2253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7688"/>
            <a:ext cx="4572000" cy="6413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dirty="0" smtClean="0"/>
              <a:t>Desventajas</a:t>
            </a:r>
          </a:p>
        </p:txBody>
      </p:sp>
      <p:sp>
        <p:nvSpPr>
          <p:cNvPr id="22534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488"/>
            <a:ext cx="4953000" cy="3287712"/>
          </a:xfrm>
        </p:spPr>
        <p:txBody>
          <a:bodyPr/>
          <a:lstStyle/>
          <a:p>
            <a:pPr eaLnBrk="1" hangingPunct="1"/>
            <a:r>
              <a:rPr lang="es-ES" dirty="0" smtClean="0"/>
              <a:t>Solución </a:t>
            </a:r>
            <a:r>
              <a:rPr lang="es-ES" dirty="0" err="1" smtClean="0"/>
              <a:t>implementable</a:t>
            </a:r>
            <a:r>
              <a:rPr lang="es-ES" dirty="0" smtClean="0"/>
              <a:t> por terceros.</a:t>
            </a:r>
          </a:p>
          <a:p>
            <a:pPr eaLnBrk="1" hangingPunct="1"/>
            <a:r>
              <a:rPr lang="es-ES" dirty="0" smtClean="0"/>
              <a:t>Necesidad de datos inicial alta.</a:t>
            </a:r>
          </a:p>
          <a:p>
            <a:pPr eaLnBrk="1" hangingPunct="1"/>
            <a:r>
              <a:rPr lang="es-ES" dirty="0" smtClean="0"/>
              <a:t>Necesidad de implicación para mantener actualizada la información.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47E0A-848C-469E-8E0C-697623D94EB0}" type="slidenum">
              <a:rPr lang="en-US" sz="1400"/>
              <a:pPr>
                <a:defRPr/>
              </a:pPr>
              <a:t>9</a:t>
            </a:fld>
            <a:endParaRPr lang="en-US" sz="14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289675"/>
            <a:ext cx="6127750" cy="222250"/>
          </a:xfrm>
        </p:spPr>
        <p:txBody>
          <a:bodyPr/>
          <a:lstStyle/>
          <a:p>
            <a:pPr>
              <a:defRPr/>
            </a:pPr>
            <a:r>
              <a:rPr lang="es-ES" sz="1400" b="1" dirty="0">
                <a:solidFill>
                  <a:schemeClr val="bg1">
                    <a:lumMod val="50000"/>
                  </a:schemeClr>
                </a:solidFill>
              </a:rPr>
              <a:t>POFUD: Portal para la oferta formativa universitaria a distancia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400" dirty="0" smtClean="0"/>
          </a:p>
          <a:p>
            <a:pPr>
              <a:defRPr/>
            </a:pPr>
            <a:r>
              <a:rPr lang="en-US" sz="1400" dirty="0" err="1" smtClean="0"/>
              <a:t>Unai</a:t>
            </a:r>
            <a:r>
              <a:rPr lang="en-US" sz="1400" dirty="0" smtClean="0"/>
              <a:t> </a:t>
            </a:r>
            <a:r>
              <a:rPr lang="en-US" sz="1400" dirty="0"/>
              <a:t>Alba </a:t>
            </a:r>
            <a:r>
              <a:rPr lang="en-US" sz="1400" dirty="0" err="1"/>
              <a:t>Galán</a:t>
            </a:r>
            <a:r>
              <a:rPr lang="en-US" sz="1400" dirty="0"/>
              <a:t> 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78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5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9.8|31.4|24.4|10.7|2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0.9|0.6|0.7|0.9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8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amondGrid">
    <a:dk1>
      <a:srgbClr val="2D2E2D"/>
    </a:dk1>
    <a:lt1>
      <a:sysClr val="window" lastClr="FFFFFF"/>
    </a:lt1>
    <a:dk2>
      <a:srgbClr val="000000"/>
    </a:dk2>
    <a:lt2>
      <a:srgbClr val="EAEAEA"/>
    </a:lt2>
    <a:accent1>
      <a:srgbClr val="D15A3E"/>
    </a:accent1>
    <a:accent2>
      <a:srgbClr val="B2B2B2"/>
    </a:accent2>
    <a:accent3>
      <a:srgbClr val="4F91A1"/>
    </a:accent3>
    <a:accent4>
      <a:srgbClr val="F0BA34"/>
    </a:accent4>
    <a:accent5>
      <a:srgbClr val="AEB733"/>
    </a:accent5>
    <a:accent6>
      <a:srgbClr val="926397"/>
    </a:accent6>
    <a:hlink>
      <a:srgbClr val="4F91A1"/>
    </a:hlink>
    <a:folHlink>
      <a:srgbClr val="808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Business diamond grid presentation (widescreen)</Template>
  <TotalTime>0</TotalTime>
  <Words>412</Words>
  <Application>Microsoft Office PowerPoint</Application>
  <PresentationFormat>Widescreen</PresentationFormat>
  <Paragraphs>102</Paragraphs>
  <Slides>12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Rockwell Extra Bold</vt:lpstr>
      <vt:lpstr>Diamond Grid 16x9</vt:lpstr>
      <vt:lpstr>            </vt:lpstr>
      <vt:lpstr>Índice</vt:lpstr>
      <vt:lpstr>1.- Formulación del problema.</vt:lpstr>
      <vt:lpstr>2.- Objetivos. </vt:lpstr>
      <vt:lpstr>3.- Estado del arte. </vt:lpstr>
      <vt:lpstr>4.- Arquitectura del sistema.  </vt:lpstr>
      <vt:lpstr>5.- Tecnologías utilizadas. </vt:lpstr>
      <vt:lpstr>6.- Ejemplo de uso.  </vt:lpstr>
      <vt:lpstr> 7.- Conclusiones.   </vt:lpstr>
      <vt:lpstr>8.- Pasos futuros. </vt:lpstr>
      <vt:lpstr>9.- Ruegos y preguntas.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2016-11-11T16:08:20Z</dcterms:created>
  <dcterms:modified xsi:type="dcterms:W3CDTF">2018-01-18T23:54:50Z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