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3" r:id="rId5"/>
    <p:sldId id="267" r:id="rId6"/>
    <p:sldId id="259" r:id="rId7"/>
    <p:sldId id="260" r:id="rId8"/>
    <p:sldId id="268" r:id="rId9"/>
    <p:sldId id="271" r:id="rId10"/>
    <p:sldId id="266" r:id="rId11"/>
    <p:sldId id="261" r:id="rId12"/>
    <p:sldId id="270" r:id="rId13"/>
    <p:sldId id="263" r:id="rId14"/>
    <p:sldId id="265" r:id="rId15"/>
    <p:sldId id="274" r:id="rId16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A2DBF-3111-4386-8D4A-03616A1AA476}" type="datetimeFigureOut">
              <a:rPr lang="es-ES" smtClean="0"/>
              <a:t>21/01/2018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4DE2B-6F63-437C-906D-AF74FE5B8B0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7960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5000">
        <p14:reveal/>
      </p:transition>
    </mc:Choice>
    <mc:Fallback xmlns="">
      <p:transition spd="slow" advClick="0" advTm="1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A2DBF-3111-4386-8D4A-03616A1AA476}" type="datetimeFigureOut">
              <a:rPr lang="es-ES" smtClean="0"/>
              <a:t>21/01/2018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4DE2B-6F63-437C-906D-AF74FE5B8B0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52366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5000">
        <p14:reveal/>
      </p:transition>
    </mc:Choice>
    <mc:Fallback xmlns="">
      <p:transition spd="slow" advClick="0" advTm="1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A2DBF-3111-4386-8D4A-03616A1AA476}" type="datetimeFigureOut">
              <a:rPr lang="es-ES" smtClean="0"/>
              <a:t>21/01/2018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4DE2B-6F63-437C-906D-AF74FE5B8B0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0639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5000">
        <p14:reveal/>
      </p:transition>
    </mc:Choice>
    <mc:Fallback xmlns="">
      <p:transition spd="slow" advClick="0" advTm="1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A2DBF-3111-4386-8D4A-03616A1AA476}" type="datetimeFigureOut">
              <a:rPr lang="es-ES" smtClean="0"/>
              <a:t>21/01/2018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4DE2B-6F63-437C-906D-AF74FE5B8B0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6471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5000">
        <p14:reveal/>
      </p:transition>
    </mc:Choice>
    <mc:Fallback xmlns="">
      <p:transition spd="slow" advClick="0" advTm="1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A2DBF-3111-4386-8D4A-03616A1AA476}" type="datetimeFigureOut">
              <a:rPr lang="es-ES" smtClean="0"/>
              <a:t>21/01/2018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4DE2B-6F63-437C-906D-AF74FE5B8B0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47119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5000">
        <p14:reveal/>
      </p:transition>
    </mc:Choice>
    <mc:Fallback xmlns="">
      <p:transition spd="slow" advClick="0" advTm="1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A2DBF-3111-4386-8D4A-03616A1AA476}" type="datetimeFigureOut">
              <a:rPr lang="es-ES" smtClean="0"/>
              <a:t>21/01/2018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4DE2B-6F63-437C-906D-AF74FE5B8B0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7292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5000">
        <p14:reveal/>
      </p:transition>
    </mc:Choice>
    <mc:Fallback xmlns="">
      <p:transition spd="slow" advClick="0" advTm="1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A2DBF-3111-4386-8D4A-03616A1AA476}" type="datetimeFigureOut">
              <a:rPr lang="es-ES" smtClean="0"/>
              <a:t>21/01/2018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4DE2B-6F63-437C-906D-AF74FE5B8B0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3522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5000">
        <p14:reveal/>
      </p:transition>
    </mc:Choice>
    <mc:Fallback xmlns="">
      <p:transition spd="slow" advClick="0" advTm="1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A2DBF-3111-4386-8D4A-03616A1AA476}" type="datetimeFigureOut">
              <a:rPr lang="es-ES" smtClean="0"/>
              <a:t>21/01/2018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4DE2B-6F63-437C-906D-AF74FE5B8B0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4544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5000">
        <p14:reveal/>
      </p:transition>
    </mc:Choice>
    <mc:Fallback xmlns="">
      <p:transition spd="slow" advClick="0" advTm="1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A2DBF-3111-4386-8D4A-03616A1AA476}" type="datetimeFigureOut">
              <a:rPr lang="es-ES" smtClean="0"/>
              <a:t>21/01/2018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4DE2B-6F63-437C-906D-AF74FE5B8B0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8410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5000">
        <p14:reveal/>
      </p:transition>
    </mc:Choice>
    <mc:Fallback xmlns="">
      <p:transition spd="slow" advClick="0" advTm="1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A2DBF-3111-4386-8D4A-03616A1AA476}" type="datetimeFigureOut">
              <a:rPr lang="es-ES" smtClean="0"/>
              <a:t>21/01/2018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4DE2B-6F63-437C-906D-AF74FE5B8B0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966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5000">
        <p14:reveal/>
      </p:transition>
    </mc:Choice>
    <mc:Fallback xmlns="">
      <p:transition spd="slow" advClick="0" advTm="1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A2DBF-3111-4386-8D4A-03616A1AA476}" type="datetimeFigureOut">
              <a:rPr lang="es-ES" smtClean="0"/>
              <a:t>21/01/2018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4DE2B-6F63-437C-906D-AF74FE5B8B0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1272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5000">
        <p14:reveal/>
      </p:transition>
    </mc:Choice>
    <mc:Fallback xmlns="">
      <p:transition spd="slow" advClick="0" advTm="1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9A2DBF-3111-4386-8D4A-03616A1AA476}" type="datetimeFigureOut">
              <a:rPr lang="es-ES" smtClean="0"/>
              <a:t>21/01/2018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24DE2B-6F63-437C-906D-AF74FE5B8B0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5252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4000" advClick="0" advTm="15000">
        <p14:reveal/>
      </p:transition>
    </mc:Choice>
    <mc:Fallback xmlns="">
      <p:transition spd="slow" advClick="0" advTm="1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microsoft.com/office/2007/relationships/hdphoto" Target="../media/hdphoto6.wdp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3.png"/><Relationship Id="rId2" Type="http://schemas.microsoft.com/office/2007/relationships/media" Target="../media/media11.m4a"/><Relationship Id="rId1" Type="http://schemas.openxmlformats.org/officeDocument/2006/relationships/themeOverride" Target="../theme/themeOverride1.xml"/><Relationship Id="rId6" Type="http://schemas.microsoft.com/office/2007/relationships/hdphoto" Target="../media/hdphoto7.wdp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microsoft.com/office/2007/relationships/hdphoto" Target="../media/hdphoto8.wdp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microsoft.com/office/2007/relationships/hdphoto" Target="../media/hdphoto9.wdp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drive.google.com/drive/folders/1eJtNhnF2FKDTO-RcUxzoAE0WJCbI4O2-?usp=sharing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m.albeitar.portalveterinaria.com/noticia/8874/articulos-porcino-archivo/diagnostico-en-porcino:-recogida-de-datos.html" TargetMode="External"/><Relationship Id="rId7" Type="http://schemas.openxmlformats.org/officeDocument/2006/relationships/hyperlink" Target="https://www.raspberrypi.org/products/raspberry-pi-3-model-b/" TargetMode="External"/><Relationship Id="rId2" Type="http://schemas.openxmlformats.org/officeDocument/2006/relationships/hyperlink" Target="http://www.ugrpg.org.mx/pdfs/Panorama%20Agroalimentario%20Carne%20de%20cerdo%202017.pdf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agresearchmag.ars.usda.gov/2013/jul/livestock" TargetMode="External"/><Relationship Id="rId5" Type="http://schemas.openxmlformats.org/officeDocument/2006/relationships/hyperlink" Target="http://www.ucm.es/data/cont/docs/3-2017-05-22-2017_05_not5.pdf" TargetMode="External"/><Relationship Id="rId4" Type="http://schemas.openxmlformats.org/officeDocument/2006/relationships/hyperlink" Target="http://revistatelematica.cujae.edu.cu/index.php/tele/article/view/25/17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microsoft.com/office/2007/relationships/hdphoto" Target="../media/hdphoto4.wdp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microsoft.com/office/2007/relationships/hdphoto" Target="../media/hdphoto5.wdp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244082" y="232756"/>
            <a:ext cx="9121831" cy="2826327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GB" sz="49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49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9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49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4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4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4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4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400" dirty="0" smtClean="0"/>
              <a:t/>
            </a:r>
            <a:br>
              <a:rPr lang="en-GB" sz="4400" dirty="0" smtClean="0"/>
            </a:br>
            <a:endParaRPr lang="en-GB" sz="44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6984890" y="5646827"/>
            <a:ext cx="4979322" cy="665018"/>
          </a:xfrm>
        </p:spPr>
        <p:txBody>
          <a:bodyPr>
            <a:noAutofit/>
          </a:bodyPr>
          <a:lstStyle/>
          <a:p>
            <a:pPr algn="r" fontAlgn="base"/>
            <a:r>
              <a:rPr lang="es-ES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Autor</a:t>
            </a:r>
            <a:r>
              <a:rPr lang="en-GB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es-ES" sz="1800" b="1" dirty="0" smtClean="0"/>
              <a:t>Rubén </a:t>
            </a:r>
            <a:r>
              <a:rPr lang="es-ES" sz="1800" b="1" dirty="0"/>
              <a:t>Molina Casasnovas.</a:t>
            </a:r>
            <a:endParaRPr lang="es-ES" sz="1800" dirty="0"/>
          </a:p>
          <a:p>
            <a:pPr algn="r" fontAlgn="base"/>
            <a:r>
              <a:rPr lang="es-ES" sz="1800" dirty="0"/>
              <a:t>Grado en Tecnologías de la Telecomunicación </a:t>
            </a:r>
          </a:p>
          <a:p>
            <a:pPr algn="r" fontAlgn="base"/>
            <a:r>
              <a:rPr lang="es-ES" sz="1800" dirty="0"/>
              <a:t>Sistemas de Comunicación</a:t>
            </a:r>
          </a:p>
        </p:txBody>
      </p:sp>
      <p:pic>
        <p:nvPicPr>
          <p:cNvPr id="4" name="Picture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913" y="399086"/>
            <a:ext cx="1427897" cy="946238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325821" y="399085"/>
            <a:ext cx="956441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MONITORIZACIÓN DEL COMPORTAMIENTO PORCINO MEDIANTE TECNOLOGÍA RFID </a:t>
            </a:r>
          </a:p>
          <a:p>
            <a:pPr algn="ctr"/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PARA LA PREVENCIÓN DE PÉRDIDAS</a:t>
            </a:r>
          </a:p>
          <a:p>
            <a:pPr algn="ctr"/>
            <a:r>
              <a:rPr lang="es-E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lum bright="4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791" y="2405757"/>
            <a:ext cx="5608471" cy="3156864"/>
          </a:xfrm>
          <a:prstGeom prst="rect">
            <a:avLst/>
          </a:prstGeom>
        </p:spPr>
      </p:pic>
      <p:pic>
        <p:nvPicPr>
          <p:cNvPr id="7" name="slide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56313" y="30590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130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Click="0" advTm="19000">
        <p15:prstTrans prst="curtains"/>
      </p:transition>
    </mc:Choice>
    <mc:Fallback xmlns="">
      <p:transition spd="slow" advClick="0" advTm="1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2"/>
          <p:cNvSpPr/>
          <p:nvPr/>
        </p:nvSpPr>
        <p:spPr>
          <a:xfrm>
            <a:off x="1169571" y="360000"/>
            <a:ext cx="9960884" cy="1200329"/>
          </a:xfrm>
          <a:prstGeom prst="rect">
            <a:avLst/>
          </a:prstGeom>
          <a:solidFill>
            <a:srgbClr val="3399FF"/>
          </a:solidFill>
        </p:spPr>
        <p:txBody>
          <a:bodyPr wrap="square">
            <a:spAutoFit/>
          </a:bodyPr>
          <a:lstStyle/>
          <a:p>
            <a:pPr algn="ctr"/>
            <a:r>
              <a:rPr lang="es-ES" sz="3600" dirty="0">
                <a:latin typeface="Arial" panose="020B0604020202020204" pitchFamily="34" charset="0"/>
                <a:cs typeface="Arial" panose="020B0604020202020204" pitchFamily="34" charset="0"/>
              </a:rPr>
              <a:t>ARQUITECTURA DEL </a:t>
            </a:r>
            <a:r>
              <a:rPr lang="es-E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SISTEMA</a:t>
            </a:r>
          </a:p>
          <a:p>
            <a:pPr algn="ctr"/>
            <a:r>
              <a:rPr lang="es-ES" sz="3600" dirty="0">
                <a:latin typeface="Arial" panose="020B0604020202020204" pitchFamily="34" charset="0"/>
                <a:cs typeface="Arial" panose="020B0604020202020204" pitchFamily="34" charset="0"/>
              </a:rPr>
              <a:t>Esquema de monitorización más </a:t>
            </a:r>
            <a:r>
              <a:rPr lang="es-ES" sz="3600" i="1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s-E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Ground</a:t>
            </a:r>
            <a:r>
              <a:rPr lang="es-E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Truth</a:t>
            </a:r>
            <a:r>
              <a:rPr lang="es-E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s-E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41729" y="2760658"/>
            <a:ext cx="8308386" cy="38412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14086" y="1648998"/>
            <a:ext cx="68718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El sistema </a:t>
            </a:r>
            <a:r>
              <a:rPr lang="es-E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s-ES" sz="2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Ground</a:t>
            </a:r>
            <a:r>
              <a:rPr lang="es-E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Truth</a:t>
            </a:r>
            <a:r>
              <a:rPr lang="es-E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se 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implementará para analizar la fiabilidad de las lecturas del sistema de 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entrada.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slide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58297" y="18556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44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2000">
        <p14:reveal/>
      </p:transition>
    </mc:Choice>
    <mc:Fallback xmlns="">
      <p:transition spd="slow" advClick="0" advTm="2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2170768" y="360000"/>
            <a:ext cx="7850463" cy="1200329"/>
          </a:xfrm>
          <a:prstGeom prst="rect">
            <a:avLst/>
          </a:prstGeom>
          <a:solidFill>
            <a:srgbClr val="3399FF"/>
          </a:solidFill>
        </p:spPr>
        <p:txBody>
          <a:bodyPr wrap="square">
            <a:spAutoFit/>
          </a:bodyPr>
          <a:lstStyle/>
          <a:p>
            <a:pPr algn="ctr"/>
            <a:r>
              <a:rPr lang="es-ES" sz="3600" dirty="0">
                <a:latin typeface="Arial" panose="020B0604020202020204" pitchFamily="34" charset="0"/>
                <a:cs typeface="Arial" panose="020B0604020202020204" pitchFamily="34" charset="0"/>
              </a:rPr>
              <a:t>DIAGRAMA DE FLUJO DEL SISTEMA DE MONITORIZACIÓN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1022466" y="2034942"/>
            <a:ext cx="99287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A continuación, el diagrama de flujo con la secuencia de procesos que realizará el sistema 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monitorización.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361" y="2883824"/>
            <a:ext cx="5629275" cy="3733800"/>
          </a:xfrm>
          <a:prstGeom prst="rect">
            <a:avLst/>
          </a:prstGeom>
        </p:spPr>
      </p:pic>
      <p:pic>
        <p:nvPicPr>
          <p:cNvPr id="5" name="slide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21231" y="27428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7276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3000">
        <p14:reveal/>
      </p:transition>
    </mc:Choice>
    <mc:Fallback xmlns="">
      <p:transition spd="slow" advClick="0" advTm="3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2"/>
          <p:cNvSpPr/>
          <p:nvPr/>
        </p:nvSpPr>
        <p:spPr>
          <a:xfrm>
            <a:off x="2785241" y="360000"/>
            <a:ext cx="6306207" cy="1200329"/>
          </a:xfrm>
          <a:prstGeom prst="rect">
            <a:avLst/>
          </a:prstGeom>
          <a:solidFill>
            <a:srgbClr val="3399FF"/>
          </a:solidFill>
        </p:spPr>
        <p:txBody>
          <a:bodyPr wrap="square">
            <a:spAutoFit/>
          </a:bodyPr>
          <a:lstStyle/>
          <a:p>
            <a:pPr algn="ctr"/>
            <a:r>
              <a:rPr lang="es-ES" sz="3600" dirty="0">
                <a:latin typeface="Arial" panose="020B0604020202020204" pitchFamily="34" charset="0"/>
                <a:cs typeface="Arial" panose="020B0604020202020204" pitchFamily="34" charset="0"/>
              </a:rPr>
              <a:t>SISTEMA DE VERIFICACIÓN </a:t>
            </a:r>
            <a:r>
              <a:rPr lang="es-ES" sz="3600" i="1" dirty="0">
                <a:latin typeface="Arial" panose="020B0604020202020204" pitchFamily="34" charset="0"/>
                <a:cs typeface="Arial" panose="020B0604020202020204" pitchFamily="34" charset="0"/>
              </a:rPr>
              <a:t>“GROUND TRUTH”</a:t>
            </a:r>
          </a:p>
        </p:txBody>
      </p:sp>
      <p:pic>
        <p:nvPicPr>
          <p:cNvPr id="7" name="Imagen 17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253" y="2577473"/>
            <a:ext cx="4558289" cy="325331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15389" y="2157416"/>
            <a:ext cx="605166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El sistema de verificación </a:t>
            </a:r>
            <a:r>
              <a:rPr lang="es-E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s-ES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Ground</a:t>
            </a:r>
            <a:r>
              <a:rPr lang="es-E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truth</a:t>
            </a:r>
            <a:r>
              <a:rPr lang="es-E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, consiste </a:t>
            </a:r>
            <a:r>
              <a:rPr lang="es-E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en: </a:t>
            </a:r>
          </a:p>
          <a:p>
            <a:pPr algn="just"/>
            <a:endParaRPr lang="es-E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rabar 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un número de 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horas determinado 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simultáneamente 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estar 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leyendo 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el sistema 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RFID.</a:t>
            </a:r>
          </a:p>
          <a:p>
            <a:pPr marL="457200" indent="-457200" algn="just">
              <a:buFont typeface="+mj-lt"/>
              <a:buAutoNum type="arabicPeriod"/>
            </a:pPr>
            <a:endParaRPr lang="es-E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Por 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un lado, se obtiene la grabación, y por el otro, el archivo data.csv con las lecturas del sistema 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RFID.</a:t>
            </a:r>
          </a:p>
          <a:p>
            <a:pPr marL="457200" indent="-457200" algn="just">
              <a:buFont typeface="+mj-lt"/>
              <a:buAutoNum type="arabicPeriod"/>
            </a:pPr>
            <a:endParaRPr lang="es-E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De esta forma, contrastando los dos registros, se podrá estudiar la fiabilidad del sistema 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RFID.</a:t>
            </a: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slide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0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8000">
        <p14:reveal/>
      </p:transition>
    </mc:Choice>
    <mc:Fallback xmlns="">
      <p:transition spd="slow" advClick="0" advTm="2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103586" y="360000"/>
            <a:ext cx="9764111" cy="1200329"/>
          </a:xfrm>
          <a:prstGeom prst="rect">
            <a:avLst/>
          </a:prstGeom>
          <a:solidFill>
            <a:srgbClr val="3399FF"/>
          </a:solidFill>
        </p:spPr>
        <p:txBody>
          <a:bodyPr wrap="square">
            <a:spAutoFit/>
          </a:bodyPr>
          <a:lstStyle/>
          <a:p>
            <a:pPr algn="ctr"/>
            <a:r>
              <a:rPr lang="es-ES" sz="3600" dirty="0">
                <a:latin typeface="Arial" panose="020B0604020202020204" pitchFamily="34" charset="0"/>
                <a:cs typeface="Arial" panose="020B0604020202020204" pitchFamily="34" charset="0"/>
              </a:rPr>
              <a:t>METODOLOGÍA PARA LA COMPROBACIÓN PRÁCTICA DEL SISTEMA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457355" y="1911995"/>
            <a:ext cx="10798232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Para poder evaluar la respuesta del 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sistema completo, se ha dividido en dos subsistemas: 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440729" y="5495317"/>
            <a:ext cx="112054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La idea de 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separar 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el sistema 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en dos subsistemas, 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permitirá evaluarlo 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por 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partes, y así, identificar 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mejor los problemas de implementación que puedan surgir.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556953" y="2760658"/>
            <a:ext cx="529951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Sistema RFID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, en el 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cual 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se analizará la respuesta de la lecturas.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Sistema de Análisis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, en el que se analizarán 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los datos obtenidos 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por el sistema RFID y 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se mostrarán los resultados en la salida. 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pic>
        <p:nvPicPr>
          <p:cNvPr id="6" name="Picture 3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848" y="2651760"/>
            <a:ext cx="5538283" cy="2743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lide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28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0">
        <p14:reveal/>
      </p:transition>
    </mc:Choice>
    <mc:Fallback xmlns="">
      <p:transition spd="slow" advClick="0" advTm="5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5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4206238" y="360000"/>
            <a:ext cx="3607724" cy="646331"/>
          </a:xfrm>
          <a:prstGeom prst="rect">
            <a:avLst/>
          </a:prstGeom>
          <a:solidFill>
            <a:srgbClr val="3399FF"/>
          </a:solidFill>
        </p:spPr>
        <p:txBody>
          <a:bodyPr wrap="square">
            <a:spAutoFit/>
          </a:bodyPr>
          <a:lstStyle/>
          <a:p>
            <a:pPr algn="ctr"/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VIDEOS</a:t>
            </a: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457201" y="1124664"/>
            <a:ext cx="11260861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/>
            <a:endParaRPr 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base"/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Video 1 Primera parte. Primera prueba con el sistema “</a:t>
            </a:r>
            <a:r>
              <a:rPr lang="es-E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Ground</a:t>
            </a:r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Truth</a:t>
            </a:r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  <a:endParaRPr 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base"/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En esta primera parte del primer video, se puede ver la zona limpia con el sistema </a:t>
            </a:r>
            <a:r>
              <a:rPr lang="es-ES" sz="1400" i="1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s-ES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Ground</a:t>
            </a:r>
            <a:r>
              <a:rPr lang="es-ES" sz="1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Truth</a:t>
            </a:r>
            <a:r>
              <a:rPr lang="es-ES" sz="1400" i="1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 y el contador del lector. Al final, se puede ver cómo se accede a la zona sucia donde está la pocilga.</a:t>
            </a:r>
          </a:p>
          <a:p>
            <a:pPr algn="just" fontAlgn="base"/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base"/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Video 1 Segunda parte. Primera prueba zona sucia (pocilga).</a:t>
            </a:r>
            <a:endParaRPr 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base"/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En esta segunda parte del primer video, se puede ver la zona sucia donde está la pocilga. También, se ven los cerdos numerados para la primera prueba, la antena y la cámara instaladas en el soporte.</a:t>
            </a:r>
          </a:p>
          <a:p>
            <a:pPr algn="just" fontAlgn="base"/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base"/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Video 2. Lectura de 10 </a:t>
            </a:r>
            <a:r>
              <a:rPr lang="es-E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tags</a:t>
            </a:r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 a más de 3 metros.</a:t>
            </a:r>
            <a:endParaRPr 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base"/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En este video, se puede ver la prueba de lectura de los 10 </a:t>
            </a:r>
            <a:r>
              <a:rPr lang="es-ES" sz="1400" dirty="0" err="1">
                <a:latin typeface="Arial" panose="020B0604020202020204" pitchFamily="34" charset="0"/>
                <a:cs typeface="Arial" panose="020B0604020202020204" pitchFamily="34" charset="0"/>
              </a:rPr>
              <a:t>crotales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 realizada en la zona limpia. A una distancia superior a 3 metros, lee las 10 </a:t>
            </a:r>
            <a:r>
              <a:rPr lang="es-ES" sz="1400" dirty="0" err="1">
                <a:latin typeface="Arial" panose="020B0604020202020204" pitchFamily="34" charset="0"/>
                <a:cs typeface="Arial" panose="020B0604020202020204" pitchFamily="34" charset="0"/>
              </a:rPr>
              <a:t>tags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 sin problema.</a:t>
            </a:r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base"/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base"/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Video 3. </a:t>
            </a:r>
            <a:r>
              <a:rPr lang="es-E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Tag</a:t>
            </a:r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 sobre tejido vivo, es leída a menos de medio metro.</a:t>
            </a:r>
            <a:endParaRPr 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base"/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En este video, se puede ver la prueba de lectura del </a:t>
            </a:r>
            <a:r>
              <a:rPr lang="es-ES" sz="1400" dirty="0" err="1">
                <a:latin typeface="Arial" panose="020B0604020202020204" pitchFamily="34" charset="0"/>
                <a:cs typeface="Arial" panose="020B0604020202020204" pitchFamily="34" charset="0"/>
              </a:rPr>
              <a:t>crotal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 número 3 sobre la palma de la mano (tejido vivo) en la zona limpia. Se puede ver como la </a:t>
            </a:r>
            <a:r>
              <a:rPr lang="es-ES" sz="1400" dirty="0" err="1">
                <a:latin typeface="Arial" panose="020B0604020202020204" pitchFamily="34" charset="0"/>
                <a:cs typeface="Arial" panose="020B0604020202020204" pitchFamily="34" charset="0"/>
              </a:rPr>
              <a:t>tag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 es leída cuando se aproxima a una distancia inferior a medio metro.</a:t>
            </a:r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base"/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base"/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Video 4. El sistema </a:t>
            </a:r>
            <a:r>
              <a:rPr lang="es-E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Ground</a:t>
            </a:r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Truth</a:t>
            </a:r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 confirma que no detecta el </a:t>
            </a:r>
            <a:r>
              <a:rPr lang="es-E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crotal</a:t>
            </a:r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 en la oreja.</a:t>
            </a:r>
            <a:endParaRPr 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base"/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En este video, se puede ver la prueba de lectura del </a:t>
            </a:r>
            <a:r>
              <a:rPr lang="es-ES" sz="1400" dirty="0" err="1">
                <a:latin typeface="Arial" panose="020B0604020202020204" pitchFamily="34" charset="0"/>
                <a:cs typeface="Arial" panose="020B0604020202020204" pitchFamily="34" charset="0"/>
              </a:rPr>
              <a:t>crotal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 1 implantado en la oreja del cerdo (tejido vivo). Mediante el sistema </a:t>
            </a:r>
            <a:r>
              <a:rPr lang="es-ES" sz="1400" i="1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s-ES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Ground</a:t>
            </a:r>
            <a:r>
              <a:rPr lang="es-ES" sz="1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Truth</a:t>
            </a:r>
            <a:r>
              <a:rPr lang="es-ES" sz="1400" i="1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, se puede ver como la </a:t>
            </a:r>
            <a:r>
              <a:rPr lang="es-ES" sz="1400" dirty="0" err="1">
                <a:latin typeface="Arial" panose="020B0604020202020204" pitchFamily="34" charset="0"/>
                <a:cs typeface="Arial" panose="020B0604020202020204" pitchFamily="34" charset="0"/>
              </a:rPr>
              <a:t>tag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 no puede ser leída. El cerdo está en la tolva y el contador no se incrementa.</a:t>
            </a:r>
          </a:p>
          <a:p>
            <a:pPr algn="just" fontAlgn="base"/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  </a:t>
            </a:r>
            <a:endParaRPr 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base"/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Para ver los videos, hay que acceder a la carpeta que se encuentra en el siguiente link:</a:t>
            </a:r>
          </a:p>
          <a:p>
            <a:pPr algn="just" fontAlgn="base"/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algn="just" fontAlgn="base"/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Link → </a:t>
            </a:r>
            <a:r>
              <a:rPr lang="es-ES" sz="1400" u="sng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Videos TFG. Monitorización del comportamiento porcino mediante tecnología RFID para la prevención de pérdidas. Rubén Molina </a:t>
            </a:r>
            <a:r>
              <a:rPr lang="es-ES" sz="1400" u="sng" dirty="0" err="1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Casasnovas</a:t>
            </a:r>
            <a:r>
              <a:rPr lang="es-ES" sz="1400" u="sng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.</a:t>
            </a:r>
            <a:endParaRPr 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5348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25000">
        <p14:reveal/>
      </p:transition>
    </mc:Choice>
    <mc:Fallback>
      <p:transition spd="slow" advClick="0" advTm="2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4206238" y="360000"/>
            <a:ext cx="3607724" cy="646331"/>
          </a:xfrm>
          <a:prstGeom prst="rect">
            <a:avLst/>
          </a:prstGeom>
          <a:solidFill>
            <a:srgbClr val="3399FF"/>
          </a:solidFill>
        </p:spPr>
        <p:txBody>
          <a:bodyPr wrap="square">
            <a:spAutoFit/>
          </a:bodyPr>
          <a:lstStyle/>
          <a:p>
            <a:pPr algn="ctr"/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BIBLIOGRAFÍA</a:t>
            </a: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503854" y="1227300"/>
            <a:ext cx="11260861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Dirección 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de Investigación y Evaluación Económica y Sectorial. </a:t>
            </a:r>
            <a:endParaRPr lang="es-E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Panorama Agroalimentario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. Carne de cerdo 2017.</a:t>
            </a:r>
          </a:p>
          <a:p>
            <a:r>
              <a:rPr lang="es-ES" sz="1400" u="sng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http://www.ugrpg.org.mx/pdfs/Panorama%20Agroalimentario%20Carne%20de%20cerdo%202017.pdf</a:t>
            </a:r>
            <a:r>
              <a:rPr lang="es-ES" sz="1400" u="sng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A. Ramírez 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“Diagnóstico porcino: recogida de datos” </a:t>
            </a:r>
            <a:endParaRPr lang="es-E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Medicina 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basada en pruebas (II), Albéitar Portal Veterinaria, 2011</a:t>
            </a:r>
          </a:p>
          <a:p>
            <a:r>
              <a:rPr lang="es-ES" sz="1400" u="sng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http://m.albeitar.portalveterinaria.com/noticia/8874/articulos-porcino-archivo/diagnostico-en-porcino:-recogida-de-datos.html</a:t>
            </a:r>
            <a:r>
              <a:rPr lang="es-ES" sz="14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. García, O. Morales “Telemática en la Industria Porcina” </a:t>
            </a:r>
            <a:endParaRPr lang="es-E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Instituto 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de Investigaciones Porcinas. Revista </a:t>
            </a:r>
            <a:r>
              <a:rPr lang="es-ES" sz="1400" dirty="0" err="1">
                <a:latin typeface="Arial" panose="020B0604020202020204" pitchFamily="34" charset="0"/>
                <a:cs typeface="Arial" panose="020B0604020202020204" pitchFamily="34" charset="0"/>
              </a:rPr>
              <a:t>Telem@tica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.  Vol. 10. No. 3, septiembre-diciembre, 2011</a:t>
            </a:r>
          </a:p>
          <a:p>
            <a:pPr fontAlgn="base"/>
            <a:r>
              <a:rPr lang="es-ES" sz="1400" u="sng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http://</a:t>
            </a:r>
            <a:r>
              <a:rPr lang="es-ES" sz="1400" u="sng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revistatelematica.cujae.edu.cu/index.php/tele/article/view/25/17</a:t>
            </a:r>
            <a:endParaRPr lang="es-ES" sz="1400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endParaRPr lang="es-ES" u="sng" dirty="0"/>
          </a:p>
          <a:p>
            <a:pPr fontAlgn="base"/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Vicerrectorado 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de Transferencia del Conocimiento y Emprendimiento “Diseñan un sistema para monitorizar en tiempo real la salud animal” Universidad Complutense de Madrid.</a:t>
            </a:r>
          </a:p>
          <a:p>
            <a:r>
              <a:rPr lang="es-ES" sz="1400" u="sng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http://</a:t>
            </a:r>
            <a:r>
              <a:rPr lang="es-ES" sz="1400" u="sng" dirty="0" smtClean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www.ucm.es/data/cont/docs/3-2017-05-22-2017_05_not5.pdf</a:t>
            </a:r>
            <a:endParaRPr lang="en-GB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. Brown-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Brandl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, R.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Eigenberg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“Measuring the Feeding 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Behaviour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of Livestock” </a:t>
            </a:r>
            <a:endParaRPr lang="en-GB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Agricultural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Research magazine July, 2013</a:t>
            </a:r>
            <a:endParaRPr 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r>
              <a:rPr lang="en-GB" sz="1400" u="sng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https://agresearchmag.ars.usda.gov/2013/jul/livestock</a:t>
            </a:r>
            <a:r>
              <a:rPr lang="en-GB" sz="1400" i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Raspberry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Pi Foundation </a:t>
            </a:r>
            <a:endParaRPr lang="en-GB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UK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registered charity 1129409</a:t>
            </a:r>
            <a:endParaRPr 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r>
              <a:rPr lang="en-GB" sz="1400" u="sng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https://www.raspberrypi.org/products/raspberry-pi-3-model-b</a:t>
            </a:r>
            <a:r>
              <a:rPr lang="en-GB" sz="1400" u="sng" dirty="0" smtClean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/</a:t>
            </a:r>
            <a:endParaRPr 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9272928" y="6151725"/>
            <a:ext cx="2675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Último</a:t>
            </a:r>
            <a:r>
              <a:rPr lang="en-GB" dirty="0" smtClean="0"/>
              <a:t> </a:t>
            </a:r>
            <a:r>
              <a:rPr lang="es-ES" dirty="0" smtClean="0"/>
              <a:t>acceso</a:t>
            </a:r>
            <a:r>
              <a:rPr lang="en-GB" dirty="0" smtClean="0"/>
              <a:t> 21/01/2018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838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320000" y="360000"/>
            <a:ext cx="2835965" cy="646331"/>
          </a:xfrm>
          <a:prstGeom prst="rect">
            <a:avLst/>
          </a:prstGeom>
          <a:solidFill>
            <a:srgbClr val="33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ÍNDICE</a:t>
            </a: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861848" y="1355835"/>
            <a:ext cx="8933794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INTRODUCCIÓN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Contexto y justificación </a:t>
            </a:r>
          </a:p>
          <a:p>
            <a:pPr lvl="1"/>
            <a:endParaRPr lang="es-E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OBJETIVO DEL TRABAJO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Enfoque y método seguido</a:t>
            </a:r>
          </a:p>
          <a:p>
            <a:pPr lvl="1"/>
            <a:endParaRPr lang="es-E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ARQUITECTURA DEL SISTEMA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Esquema del montaje físico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Esquema de monitorización interacción animal-tolva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Esquema de monitorización más </a:t>
            </a:r>
            <a:r>
              <a:rPr lang="es-E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“Ground Truth”</a:t>
            </a:r>
          </a:p>
          <a:p>
            <a:pPr lvl="1"/>
            <a:endParaRPr lang="es-E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DIAGRAMA DE FLUJO DEL SISTEMA DE MONITORIZACIÓN</a:t>
            </a:r>
          </a:p>
          <a:p>
            <a:pPr marL="457200" indent="-457200">
              <a:buFont typeface="+mj-lt"/>
              <a:buAutoNum type="arabicPeriod"/>
            </a:pPr>
            <a:endParaRPr lang="es-E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SISTEMA DE VERIFICACIÓN </a:t>
            </a:r>
            <a:r>
              <a:rPr lang="es-E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“GROUND TRUTH”</a:t>
            </a:r>
          </a:p>
          <a:p>
            <a:pPr marL="457200" indent="-457200">
              <a:buFont typeface="+mj-lt"/>
              <a:buAutoNum type="arabicPeriod"/>
            </a:pPr>
            <a:endParaRPr lang="es-E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METODOLOGÍA PARA LA COMPROBACIÓN PRÁCTICA DEL SISTEMA</a:t>
            </a:r>
          </a:p>
          <a:p>
            <a:endParaRPr lang="es-ES" dirty="0" smtClean="0"/>
          </a:p>
        </p:txBody>
      </p:sp>
      <p:pic>
        <p:nvPicPr>
          <p:cNvPr id="4" name="slide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20808" y="21258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23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6000">
        <p14:reveal/>
      </p:transition>
    </mc:Choice>
    <mc:Fallback xmlns="">
      <p:transition spd="slow" advClick="0" advTm="3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>
            <a:spLocks/>
          </p:cNvSpPr>
          <p:nvPr/>
        </p:nvSpPr>
        <p:spPr>
          <a:xfrm>
            <a:off x="3882888" y="360000"/>
            <a:ext cx="3548176" cy="648000"/>
          </a:xfrm>
          <a:prstGeom prst="rect">
            <a:avLst/>
          </a:prstGeom>
          <a:solidFill>
            <a:srgbClr val="33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3600" dirty="0">
                <a:latin typeface="Arial" panose="020B0604020202020204" pitchFamily="34" charset="0"/>
                <a:cs typeface="Arial" panose="020B0604020202020204" pitchFamily="34" charset="0"/>
              </a:rPr>
              <a:t>CONTEXTO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374073" y="1783400"/>
            <a:ext cx="61657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La carne de cerdo, es la una de las más consumidas mundialmente y el consumo se incrementa año tras año. </a:t>
            </a:r>
            <a:endParaRPr lang="es-E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47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4379" y="1215382"/>
            <a:ext cx="4472247" cy="248314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uadroTexto 4"/>
          <p:cNvSpPr txBox="1"/>
          <p:nvPr/>
        </p:nvSpPr>
        <p:spPr>
          <a:xfrm>
            <a:off x="5656976" y="4555796"/>
            <a:ext cx="61720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Para satisfacer la gran demanda, el sector porcino utiliza sistemas industriales especializados (granjas), que permiten el engorde masivo y automatizado. 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69" y="4029769"/>
            <a:ext cx="4504336" cy="2479095"/>
          </a:xfrm>
          <a:prstGeom prst="rect">
            <a:avLst/>
          </a:prstGeom>
        </p:spPr>
      </p:pic>
      <p:pic>
        <p:nvPicPr>
          <p:cNvPr id="7" name="slide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45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6000">
        <p14:reveal/>
      </p:transition>
    </mc:Choice>
    <mc:Fallback xmlns="">
      <p:transition spd="slow" advClick="0" advTm="3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0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>
            <a:spLocks/>
          </p:cNvSpPr>
          <p:nvPr/>
        </p:nvSpPr>
        <p:spPr>
          <a:xfrm>
            <a:off x="3882888" y="360000"/>
            <a:ext cx="3548176" cy="648000"/>
          </a:xfrm>
          <a:prstGeom prst="rect">
            <a:avLst/>
          </a:prstGeom>
          <a:solidFill>
            <a:srgbClr val="33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3600" dirty="0">
                <a:latin typeface="Arial" panose="020B0604020202020204" pitchFamily="34" charset="0"/>
                <a:cs typeface="Arial" panose="020B0604020202020204" pitchFamily="34" charset="0"/>
              </a:rPr>
              <a:t>CONTEXTO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663525" y="1683648"/>
            <a:ext cx="44309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Tabla de ventajas y desventajas del sector 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industrial 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porcino, debido a tres de las características 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principales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5461463" y="4390848"/>
            <a:ext cx="57480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confinamiento masivo 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favorece la 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propagación de la 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enfermedad 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drásticamente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/>
            <a:endParaRPr lang="es-E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El gráfico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muestra 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como el número de animales infectados crece exponencialmente con el 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tiempo.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4226814"/>
              </p:ext>
            </p:extLst>
          </p:nvPr>
        </p:nvGraphicFramePr>
        <p:xfrm>
          <a:off x="5461463" y="1267423"/>
          <a:ext cx="6301045" cy="28640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20589">
                  <a:extLst>
                    <a:ext uri="{9D8B030D-6E8A-4147-A177-3AD203B41FA5}">
                      <a16:colId xmlns:a16="http://schemas.microsoft.com/office/drawing/2014/main" val="3188951737"/>
                    </a:ext>
                  </a:extLst>
                </a:gridCol>
                <a:gridCol w="2140228">
                  <a:extLst>
                    <a:ext uri="{9D8B030D-6E8A-4147-A177-3AD203B41FA5}">
                      <a16:colId xmlns:a16="http://schemas.microsoft.com/office/drawing/2014/main" val="39508916"/>
                    </a:ext>
                  </a:extLst>
                </a:gridCol>
                <a:gridCol w="2140228">
                  <a:extLst>
                    <a:ext uri="{9D8B030D-6E8A-4147-A177-3AD203B41FA5}">
                      <a16:colId xmlns:a16="http://schemas.microsoft.com/office/drawing/2014/main" val="90247621"/>
                    </a:ext>
                  </a:extLst>
                </a:gridCol>
              </a:tblGrid>
              <a:tr h="54938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Características del sistema industrial porcino.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PMingLiU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Ventajas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PMingLiU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Desventajas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PMingLiU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800527007"/>
                  </a:ext>
                </a:extLst>
              </a:tr>
              <a:tr h="5764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 smtClean="0">
                          <a:effectLst/>
                        </a:rPr>
                        <a:t>Confinamiento </a:t>
                      </a:r>
                      <a:r>
                        <a:rPr lang="es-ES" sz="1100" dirty="0">
                          <a:effectLst/>
                        </a:rPr>
                        <a:t>masivo de </a:t>
                      </a:r>
                      <a:r>
                        <a:rPr lang="es-ES" sz="1100" dirty="0" smtClean="0">
                          <a:effectLst/>
                        </a:rPr>
                        <a:t>los animales.</a:t>
                      </a:r>
                      <a:endParaRPr lang="es-ES" sz="1800" dirty="0">
                        <a:effectLst/>
                        <a:latin typeface="Times New Roman" panose="02020603050405020304" pitchFamily="18" charset="0"/>
                        <a:ea typeface="PMingLiU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 dirty="0">
                          <a:effectLst/>
                        </a:rPr>
                        <a:t>Permite engordar a los animales en granjas automatizadas.</a:t>
                      </a:r>
                      <a:endParaRPr lang="es-ES" sz="1100" dirty="0">
                        <a:effectLst/>
                        <a:latin typeface="Times New Roman" panose="02020603050405020304" pitchFamily="18" charset="0"/>
                        <a:ea typeface="PMingLiU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 dirty="0">
                          <a:effectLst/>
                        </a:rPr>
                        <a:t>Favorece la rápida propagación de la enfermedad y esto deriva en pérdidas.</a:t>
                      </a:r>
                      <a:endParaRPr lang="es-ES" sz="1100" dirty="0">
                        <a:effectLst/>
                        <a:latin typeface="Times New Roman" panose="02020603050405020304" pitchFamily="18" charset="0"/>
                        <a:ea typeface="PMingLiU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150035326"/>
                  </a:ext>
                </a:extLst>
              </a:tr>
              <a:tr h="7114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Gran demanda.</a:t>
                      </a:r>
                      <a:endParaRPr lang="es-ES" sz="1800" dirty="0">
                        <a:effectLst/>
                        <a:latin typeface="Times New Roman" panose="02020603050405020304" pitchFamily="18" charset="0"/>
                        <a:ea typeface="PMingLiU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Mucha producción y gran cantidad de negocios dedicados.</a:t>
                      </a:r>
                      <a:endParaRPr lang="es-ES" sz="1100">
                        <a:effectLst/>
                        <a:latin typeface="Times New Roman" panose="02020603050405020304" pitchFamily="18" charset="0"/>
                        <a:ea typeface="PMingLiU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La pérdida de animales reduce la gran producción. Ésta, no satisface la gran demanda y finalmente, se traduce en grandes pérdidas económicas para muchos negocios.</a:t>
                      </a:r>
                      <a:endParaRPr lang="es-ES" sz="1100">
                        <a:effectLst/>
                        <a:latin typeface="Times New Roman" panose="02020603050405020304" pitchFamily="18" charset="0"/>
                        <a:ea typeface="PMingLiU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702796952"/>
                  </a:ext>
                </a:extLst>
              </a:tr>
              <a:tr h="10267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Animal de rápido crecimiento.</a:t>
                      </a:r>
                      <a:endParaRPr lang="es-ES" sz="1800" dirty="0">
                        <a:effectLst/>
                        <a:latin typeface="Times New Roman" panose="02020603050405020304" pitchFamily="18" charset="0"/>
                        <a:ea typeface="PMingLiU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 dirty="0">
                          <a:effectLst/>
                        </a:rPr>
                        <a:t>Ciclos de producción cortos. En meses, el cerdo ya se puede comercializar.</a:t>
                      </a:r>
                      <a:endParaRPr lang="es-ES" sz="1100" dirty="0">
                        <a:effectLst/>
                        <a:latin typeface="Times New Roman" panose="02020603050405020304" pitchFamily="18" charset="0"/>
                        <a:ea typeface="PMingLiU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 dirty="0">
                          <a:effectLst/>
                        </a:rPr>
                        <a:t> Rechaza la viabilidad de implementar muchos sistemas diseñados para la detección precoz de enfermedades, ya que, estos sistemas, requieren una elevada inversión en los dispositivos utilizados cada poco tiempo debido a la brevedad de los ciclos de producción.</a:t>
                      </a:r>
                      <a:endParaRPr lang="es-ES" sz="1100" dirty="0">
                        <a:effectLst/>
                        <a:latin typeface="Times New Roman" panose="02020603050405020304" pitchFamily="18" charset="0"/>
                        <a:ea typeface="PMingLiU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601393599"/>
                  </a:ext>
                </a:extLst>
              </a:tr>
            </a:tbl>
          </a:graphicData>
        </a:graphic>
      </p:graphicFrame>
      <p:pic>
        <p:nvPicPr>
          <p:cNvPr id="8" name="Picture 49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02" y="4131425"/>
            <a:ext cx="4488123" cy="2429424"/>
          </a:xfrm>
          <a:prstGeom prst="rect">
            <a:avLst/>
          </a:prstGeom>
        </p:spPr>
      </p:pic>
      <p:pic>
        <p:nvPicPr>
          <p:cNvPr id="4" name="slide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606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5000">
        <p14:reveal/>
      </p:transition>
    </mc:Choice>
    <mc:Fallback xmlns="">
      <p:transition spd="slow" advClick="0" advTm="6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3807230" y="360000"/>
            <a:ext cx="4156364" cy="646331"/>
          </a:xfrm>
          <a:prstGeom prst="rect">
            <a:avLst/>
          </a:prstGeom>
          <a:solidFill>
            <a:srgbClr val="3399FF"/>
          </a:solidFill>
        </p:spPr>
        <p:txBody>
          <a:bodyPr wrap="square">
            <a:spAutoFit/>
          </a:bodyPr>
          <a:lstStyle/>
          <a:p>
            <a:pPr algn="ctr"/>
            <a:r>
              <a:rPr lang="es-E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JUSTIFICACIÓN</a:t>
            </a: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375685" y="1406054"/>
            <a:ext cx="110194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Si 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queremos un sistema de monitorización muy preciso y 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fiable:</a:t>
            </a:r>
          </a:p>
          <a:p>
            <a:pPr>
              <a:lnSpc>
                <a:spcPct val="150000"/>
              </a:lnSpc>
            </a:pP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s-E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El 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coste de los dispositivos puede privar su propia implementación. </a:t>
            </a:r>
            <a:endParaRPr lang="en-GB" dirty="0"/>
          </a:p>
        </p:txBody>
      </p:sp>
      <p:sp>
        <p:nvSpPr>
          <p:cNvPr id="6" name="CuadroTexto 5"/>
          <p:cNvSpPr txBox="1"/>
          <p:nvPr/>
        </p:nvSpPr>
        <p:spPr>
          <a:xfrm>
            <a:off x="375685" y="4852766"/>
            <a:ext cx="110194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Por lo tanto, la justificación de este proyecto es lidiar con dicha 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controversia: </a:t>
            </a:r>
          </a:p>
          <a:p>
            <a:pPr>
              <a:lnSpc>
                <a:spcPct val="150000"/>
              </a:lnSpc>
            </a:pP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 Lograr 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un sistema, cuyo coste permita poder implementarlo a nivel industrial y que sea capaz 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	     de avisar, 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si hay alguna 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anomalía, 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antes de que la perciba el granjero 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visualmente. 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596" y="2589702"/>
            <a:ext cx="7007629" cy="2187411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3976247" y="3713018"/>
            <a:ext cx="786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COSTE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6876225" y="3718560"/>
            <a:ext cx="1296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00B050"/>
                </a:solidFill>
              </a:rPr>
              <a:t>VIABILIDAD</a:t>
            </a:r>
            <a:endParaRPr lang="en-GB" b="1" dirty="0">
              <a:solidFill>
                <a:srgbClr val="00B050"/>
              </a:solidFill>
            </a:endParaRPr>
          </a:p>
        </p:txBody>
      </p:sp>
      <p:pic>
        <p:nvPicPr>
          <p:cNvPr id="10" name="slide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93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4000">
        <p14:reveal/>
      </p:transition>
    </mc:Choice>
    <mc:Fallback xmlns="">
      <p:transition spd="slow" advClick="0" advTm="3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0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3163712" y="360000"/>
            <a:ext cx="5925536" cy="646331"/>
          </a:xfrm>
          <a:prstGeom prst="rect">
            <a:avLst/>
          </a:prstGeom>
          <a:solidFill>
            <a:srgbClr val="3399FF"/>
          </a:solidFill>
        </p:spPr>
        <p:txBody>
          <a:bodyPr wrap="square">
            <a:spAutoFit/>
          </a:bodyPr>
          <a:lstStyle/>
          <a:p>
            <a:pPr algn="ctr"/>
            <a:r>
              <a:rPr lang="es-ES" sz="3600" dirty="0">
                <a:latin typeface="Arial" panose="020B0604020202020204" pitchFamily="34" charset="0"/>
                <a:cs typeface="Arial" panose="020B0604020202020204" pitchFamily="34" charset="0"/>
              </a:rPr>
              <a:t>OBJETIVO DEL TRABAJO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698268" y="1459287"/>
            <a:ext cx="1038259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Los objetivos </a:t>
            </a:r>
            <a:r>
              <a:rPr lang="es-E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PRINCIPALES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del Trabajo son: </a:t>
            </a:r>
          </a:p>
          <a:p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Detectar una 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anomalía 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en el comportamiento porcino, antes 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de que la 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persona la perciba visualmente.</a:t>
            </a:r>
          </a:p>
          <a:p>
            <a:pPr lvl="1"/>
            <a:endParaRPr lang="es-E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Que 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el coste permita 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poderlo 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implementar industrialmente. </a:t>
            </a:r>
            <a:endParaRPr lang="en-GB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Una 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vez se 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consigan los objetivos principales, 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se abordarán los 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objetivos </a:t>
            </a:r>
            <a:r>
              <a:rPr lang="es-E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SECUNDARIOS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siguientes:</a:t>
            </a:r>
          </a:p>
          <a:p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Cuando 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un cerdo 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lleve un número de horas sin pasar 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por la 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tolva, mandar 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un aviso al 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móvil.</a:t>
            </a: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Informar de las de 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las horas que llevan los cerdos sin 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ir 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a la tolva.</a:t>
            </a:r>
          </a:p>
        </p:txBody>
      </p:sp>
      <p:pic>
        <p:nvPicPr>
          <p:cNvPr id="4" name="slide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17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5000">
        <p14:reveal/>
      </p:transition>
    </mc:Choice>
    <mc:Fallback xmlns="">
      <p:transition spd="slow" advClick="0" advTm="3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2280880" y="360000"/>
            <a:ext cx="7325710" cy="646331"/>
          </a:xfrm>
          <a:prstGeom prst="rect">
            <a:avLst/>
          </a:prstGeom>
          <a:solidFill>
            <a:srgbClr val="3399FF"/>
          </a:solidFill>
        </p:spPr>
        <p:txBody>
          <a:bodyPr wrap="square">
            <a:spAutoFit/>
          </a:bodyPr>
          <a:lstStyle/>
          <a:p>
            <a:pPr algn="ctr"/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ENFOQUE Y MÉTODO SEGUIDO</a:t>
            </a: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708427" y="1357547"/>
            <a:ext cx="77788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ENFOQUE</a:t>
            </a:r>
          </a:p>
          <a:p>
            <a:pPr algn="just"/>
            <a:endParaRPr lang="es-E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Identificar a 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los animales que se aproximen a la 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tolva 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mediante la tecnología 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RFID.</a:t>
            </a:r>
          </a:p>
          <a:p>
            <a:pPr algn="just"/>
            <a:endParaRPr lang="es-E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Las etiquetas de identificación serán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crotales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y se implantarán en la oreja de los cerdos. 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</a:t>
            </a:r>
          </a:p>
        </p:txBody>
      </p:sp>
      <p:pic>
        <p:nvPicPr>
          <p:cNvPr id="4" name="Picture 45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5461" y="1444039"/>
            <a:ext cx="2499459" cy="268942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uadroTexto 4"/>
          <p:cNvSpPr txBox="1"/>
          <p:nvPr/>
        </p:nvSpPr>
        <p:spPr>
          <a:xfrm>
            <a:off x="669614" y="3647755"/>
            <a:ext cx="10535306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MÉTODO</a:t>
            </a:r>
          </a:p>
          <a:p>
            <a:pPr algn="ctr"/>
            <a:endParaRPr lang="es-ES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Cada hora, 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el sistema de procesado solicitará al lector una descarga de las lecturas. </a:t>
            </a:r>
            <a:endParaRPr lang="es-E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E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Comprobar 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la eficacia del 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sistema, analizando la 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fiabilidad de las lecturas mediante 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método </a:t>
            </a:r>
            <a:r>
              <a:rPr lang="es-ES" sz="2000" i="1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s-E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Ground</a:t>
            </a:r>
            <a:r>
              <a:rPr lang="es-ES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Truth</a:t>
            </a:r>
            <a:r>
              <a:rPr lang="es-ES" sz="2000" i="1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E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Por último, 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el software analizará la información y extraerá los datos estadísticos que nos 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interesen 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además de gestionar los avisos. </a:t>
            </a:r>
            <a:endParaRPr lang="es-E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E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slide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17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0">
        <p14:reveal/>
      </p:transition>
    </mc:Choice>
    <mc:Fallback xmlns="">
      <p:transition spd="slow" advClick="0" advTm="4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8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2369763" y="360000"/>
            <a:ext cx="7134422" cy="1200329"/>
          </a:xfrm>
          <a:prstGeom prst="rect">
            <a:avLst/>
          </a:prstGeom>
          <a:solidFill>
            <a:srgbClr val="3399FF"/>
          </a:solidFill>
        </p:spPr>
        <p:txBody>
          <a:bodyPr wrap="square">
            <a:spAutoFit/>
          </a:bodyPr>
          <a:lstStyle/>
          <a:p>
            <a:pPr algn="ctr"/>
            <a:r>
              <a:rPr lang="es-ES" sz="3600" dirty="0">
                <a:latin typeface="Arial" panose="020B0604020202020204" pitchFamily="34" charset="0"/>
                <a:cs typeface="Arial" panose="020B0604020202020204" pitchFamily="34" charset="0"/>
              </a:rPr>
              <a:t>ARQUITECTURA DEL </a:t>
            </a:r>
            <a:r>
              <a:rPr lang="es-E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SISTEMA</a:t>
            </a:r>
          </a:p>
          <a:p>
            <a:pPr algn="ctr"/>
            <a:r>
              <a:rPr lang="es-E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Montaje físico</a:t>
            </a:r>
            <a:endParaRPr lang="es-E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n 55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095" y="2313128"/>
            <a:ext cx="5363268" cy="350731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318053" y="2186609"/>
            <a:ext cx="5828672" cy="3756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PREMISAS PARA EL MONTAJE FÍSICO</a:t>
            </a:r>
          </a:p>
          <a:p>
            <a:pPr algn="ctr"/>
            <a:endParaRPr lang="es-E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E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Que 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no interfiera en el hábitat de los animales.</a:t>
            </a:r>
          </a:p>
          <a:p>
            <a:pPr algn="just"/>
            <a:endParaRPr lang="es-E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Que 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los cerdos no 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alcancen, 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ni a la 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antena 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ni a la 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cámara, para que 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no puedan 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destrozarlas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Que 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permita establecer 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una 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“zona limpia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” donde montaremos 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el sistema de 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monitorización y 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una 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“zona sucia” donde están 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las 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pocilgas. </a:t>
            </a: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slide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293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0">
        <p14:reveal/>
      </p:transition>
    </mc:Choice>
    <mc:Fallback xmlns="">
      <p:transition spd="slow" advClick="0" advTm="4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2369763" y="360000"/>
            <a:ext cx="7134422" cy="1200329"/>
          </a:xfrm>
          <a:prstGeom prst="rect">
            <a:avLst/>
          </a:prstGeom>
          <a:solidFill>
            <a:srgbClr val="3399FF"/>
          </a:solidFill>
        </p:spPr>
        <p:txBody>
          <a:bodyPr wrap="square">
            <a:spAutoFit/>
          </a:bodyPr>
          <a:lstStyle/>
          <a:p>
            <a:pPr algn="ctr"/>
            <a:r>
              <a:rPr lang="es-ES" sz="3600" dirty="0">
                <a:latin typeface="Arial" panose="020B0604020202020204" pitchFamily="34" charset="0"/>
                <a:cs typeface="Arial" panose="020B0604020202020204" pitchFamily="34" charset="0"/>
              </a:rPr>
              <a:t>ARQUITECTURA DEL </a:t>
            </a:r>
            <a:r>
              <a:rPr lang="es-E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SISTEMA</a:t>
            </a:r>
          </a:p>
          <a:p>
            <a:pPr algn="ctr"/>
            <a:r>
              <a:rPr lang="es-E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Esquema de monitorización</a:t>
            </a:r>
            <a:endParaRPr lang="es-E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75653" y="2040836"/>
            <a:ext cx="7858196" cy="41999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5532" y="2665586"/>
            <a:ext cx="394914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BLOQUES DEL SISTEMA </a:t>
            </a:r>
          </a:p>
          <a:p>
            <a:pPr algn="ctr"/>
            <a:r>
              <a:rPr lang="es-E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 MONITORIZACIÓN</a:t>
            </a:r>
          </a:p>
          <a:p>
            <a:pPr algn="ctr"/>
            <a:endParaRPr lang="es-E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E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-285750" algn="just">
              <a:buFont typeface="Arial" panose="020B0604020202020204" pitchFamily="34" charset="0"/>
              <a:buChar char="•"/>
            </a:pP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ENTRADA</a:t>
            </a: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E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-285750" algn="just">
              <a:buFont typeface="Arial" panose="020B0604020202020204" pitchFamily="34" charset="0"/>
              <a:buChar char="•"/>
            </a:pP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PROCESADO</a:t>
            </a: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-285750" algn="just">
              <a:buFont typeface="Arial" panose="020B0604020202020204" pitchFamily="34" charset="0"/>
              <a:buChar char="•"/>
            </a:pP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SALIDA</a:t>
            </a: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slide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951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6000">
        <p14:reveal/>
      </p:transition>
    </mc:Choice>
    <mc:Fallback xmlns="">
      <p:transition spd="slow" advClick="0" advTm="2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1960</TotalTime>
  <Words>922</Words>
  <Application>Microsoft Office PowerPoint</Application>
  <PresentationFormat>Panorámica</PresentationFormat>
  <Paragraphs>163</Paragraphs>
  <Slides>15</Slides>
  <Notes>0</Notes>
  <HiddenSlides>0</HiddenSlides>
  <MMClips>13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PMingLiU</vt:lpstr>
      <vt:lpstr>Times New Roman</vt:lpstr>
      <vt:lpstr>Tema de Office</vt:lpstr>
      <vt:lpstr>     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RUBEN MOLINA CASASNOVAS</dc:creator>
  <cp:lastModifiedBy>RUBEN MOLINA CASASNOVAS</cp:lastModifiedBy>
  <cp:revision>222</cp:revision>
  <dcterms:created xsi:type="dcterms:W3CDTF">2017-11-07T20:17:20Z</dcterms:created>
  <dcterms:modified xsi:type="dcterms:W3CDTF">2018-01-21T15:07:48Z</dcterms:modified>
</cp:coreProperties>
</file>