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8" r:id="rId3"/>
    <p:sldId id="285" r:id="rId4"/>
    <p:sldId id="286" r:id="rId5"/>
    <p:sldId id="287" r:id="rId6"/>
    <p:sldId id="290" r:id="rId7"/>
    <p:sldId id="288" r:id="rId8"/>
    <p:sldId id="274" r:id="rId9"/>
    <p:sldId id="289" r:id="rId10"/>
    <p:sldId id="263" r:id="rId11"/>
    <p:sldId id="292" r:id="rId12"/>
    <p:sldId id="293" r:id="rId13"/>
    <p:sldId id="294" r:id="rId14"/>
    <p:sldId id="295" r:id="rId15"/>
    <p:sldId id="297" r:id="rId16"/>
    <p:sldId id="296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6D82"/>
    <a:srgbClr val="61CFD5"/>
    <a:srgbClr val="5BDAD7"/>
    <a:srgbClr val="227D82"/>
    <a:srgbClr val="5BDBC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59B06B-1637-43C4-B487-4F5C0752EB72}">
  <a:tblStyle styleId="{4D59B06B-1637-43C4-B487-4F5C0752EB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4" autoAdjust="0"/>
    <p:restoredTop sz="94660"/>
  </p:normalViewPr>
  <p:slideViewPr>
    <p:cSldViewPr>
      <p:cViewPr>
        <p:scale>
          <a:sx n="90" d="100"/>
          <a:sy n="90" d="100"/>
        </p:scale>
        <p:origin x="-1248" y="-4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8433235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583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20839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78568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784328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64021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33343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478093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564197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7900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40545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910965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01267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686644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35425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179551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730847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aemelia_icons.png"/>
          <p:cNvPicPr preferRelativeResize="0"/>
          <p:nvPr/>
        </p:nvPicPr>
        <p:blipFill rotWithShape="1">
          <a:blip r:embed="rId2">
            <a:alphaModFix amt="40000"/>
          </a:blip>
          <a:srcRect t="30860" b="30860"/>
          <a:stretch/>
        </p:blipFill>
        <p:spPr>
          <a:xfrm>
            <a:off x="0" y="-2"/>
            <a:ext cx="9144000" cy="19688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2786525" y="1968875"/>
            <a:ext cx="5859600" cy="2766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2874625" y="275339"/>
            <a:ext cx="5562000" cy="4428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Shape 29"/>
          <p:cNvSpPr/>
          <p:nvPr/>
        </p:nvSpPr>
        <p:spPr>
          <a:xfrm flipH="1">
            <a:off x="2095200" y="0"/>
            <a:ext cx="7048800" cy="51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2544225" y="297367"/>
            <a:ext cx="2981400" cy="466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5705276" y="297367"/>
            <a:ext cx="2981400" cy="466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hape 35" descr="aemelia_icons.png"/>
          <p:cNvPicPr preferRelativeResize="0"/>
          <p:nvPr/>
        </p:nvPicPr>
        <p:blipFill rotWithShape="1">
          <a:blip r:embed="rId2">
            <a:alphaModFix amt="20000"/>
          </a:blip>
          <a:srcRect l="38542" r="38544"/>
          <a:stretch/>
        </p:blipFill>
        <p:spPr>
          <a:xfrm>
            <a:off x="0" y="0"/>
            <a:ext cx="20952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/>
          <p:nvPr/>
        </p:nvSpPr>
        <p:spPr>
          <a:xfrm flipH="1">
            <a:off x="2095200" y="0"/>
            <a:ext cx="7048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2445100" y="275350"/>
            <a:ext cx="2066100" cy="4650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17100" y="275350"/>
            <a:ext cx="2066100" cy="4650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789100" y="275350"/>
            <a:ext cx="2066100" cy="4650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9FC5E8"/>
                </a:solidFill>
              </a:rPr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>
              <a:solidFill>
                <a:srgbClr val="9FC5E8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Ref idx="1001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2874625" y="484600"/>
            <a:ext cx="5562000" cy="42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Font typeface="Roboto"/>
              <a:buChar char="▸"/>
              <a:defRPr sz="30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●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●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○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Roboto"/>
              <a:buChar char="■"/>
              <a:defRPr sz="18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600" b="1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9600" b="1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4a"/><Relationship Id="rId6" Type="http://schemas.openxmlformats.org/officeDocument/2006/relationships/image" Target="../media/image4.png"/><Relationship Id="rId5" Type="http://schemas.microsoft.com/office/2007/relationships/media" Target="../media/media1.m4a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10.m4a"/><Relationship Id="rId6" Type="http://schemas.openxmlformats.org/officeDocument/2006/relationships/image" Target="../media/image4.png"/><Relationship Id="rId5" Type="http://schemas.microsoft.com/office/2007/relationships/media" Target="../media/media10.m4a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1.xml"/><Relationship Id="rId7" Type="http://schemas.microsoft.com/office/2007/relationships/media" Target="../media/media11.m4a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1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audio" Target="../media/media12.m4a"/><Relationship Id="rId6" Type="http://schemas.openxmlformats.org/officeDocument/2006/relationships/image" Target="../media/image4.png"/><Relationship Id="rId5" Type="http://schemas.microsoft.com/office/2007/relationships/media" Target="../media/media12.m4a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microsoft.com/office/2007/relationships/media" Target="../media/media13.m4a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3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m4a"/><Relationship Id="rId6" Type="http://schemas.openxmlformats.org/officeDocument/2006/relationships/image" Target="../media/image4.png"/><Relationship Id="rId5" Type="http://schemas.microsoft.com/office/2007/relationships/media" Target="../media/media14.m4a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file:///C:\Users\fabreu\UOC\12.TFM\PAC5_TANCAMENT\LLIURABLES\phereuTFM0118Prototip.mp4" TargetMode="External"/><Relationship Id="rId1" Type="http://schemas.openxmlformats.org/officeDocument/2006/relationships/audio" Target="../media/media15.m4a"/><Relationship Id="rId6" Type="http://schemas.openxmlformats.org/officeDocument/2006/relationships/image" Target="../media/image4.png"/><Relationship Id="rId5" Type="http://schemas.microsoft.com/office/2007/relationships/media" Target="../media/media15.m4a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16.m4a"/><Relationship Id="rId6" Type="http://schemas.openxmlformats.org/officeDocument/2006/relationships/image" Target="../media/image4.png"/><Relationship Id="rId5" Type="http://schemas.microsoft.com/office/2007/relationships/media" Target="../media/media16.m4a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2.m4a"/><Relationship Id="rId6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3.m4a"/><Relationship Id="rId6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m4a"/><Relationship Id="rId6" Type="http://schemas.openxmlformats.org/officeDocument/2006/relationships/image" Target="../media/image4.png"/><Relationship Id="rId5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5.m4a"/><Relationship Id="rId6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6.m4a"/><Relationship Id="rId5" Type="http://schemas.openxmlformats.org/officeDocument/2006/relationships/image" Target="../media/image4.png"/><Relationship Id="rId4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7.m4a"/><Relationship Id="rId6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8.m4a"/><Relationship Id="rId5" Type="http://schemas.openxmlformats.org/officeDocument/2006/relationships/image" Target="../media/image4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audio" Target="../media/media9.m4a"/><Relationship Id="rId6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79512" y="1968875"/>
            <a:ext cx="8466913" cy="2766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n-US" sz="4000" dirty="0" err="1" smtClean="0">
                <a:solidFill>
                  <a:srgbClr val="61CFD5"/>
                </a:solidFill>
              </a:rPr>
              <a:t>EsComunica</a:t>
            </a:r>
            <a:r>
              <a:rPr lang="en-US" sz="2800" dirty="0" smtClean="0">
                <a:solidFill>
                  <a:srgbClr val="226D82"/>
                </a:solidFill>
              </a:rPr>
              <a:t/>
            </a:r>
            <a:br>
              <a:rPr lang="en-US" sz="2800" dirty="0" smtClean="0">
                <a:solidFill>
                  <a:srgbClr val="226D82"/>
                </a:solidFill>
              </a:rPr>
            </a:br>
            <a:r>
              <a:rPr lang="en-US" sz="2800" dirty="0" smtClean="0">
                <a:solidFill>
                  <a:srgbClr val="226D82"/>
                </a:solidFill>
              </a:rPr>
              <a:t> </a:t>
            </a:r>
            <a:r>
              <a:rPr lang="en-US" sz="2800" dirty="0" err="1" smtClean="0">
                <a:solidFill>
                  <a:srgbClr val="226D82"/>
                </a:solidFill>
              </a:rPr>
              <a:t>Conceptualització</a:t>
            </a:r>
            <a:r>
              <a:rPr lang="en-US" sz="2800" dirty="0" smtClean="0">
                <a:solidFill>
                  <a:srgbClr val="226D82"/>
                </a:solidFill>
              </a:rPr>
              <a:t> </a:t>
            </a:r>
            <a:r>
              <a:rPr lang="en-US" sz="2800" dirty="0" err="1" smtClean="0">
                <a:solidFill>
                  <a:srgbClr val="226D82"/>
                </a:solidFill>
              </a:rPr>
              <a:t>i</a:t>
            </a:r>
            <a:r>
              <a:rPr lang="en-US" sz="2800" dirty="0" smtClean="0">
                <a:solidFill>
                  <a:srgbClr val="226D82"/>
                </a:solidFill>
              </a:rPr>
              <a:t> </a:t>
            </a:r>
            <a:r>
              <a:rPr lang="en-US" sz="2800" dirty="0" err="1" smtClean="0">
                <a:solidFill>
                  <a:srgbClr val="226D82"/>
                </a:solidFill>
              </a:rPr>
              <a:t>disseny</a:t>
            </a:r>
            <a:r>
              <a:rPr lang="en-US" sz="2800" dirty="0" smtClean="0">
                <a:solidFill>
                  <a:srgbClr val="226D82"/>
                </a:solidFill>
              </a:rPr>
              <a:t> d’ </a:t>
            </a:r>
            <a:r>
              <a:rPr lang="en-US" sz="2800" dirty="0" err="1" smtClean="0">
                <a:solidFill>
                  <a:srgbClr val="226D82"/>
                </a:solidFill>
              </a:rPr>
              <a:t>aplicació</a:t>
            </a:r>
            <a:r>
              <a:rPr lang="en-US" sz="2800" dirty="0" smtClean="0">
                <a:solidFill>
                  <a:srgbClr val="226D82"/>
                </a:solidFill>
              </a:rPr>
              <a:t> </a:t>
            </a:r>
            <a:r>
              <a:rPr lang="en-US" sz="2800" dirty="0" err="1" smtClean="0">
                <a:solidFill>
                  <a:srgbClr val="226D82"/>
                </a:solidFill>
              </a:rPr>
              <a:t>mòbil</a:t>
            </a:r>
            <a:r>
              <a:rPr lang="en-US" sz="2800" dirty="0" smtClean="0">
                <a:solidFill>
                  <a:srgbClr val="226D82"/>
                </a:solidFill>
              </a:rPr>
              <a:t> de </a:t>
            </a:r>
            <a:r>
              <a:rPr lang="en-US" sz="2800" dirty="0" err="1" smtClean="0">
                <a:solidFill>
                  <a:srgbClr val="226D82"/>
                </a:solidFill>
              </a:rPr>
              <a:t>comunicació</a:t>
            </a:r>
            <a:r>
              <a:rPr lang="en-US" sz="2800" dirty="0" smtClean="0">
                <a:solidFill>
                  <a:srgbClr val="226D82"/>
                </a:solidFill>
              </a:rPr>
              <a:t> per a </a:t>
            </a:r>
            <a:r>
              <a:rPr lang="en-US" sz="2800" dirty="0" err="1" smtClean="0">
                <a:solidFill>
                  <a:srgbClr val="226D82"/>
                </a:solidFill>
              </a:rPr>
              <a:t>centres</a:t>
            </a:r>
            <a:r>
              <a:rPr lang="en-US" sz="2800" dirty="0" smtClean="0">
                <a:solidFill>
                  <a:srgbClr val="226D82"/>
                </a:solidFill>
              </a:rPr>
              <a:t> </a:t>
            </a:r>
            <a:r>
              <a:rPr lang="en-US" sz="2800" dirty="0" err="1" smtClean="0">
                <a:solidFill>
                  <a:srgbClr val="226D82"/>
                </a:solidFill>
              </a:rPr>
              <a:t>escolars</a:t>
            </a:r>
            <a:r>
              <a:rPr lang="en-US" sz="2800" dirty="0" smtClean="0">
                <a:solidFill>
                  <a:srgbClr val="226D82"/>
                </a:solidFill>
              </a:rPr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sz="2800" dirty="0"/>
          </a:p>
        </p:txBody>
      </p:sp>
      <p:pic>
        <p:nvPicPr>
          <p:cNvPr id="3" name="2 Imagen" descr="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339502"/>
            <a:ext cx="720080" cy="80008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17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2411760" y="297367"/>
            <a:ext cx="3113865" cy="466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smtClean="0">
                <a:solidFill>
                  <a:srgbClr val="226D82"/>
                </a:solidFill>
              </a:rPr>
              <a:t>Prototips baixa fidelitat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 dirty="0">
              <a:solidFill>
                <a:srgbClr val="226D82"/>
              </a:solidFill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226D82"/>
                </a:solidFill>
              </a:rPr>
              <a:t>Amb els continguts </a:t>
            </a:r>
            <a:r>
              <a:rPr lang="ca-ES" dirty="0" smtClean="0">
                <a:solidFill>
                  <a:srgbClr val="226D82"/>
                </a:solidFill>
              </a:rPr>
              <a:t>i l’estructura de l’aplicació ja definits, es fan els primers esbossos</a:t>
            </a:r>
            <a:endParaRPr dirty="0">
              <a:solidFill>
                <a:srgbClr val="226D82"/>
              </a:solidFill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pic>
        <p:nvPicPr>
          <p:cNvPr id="6" name="5 Imagen" descr="image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627534"/>
            <a:ext cx="1733550" cy="32289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46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pic>
        <p:nvPicPr>
          <p:cNvPr id="12" name="11 Imagen" descr="image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699542"/>
            <a:ext cx="1771650" cy="3257550"/>
          </a:xfrm>
          <a:prstGeom prst="rect">
            <a:avLst/>
          </a:prstGeom>
        </p:spPr>
      </p:pic>
      <p:pic>
        <p:nvPicPr>
          <p:cNvPr id="13" name="12 Imagen" descr="image0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699542"/>
            <a:ext cx="1771650" cy="3257550"/>
          </a:xfrm>
          <a:prstGeom prst="rect">
            <a:avLst/>
          </a:prstGeom>
        </p:spPr>
      </p:pic>
      <p:pic>
        <p:nvPicPr>
          <p:cNvPr id="14" name="13 Imagen" descr="image00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264" y="699542"/>
            <a:ext cx="1771650" cy="32575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47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2411760" y="297367"/>
            <a:ext cx="3113865" cy="466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smtClean="0">
                <a:solidFill>
                  <a:srgbClr val="226D82"/>
                </a:solidFill>
              </a:rPr>
              <a:t>Prototips alta fidelitat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 dirty="0">
              <a:solidFill>
                <a:srgbClr val="226D82"/>
              </a:solidFill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226D82"/>
                </a:solidFill>
              </a:rPr>
              <a:t>Una vegada </a:t>
            </a:r>
            <a:r>
              <a:rPr lang="ca-ES" dirty="0" smtClean="0">
                <a:solidFill>
                  <a:srgbClr val="226D82"/>
                </a:solidFill>
              </a:rPr>
              <a:t>s’ha definit el disseny de les interfícies es desenvolupen els prototips d’alta fidelitat</a:t>
            </a:r>
            <a:endParaRPr dirty="0">
              <a:solidFill>
                <a:srgbClr val="226D82"/>
              </a:solidFill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pic>
        <p:nvPicPr>
          <p:cNvPr id="6" name="5 Imagen" descr="image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917" y="627534"/>
            <a:ext cx="1694163" cy="32289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50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pic>
        <p:nvPicPr>
          <p:cNvPr id="12" name="11 Imagen" descr="image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519" y="699542"/>
            <a:ext cx="1740675" cy="3257550"/>
          </a:xfrm>
          <a:prstGeom prst="rect">
            <a:avLst/>
          </a:prstGeom>
        </p:spPr>
      </p:pic>
      <p:pic>
        <p:nvPicPr>
          <p:cNvPr id="13" name="12 Imagen" descr="image0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808" y="699542"/>
            <a:ext cx="1717617" cy="3257550"/>
          </a:xfrm>
          <a:prstGeom prst="rect">
            <a:avLst/>
          </a:prstGeom>
        </p:spPr>
      </p:pic>
      <p:pic>
        <p:nvPicPr>
          <p:cNvPr id="14" name="13 Imagen" descr="image00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514" y="699542"/>
            <a:ext cx="1679149" cy="32575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2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072050" y="522000"/>
            <a:ext cx="2587200" cy="3725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226D82"/>
                </a:solidFill>
              </a:rPr>
              <a:t>Prototip 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226D82"/>
                </a:solidFill>
              </a:rPr>
              <a:t>semi-operatiu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en" sz="2400" dirty="0" smtClean="0">
              <a:solidFill>
                <a:srgbClr val="226D8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226D82"/>
                </a:solidFill>
              </a:rPr>
              <a:t>La culminació del projecte que es pot veure en el següent vídeo 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5415" y="411509"/>
            <a:ext cx="2468633" cy="432048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22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7" name="phereuTFM0118Prototip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2843808" y="195486"/>
            <a:ext cx="2919722" cy="4790480"/>
          </a:xfrm>
          <a:prstGeom prst="rect">
            <a:avLst/>
          </a:prstGeom>
        </p:spPr>
      </p:pic>
    </p:spTree>
  </p:cSld>
  <p:clrMapOvr>
    <a:masterClrMapping/>
  </p:clrMapOvr>
  <p:transition advTm="18928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30" objId="8"/>
        <p14:stopEvt time="187241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73763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>
              <a:solidFill>
                <a:srgbClr val="073763"/>
              </a:solidFill>
            </a:endParaRPr>
          </a:p>
        </p:txBody>
      </p:sp>
      <p:sp>
        <p:nvSpPr>
          <p:cNvPr id="330" name="Shape 330"/>
          <p:cNvSpPr txBox="1">
            <a:spLocks noGrp="1"/>
          </p:cNvSpPr>
          <p:nvPr>
            <p:ph type="ctrTitle" idx="4294967295"/>
          </p:nvPr>
        </p:nvSpPr>
        <p:spPr>
          <a:xfrm>
            <a:off x="2691650" y="440350"/>
            <a:ext cx="55713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>
                <a:solidFill>
                  <a:srgbClr val="226D82"/>
                </a:solidFill>
              </a:rPr>
              <a:t>GRÀCIES!</a:t>
            </a:r>
            <a:endParaRPr sz="4800" dirty="0">
              <a:solidFill>
                <a:srgbClr val="226D82"/>
              </a:solidFill>
            </a:endParaRPr>
          </a:p>
        </p:txBody>
      </p:sp>
      <p:sp>
        <p:nvSpPr>
          <p:cNvPr id="331" name="Shape 331"/>
          <p:cNvSpPr txBox="1">
            <a:spLocks noGrp="1"/>
          </p:cNvSpPr>
          <p:nvPr>
            <p:ph type="subTitle" idx="4294967295"/>
          </p:nvPr>
        </p:nvSpPr>
        <p:spPr>
          <a:xfrm>
            <a:off x="2796050" y="1927875"/>
            <a:ext cx="5571300" cy="2557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 sz="2400" dirty="0" smtClean="0">
                <a:solidFill>
                  <a:srgbClr val="226D82"/>
                </a:solidFill>
              </a:rPr>
              <a:t>Estaré contenta de respondre a qualsevol dubte a:</a:t>
            </a:r>
            <a:endParaRPr sz="2400" dirty="0">
              <a:solidFill>
                <a:srgbClr val="226D82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" sz="2400" dirty="0" smtClean="0">
              <a:solidFill>
                <a:srgbClr val="226D82"/>
              </a:solidFill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400" dirty="0" smtClean="0">
                <a:solidFill>
                  <a:srgbClr val="226D82"/>
                </a:solidFill>
              </a:rPr>
              <a:t>phereu@uoc.edu</a:t>
            </a:r>
            <a:endParaRPr sz="2400" dirty="0">
              <a:solidFill>
                <a:srgbClr val="226D82"/>
              </a:solidFill>
            </a:endParaRPr>
          </a:p>
        </p:txBody>
      </p:sp>
      <p:pic>
        <p:nvPicPr>
          <p:cNvPr id="6" name="5 Imagen" descr="Icon-16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067694"/>
            <a:ext cx="1272540" cy="12725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223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2691650" y="440350"/>
            <a:ext cx="55713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rgbClr val="226D82"/>
                </a:solidFill>
              </a:rPr>
              <a:t>Presentació autora</a:t>
            </a:r>
            <a:endParaRPr sz="4000" dirty="0">
              <a:solidFill>
                <a:srgbClr val="226D82"/>
              </a:solidFill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2771800" y="1275606"/>
            <a:ext cx="5571300" cy="338437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226D82"/>
              </a:buClr>
            </a:pPr>
            <a:r>
              <a:rPr lang="es-ES" sz="2000" dirty="0" smtClean="0">
                <a:solidFill>
                  <a:srgbClr val="226D82"/>
                </a:solidFill>
              </a:rPr>
              <a:t>Diplomada en </a:t>
            </a:r>
            <a:r>
              <a:rPr lang="es-ES" sz="2000" dirty="0" err="1" smtClean="0">
                <a:solidFill>
                  <a:srgbClr val="226D82"/>
                </a:solidFill>
              </a:rPr>
              <a:t>Ciències</a:t>
            </a:r>
            <a:r>
              <a:rPr lang="es-ES" sz="2000" dirty="0" smtClean="0">
                <a:solidFill>
                  <a:srgbClr val="226D82"/>
                </a:solidFill>
              </a:rPr>
              <a:t> </a:t>
            </a:r>
            <a:r>
              <a:rPr lang="es-ES" sz="2000" dirty="0" err="1" smtClean="0">
                <a:solidFill>
                  <a:srgbClr val="226D82"/>
                </a:solidFill>
              </a:rPr>
              <a:t>Empresarials</a:t>
            </a:r>
            <a:r>
              <a:rPr lang="es-ES" sz="2000" dirty="0" smtClean="0">
                <a:solidFill>
                  <a:srgbClr val="226D82"/>
                </a:solidFill>
              </a:rPr>
              <a:t> per la </a:t>
            </a:r>
            <a:r>
              <a:rPr lang="es-ES" sz="2000" dirty="0" err="1" smtClean="0">
                <a:solidFill>
                  <a:srgbClr val="226D82"/>
                </a:solidFill>
              </a:rPr>
              <a:t>Universitat</a:t>
            </a:r>
            <a:r>
              <a:rPr lang="es-ES" sz="2000" dirty="0" smtClean="0">
                <a:solidFill>
                  <a:srgbClr val="226D82"/>
                </a:solidFill>
              </a:rPr>
              <a:t> de Girona i </a:t>
            </a:r>
            <a:r>
              <a:rPr lang="es-ES" sz="2000" dirty="0" err="1" smtClean="0">
                <a:solidFill>
                  <a:srgbClr val="226D82"/>
                </a:solidFill>
              </a:rPr>
              <a:t>llicenciada</a:t>
            </a:r>
            <a:r>
              <a:rPr lang="es-ES" sz="2000" dirty="0" smtClean="0">
                <a:solidFill>
                  <a:srgbClr val="226D82"/>
                </a:solidFill>
              </a:rPr>
              <a:t> en ADE per la UOC </a:t>
            </a: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Tot i la manca de formació tècnica vaig començar el màster en aplicacions multimèdia interessada per les TIC</a:t>
            </a: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Molt satisfeta dels coneixements adquirits al màster, aquest TFM m’ha donat l’oportunitat de portar a la pràctica una bona part de la meva formació teòrica</a:t>
            </a:r>
          </a:p>
        </p:txBody>
      </p:sp>
      <p:pic>
        <p:nvPicPr>
          <p:cNvPr id="77" name="Shape 77" descr="photo-1434030216411-0b793f4b4173.jpg"/>
          <p:cNvPicPr preferRelativeResize="0"/>
          <p:nvPr/>
        </p:nvPicPr>
        <p:blipFill rotWithShape="1">
          <a:blip r:embed="rId4">
            <a:alphaModFix/>
          </a:blip>
          <a:srcRect l="28831" r="30600"/>
          <a:stretch/>
        </p:blipFill>
        <p:spPr>
          <a:xfrm>
            <a:off x="0" y="0"/>
            <a:ext cx="2086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6" name="5 Imagen" descr="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424" y="195486"/>
            <a:ext cx="434340" cy="43434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91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899592" y="411510"/>
            <a:ext cx="55713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rgbClr val="226D82"/>
                </a:solidFill>
              </a:rPr>
              <a:t>Objectius treball</a:t>
            </a:r>
            <a:endParaRPr sz="4000" dirty="0">
              <a:solidFill>
                <a:srgbClr val="226D82"/>
              </a:solidFill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971600" y="1347614"/>
            <a:ext cx="5571300" cy="25202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Conceptualitzar una eina de comunicació per centres escolars com a aplicació mòbil</a:t>
            </a: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Elaborar-ne el disseny gràfic i de continguts</a:t>
            </a: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Enllestir un prototip </a:t>
            </a:r>
            <a:r>
              <a:rPr lang="ca-ES" sz="2000" dirty="0" err="1" smtClean="0">
                <a:solidFill>
                  <a:srgbClr val="226D82"/>
                </a:solidFill>
              </a:rPr>
              <a:t>semi-operatiu</a:t>
            </a: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Deixar oberta la porta a un futur desenvolupament plenament funcional</a:t>
            </a:r>
          </a:p>
        </p:txBody>
      </p:sp>
      <p:pic>
        <p:nvPicPr>
          <p:cNvPr id="77" name="Shape 77" descr="photo-1434030216411-0b793f4b4173.jp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020273" y="0"/>
            <a:ext cx="21237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23478"/>
            <a:ext cx="434340" cy="4343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23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2915816" y="1923678"/>
            <a:ext cx="5562000" cy="2656451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552450" lvl="0" indent="-514350" rtl="0">
              <a:spcBef>
                <a:spcPts val="600"/>
              </a:spcBef>
              <a:spcAft>
                <a:spcPts val="0"/>
              </a:spcAft>
              <a:buClr>
                <a:srgbClr val="226D82"/>
              </a:buClr>
              <a:buSzPts val="3000"/>
              <a:buFont typeface="+mj-lt"/>
              <a:buAutoNum type="arabicPeriod"/>
            </a:pPr>
            <a:r>
              <a:rPr lang="ca-ES" dirty="0" smtClean="0">
                <a:solidFill>
                  <a:srgbClr val="226D82"/>
                </a:solidFill>
              </a:rPr>
              <a:t>Anàlisi</a:t>
            </a:r>
          </a:p>
          <a:p>
            <a:pPr marL="552450" lvl="0" indent="-514350" rtl="0">
              <a:spcBef>
                <a:spcPts val="600"/>
              </a:spcBef>
              <a:spcAft>
                <a:spcPts val="0"/>
              </a:spcAft>
              <a:buSzPts val="3000"/>
              <a:buFont typeface="+mj-lt"/>
              <a:buAutoNum type="arabicPeriod"/>
            </a:pPr>
            <a:endParaRPr dirty="0">
              <a:solidFill>
                <a:srgbClr val="226D82"/>
              </a:solidFill>
            </a:endParaRPr>
          </a:p>
          <a:p>
            <a:pPr marL="552450" lvl="0" indent="-514350" rtl="0">
              <a:spcBef>
                <a:spcPts val="0"/>
              </a:spcBef>
              <a:spcAft>
                <a:spcPts val="0"/>
              </a:spcAft>
              <a:buClr>
                <a:srgbClr val="226D82"/>
              </a:buClr>
              <a:buSzPts val="3000"/>
              <a:buFont typeface="+mj-lt"/>
              <a:buAutoNum type="arabicPeriod"/>
            </a:pPr>
            <a:r>
              <a:rPr lang="ca-ES" dirty="0" smtClean="0">
                <a:solidFill>
                  <a:srgbClr val="226D82"/>
                </a:solidFill>
              </a:rPr>
              <a:t>Disseny</a:t>
            </a:r>
          </a:p>
          <a:p>
            <a:pPr marL="552450" lvl="0" indent="-514350" rtl="0"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eriod"/>
            </a:pPr>
            <a:endParaRPr dirty="0">
              <a:solidFill>
                <a:srgbClr val="226D82"/>
              </a:solidFill>
            </a:endParaRPr>
          </a:p>
          <a:p>
            <a:pPr marL="552450" lvl="0" indent="-514350" rtl="0">
              <a:spcBef>
                <a:spcPts val="0"/>
              </a:spcBef>
              <a:spcAft>
                <a:spcPts val="0"/>
              </a:spcAft>
              <a:buClr>
                <a:srgbClr val="226D82"/>
              </a:buClr>
              <a:buSzPts val="3000"/>
              <a:buFont typeface="+mj-lt"/>
              <a:buAutoNum type="arabicPeriod"/>
            </a:pPr>
            <a:r>
              <a:rPr lang="ca-ES" dirty="0" smtClean="0">
                <a:solidFill>
                  <a:srgbClr val="226D82"/>
                </a:solidFill>
              </a:rPr>
              <a:t>Demostració</a:t>
            </a:r>
            <a:endParaRPr dirty="0">
              <a:solidFill>
                <a:srgbClr val="226D8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5" name="Shape 75"/>
          <p:cNvSpPr txBox="1">
            <a:spLocks/>
          </p:cNvSpPr>
          <p:nvPr/>
        </p:nvSpPr>
        <p:spPr>
          <a:xfrm>
            <a:off x="2691650" y="440350"/>
            <a:ext cx="5571300" cy="115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tabLst/>
              <a:defRPr/>
            </a:pPr>
            <a:r>
              <a:rPr kumimoji="0" lang="ca-E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226D8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Fases</a:t>
            </a:r>
            <a:r>
              <a:rPr kumimoji="0" lang="ca-ES" sz="4000" b="1" i="0" u="none" strike="noStrike" kern="0" cap="none" spc="0" normalizeH="0" noProof="0" dirty="0" smtClean="0">
                <a:ln>
                  <a:noFill/>
                </a:ln>
                <a:solidFill>
                  <a:srgbClr val="226D8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del treball</a:t>
            </a:r>
            <a:endParaRPr kumimoji="0" lang="ca-ES" sz="4000" b="1" i="0" u="none" strike="noStrike" kern="0" cap="none" spc="0" normalizeH="0" baseline="0" noProof="0" dirty="0">
              <a:ln>
                <a:noFill/>
              </a:ln>
              <a:solidFill>
                <a:srgbClr val="226D8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5 Imagen" descr="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424" y="195486"/>
            <a:ext cx="434340" cy="4343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23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2691650" y="440350"/>
            <a:ext cx="55713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rgbClr val="226D82"/>
                </a:solidFill>
              </a:rPr>
              <a:t>1.Anàlisi</a:t>
            </a:r>
            <a:endParaRPr sz="4000" dirty="0">
              <a:solidFill>
                <a:srgbClr val="226D82"/>
              </a:solidFill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2771800" y="1779662"/>
            <a:ext cx="5571300" cy="237626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Estat de l’art</a:t>
            </a:r>
          </a:p>
          <a:p>
            <a:pPr>
              <a:buClr>
                <a:srgbClr val="226D82"/>
              </a:buClr>
            </a:pP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err="1" smtClean="0">
                <a:solidFill>
                  <a:srgbClr val="226D82"/>
                </a:solidFill>
              </a:rPr>
              <a:t>Public</a:t>
            </a:r>
            <a:r>
              <a:rPr lang="ca-ES" sz="2000" dirty="0" smtClean="0">
                <a:solidFill>
                  <a:srgbClr val="226D82"/>
                </a:solidFill>
              </a:rPr>
              <a:t> objectiu i definició de perfils d’usuari</a:t>
            </a:r>
          </a:p>
          <a:p>
            <a:pPr>
              <a:buClr>
                <a:srgbClr val="5BDAD7"/>
              </a:buClr>
              <a:buNone/>
            </a:pP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Definició de continguts</a:t>
            </a:r>
          </a:p>
        </p:txBody>
      </p:sp>
      <p:pic>
        <p:nvPicPr>
          <p:cNvPr id="77" name="Shape 77" descr="photo-1434030216411-0b793f4b4173.jp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86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6" name="5 Imagen" descr="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424" y="195486"/>
            <a:ext cx="434340" cy="4343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2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2445100" y="275350"/>
            <a:ext cx="2066100" cy="366455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smtClean="0">
                <a:solidFill>
                  <a:srgbClr val="226D82"/>
                </a:solidFill>
              </a:rPr>
              <a:t>Estat de l’art</a:t>
            </a:r>
            <a:endParaRPr b="1" dirty="0">
              <a:solidFill>
                <a:srgbClr val="226D82"/>
              </a:solidFill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226D82"/>
                </a:solidFill>
              </a:rPr>
              <a:t>Tasca de recerca de productes similars al mercat </a:t>
            </a:r>
            <a:r>
              <a:rPr lang="ca-ES" dirty="0" smtClean="0">
                <a:solidFill>
                  <a:srgbClr val="226D82"/>
                </a:solidFill>
              </a:rPr>
              <a:t>i les seves característiques</a:t>
            </a:r>
            <a:r>
              <a:rPr lang="en" dirty="0" smtClean="0">
                <a:solidFill>
                  <a:srgbClr val="226D82"/>
                </a:solidFill>
              </a:rPr>
              <a:t>.</a:t>
            </a:r>
            <a:endParaRPr dirty="0">
              <a:solidFill>
                <a:srgbClr val="226D82"/>
              </a:solidFill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xfrm>
            <a:off x="4617100" y="275350"/>
            <a:ext cx="2066100" cy="465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smtClean="0">
                <a:solidFill>
                  <a:srgbClr val="226D82"/>
                </a:solidFill>
              </a:rPr>
              <a:t>Perfils usuari</a:t>
            </a:r>
            <a:endParaRPr b="1" dirty="0">
              <a:solidFill>
                <a:srgbClr val="226D82"/>
              </a:solidFill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226D82"/>
                </a:solidFill>
              </a:rPr>
              <a:t>Es diferencien dos entorns clars: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226D82"/>
                </a:solidFill>
              </a:rPr>
              <a:t>-Personal dels centres: Gestió de contingut </a:t>
            </a:r>
            <a:r>
              <a:rPr lang="ca-ES" dirty="0" smtClean="0">
                <a:solidFill>
                  <a:srgbClr val="226D82"/>
                </a:solidFill>
              </a:rPr>
              <a:t>i emissió de comunicats (administradors i professionals)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dirty="0" smtClean="0">
                <a:solidFill>
                  <a:srgbClr val="226D82"/>
                </a:solidFill>
              </a:rPr>
              <a:t>- Usuaris externs: Receptors de les comunicacions (alumnes, famílies i organismes).</a:t>
            </a:r>
            <a:endParaRPr dirty="0">
              <a:solidFill>
                <a:srgbClr val="226D82"/>
              </a:solidFill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body" idx="3"/>
          </p:nvPr>
        </p:nvSpPr>
        <p:spPr>
          <a:xfrm>
            <a:off x="6789100" y="275350"/>
            <a:ext cx="2066100" cy="465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smtClean="0">
                <a:solidFill>
                  <a:srgbClr val="226D82"/>
                </a:solidFill>
              </a:rPr>
              <a:t>Continguts</a:t>
            </a:r>
            <a:endParaRPr b="1" dirty="0">
              <a:solidFill>
                <a:srgbClr val="226D8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226D82"/>
                </a:solidFill>
              </a:rPr>
              <a:t>Es defineixen les bases dels continguts de l’aplicació: Dades centres </a:t>
            </a:r>
            <a:r>
              <a:rPr lang="ca-ES" dirty="0" smtClean="0">
                <a:solidFill>
                  <a:srgbClr val="226D82"/>
                </a:solidFill>
              </a:rPr>
              <a:t>i</a:t>
            </a:r>
            <a:r>
              <a:rPr lang="en" dirty="0" smtClean="0">
                <a:solidFill>
                  <a:srgbClr val="226D82"/>
                </a:solidFill>
              </a:rPr>
              <a:t> usuaris, Comunicats, </a:t>
            </a:r>
            <a:r>
              <a:rPr lang="ca-ES" dirty="0" smtClean="0">
                <a:solidFill>
                  <a:srgbClr val="226D82"/>
                </a:solidFill>
              </a:rPr>
              <a:t>Incidències, Missatges, Contactes, Resultats acadèmics, Calendari i Informació.</a:t>
            </a:r>
            <a:endParaRPr dirty="0">
              <a:solidFill>
                <a:srgbClr val="226D82"/>
              </a:solidFill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146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1259632" y="411510"/>
            <a:ext cx="55713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rgbClr val="226D82"/>
                </a:solidFill>
              </a:rPr>
              <a:t>2.Disseny</a:t>
            </a:r>
            <a:endParaRPr sz="4000" dirty="0">
              <a:solidFill>
                <a:srgbClr val="226D82"/>
              </a:solidFill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1331640" y="1275606"/>
            <a:ext cx="5571300" cy="345638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Arquitectura general</a:t>
            </a:r>
          </a:p>
          <a:p>
            <a:pPr>
              <a:buClr>
                <a:srgbClr val="5BDAD7"/>
              </a:buClr>
            </a:pP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Navegació</a:t>
            </a:r>
          </a:p>
          <a:p>
            <a:pPr>
              <a:buClr>
                <a:srgbClr val="5BDAD7"/>
              </a:buClr>
            </a:pP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Logotip</a:t>
            </a:r>
          </a:p>
          <a:p>
            <a:pPr>
              <a:buClr>
                <a:srgbClr val="5BDAD7"/>
              </a:buClr>
            </a:pP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Interfícies</a:t>
            </a:r>
          </a:p>
          <a:p>
            <a:pPr>
              <a:buClr>
                <a:srgbClr val="226D82"/>
              </a:buClr>
            </a:pP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err="1" smtClean="0">
                <a:solidFill>
                  <a:srgbClr val="226D82"/>
                </a:solidFill>
              </a:rPr>
              <a:t>Usabilitat</a:t>
            </a:r>
            <a:endParaRPr lang="ca-ES" sz="2000" dirty="0" smtClean="0">
              <a:solidFill>
                <a:srgbClr val="226D82"/>
              </a:solidFill>
            </a:endParaRPr>
          </a:p>
        </p:txBody>
      </p:sp>
      <p:pic>
        <p:nvPicPr>
          <p:cNvPr id="77" name="Shape 77" descr="photo-1434030216411-0b793f4b4173.jp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020273" y="0"/>
            <a:ext cx="212372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95486"/>
            <a:ext cx="434340" cy="4343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0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2587401" y="344716"/>
            <a:ext cx="1945200" cy="1305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smtClean="0">
                <a:solidFill>
                  <a:srgbClr val="226D82"/>
                </a:solidFill>
              </a:rPr>
              <a:t>Arquitectura general</a:t>
            </a:r>
            <a:endParaRPr b="1" dirty="0">
              <a:solidFill>
                <a:srgbClr val="226D8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226D82"/>
                </a:solidFill>
              </a:rPr>
              <a:t>Conté dos elements, la pròpia aplicació </a:t>
            </a:r>
            <a:r>
              <a:rPr lang="ca-ES" sz="1200" dirty="0" smtClean="0">
                <a:solidFill>
                  <a:srgbClr val="226D82"/>
                </a:solidFill>
              </a:rPr>
              <a:t>i una pàgina web per la gestió</a:t>
            </a:r>
            <a:endParaRPr sz="1200" dirty="0">
              <a:solidFill>
                <a:srgbClr val="226D82"/>
              </a:solidFill>
            </a:endParaRPr>
          </a:p>
        </p:txBody>
      </p:sp>
      <p:sp>
        <p:nvSpPr>
          <p:cNvPr id="278" name="Shape 278"/>
          <p:cNvSpPr txBox="1">
            <a:spLocks noGrp="1"/>
          </p:cNvSpPr>
          <p:nvPr>
            <p:ph type="body" idx="2"/>
          </p:nvPr>
        </p:nvSpPr>
        <p:spPr>
          <a:xfrm>
            <a:off x="4632369" y="344716"/>
            <a:ext cx="1945200" cy="1305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smtClean="0">
                <a:solidFill>
                  <a:srgbClr val="226D82"/>
                </a:solidFill>
              </a:rPr>
              <a:t>Navegació</a:t>
            </a:r>
            <a:endParaRPr b="1" dirty="0">
              <a:solidFill>
                <a:srgbClr val="226D8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226D82"/>
                </a:solidFill>
              </a:rPr>
              <a:t>En base als continguts de la fase d’anàlisi es defineix la navegació de l’aplicació.</a:t>
            </a:r>
            <a:endParaRPr sz="1200" dirty="0">
              <a:solidFill>
                <a:srgbClr val="226D82"/>
              </a:solidFill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3"/>
          </p:nvPr>
        </p:nvSpPr>
        <p:spPr>
          <a:xfrm>
            <a:off x="6677338" y="344716"/>
            <a:ext cx="1945200" cy="1305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smtClean="0">
                <a:solidFill>
                  <a:srgbClr val="226D82"/>
                </a:solidFill>
              </a:rPr>
              <a:t>Logotip</a:t>
            </a:r>
            <a:endParaRPr b="1" dirty="0">
              <a:solidFill>
                <a:srgbClr val="226D8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sz="1200" dirty="0" smtClean="0">
                <a:solidFill>
                  <a:srgbClr val="226D82"/>
                </a:solidFill>
              </a:rPr>
              <a:t>S’analitzen colors, tipografies i grafismes per obtenir un resultat que transmeti gràficament el missatge comunicació.</a:t>
            </a:r>
            <a:endParaRPr sz="1200" dirty="0">
              <a:solidFill>
                <a:srgbClr val="226D8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2587401" y="2230666"/>
            <a:ext cx="1945200" cy="1305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smtClean="0">
                <a:solidFill>
                  <a:srgbClr val="226D82"/>
                </a:solidFill>
              </a:rPr>
              <a:t>Interfícies</a:t>
            </a:r>
            <a:endParaRPr b="1" dirty="0">
              <a:solidFill>
                <a:srgbClr val="226D8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226D82"/>
                </a:solidFill>
              </a:rPr>
              <a:t>Es defineix identitat visual, estructura, tipografies i icones</a:t>
            </a:r>
            <a:endParaRPr sz="1200" dirty="0">
              <a:solidFill>
                <a:srgbClr val="226D82"/>
              </a:solidFill>
            </a:endParaRPr>
          </a:p>
        </p:txBody>
      </p:sp>
      <p:sp>
        <p:nvSpPr>
          <p:cNvPr id="281" name="Shape 281"/>
          <p:cNvSpPr txBox="1">
            <a:spLocks noGrp="1"/>
          </p:cNvSpPr>
          <p:nvPr>
            <p:ph type="body" idx="2"/>
          </p:nvPr>
        </p:nvSpPr>
        <p:spPr>
          <a:xfrm>
            <a:off x="4632369" y="2230666"/>
            <a:ext cx="1945200" cy="1305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a-ES" b="1" dirty="0" err="1" smtClean="0">
                <a:solidFill>
                  <a:srgbClr val="226D82"/>
                </a:solidFill>
              </a:rPr>
              <a:t>Usabilitat</a:t>
            </a:r>
            <a:endParaRPr b="1" dirty="0">
              <a:solidFill>
                <a:srgbClr val="226D82"/>
              </a:solidFill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rgbClr val="226D82"/>
                </a:solidFill>
              </a:rPr>
              <a:t>Es busca la facilitat d’ús </a:t>
            </a:r>
            <a:r>
              <a:rPr lang="ca-ES" sz="1200" dirty="0" smtClean="0">
                <a:solidFill>
                  <a:srgbClr val="226D82"/>
                </a:solidFill>
              </a:rPr>
              <a:t>i</a:t>
            </a:r>
            <a:r>
              <a:rPr lang="en" sz="1200" dirty="0" smtClean="0">
                <a:solidFill>
                  <a:srgbClr val="226D82"/>
                </a:solidFill>
              </a:rPr>
              <a:t> comprensió del producte aplicant els principis de Nielsen</a:t>
            </a:r>
            <a:endParaRPr sz="1200" dirty="0">
              <a:solidFill>
                <a:srgbClr val="226D82"/>
              </a:solidFill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203875" y="1626750"/>
            <a:ext cx="17124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REVIEW SOME CONCEPTS</a:t>
            </a:r>
            <a:endParaRPr dirty="0"/>
          </a:p>
        </p:txBody>
      </p:sp>
      <p:sp>
        <p:nvSpPr>
          <p:cNvPr id="284" name="Shape 284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729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2691650" y="440350"/>
            <a:ext cx="55713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rgbClr val="226D82"/>
                </a:solidFill>
              </a:rPr>
              <a:t>3.Demostració</a:t>
            </a:r>
            <a:endParaRPr sz="4000" dirty="0">
              <a:solidFill>
                <a:srgbClr val="226D82"/>
              </a:solidFill>
            </a:endParaRPr>
          </a:p>
        </p:txBody>
      </p:sp>
      <p:sp>
        <p:nvSpPr>
          <p:cNvPr id="76" name="Shape 76"/>
          <p:cNvSpPr txBox="1">
            <a:spLocks noGrp="1"/>
          </p:cNvSpPr>
          <p:nvPr>
            <p:ph type="subTitle" idx="4294967295"/>
          </p:nvPr>
        </p:nvSpPr>
        <p:spPr>
          <a:xfrm>
            <a:off x="2771800" y="1779662"/>
            <a:ext cx="5571300" cy="237626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Prototips de baixa fidelitat</a:t>
            </a:r>
          </a:p>
          <a:p>
            <a:pPr>
              <a:buClr>
                <a:srgbClr val="5BDAD7"/>
              </a:buClr>
            </a:pP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Prototips d’alta </a:t>
            </a:r>
            <a:r>
              <a:rPr lang="ca-ES" sz="2000" dirty="0" err="1" smtClean="0">
                <a:solidFill>
                  <a:srgbClr val="226D82"/>
                </a:solidFill>
              </a:rPr>
              <a:t>fidelidad</a:t>
            </a: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5BDAD7"/>
              </a:buClr>
            </a:pPr>
            <a:endParaRPr lang="ca-ES" sz="2000" dirty="0" smtClean="0">
              <a:solidFill>
                <a:srgbClr val="226D82"/>
              </a:solidFill>
            </a:endParaRPr>
          </a:p>
          <a:p>
            <a:pPr>
              <a:buClr>
                <a:srgbClr val="226D82"/>
              </a:buClr>
            </a:pPr>
            <a:r>
              <a:rPr lang="ca-ES" sz="2000" dirty="0" smtClean="0">
                <a:solidFill>
                  <a:srgbClr val="226D82"/>
                </a:solidFill>
              </a:rPr>
              <a:t>Objectiu: Prototip </a:t>
            </a:r>
            <a:r>
              <a:rPr lang="ca-ES" sz="2000" dirty="0" err="1" smtClean="0">
                <a:solidFill>
                  <a:srgbClr val="226D82"/>
                </a:solidFill>
              </a:rPr>
              <a:t>semi-funcional</a:t>
            </a:r>
            <a:endParaRPr lang="ca-ES" sz="2000" dirty="0" smtClean="0">
              <a:solidFill>
                <a:srgbClr val="226D82"/>
              </a:solidFill>
            </a:endParaRPr>
          </a:p>
        </p:txBody>
      </p:sp>
      <p:pic>
        <p:nvPicPr>
          <p:cNvPr id="77" name="Shape 77" descr="photo-1434030216411-0b793f4b4173.jp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86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6" name="5 Imagen" descr="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424" y="195486"/>
            <a:ext cx="434340" cy="4343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24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emelia template">
  <a:themeElements>
    <a:clrScheme name="Personalizado 20">
      <a:dk1>
        <a:srgbClr val="000000"/>
      </a:dk1>
      <a:lt1>
        <a:sysClr val="window" lastClr="FFFFFF"/>
      </a:lt1>
      <a:dk2>
        <a:srgbClr val="7FE7E7"/>
      </a:dk2>
      <a:lt2>
        <a:srgbClr val="FFFFFF"/>
      </a:lt2>
      <a:accent1>
        <a:srgbClr val="1C9696"/>
      </a:accent1>
      <a:accent2>
        <a:srgbClr val="FF9999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424</Words>
  <Application>Microsoft Office PowerPoint</Application>
  <PresentationFormat>Presentación en pantalla (16:9)</PresentationFormat>
  <Paragraphs>92</Paragraphs>
  <Slides>16</Slides>
  <Notes>16</Notes>
  <HiddenSlides>0</HiddenSlides>
  <MMClips>17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Aemelia template</vt:lpstr>
      <vt:lpstr>EsComunica  Conceptualització i disseny d’ aplicació mòbil de comunicació per a centres escolars  </vt:lpstr>
      <vt:lpstr>Presentació autora</vt:lpstr>
      <vt:lpstr>Objectius treball</vt:lpstr>
      <vt:lpstr>THIS IS A SLIDE TITLE</vt:lpstr>
      <vt:lpstr>1.Anàlisi</vt:lpstr>
      <vt:lpstr>IN TWO OR THREE COLUMNS</vt:lpstr>
      <vt:lpstr>2.Disseny</vt:lpstr>
      <vt:lpstr>LET’S REVIEW SOME CONCEPTS</vt:lpstr>
      <vt:lpstr>3.Demostració</vt:lpstr>
      <vt:lpstr>YOU CAN ALSO SPLIT YOUR CONTENT</vt:lpstr>
      <vt:lpstr>IN TWO OR THREE COLUMNS</vt:lpstr>
      <vt:lpstr>YOU CAN ALSO SPLIT YOUR CONTENT</vt:lpstr>
      <vt:lpstr>IN TWO OR THREE COLUMNS</vt:lpstr>
      <vt:lpstr>A PICTURE IS WORTH A THOUSAND WORDS</vt:lpstr>
      <vt:lpstr>A PICTURE IS WORTH A THOUSAND WORDS</vt:lpstr>
      <vt:lpstr>GRÀCIES!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fabreu</dc:creator>
  <cp:lastModifiedBy>Usuario</cp:lastModifiedBy>
  <cp:revision>21</cp:revision>
  <dcterms:modified xsi:type="dcterms:W3CDTF">2018-01-29T20:00:04Z</dcterms:modified>
</cp:coreProperties>
</file>