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8" r:id="rId3"/>
    <p:sldId id="285" r:id="rId4"/>
    <p:sldId id="286" r:id="rId5"/>
    <p:sldId id="288" r:id="rId6"/>
    <p:sldId id="295" r:id="rId7"/>
    <p:sldId id="297" r:id="rId8"/>
    <p:sldId id="296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26D82"/>
    <a:srgbClr val="61CFD5"/>
    <a:srgbClr val="5BDAD7"/>
    <a:srgbClr val="227D82"/>
    <a:srgbClr val="5BDBC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D59B06B-1637-43C4-B487-4F5C0752EB72}">
  <a:tblStyle styleId="{4D59B06B-1637-43C4-B487-4F5C0752EB7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4" autoAdjust="0"/>
    <p:restoredTop sz="94660"/>
  </p:normalViewPr>
  <p:slideViewPr>
    <p:cSldViewPr>
      <p:cViewPr>
        <p:scale>
          <a:sx n="91" d="100"/>
          <a:sy n="91" d="100"/>
        </p:scale>
        <p:origin x="-1224" y="-4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62795636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976189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219442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003768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4284499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920505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856886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3448577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812482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 descr="aemelia_icons.png"/>
          <p:cNvPicPr preferRelativeResize="0"/>
          <p:nvPr/>
        </p:nvPicPr>
        <p:blipFill rotWithShape="1">
          <a:blip r:embed="rId2">
            <a:alphaModFix amt="40000"/>
          </a:blip>
          <a:srcRect t="30860" b="30860"/>
          <a:stretch/>
        </p:blipFill>
        <p:spPr>
          <a:xfrm>
            <a:off x="0" y="-2"/>
            <a:ext cx="9144000" cy="196887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2786525" y="1968875"/>
            <a:ext cx="5859600" cy="2766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hape 22" descr="aemelia_icons.png"/>
          <p:cNvPicPr preferRelativeResize="0"/>
          <p:nvPr/>
        </p:nvPicPr>
        <p:blipFill rotWithShape="1">
          <a:blip r:embed="rId2">
            <a:alphaModFix amt="20000"/>
          </a:blip>
          <a:srcRect l="38542" r="38544"/>
          <a:stretch/>
        </p:blipFill>
        <p:spPr>
          <a:xfrm>
            <a:off x="0" y="0"/>
            <a:ext cx="20952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Shape 23"/>
          <p:cNvSpPr/>
          <p:nvPr/>
        </p:nvSpPr>
        <p:spPr>
          <a:xfrm flipH="1">
            <a:off x="2095200" y="0"/>
            <a:ext cx="7048800" cy="514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2874625" y="275339"/>
            <a:ext cx="5562000" cy="4428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6FA8DC"/>
              </a:buClr>
              <a:buSzPts val="3000"/>
              <a:buChar char="▸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2400"/>
              <a:buChar char="▹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9FC5E8"/>
                </a:solidFill>
              </a:rPr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>
              <a:solidFill>
                <a:srgbClr val="9FC5E8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Ref idx="1001">
        <a:schemeClr val="bg2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2874625" y="484600"/>
            <a:ext cx="5562000" cy="4207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6FA8DC"/>
              </a:buClr>
              <a:buSzPts val="3000"/>
              <a:buFont typeface="Roboto"/>
              <a:buChar char="▸"/>
              <a:defRPr sz="30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2400"/>
              <a:buFont typeface="Roboto"/>
              <a:buChar char="▹"/>
              <a:defRPr sz="24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2400"/>
              <a:buFont typeface="Roboto"/>
              <a:buChar char="■"/>
              <a:defRPr sz="24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1800"/>
              <a:buFont typeface="Roboto"/>
              <a:buChar char="●"/>
              <a:defRPr sz="18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Roboto"/>
              <a:buChar char="○"/>
              <a:defRPr sz="18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Roboto"/>
              <a:buChar char="■"/>
              <a:defRPr sz="18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Roboto"/>
              <a:buChar char="●"/>
              <a:defRPr sz="18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Roboto"/>
              <a:buChar char="○"/>
              <a:defRPr sz="18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Roboto"/>
              <a:buChar char="■"/>
              <a:defRPr sz="18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600" b="1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9600" b="1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7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4a"/><Relationship Id="rId6" Type="http://schemas.openxmlformats.org/officeDocument/2006/relationships/image" Target="../media/image4.png"/><Relationship Id="rId5" Type="http://schemas.microsoft.com/office/2007/relationships/media" Target="../media/media1.m4a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media2.m4a"/><Relationship Id="rId6" Type="http://schemas.microsoft.com/office/2007/relationships/media" Target="../media/media2.m4a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media3.m4a"/><Relationship Id="rId6" Type="http://schemas.microsoft.com/office/2007/relationships/media" Target="../media/media3.m4a"/><Relationship Id="rId5" Type="http://schemas.openxmlformats.org/officeDocument/2006/relationships/image" Target="../media/image6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4.m4a"/><Relationship Id="rId6" Type="http://schemas.openxmlformats.org/officeDocument/2006/relationships/image" Target="../media/image4.png"/><Relationship Id="rId5" Type="http://schemas.microsoft.com/office/2007/relationships/media" Target="../media/media4.m4a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media5.m4a"/><Relationship Id="rId6" Type="http://schemas.microsoft.com/office/2007/relationships/media" Target="../media/media5.m4a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6.m4a"/><Relationship Id="rId6" Type="http://schemas.openxmlformats.org/officeDocument/2006/relationships/image" Target="../media/image4.png"/><Relationship Id="rId5" Type="http://schemas.microsoft.com/office/2007/relationships/media" Target="../media/media6.m4a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video" Target="file:///C:\Users\fabreu\UOC\12.TFM\PAC5_TANCAMENT\LLIURABLES\phereuTFM0118Prototip.mp4" TargetMode="External"/><Relationship Id="rId1" Type="http://schemas.openxmlformats.org/officeDocument/2006/relationships/audio" Target="../media/media7.m4a"/><Relationship Id="rId6" Type="http://schemas.openxmlformats.org/officeDocument/2006/relationships/image" Target="../media/image4.png"/><Relationship Id="rId5" Type="http://schemas.microsoft.com/office/2007/relationships/media" Target="../media/media7.m4a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audio" Target="../media/media8.m4a"/><Relationship Id="rId6" Type="http://schemas.openxmlformats.org/officeDocument/2006/relationships/image" Target="../media/image4.png"/><Relationship Id="rId5" Type="http://schemas.microsoft.com/office/2007/relationships/media" Target="../media/media8.m4a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>
          <a:xfrm>
            <a:off x="179512" y="1968875"/>
            <a:ext cx="8466913" cy="27663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/>
            <a:r>
              <a:rPr lang="en-US" sz="4000" dirty="0" err="1" smtClean="0">
                <a:solidFill>
                  <a:srgbClr val="61CFD5"/>
                </a:solidFill>
              </a:rPr>
              <a:t>EsComunica</a:t>
            </a:r>
            <a:r>
              <a:rPr lang="en-US" sz="2800" dirty="0" smtClean="0">
                <a:solidFill>
                  <a:srgbClr val="226D82"/>
                </a:solidFill>
              </a:rPr>
              <a:t/>
            </a:r>
            <a:br>
              <a:rPr lang="en-US" sz="2800" dirty="0" smtClean="0">
                <a:solidFill>
                  <a:srgbClr val="226D82"/>
                </a:solidFill>
              </a:rPr>
            </a:br>
            <a:r>
              <a:rPr lang="en-US" sz="2800" dirty="0" smtClean="0">
                <a:solidFill>
                  <a:srgbClr val="226D82"/>
                </a:solidFill>
              </a:rPr>
              <a:t> </a:t>
            </a:r>
            <a:r>
              <a:rPr lang="en-US" sz="2800" dirty="0" err="1" smtClean="0">
                <a:solidFill>
                  <a:srgbClr val="226D82"/>
                </a:solidFill>
              </a:rPr>
              <a:t>Conceptualització</a:t>
            </a:r>
            <a:r>
              <a:rPr lang="en-US" sz="2800" dirty="0" smtClean="0">
                <a:solidFill>
                  <a:srgbClr val="226D82"/>
                </a:solidFill>
              </a:rPr>
              <a:t> </a:t>
            </a:r>
            <a:r>
              <a:rPr lang="en-US" sz="2800" dirty="0" err="1" smtClean="0">
                <a:solidFill>
                  <a:srgbClr val="226D82"/>
                </a:solidFill>
              </a:rPr>
              <a:t>i</a:t>
            </a:r>
            <a:r>
              <a:rPr lang="en-US" sz="2800" dirty="0" smtClean="0">
                <a:solidFill>
                  <a:srgbClr val="226D82"/>
                </a:solidFill>
              </a:rPr>
              <a:t> </a:t>
            </a:r>
            <a:r>
              <a:rPr lang="en-US" sz="2800" dirty="0" err="1" smtClean="0">
                <a:solidFill>
                  <a:srgbClr val="226D82"/>
                </a:solidFill>
              </a:rPr>
              <a:t>disseny</a:t>
            </a:r>
            <a:r>
              <a:rPr lang="en-US" sz="2800" dirty="0" smtClean="0">
                <a:solidFill>
                  <a:srgbClr val="226D82"/>
                </a:solidFill>
              </a:rPr>
              <a:t> d’ </a:t>
            </a:r>
            <a:r>
              <a:rPr lang="en-US" sz="2800" dirty="0" err="1" smtClean="0">
                <a:solidFill>
                  <a:srgbClr val="226D82"/>
                </a:solidFill>
              </a:rPr>
              <a:t>aplicació</a:t>
            </a:r>
            <a:r>
              <a:rPr lang="en-US" sz="2800" dirty="0" smtClean="0">
                <a:solidFill>
                  <a:srgbClr val="226D82"/>
                </a:solidFill>
              </a:rPr>
              <a:t> </a:t>
            </a:r>
            <a:r>
              <a:rPr lang="en-US" sz="2800" dirty="0" err="1" smtClean="0">
                <a:solidFill>
                  <a:srgbClr val="226D82"/>
                </a:solidFill>
              </a:rPr>
              <a:t>mòbil</a:t>
            </a:r>
            <a:r>
              <a:rPr lang="en-US" sz="2800" dirty="0" smtClean="0">
                <a:solidFill>
                  <a:srgbClr val="226D82"/>
                </a:solidFill>
              </a:rPr>
              <a:t> de </a:t>
            </a:r>
            <a:r>
              <a:rPr lang="en-US" sz="2800" dirty="0" err="1" smtClean="0">
                <a:solidFill>
                  <a:srgbClr val="226D82"/>
                </a:solidFill>
              </a:rPr>
              <a:t>comunicació</a:t>
            </a:r>
            <a:r>
              <a:rPr lang="en-US" sz="2800" dirty="0" smtClean="0">
                <a:solidFill>
                  <a:srgbClr val="226D82"/>
                </a:solidFill>
              </a:rPr>
              <a:t> per a </a:t>
            </a:r>
            <a:r>
              <a:rPr lang="en-US" sz="2800" dirty="0" err="1" smtClean="0">
                <a:solidFill>
                  <a:srgbClr val="226D82"/>
                </a:solidFill>
              </a:rPr>
              <a:t>centres</a:t>
            </a:r>
            <a:r>
              <a:rPr lang="en-US" sz="2800" dirty="0" smtClean="0">
                <a:solidFill>
                  <a:srgbClr val="226D82"/>
                </a:solidFill>
              </a:rPr>
              <a:t> </a:t>
            </a:r>
            <a:r>
              <a:rPr lang="en-US" sz="2800" dirty="0" err="1" smtClean="0">
                <a:solidFill>
                  <a:srgbClr val="226D82"/>
                </a:solidFill>
              </a:rPr>
              <a:t>escolars</a:t>
            </a:r>
            <a:r>
              <a:rPr lang="en-US" sz="2800" dirty="0" smtClean="0">
                <a:solidFill>
                  <a:srgbClr val="226D82"/>
                </a:solidFill>
              </a:rPr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sz="2800" dirty="0"/>
          </a:p>
        </p:txBody>
      </p:sp>
      <p:pic>
        <p:nvPicPr>
          <p:cNvPr id="3" name="2 Imagen" descr="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7" y="339502"/>
            <a:ext cx="720080" cy="800089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3485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ctrTitle" idx="4294967295"/>
          </p:nvPr>
        </p:nvSpPr>
        <p:spPr>
          <a:xfrm>
            <a:off x="2691650" y="440350"/>
            <a:ext cx="5571300" cy="1159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solidFill>
                  <a:srgbClr val="226D82"/>
                </a:solidFill>
              </a:rPr>
              <a:t>Què és EsComunica?</a:t>
            </a:r>
            <a:endParaRPr sz="4000" dirty="0">
              <a:solidFill>
                <a:srgbClr val="226D82"/>
              </a:solidFill>
            </a:endParaRPr>
          </a:p>
        </p:txBody>
      </p:sp>
      <p:sp>
        <p:nvSpPr>
          <p:cNvPr id="76" name="Shape 76"/>
          <p:cNvSpPr txBox="1">
            <a:spLocks noGrp="1"/>
          </p:cNvSpPr>
          <p:nvPr>
            <p:ph type="subTitle" idx="4294967295"/>
          </p:nvPr>
        </p:nvSpPr>
        <p:spPr>
          <a:xfrm>
            <a:off x="2771800" y="1275606"/>
            <a:ext cx="5571300" cy="3384376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Clr>
                <a:srgbClr val="226D82"/>
              </a:buClr>
            </a:pPr>
            <a:r>
              <a:rPr lang="ca-ES" sz="2000" dirty="0" smtClean="0">
                <a:solidFill>
                  <a:srgbClr val="226D82"/>
                </a:solidFill>
              </a:rPr>
              <a:t>Aplicació mòbil </a:t>
            </a:r>
          </a:p>
          <a:p>
            <a:pPr>
              <a:buClr>
                <a:srgbClr val="226D82"/>
              </a:buClr>
            </a:pPr>
            <a:endParaRPr lang="ca-ES" sz="2000" dirty="0" smtClean="0">
              <a:solidFill>
                <a:srgbClr val="226D82"/>
              </a:solidFill>
            </a:endParaRPr>
          </a:p>
          <a:p>
            <a:pPr>
              <a:buClr>
                <a:srgbClr val="226D82"/>
              </a:buClr>
            </a:pPr>
            <a:r>
              <a:rPr lang="ca-ES" sz="2000" dirty="0" smtClean="0">
                <a:solidFill>
                  <a:srgbClr val="226D82"/>
                </a:solidFill>
              </a:rPr>
              <a:t>Comunicació dels centres escolars</a:t>
            </a:r>
          </a:p>
          <a:p>
            <a:pPr>
              <a:buClr>
                <a:srgbClr val="226D82"/>
              </a:buClr>
            </a:pPr>
            <a:endParaRPr lang="ca-ES" sz="2000" dirty="0" smtClean="0">
              <a:solidFill>
                <a:srgbClr val="226D82"/>
              </a:solidFill>
            </a:endParaRPr>
          </a:p>
          <a:p>
            <a:pPr>
              <a:buClr>
                <a:srgbClr val="226D82"/>
              </a:buClr>
            </a:pPr>
            <a:r>
              <a:rPr lang="ca-ES" sz="2000" dirty="0" smtClean="0">
                <a:solidFill>
                  <a:srgbClr val="226D82"/>
                </a:solidFill>
              </a:rPr>
              <a:t>Unifica totes les vies en una de sola</a:t>
            </a:r>
          </a:p>
          <a:p>
            <a:pPr>
              <a:buClr>
                <a:srgbClr val="226D82"/>
              </a:buClr>
            </a:pPr>
            <a:endParaRPr lang="ca-ES" sz="2000" dirty="0" smtClean="0">
              <a:solidFill>
                <a:srgbClr val="226D82"/>
              </a:solidFill>
            </a:endParaRPr>
          </a:p>
          <a:p>
            <a:pPr>
              <a:buClr>
                <a:srgbClr val="226D82"/>
              </a:buClr>
            </a:pPr>
            <a:r>
              <a:rPr lang="ca-ES" sz="2000" dirty="0" smtClean="0">
                <a:solidFill>
                  <a:srgbClr val="226D82"/>
                </a:solidFill>
              </a:rPr>
              <a:t>Fàcil d’usar</a:t>
            </a:r>
          </a:p>
        </p:txBody>
      </p:sp>
      <p:pic>
        <p:nvPicPr>
          <p:cNvPr id="77" name="Shape 77" descr="photo-1434030216411-0b793f4b4173.jpg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086625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6" name="5 Imagen" descr="Ico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8424" y="195486"/>
            <a:ext cx="434340" cy="43434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2091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ctrTitle" idx="4294967295"/>
          </p:nvPr>
        </p:nvSpPr>
        <p:spPr>
          <a:xfrm>
            <a:off x="899592" y="411510"/>
            <a:ext cx="5571300" cy="1159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solidFill>
                  <a:srgbClr val="226D82"/>
                </a:solidFill>
              </a:rPr>
              <a:t>Per qui és?</a:t>
            </a:r>
            <a:endParaRPr sz="4000" dirty="0">
              <a:solidFill>
                <a:srgbClr val="226D82"/>
              </a:solidFill>
            </a:endParaRPr>
          </a:p>
        </p:txBody>
      </p:sp>
      <p:sp>
        <p:nvSpPr>
          <p:cNvPr id="76" name="Shape 76"/>
          <p:cNvSpPr txBox="1">
            <a:spLocks noGrp="1"/>
          </p:cNvSpPr>
          <p:nvPr>
            <p:ph type="subTitle" idx="4294967295"/>
          </p:nvPr>
        </p:nvSpPr>
        <p:spPr>
          <a:xfrm>
            <a:off x="971600" y="1347614"/>
            <a:ext cx="5571300" cy="252028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Clr>
                <a:srgbClr val="226D82"/>
              </a:buClr>
            </a:pPr>
            <a:r>
              <a:rPr lang="ca-ES" sz="2000" dirty="0" smtClean="0">
                <a:solidFill>
                  <a:srgbClr val="226D82"/>
                </a:solidFill>
              </a:rPr>
              <a:t>Pels centres escolars: facilita i unifica la comunicació amb alumnes i famílies amb una gestió senzilla mitjançant una pàgina web</a:t>
            </a:r>
          </a:p>
          <a:p>
            <a:pPr>
              <a:buClr>
                <a:srgbClr val="226D82"/>
              </a:buClr>
            </a:pPr>
            <a:r>
              <a:rPr lang="ca-ES" sz="2000" dirty="0" smtClean="0">
                <a:solidFill>
                  <a:srgbClr val="226D82"/>
                </a:solidFill>
              </a:rPr>
              <a:t>Pels seus usuaris: disposen de tota la informació que els fa arribar el centre per un únic canal al seu mòbil</a:t>
            </a:r>
          </a:p>
        </p:txBody>
      </p:sp>
      <p:pic>
        <p:nvPicPr>
          <p:cNvPr id="77" name="Shape 77" descr="photo-1434030216411-0b793f4b4173.jpg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020273" y="0"/>
            <a:ext cx="2123728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Ico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123478"/>
            <a:ext cx="434340" cy="43434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24105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2915816" y="1923678"/>
            <a:ext cx="5562000" cy="2656451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552450" lvl="0" indent="-514350" rtl="0">
              <a:spcBef>
                <a:spcPts val="600"/>
              </a:spcBef>
              <a:spcAft>
                <a:spcPts val="0"/>
              </a:spcAft>
              <a:buClr>
                <a:srgbClr val="226D82"/>
              </a:buClr>
              <a:buSzPts val="3000"/>
              <a:buFont typeface="+mj-lt"/>
              <a:buAutoNum type="arabicPeriod"/>
            </a:pPr>
            <a:r>
              <a:rPr lang="ca-ES" dirty="0" smtClean="0">
                <a:solidFill>
                  <a:srgbClr val="226D82"/>
                </a:solidFill>
              </a:rPr>
              <a:t>Estalvi en temps i diners</a:t>
            </a:r>
          </a:p>
          <a:p>
            <a:pPr marL="552450" lvl="0" indent="-514350" rtl="0">
              <a:spcBef>
                <a:spcPts val="600"/>
              </a:spcBef>
              <a:spcAft>
                <a:spcPts val="0"/>
              </a:spcAft>
              <a:buSzPts val="3000"/>
              <a:buFont typeface="+mj-lt"/>
              <a:buAutoNum type="arabicPeriod"/>
            </a:pPr>
            <a:endParaRPr dirty="0">
              <a:solidFill>
                <a:srgbClr val="226D82"/>
              </a:solidFill>
            </a:endParaRPr>
          </a:p>
          <a:p>
            <a:pPr marL="552450" lvl="0" indent="-514350" rtl="0">
              <a:spcBef>
                <a:spcPts val="0"/>
              </a:spcBef>
              <a:spcAft>
                <a:spcPts val="0"/>
              </a:spcAft>
              <a:buClr>
                <a:srgbClr val="226D82"/>
              </a:buClr>
              <a:buSzPts val="3000"/>
              <a:buFont typeface="+mj-lt"/>
              <a:buAutoNum type="arabicPeriod"/>
            </a:pPr>
            <a:r>
              <a:rPr lang="ca-ES" dirty="0" smtClean="0">
                <a:solidFill>
                  <a:srgbClr val="226D82"/>
                </a:solidFill>
              </a:rPr>
              <a:t>Millora l’eficàcia </a:t>
            </a:r>
          </a:p>
          <a:p>
            <a:pPr marL="552450" lvl="0" indent="-514350" rtl="0">
              <a:spcBef>
                <a:spcPts val="0"/>
              </a:spcBef>
              <a:spcAft>
                <a:spcPts val="0"/>
              </a:spcAft>
              <a:buSzPts val="3000"/>
              <a:buFont typeface="+mj-lt"/>
              <a:buAutoNum type="arabicPeriod"/>
            </a:pPr>
            <a:endParaRPr dirty="0">
              <a:solidFill>
                <a:srgbClr val="226D82"/>
              </a:solidFill>
            </a:endParaRPr>
          </a:p>
          <a:p>
            <a:pPr marL="552450" lvl="0" indent="-514350" rtl="0">
              <a:spcBef>
                <a:spcPts val="0"/>
              </a:spcBef>
              <a:spcAft>
                <a:spcPts val="0"/>
              </a:spcAft>
              <a:buClr>
                <a:srgbClr val="226D82"/>
              </a:buClr>
              <a:buSzPts val="3000"/>
              <a:buFont typeface="+mj-lt"/>
              <a:buAutoNum type="arabicPeriod"/>
            </a:pPr>
            <a:r>
              <a:rPr lang="ca-ES" dirty="0" smtClean="0">
                <a:solidFill>
                  <a:srgbClr val="226D82"/>
                </a:solidFill>
              </a:rPr>
              <a:t>Facilitat i comoditat</a:t>
            </a:r>
            <a:endParaRPr dirty="0">
              <a:solidFill>
                <a:srgbClr val="226D82"/>
              </a:solidFill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sp>
        <p:nvSpPr>
          <p:cNvPr id="5" name="Shape 75"/>
          <p:cNvSpPr txBox="1">
            <a:spLocks/>
          </p:cNvSpPr>
          <p:nvPr/>
        </p:nvSpPr>
        <p:spPr>
          <a:xfrm>
            <a:off x="2691650" y="440350"/>
            <a:ext cx="5571300" cy="115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tabLst/>
              <a:defRPr/>
            </a:pPr>
            <a:r>
              <a:rPr kumimoji="0" lang="ca-E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226D82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Què soluciona?</a:t>
            </a:r>
            <a:endParaRPr kumimoji="0" lang="ca-ES" sz="4000" b="1" i="0" u="none" strike="noStrike" kern="0" cap="none" spc="0" normalizeH="0" baseline="0" noProof="0" dirty="0">
              <a:ln>
                <a:noFill/>
              </a:ln>
              <a:solidFill>
                <a:srgbClr val="226D82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" name="5 Imagen" descr="Ic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8424" y="195486"/>
            <a:ext cx="434340" cy="43434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28715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ctrTitle" idx="4294967295"/>
          </p:nvPr>
        </p:nvSpPr>
        <p:spPr>
          <a:xfrm>
            <a:off x="1259632" y="411510"/>
            <a:ext cx="5571300" cy="1159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solidFill>
                  <a:srgbClr val="226D82"/>
                </a:solidFill>
              </a:rPr>
              <a:t>Com funciona?</a:t>
            </a:r>
            <a:endParaRPr sz="4000" dirty="0">
              <a:solidFill>
                <a:srgbClr val="226D82"/>
              </a:solidFill>
            </a:endParaRPr>
          </a:p>
        </p:txBody>
      </p:sp>
      <p:sp>
        <p:nvSpPr>
          <p:cNvPr id="76" name="Shape 76"/>
          <p:cNvSpPr txBox="1">
            <a:spLocks noGrp="1"/>
          </p:cNvSpPr>
          <p:nvPr>
            <p:ph type="subTitle" idx="4294967295"/>
          </p:nvPr>
        </p:nvSpPr>
        <p:spPr>
          <a:xfrm>
            <a:off x="1331640" y="1275606"/>
            <a:ext cx="5571300" cy="345638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Clr>
                <a:srgbClr val="226D82"/>
              </a:buClr>
            </a:pPr>
            <a:r>
              <a:rPr lang="ca-ES" sz="2000" dirty="0" smtClean="0">
                <a:solidFill>
                  <a:srgbClr val="226D82"/>
                </a:solidFill>
              </a:rPr>
              <a:t>L’usuari només s’ha de descarregar </a:t>
            </a:r>
            <a:r>
              <a:rPr lang="ca-ES" sz="2000" dirty="0" err="1" smtClean="0">
                <a:solidFill>
                  <a:srgbClr val="226D82"/>
                </a:solidFill>
              </a:rPr>
              <a:t>l’App</a:t>
            </a:r>
            <a:endParaRPr lang="ca-ES" sz="2000" dirty="0" smtClean="0">
              <a:solidFill>
                <a:srgbClr val="226D82"/>
              </a:solidFill>
            </a:endParaRPr>
          </a:p>
          <a:p>
            <a:pPr>
              <a:buClr>
                <a:srgbClr val="5BDAD7"/>
              </a:buClr>
            </a:pPr>
            <a:endParaRPr lang="ca-ES" sz="2000" dirty="0" smtClean="0">
              <a:solidFill>
                <a:srgbClr val="226D82"/>
              </a:solidFill>
            </a:endParaRPr>
          </a:p>
          <a:p>
            <a:pPr>
              <a:buClr>
                <a:srgbClr val="226D82"/>
              </a:buClr>
            </a:pPr>
            <a:r>
              <a:rPr lang="ca-ES" sz="2000" dirty="0" smtClean="0">
                <a:solidFill>
                  <a:srgbClr val="226D82"/>
                </a:solidFill>
              </a:rPr>
              <a:t>El centre proporciona usuari i contrasenya</a:t>
            </a:r>
          </a:p>
          <a:p>
            <a:pPr>
              <a:buClr>
                <a:srgbClr val="5BDAD7"/>
              </a:buClr>
            </a:pPr>
            <a:endParaRPr lang="ca-ES" sz="2000" dirty="0" smtClean="0">
              <a:solidFill>
                <a:srgbClr val="226D82"/>
              </a:solidFill>
            </a:endParaRPr>
          </a:p>
          <a:p>
            <a:pPr>
              <a:buClr>
                <a:srgbClr val="226D82"/>
              </a:buClr>
            </a:pPr>
            <a:r>
              <a:rPr lang="ca-ES" sz="2000" dirty="0" smtClean="0">
                <a:solidFill>
                  <a:srgbClr val="226D82"/>
                </a:solidFill>
              </a:rPr>
              <a:t>Una vegada activat rebrà tots els comunicats</a:t>
            </a:r>
          </a:p>
          <a:p>
            <a:pPr>
              <a:buClr>
                <a:srgbClr val="5BDAD7"/>
              </a:buClr>
            </a:pPr>
            <a:endParaRPr lang="ca-ES" sz="2000" dirty="0" smtClean="0">
              <a:solidFill>
                <a:srgbClr val="226D82"/>
              </a:solidFill>
            </a:endParaRPr>
          </a:p>
          <a:p>
            <a:pPr>
              <a:buClr>
                <a:srgbClr val="226D82"/>
              </a:buClr>
            </a:pPr>
            <a:r>
              <a:rPr lang="ca-ES" sz="2000" dirty="0" smtClean="0">
                <a:solidFill>
                  <a:srgbClr val="226D82"/>
                </a:solidFill>
              </a:rPr>
              <a:t>Podrà consultar resultats acadèmics, calendari de l’escola o enviar missatges</a:t>
            </a:r>
          </a:p>
        </p:txBody>
      </p:sp>
      <p:pic>
        <p:nvPicPr>
          <p:cNvPr id="77" name="Shape 77" descr="photo-1434030216411-0b793f4b4173.jpg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020273" y="0"/>
            <a:ext cx="2123728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Ico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195486"/>
            <a:ext cx="434340" cy="43434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42056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5364088" y="522000"/>
            <a:ext cx="3295162" cy="3725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000" b="1" dirty="0" smtClean="0">
                <a:solidFill>
                  <a:srgbClr val="226D82"/>
                </a:solidFill>
              </a:rPr>
              <a:t>Demostració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lang="en" sz="2400" dirty="0" smtClean="0">
              <a:solidFill>
                <a:srgbClr val="226D82"/>
              </a:solidFill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dirty="0" smtClean="0">
                <a:solidFill>
                  <a:srgbClr val="226D82"/>
                </a:solidFill>
              </a:rPr>
              <a:t>A continuació vídeo demostratiu del funcionament</a:t>
            </a:r>
          </a:p>
        </p:txBody>
      </p:sp>
      <p:pic>
        <p:nvPicPr>
          <p:cNvPr id="140" name="Shape 14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2535415" y="411509"/>
            <a:ext cx="2468633" cy="4320481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8886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  <p:pic>
        <p:nvPicPr>
          <p:cNvPr id="7" name="phereuTFM0118Prototip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2915816" y="123478"/>
            <a:ext cx="2919722" cy="4790480"/>
          </a:xfrm>
          <a:prstGeom prst="rect">
            <a:avLst/>
          </a:prstGeom>
        </p:spPr>
      </p:pic>
    </p:spTree>
  </p:cSld>
  <p:clrMapOvr>
    <a:masterClrMapping/>
  </p:clrMapOvr>
  <p:transition advTm="188587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  <p:extLst mod="1">
    <p:ext uri="{E180D4A7-C9FB-4DFB-919C-405C955672EB}">
      <p14:showEvtLst xmlns="" xmlns:p14="http://schemas.microsoft.com/office/powerpoint/2010/main">
        <p14:playEvt time="24" objId="8"/>
        <p14:stopEvt time="185534" objId="8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73763"/>
                </a:solidFill>
              </a:rPr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>
              <a:solidFill>
                <a:srgbClr val="073763"/>
              </a:solidFill>
            </a:endParaRPr>
          </a:p>
        </p:txBody>
      </p:sp>
      <p:sp>
        <p:nvSpPr>
          <p:cNvPr id="330" name="Shape 330"/>
          <p:cNvSpPr txBox="1">
            <a:spLocks noGrp="1"/>
          </p:cNvSpPr>
          <p:nvPr>
            <p:ph type="ctrTitle" idx="4294967295"/>
          </p:nvPr>
        </p:nvSpPr>
        <p:spPr>
          <a:xfrm>
            <a:off x="2691650" y="440350"/>
            <a:ext cx="5571300" cy="162734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>
                <a:solidFill>
                  <a:srgbClr val="226D82"/>
                </a:solidFill>
              </a:rPr>
              <a:t>Gràcies per la seva atenció!</a:t>
            </a:r>
            <a:endParaRPr sz="4800" dirty="0">
              <a:solidFill>
                <a:srgbClr val="226D82"/>
              </a:solidFill>
            </a:endParaRPr>
          </a:p>
        </p:txBody>
      </p:sp>
      <p:sp>
        <p:nvSpPr>
          <p:cNvPr id="331" name="Shape 331"/>
          <p:cNvSpPr txBox="1">
            <a:spLocks noGrp="1"/>
          </p:cNvSpPr>
          <p:nvPr>
            <p:ph type="subTitle" idx="4294967295"/>
          </p:nvPr>
        </p:nvSpPr>
        <p:spPr>
          <a:xfrm>
            <a:off x="2771800" y="2499742"/>
            <a:ext cx="5571300" cy="1796003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-ES" sz="2400" dirty="0" smtClean="0">
                <a:solidFill>
                  <a:srgbClr val="226D82"/>
                </a:solidFill>
              </a:rPr>
              <a:t>Estaré contenta de respondre a qualsevol dubte a:</a:t>
            </a:r>
            <a:endParaRPr sz="2400" dirty="0">
              <a:solidFill>
                <a:srgbClr val="226D82"/>
              </a:solidFill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lang="en" sz="2400" dirty="0" smtClean="0">
              <a:solidFill>
                <a:srgbClr val="226D82"/>
              </a:solidFill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400" dirty="0" smtClean="0">
                <a:solidFill>
                  <a:srgbClr val="226D82"/>
                </a:solidFill>
              </a:rPr>
              <a:t>phereu@uoc.edu</a:t>
            </a:r>
            <a:endParaRPr sz="2400" dirty="0">
              <a:solidFill>
                <a:srgbClr val="226D82"/>
              </a:solidFill>
            </a:endParaRPr>
          </a:p>
        </p:txBody>
      </p:sp>
      <p:pic>
        <p:nvPicPr>
          <p:cNvPr id="6" name="5 Imagen" descr="Icon-16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2067694"/>
            <a:ext cx="1272540" cy="127254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5366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Aemelia template">
  <a:themeElements>
    <a:clrScheme name="Personalizado 20">
      <a:dk1>
        <a:srgbClr val="000000"/>
      </a:dk1>
      <a:lt1>
        <a:sysClr val="window" lastClr="FFFFFF"/>
      </a:lt1>
      <a:dk2>
        <a:srgbClr val="7FE7E7"/>
      </a:dk2>
      <a:lt2>
        <a:srgbClr val="FFFFFF"/>
      </a:lt2>
      <a:accent1>
        <a:srgbClr val="1C9696"/>
      </a:accent1>
      <a:accent2>
        <a:srgbClr val="FF9999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161</Words>
  <Application>Microsoft Office PowerPoint</Application>
  <PresentationFormat>Presentación en pantalla (16:9)</PresentationFormat>
  <Paragraphs>41</Paragraphs>
  <Slides>8</Slides>
  <Notes>8</Notes>
  <HiddenSlides>0</HiddenSlides>
  <MMClips>9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Aemelia template</vt:lpstr>
      <vt:lpstr>EsComunica  Conceptualització i disseny d’ aplicació mòbil de comunicació per a centres escolars  </vt:lpstr>
      <vt:lpstr>Què és EsComunica?</vt:lpstr>
      <vt:lpstr>Per qui és?</vt:lpstr>
      <vt:lpstr>THIS IS A SLIDE TITLE</vt:lpstr>
      <vt:lpstr>Com funciona?</vt:lpstr>
      <vt:lpstr>A PICTURE IS WORTH A THOUSAND WORDS</vt:lpstr>
      <vt:lpstr>A PICTURE IS WORTH A THOUSAND WORDS</vt:lpstr>
      <vt:lpstr>Gràcies per la seva atenció!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fabreu</dc:creator>
  <cp:lastModifiedBy>Usuario</cp:lastModifiedBy>
  <cp:revision>23</cp:revision>
  <dcterms:modified xsi:type="dcterms:W3CDTF">2018-01-29T20:00:42Z</dcterms:modified>
</cp:coreProperties>
</file>