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1/29/2018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1/29/2018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8E28A-808C-4ACD-B6E7-4AC666D78F79}"/>
              </a:ext>
            </a:extLst>
          </p:cNvPr>
          <p:cNvSpPr>
            <a:spLocks noGrp="1"/>
          </p:cNvSpPr>
          <p:nvPr>
            <p:ph type="ctrTitle"/>
          </p:nvPr>
        </p:nvSpPr>
        <p:spPr/>
        <p:txBody>
          <a:bodyPr/>
          <a:lstStyle/>
          <a:p>
            <a:r>
              <a:rPr lang="ca-ES" dirty="0"/>
              <a:t>Presentació del</a:t>
            </a:r>
            <a:br>
              <a:rPr lang="ca-ES" dirty="0"/>
            </a:br>
            <a:r>
              <a:rPr lang="ca-ES" dirty="0"/>
              <a:t>projecte</a:t>
            </a:r>
            <a:br>
              <a:rPr lang="ca-ES" dirty="0"/>
            </a:br>
            <a:r>
              <a:rPr lang="ca-ES" dirty="0"/>
              <a:t>MOON</a:t>
            </a:r>
          </a:p>
        </p:txBody>
      </p:sp>
      <p:sp>
        <p:nvSpPr>
          <p:cNvPr id="3" name="Subtítulo 2">
            <a:extLst>
              <a:ext uri="{FF2B5EF4-FFF2-40B4-BE49-F238E27FC236}">
                <a16:creationId xmlns:a16="http://schemas.microsoft.com/office/drawing/2014/main" id="{6EA5F49B-8688-4DC0-9724-1B97A153ACE5}"/>
              </a:ext>
            </a:extLst>
          </p:cNvPr>
          <p:cNvSpPr>
            <a:spLocks noGrp="1"/>
          </p:cNvSpPr>
          <p:nvPr>
            <p:ph type="subTitle" idx="1"/>
          </p:nvPr>
        </p:nvSpPr>
        <p:spPr/>
        <p:txBody>
          <a:bodyPr/>
          <a:lstStyle/>
          <a:p>
            <a:endParaRPr lang="es-ES" dirty="0"/>
          </a:p>
          <a:p>
            <a:r>
              <a:rPr lang="ca-ES" dirty="0"/>
              <a:t>Jafet Armadans Sedano</a:t>
            </a:r>
          </a:p>
          <a:p>
            <a:r>
              <a:rPr lang="ca-ES" dirty="0"/>
              <a:t>Universitat Oberta de Catalunya</a:t>
            </a:r>
          </a:p>
        </p:txBody>
      </p:sp>
    </p:spTree>
    <p:extLst>
      <p:ext uri="{BB962C8B-B14F-4D97-AF65-F5344CB8AC3E}">
        <p14:creationId xmlns:p14="http://schemas.microsoft.com/office/powerpoint/2010/main" val="1040660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C18B2-03E6-4416-B5A0-1FADAAC953CE}"/>
              </a:ext>
            </a:extLst>
          </p:cNvPr>
          <p:cNvSpPr>
            <a:spLocks noGrp="1"/>
          </p:cNvSpPr>
          <p:nvPr>
            <p:ph type="title"/>
          </p:nvPr>
        </p:nvSpPr>
        <p:spPr/>
        <p:txBody>
          <a:bodyPr/>
          <a:lstStyle/>
          <a:p>
            <a:pPr algn="ctr"/>
            <a:r>
              <a:rPr lang="ca-ES" dirty="0"/>
              <a:t>Animació</a:t>
            </a:r>
          </a:p>
        </p:txBody>
      </p:sp>
      <p:sp>
        <p:nvSpPr>
          <p:cNvPr id="3" name="Marcador de contenido 2">
            <a:extLst>
              <a:ext uri="{FF2B5EF4-FFF2-40B4-BE49-F238E27FC236}">
                <a16:creationId xmlns:a16="http://schemas.microsoft.com/office/drawing/2014/main" id="{EDB91117-D450-42F9-B7E8-14B547EE9FCC}"/>
              </a:ext>
            </a:extLst>
          </p:cNvPr>
          <p:cNvSpPr>
            <a:spLocks noGrp="1"/>
          </p:cNvSpPr>
          <p:nvPr>
            <p:ph sz="half" idx="1"/>
          </p:nvPr>
        </p:nvSpPr>
        <p:spPr/>
        <p:txBody>
          <a:bodyPr/>
          <a:lstStyle/>
          <a:p>
            <a:r>
              <a:rPr lang="ca-ES" dirty="0"/>
              <a:t>Un cop ben treballat </a:t>
            </a:r>
            <a:r>
              <a:rPr lang="ca-ES" dirty="0" err="1"/>
              <a:t>l’Skinning</a:t>
            </a:r>
            <a:endParaRPr lang="ca-ES" dirty="0"/>
          </a:p>
          <a:p>
            <a:r>
              <a:rPr lang="ca-ES" dirty="0"/>
              <a:t>Comença l’animació mitjançant la creació de </a:t>
            </a:r>
            <a:r>
              <a:rPr lang="ca-ES" dirty="0" err="1"/>
              <a:t>KeyFrames</a:t>
            </a:r>
            <a:endParaRPr lang="ca-ES" dirty="0"/>
          </a:p>
          <a:p>
            <a:r>
              <a:rPr lang="ca-ES" dirty="0"/>
              <a:t>Els </a:t>
            </a:r>
            <a:r>
              <a:rPr lang="ca-ES" dirty="0" err="1"/>
              <a:t>keyframes</a:t>
            </a:r>
            <a:r>
              <a:rPr lang="ca-ES" dirty="0"/>
              <a:t> per al </a:t>
            </a:r>
            <a:r>
              <a:rPr lang="ca-ES" dirty="0" err="1"/>
              <a:t>bíped</a:t>
            </a:r>
            <a:r>
              <a:rPr lang="ca-ES" dirty="0"/>
              <a:t> es generen des del menú </a:t>
            </a:r>
            <a:r>
              <a:rPr lang="ca-ES" dirty="0" err="1"/>
              <a:t>Motion</a:t>
            </a:r>
            <a:r>
              <a:rPr lang="ca-ES" dirty="0"/>
              <a:t> i els dels Bones i objectes 3D normals des de la clau del </a:t>
            </a:r>
            <a:r>
              <a:rPr lang="ca-ES" dirty="0" err="1"/>
              <a:t>Track</a:t>
            </a:r>
            <a:r>
              <a:rPr lang="ca-ES" dirty="0"/>
              <a:t> </a:t>
            </a:r>
            <a:r>
              <a:rPr lang="ca-ES" dirty="0" err="1"/>
              <a:t>View</a:t>
            </a:r>
            <a:endParaRPr lang="ca-ES" dirty="0"/>
          </a:p>
          <a:p>
            <a:r>
              <a:rPr lang="ca-ES" dirty="0"/>
              <a:t>Quan es tenen dos </a:t>
            </a:r>
            <a:r>
              <a:rPr lang="ca-ES" dirty="0" err="1"/>
              <a:t>Keyframes</a:t>
            </a:r>
            <a:r>
              <a:rPr lang="ca-ES" dirty="0"/>
              <a:t> es genera una interpolació dels valors entre aquests que causa l’animació</a:t>
            </a:r>
          </a:p>
        </p:txBody>
      </p:sp>
      <p:pic>
        <p:nvPicPr>
          <p:cNvPr id="6" name="Marcador de contenido 5">
            <a:extLst>
              <a:ext uri="{FF2B5EF4-FFF2-40B4-BE49-F238E27FC236}">
                <a16:creationId xmlns:a16="http://schemas.microsoft.com/office/drawing/2014/main" id="{948C95D7-CD40-4E4C-95C1-F8160015AC59}"/>
              </a:ext>
            </a:extLst>
          </p:cNvPr>
          <p:cNvPicPr>
            <a:picLocks noGrp="1" noChangeAspect="1"/>
          </p:cNvPicPr>
          <p:nvPr>
            <p:ph sz="half" idx="2"/>
          </p:nvPr>
        </p:nvPicPr>
        <p:blipFill>
          <a:blip r:embed="rId2"/>
          <a:stretch>
            <a:fillRect/>
          </a:stretch>
        </p:blipFill>
        <p:spPr>
          <a:xfrm>
            <a:off x="7331978" y="2667000"/>
            <a:ext cx="2554070" cy="3124200"/>
          </a:xfrm>
        </p:spPr>
      </p:pic>
    </p:spTree>
    <p:extLst>
      <p:ext uri="{BB962C8B-B14F-4D97-AF65-F5344CB8AC3E}">
        <p14:creationId xmlns:p14="http://schemas.microsoft.com/office/powerpoint/2010/main" val="177063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57EEE-855B-4163-B25F-0487EB0AC0AC}"/>
              </a:ext>
            </a:extLst>
          </p:cNvPr>
          <p:cNvSpPr>
            <a:spLocks noGrp="1"/>
          </p:cNvSpPr>
          <p:nvPr>
            <p:ph type="title"/>
          </p:nvPr>
        </p:nvSpPr>
        <p:spPr/>
        <p:txBody>
          <a:bodyPr/>
          <a:lstStyle/>
          <a:p>
            <a:pPr algn="ctr"/>
            <a:r>
              <a:rPr lang="ca-ES" dirty="0"/>
              <a:t>Il·luminació</a:t>
            </a:r>
          </a:p>
        </p:txBody>
      </p:sp>
      <p:sp>
        <p:nvSpPr>
          <p:cNvPr id="3" name="Marcador de contenido 2">
            <a:extLst>
              <a:ext uri="{FF2B5EF4-FFF2-40B4-BE49-F238E27FC236}">
                <a16:creationId xmlns:a16="http://schemas.microsoft.com/office/drawing/2014/main" id="{87305B9F-29AD-48D6-AAB6-EA08DDF8D2C8}"/>
              </a:ext>
            </a:extLst>
          </p:cNvPr>
          <p:cNvSpPr>
            <a:spLocks noGrp="1"/>
          </p:cNvSpPr>
          <p:nvPr>
            <p:ph sz="half" idx="1"/>
          </p:nvPr>
        </p:nvSpPr>
        <p:spPr/>
        <p:txBody>
          <a:bodyPr>
            <a:normAutofit fontScale="92500" lnSpcReduction="20000"/>
          </a:bodyPr>
          <a:lstStyle/>
          <a:p>
            <a:r>
              <a:rPr lang="ca-ES" dirty="0"/>
              <a:t>Col·loquem llums a l’escenari</a:t>
            </a:r>
          </a:p>
          <a:p>
            <a:r>
              <a:rPr lang="ca-ES" dirty="0"/>
              <a:t>Les llums a utilitzar seran: V-Ray Light (</a:t>
            </a:r>
            <a:r>
              <a:rPr lang="ca-ES" dirty="0" err="1"/>
              <a:t>Plane</a:t>
            </a:r>
            <a:r>
              <a:rPr lang="ca-ES" dirty="0"/>
              <a:t>, </a:t>
            </a:r>
            <a:r>
              <a:rPr lang="ca-ES" dirty="0" err="1"/>
              <a:t>Sphere</a:t>
            </a:r>
            <a:r>
              <a:rPr lang="ca-ES" dirty="0"/>
              <a:t>, </a:t>
            </a:r>
            <a:r>
              <a:rPr lang="ca-ES" dirty="0" err="1"/>
              <a:t>Mesh</a:t>
            </a:r>
            <a:r>
              <a:rPr lang="ca-ES" dirty="0"/>
              <a:t> i </a:t>
            </a:r>
            <a:r>
              <a:rPr lang="ca-ES" dirty="0" err="1"/>
              <a:t>Dome</a:t>
            </a:r>
            <a:r>
              <a:rPr lang="ca-ES" dirty="0"/>
              <a:t>)</a:t>
            </a:r>
          </a:p>
          <a:p>
            <a:r>
              <a:rPr lang="ca-ES" dirty="0"/>
              <a:t>La plana, l’esfera i la malla seran les llums que es col·locaran com a llums artificials</a:t>
            </a:r>
          </a:p>
          <a:p>
            <a:r>
              <a:rPr lang="ca-ES" dirty="0"/>
              <a:t>El domo es col·locarà solament un per escena i tindrà la funció de llum del cel o ambiental</a:t>
            </a:r>
          </a:p>
          <a:p>
            <a:r>
              <a:rPr lang="ca-ES" dirty="0"/>
              <a:t>Les llums carreguen el temps de render de manera que s’ha de vigilar la quantitat d’aquestes, són també les que causaran el soroll a la imatge</a:t>
            </a:r>
          </a:p>
        </p:txBody>
      </p:sp>
      <p:pic>
        <p:nvPicPr>
          <p:cNvPr id="6" name="Marcador de contenido 5">
            <a:extLst>
              <a:ext uri="{FF2B5EF4-FFF2-40B4-BE49-F238E27FC236}">
                <a16:creationId xmlns:a16="http://schemas.microsoft.com/office/drawing/2014/main" id="{27035733-28EE-41A6-8BBF-449962F0EB49}"/>
              </a:ext>
            </a:extLst>
          </p:cNvPr>
          <p:cNvPicPr>
            <a:picLocks noGrp="1" noChangeAspect="1"/>
          </p:cNvPicPr>
          <p:nvPr>
            <p:ph sz="half" idx="2"/>
          </p:nvPr>
        </p:nvPicPr>
        <p:blipFill>
          <a:blip r:embed="rId2"/>
          <a:stretch>
            <a:fillRect/>
          </a:stretch>
        </p:blipFill>
        <p:spPr>
          <a:xfrm>
            <a:off x="6173790" y="2952225"/>
            <a:ext cx="4654832" cy="2558061"/>
          </a:xfrm>
        </p:spPr>
      </p:pic>
    </p:spTree>
    <p:extLst>
      <p:ext uri="{BB962C8B-B14F-4D97-AF65-F5344CB8AC3E}">
        <p14:creationId xmlns:p14="http://schemas.microsoft.com/office/powerpoint/2010/main" val="29195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6043B-F724-49AA-B46F-64039C9DEF68}"/>
              </a:ext>
            </a:extLst>
          </p:cNvPr>
          <p:cNvSpPr>
            <a:spLocks noGrp="1"/>
          </p:cNvSpPr>
          <p:nvPr>
            <p:ph type="title"/>
          </p:nvPr>
        </p:nvSpPr>
        <p:spPr/>
        <p:txBody>
          <a:bodyPr/>
          <a:lstStyle/>
          <a:p>
            <a:pPr algn="ctr"/>
            <a:r>
              <a:rPr lang="ca-ES" dirty="0"/>
              <a:t>Configuració del motor de render</a:t>
            </a:r>
          </a:p>
        </p:txBody>
      </p:sp>
      <p:sp>
        <p:nvSpPr>
          <p:cNvPr id="3" name="Marcador de contenido 2">
            <a:extLst>
              <a:ext uri="{FF2B5EF4-FFF2-40B4-BE49-F238E27FC236}">
                <a16:creationId xmlns:a16="http://schemas.microsoft.com/office/drawing/2014/main" id="{1EF4A8A8-9D91-43B1-979A-464E4FCF1066}"/>
              </a:ext>
            </a:extLst>
          </p:cNvPr>
          <p:cNvSpPr>
            <a:spLocks noGrp="1"/>
          </p:cNvSpPr>
          <p:nvPr>
            <p:ph sz="half" idx="1"/>
          </p:nvPr>
        </p:nvSpPr>
        <p:spPr/>
        <p:txBody>
          <a:bodyPr>
            <a:normAutofit fontScale="92500" lnSpcReduction="10000"/>
          </a:bodyPr>
          <a:lstStyle/>
          <a:p>
            <a:r>
              <a:rPr lang="ca-ES" dirty="0"/>
              <a:t>En la tecla F10 s’obre la finestra emergent del motor de render</a:t>
            </a:r>
          </a:p>
          <a:p>
            <a:r>
              <a:rPr lang="ca-ES" dirty="0"/>
              <a:t>Canvio el motor a V-Ray </a:t>
            </a:r>
            <a:r>
              <a:rPr lang="ca-ES" dirty="0" err="1"/>
              <a:t>Adv</a:t>
            </a:r>
            <a:r>
              <a:rPr lang="ca-ES" dirty="0"/>
              <a:t> i dono la sortida d’arxiu per a les imatges a sintetitzar, serà en HDR per a poder-la editar en postproducció</a:t>
            </a:r>
          </a:p>
          <a:p>
            <a:r>
              <a:rPr lang="ca-ES" dirty="0"/>
              <a:t>Per a la primera part utilitzo el V-Ray </a:t>
            </a:r>
            <a:r>
              <a:rPr lang="ca-ES" dirty="0" err="1"/>
              <a:t>Denoiser</a:t>
            </a:r>
            <a:r>
              <a:rPr lang="ca-ES" dirty="0"/>
              <a:t> que és un Render element que no he utilitzat en la segona part de l’animació perquè hi havia molts vidres i no reaccionen bé al </a:t>
            </a:r>
            <a:r>
              <a:rPr lang="ca-ES" dirty="0" err="1"/>
              <a:t>Denoiser</a:t>
            </a:r>
            <a:endParaRPr lang="ca-ES" dirty="0"/>
          </a:p>
          <a:p>
            <a:endParaRPr lang="ca-ES" dirty="0"/>
          </a:p>
        </p:txBody>
      </p:sp>
      <p:pic>
        <p:nvPicPr>
          <p:cNvPr id="6" name="Marcador de contenido 5">
            <a:extLst>
              <a:ext uri="{FF2B5EF4-FFF2-40B4-BE49-F238E27FC236}">
                <a16:creationId xmlns:a16="http://schemas.microsoft.com/office/drawing/2014/main" id="{B5334073-F679-4FD3-8A26-C3502DAB1660}"/>
              </a:ext>
            </a:extLst>
          </p:cNvPr>
          <p:cNvPicPr>
            <a:picLocks noGrp="1" noChangeAspect="1"/>
          </p:cNvPicPr>
          <p:nvPr>
            <p:ph sz="half" idx="2"/>
          </p:nvPr>
        </p:nvPicPr>
        <p:blipFill>
          <a:blip r:embed="rId2"/>
          <a:stretch>
            <a:fillRect/>
          </a:stretch>
        </p:blipFill>
        <p:spPr>
          <a:xfrm>
            <a:off x="6173790" y="2667000"/>
            <a:ext cx="1808206" cy="3124200"/>
          </a:xfrm>
        </p:spPr>
      </p:pic>
      <p:pic>
        <p:nvPicPr>
          <p:cNvPr id="8" name="Imagen 7">
            <a:extLst>
              <a:ext uri="{FF2B5EF4-FFF2-40B4-BE49-F238E27FC236}">
                <a16:creationId xmlns:a16="http://schemas.microsoft.com/office/drawing/2014/main" id="{C42C788C-67CA-469D-B64C-8505A9D832C1}"/>
              </a:ext>
            </a:extLst>
          </p:cNvPr>
          <p:cNvPicPr>
            <a:picLocks noChangeAspect="1"/>
          </p:cNvPicPr>
          <p:nvPr/>
        </p:nvPicPr>
        <p:blipFill>
          <a:blip r:embed="rId3"/>
          <a:stretch>
            <a:fillRect/>
          </a:stretch>
        </p:blipFill>
        <p:spPr>
          <a:xfrm>
            <a:off x="8137574" y="2667000"/>
            <a:ext cx="1742139" cy="3124200"/>
          </a:xfrm>
          <a:prstGeom prst="rect">
            <a:avLst/>
          </a:prstGeom>
        </p:spPr>
      </p:pic>
    </p:spTree>
    <p:extLst>
      <p:ext uri="{BB962C8B-B14F-4D97-AF65-F5344CB8AC3E}">
        <p14:creationId xmlns:p14="http://schemas.microsoft.com/office/powerpoint/2010/main" val="417167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48268-852C-4D16-AB15-FA3F7B8C1D06}"/>
              </a:ext>
            </a:extLst>
          </p:cNvPr>
          <p:cNvSpPr>
            <a:spLocks noGrp="1"/>
          </p:cNvSpPr>
          <p:nvPr>
            <p:ph type="title"/>
          </p:nvPr>
        </p:nvSpPr>
        <p:spPr/>
        <p:txBody>
          <a:bodyPr/>
          <a:lstStyle/>
          <a:p>
            <a:pPr algn="ctr"/>
            <a:r>
              <a:rPr lang="ca-ES" dirty="0" err="1"/>
              <a:t>POSTProducció</a:t>
            </a:r>
            <a:br>
              <a:rPr lang="ca-ES" dirty="0"/>
            </a:br>
            <a:r>
              <a:rPr lang="ca-ES" dirty="0"/>
              <a:t>Renderitzat</a:t>
            </a:r>
          </a:p>
        </p:txBody>
      </p:sp>
      <p:sp>
        <p:nvSpPr>
          <p:cNvPr id="3" name="Marcador de contenido 2">
            <a:extLst>
              <a:ext uri="{FF2B5EF4-FFF2-40B4-BE49-F238E27FC236}">
                <a16:creationId xmlns:a16="http://schemas.microsoft.com/office/drawing/2014/main" id="{6891A6FE-39F5-4824-ABE2-5719092F37BB}"/>
              </a:ext>
            </a:extLst>
          </p:cNvPr>
          <p:cNvSpPr>
            <a:spLocks noGrp="1"/>
          </p:cNvSpPr>
          <p:nvPr>
            <p:ph sz="half" idx="1"/>
          </p:nvPr>
        </p:nvSpPr>
        <p:spPr/>
        <p:txBody>
          <a:bodyPr>
            <a:normAutofit fontScale="92500" lnSpcReduction="10000"/>
          </a:bodyPr>
          <a:lstStyle/>
          <a:p>
            <a:r>
              <a:rPr lang="ca-ES" dirty="0"/>
              <a:t>Moment on l’ordinador ha de començar a calcular cada fotograma creat on li haurem marcat anteriorment en quina càmera fer-ho, creant-les amb </a:t>
            </a:r>
            <a:r>
              <a:rPr lang="ca-ES" dirty="0" err="1"/>
              <a:t>Control+C</a:t>
            </a:r>
            <a:endParaRPr lang="ca-ES" dirty="0"/>
          </a:p>
          <a:p>
            <a:r>
              <a:rPr lang="ca-ES" dirty="0"/>
              <a:t>Aquest procés es llarg i estressant per a l’ordinador, és un bon moment per treballar en l’avançament de la documentació com la memòria</a:t>
            </a:r>
          </a:p>
          <a:p>
            <a:r>
              <a:rPr lang="ca-ES" dirty="0"/>
              <a:t>Estressa molt l’ordinador que </a:t>
            </a:r>
            <a:r>
              <a:rPr lang="ca-ES" dirty="0" err="1"/>
              <a:t>fagi</a:t>
            </a:r>
            <a:r>
              <a:rPr lang="ca-ES" dirty="0"/>
              <a:t> aquesta acció així que el millor es no fer res més amb ell fins que acabi</a:t>
            </a:r>
          </a:p>
        </p:txBody>
      </p:sp>
      <p:pic>
        <p:nvPicPr>
          <p:cNvPr id="6" name="Marcador de contenido 5">
            <a:extLst>
              <a:ext uri="{FF2B5EF4-FFF2-40B4-BE49-F238E27FC236}">
                <a16:creationId xmlns:a16="http://schemas.microsoft.com/office/drawing/2014/main" id="{CC101F57-7AC2-4392-BE16-FB65FDE43CC5}"/>
              </a:ext>
            </a:extLst>
          </p:cNvPr>
          <p:cNvPicPr>
            <a:picLocks noGrp="1" noChangeAspect="1"/>
          </p:cNvPicPr>
          <p:nvPr>
            <p:ph sz="half" idx="2"/>
          </p:nvPr>
        </p:nvPicPr>
        <p:blipFill>
          <a:blip r:embed="rId2"/>
          <a:stretch>
            <a:fillRect/>
          </a:stretch>
        </p:blipFill>
        <p:spPr>
          <a:xfrm>
            <a:off x="6170613" y="2944972"/>
            <a:ext cx="4876800" cy="2568255"/>
          </a:xfrm>
        </p:spPr>
      </p:pic>
    </p:spTree>
    <p:extLst>
      <p:ext uri="{BB962C8B-B14F-4D97-AF65-F5344CB8AC3E}">
        <p14:creationId xmlns:p14="http://schemas.microsoft.com/office/powerpoint/2010/main" val="196579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0B9F-018D-4C21-92AF-CA6B2F04B12B}"/>
              </a:ext>
            </a:extLst>
          </p:cNvPr>
          <p:cNvSpPr>
            <a:spLocks noGrp="1"/>
          </p:cNvSpPr>
          <p:nvPr>
            <p:ph type="title"/>
          </p:nvPr>
        </p:nvSpPr>
        <p:spPr/>
        <p:txBody>
          <a:bodyPr/>
          <a:lstStyle/>
          <a:p>
            <a:pPr algn="ctr"/>
            <a:r>
              <a:rPr lang="ca-ES" dirty="0"/>
              <a:t>Creació de la música</a:t>
            </a:r>
          </a:p>
        </p:txBody>
      </p:sp>
      <p:sp>
        <p:nvSpPr>
          <p:cNvPr id="3" name="Marcador de contenido 2">
            <a:extLst>
              <a:ext uri="{FF2B5EF4-FFF2-40B4-BE49-F238E27FC236}">
                <a16:creationId xmlns:a16="http://schemas.microsoft.com/office/drawing/2014/main" id="{AFD4769B-87D5-4ACB-A8CE-62014FAF9CB9}"/>
              </a:ext>
            </a:extLst>
          </p:cNvPr>
          <p:cNvSpPr>
            <a:spLocks noGrp="1"/>
          </p:cNvSpPr>
          <p:nvPr>
            <p:ph sz="half" idx="1"/>
          </p:nvPr>
        </p:nvSpPr>
        <p:spPr/>
        <p:txBody>
          <a:bodyPr/>
          <a:lstStyle/>
          <a:p>
            <a:r>
              <a:rPr lang="ca-ES" dirty="0"/>
              <a:t>Fent ús del software: MAGIX Music </a:t>
            </a:r>
            <a:r>
              <a:rPr lang="ca-ES" dirty="0" err="1"/>
              <a:t>Maker</a:t>
            </a:r>
            <a:endParaRPr lang="ca-ES" dirty="0"/>
          </a:p>
          <a:p>
            <a:r>
              <a:rPr lang="ca-ES" dirty="0"/>
              <a:t>Utilitzo les </a:t>
            </a:r>
            <a:r>
              <a:rPr lang="ca-ES" dirty="0" err="1"/>
              <a:t>Soundpools</a:t>
            </a:r>
            <a:r>
              <a:rPr lang="ca-ES" dirty="0"/>
              <a:t> que em dona el programa per a generar la música seguint els renders anteriors com a guia per a marcar les intensitats de la música i sincronitzar-les amb el vídeo</a:t>
            </a:r>
          </a:p>
        </p:txBody>
      </p:sp>
      <p:pic>
        <p:nvPicPr>
          <p:cNvPr id="6" name="Marcador de contenido 5">
            <a:extLst>
              <a:ext uri="{FF2B5EF4-FFF2-40B4-BE49-F238E27FC236}">
                <a16:creationId xmlns:a16="http://schemas.microsoft.com/office/drawing/2014/main" id="{26620714-CC17-42A6-9D7E-93E738E34967}"/>
              </a:ext>
            </a:extLst>
          </p:cNvPr>
          <p:cNvPicPr>
            <a:picLocks noGrp="1" noChangeAspect="1"/>
          </p:cNvPicPr>
          <p:nvPr>
            <p:ph sz="half" idx="2"/>
          </p:nvPr>
        </p:nvPicPr>
        <p:blipFill>
          <a:blip r:embed="rId2"/>
          <a:stretch>
            <a:fillRect/>
          </a:stretch>
        </p:blipFill>
        <p:spPr>
          <a:xfrm>
            <a:off x="6170613" y="3258847"/>
            <a:ext cx="4876800" cy="1940506"/>
          </a:xfrm>
        </p:spPr>
      </p:pic>
    </p:spTree>
    <p:extLst>
      <p:ext uri="{BB962C8B-B14F-4D97-AF65-F5344CB8AC3E}">
        <p14:creationId xmlns:p14="http://schemas.microsoft.com/office/powerpoint/2010/main" val="15655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1D3D4-0C78-4CE9-B2C8-F8AF7654C77E}"/>
              </a:ext>
            </a:extLst>
          </p:cNvPr>
          <p:cNvSpPr>
            <a:spLocks noGrp="1"/>
          </p:cNvSpPr>
          <p:nvPr>
            <p:ph type="title"/>
          </p:nvPr>
        </p:nvSpPr>
        <p:spPr/>
        <p:txBody>
          <a:bodyPr/>
          <a:lstStyle/>
          <a:p>
            <a:pPr algn="ctr"/>
            <a:r>
              <a:rPr lang="ca-ES" dirty="0"/>
              <a:t>Sincronització i retoc d’imatge</a:t>
            </a:r>
          </a:p>
        </p:txBody>
      </p:sp>
      <p:sp>
        <p:nvSpPr>
          <p:cNvPr id="3" name="Marcador de contenido 2">
            <a:extLst>
              <a:ext uri="{FF2B5EF4-FFF2-40B4-BE49-F238E27FC236}">
                <a16:creationId xmlns:a16="http://schemas.microsoft.com/office/drawing/2014/main" id="{A2266FD9-4545-4534-A253-B5C4B426902A}"/>
              </a:ext>
            </a:extLst>
          </p:cNvPr>
          <p:cNvSpPr>
            <a:spLocks noGrp="1"/>
          </p:cNvSpPr>
          <p:nvPr>
            <p:ph sz="half" idx="1"/>
          </p:nvPr>
        </p:nvSpPr>
        <p:spPr/>
        <p:txBody>
          <a:bodyPr>
            <a:normAutofit fontScale="85000" lnSpcReduction="20000"/>
          </a:bodyPr>
          <a:lstStyle/>
          <a:p>
            <a:r>
              <a:rPr lang="ca-ES" dirty="0"/>
              <a:t>Utilitzant el programa: </a:t>
            </a:r>
            <a:r>
              <a:rPr lang="ca-ES" dirty="0" err="1"/>
              <a:t>After</a:t>
            </a:r>
            <a:r>
              <a:rPr lang="ca-ES" dirty="0"/>
              <a:t> </a:t>
            </a:r>
            <a:r>
              <a:rPr lang="ca-ES" dirty="0" err="1"/>
              <a:t>Effects</a:t>
            </a:r>
            <a:endParaRPr lang="ca-ES" dirty="0"/>
          </a:p>
          <a:p>
            <a:r>
              <a:rPr lang="ca-ES" dirty="0"/>
              <a:t>Sincronitzo la música amb les imatges renderitzades i insereixo efectes de so</a:t>
            </a:r>
          </a:p>
          <a:p>
            <a:r>
              <a:rPr lang="ca-ES" dirty="0"/>
              <a:t>Els efectes de so són descarregats de Freesound.org</a:t>
            </a:r>
          </a:p>
          <a:p>
            <a:r>
              <a:rPr lang="ca-ES" dirty="0"/>
              <a:t>El retoc d’imatge s’aplica a les seqüències de renders i se’ls hi col·loca efectes de vídeo tals com </a:t>
            </a:r>
            <a:r>
              <a:rPr lang="ca-ES" dirty="0" err="1"/>
              <a:t>Exposure</a:t>
            </a:r>
            <a:r>
              <a:rPr lang="ca-ES" dirty="0"/>
              <a:t> i </a:t>
            </a:r>
            <a:r>
              <a:rPr lang="ca-ES" dirty="0" err="1"/>
              <a:t>Delete</a:t>
            </a:r>
            <a:r>
              <a:rPr lang="ca-ES" dirty="0"/>
              <a:t> </a:t>
            </a:r>
            <a:r>
              <a:rPr lang="ca-ES" dirty="0" err="1"/>
              <a:t>Grain</a:t>
            </a:r>
            <a:endParaRPr lang="ca-ES" dirty="0"/>
          </a:p>
          <a:p>
            <a:r>
              <a:rPr lang="ca-ES" dirty="0" err="1"/>
              <a:t>Exposure</a:t>
            </a:r>
            <a:r>
              <a:rPr lang="ca-ES" dirty="0"/>
              <a:t>: augmenta la il·luminació del render, gràcies a que la imatge està en format .HDR</a:t>
            </a:r>
          </a:p>
          <a:p>
            <a:r>
              <a:rPr lang="ca-ES" dirty="0" err="1"/>
              <a:t>Delete</a:t>
            </a:r>
            <a:r>
              <a:rPr lang="ca-ES" dirty="0"/>
              <a:t> </a:t>
            </a:r>
            <a:r>
              <a:rPr lang="ca-ES" dirty="0" err="1"/>
              <a:t>Grain</a:t>
            </a:r>
            <a:r>
              <a:rPr lang="ca-ES" dirty="0"/>
              <a:t>: Elimina el granulat dels renders el millor possible de la segona part de l’animació</a:t>
            </a:r>
          </a:p>
        </p:txBody>
      </p:sp>
      <p:pic>
        <p:nvPicPr>
          <p:cNvPr id="6" name="Marcador de contenido 5">
            <a:extLst>
              <a:ext uri="{FF2B5EF4-FFF2-40B4-BE49-F238E27FC236}">
                <a16:creationId xmlns:a16="http://schemas.microsoft.com/office/drawing/2014/main" id="{998042D6-FC50-450B-8D4D-AC9AE525B33E}"/>
              </a:ext>
            </a:extLst>
          </p:cNvPr>
          <p:cNvPicPr>
            <a:picLocks noGrp="1" noChangeAspect="1"/>
          </p:cNvPicPr>
          <p:nvPr>
            <p:ph sz="half" idx="2"/>
          </p:nvPr>
        </p:nvPicPr>
        <p:blipFill>
          <a:blip r:embed="rId2"/>
          <a:stretch>
            <a:fillRect/>
          </a:stretch>
        </p:blipFill>
        <p:spPr>
          <a:xfrm>
            <a:off x="6170613" y="2810312"/>
            <a:ext cx="4876800" cy="2837576"/>
          </a:xfrm>
        </p:spPr>
      </p:pic>
    </p:spTree>
    <p:extLst>
      <p:ext uri="{BB962C8B-B14F-4D97-AF65-F5344CB8AC3E}">
        <p14:creationId xmlns:p14="http://schemas.microsoft.com/office/powerpoint/2010/main" val="7995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48C5AC-59DD-4024-B163-A4260ACBB78A}"/>
              </a:ext>
            </a:extLst>
          </p:cNvPr>
          <p:cNvSpPr>
            <a:spLocks noGrp="1"/>
          </p:cNvSpPr>
          <p:nvPr>
            <p:ph type="title"/>
          </p:nvPr>
        </p:nvSpPr>
        <p:spPr/>
        <p:txBody>
          <a:bodyPr/>
          <a:lstStyle/>
          <a:p>
            <a:pPr algn="ctr"/>
            <a:r>
              <a:rPr lang="ca-ES" dirty="0"/>
              <a:t>Processat del vídeo final</a:t>
            </a:r>
          </a:p>
        </p:txBody>
      </p:sp>
      <p:sp>
        <p:nvSpPr>
          <p:cNvPr id="3" name="Marcador de contenido 2">
            <a:extLst>
              <a:ext uri="{FF2B5EF4-FFF2-40B4-BE49-F238E27FC236}">
                <a16:creationId xmlns:a16="http://schemas.microsoft.com/office/drawing/2014/main" id="{6F4A6D5D-7F6B-44B1-8A4D-C1371ECA8583}"/>
              </a:ext>
            </a:extLst>
          </p:cNvPr>
          <p:cNvSpPr>
            <a:spLocks noGrp="1"/>
          </p:cNvSpPr>
          <p:nvPr>
            <p:ph sz="half" idx="1"/>
          </p:nvPr>
        </p:nvSpPr>
        <p:spPr/>
        <p:txBody>
          <a:bodyPr/>
          <a:lstStyle/>
          <a:p>
            <a:r>
              <a:rPr lang="ca-ES" dirty="0"/>
              <a:t>Passo l’arxiu </a:t>
            </a:r>
            <a:r>
              <a:rPr lang="ca-ES" dirty="0" err="1"/>
              <a:t>d’After</a:t>
            </a:r>
            <a:r>
              <a:rPr lang="ca-ES" dirty="0"/>
              <a:t> </a:t>
            </a:r>
            <a:r>
              <a:rPr lang="ca-ES" dirty="0" err="1"/>
              <a:t>Effects</a:t>
            </a:r>
            <a:r>
              <a:rPr lang="ca-ES" dirty="0"/>
              <a:t> a la cua de processament</a:t>
            </a:r>
          </a:p>
          <a:p>
            <a:r>
              <a:rPr lang="ca-ES" dirty="0"/>
              <a:t>Un cop processat el penjo a </a:t>
            </a:r>
            <a:r>
              <a:rPr lang="ca-ES" dirty="0" err="1"/>
              <a:t>Youtube</a:t>
            </a:r>
            <a:r>
              <a:rPr lang="ca-ES" dirty="0"/>
              <a:t> per seguretat i </a:t>
            </a:r>
            <a:r>
              <a:rPr lang="ca-ES" dirty="0" err="1"/>
              <a:t>ahorrar</a:t>
            </a:r>
            <a:r>
              <a:rPr lang="ca-ES" dirty="0"/>
              <a:t> pes en l’arxiu final del </a:t>
            </a:r>
            <a:r>
              <a:rPr lang="ca-ES" dirty="0" err="1"/>
              <a:t>master</a:t>
            </a:r>
            <a:endParaRPr lang="ca-ES" dirty="0"/>
          </a:p>
        </p:txBody>
      </p:sp>
      <p:pic>
        <p:nvPicPr>
          <p:cNvPr id="6" name="Marcador de contenido 5">
            <a:extLst>
              <a:ext uri="{FF2B5EF4-FFF2-40B4-BE49-F238E27FC236}">
                <a16:creationId xmlns:a16="http://schemas.microsoft.com/office/drawing/2014/main" id="{4152B6D8-A2B7-4F2C-A600-94E2D096FBEB}"/>
              </a:ext>
            </a:extLst>
          </p:cNvPr>
          <p:cNvPicPr>
            <a:picLocks noGrp="1" noChangeAspect="1"/>
          </p:cNvPicPr>
          <p:nvPr>
            <p:ph sz="half" idx="2"/>
          </p:nvPr>
        </p:nvPicPr>
        <p:blipFill>
          <a:blip r:embed="rId2"/>
          <a:stretch>
            <a:fillRect/>
          </a:stretch>
        </p:blipFill>
        <p:spPr>
          <a:xfrm>
            <a:off x="6170613" y="2860647"/>
            <a:ext cx="4876800" cy="2736906"/>
          </a:xfrm>
        </p:spPr>
      </p:pic>
    </p:spTree>
    <p:extLst>
      <p:ext uri="{BB962C8B-B14F-4D97-AF65-F5344CB8AC3E}">
        <p14:creationId xmlns:p14="http://schemas.microsoft.com/office/powerpoint/2010/main" val="372994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E0320-7974-48B2-BE6E-3A64145E1EAB}"/>
              </a:ext>
            </a:extLst>
          </p:cNvPr>
          <p:cNvSpPr>
            <a:spLocks noGrp="1"/>
          </p:cNvSpPr>
          <p:nvPr>
            <p:ph type="title"/>
          </p:nvPr>
        </p:nvSpPr>
        <p:spPr/>
        <p:txBody>
          <a:bodyPr/>
          <a:lstStyle/>
          <a:p>
            <a:pPr algn="ctr"/>
            <a:r>
              <a:rPr lang="ca-ES" dirty="0"/>
              <a:t>Introducció</a:t>
            </a:r>
          </a:p>
        </p:txBody>
      </p:sp>
      <p:sp>
        <p:nvSpPr>
          <p:cNvPr id="3" name="Marcador de contenido 2">
            <a:extLst>
              <a:ext uri="{FF2B5EF4-FFF2-40B4-BE49-F238E27FC236}">
                <a16:creationId xmlns:a16="http://schemas.microsoft.com/office/drawing/2014/main" id="{B02211F0-A6E3-4532-9C9E-D9EF789132E5}"/>
              </a:ext>
            </a:extLst>
          </p:cNvPr>
          <p:cNvSpPr>
            <a:spLocks noGrp="1"/>
          </p:cNvSpPr>
          <p:nvPr>
            <p:ph idx="1"/>
          </p:nvPr>
        </p:nvSpPr>
        <p:spPr/>
        <p:txBody>
          <a:bodyPr/>
          <a:lstStyle/>
          <a:p>
            <a:pPr marL="0" indent="0">
              <a:buNone/>
            </a:pPr>
            <a:r>
              <a:rPr lang="ca-ES"/>
              <a:t>Veurem el procés de treball que s’ha portat a cap per a generar aquest producte</a:t>
            </a:r>
          </a:p>
        </p:txBody>
      </p:sp>
    </p:spTree>
    <p:extLst>
      <p:ext uri="{BB962C8B-B14F-4D97-AF65-F5344CB8AC3E}">
        <p14:creationId xmlns:p14="http://schemas.microsoft.com/office/powerpoint/2010/main" val="133699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ACC36-7144-4770-91DA-DD5DFED7477A}"/>
              </a:ext>
            </a:extLst>
          </p:cNvPr>
          <p:cNvSpPr>
            <a:spLocks noGrp="1"/>
          </p:cNvSpPr>
          <p:nvPr>
            <p:ph type="title"/>
          </p:nvPr>
        </p:nvSpPr>
        <p:spPr/>
        <p:txBody>
          <a:bodyPr/>
          <a:lstStyle/>
          <a:p>
            <a:pPr algn="ctr"/>
            <a:r>
              <a:rPr lang="ca-ES"/>
              <a:t>La preproducció</a:t>
            </a:r>
            <a:br>
              <a:rPr lang="ca-ES"/>
            </a:br>
            <a:r>
              <a:rPr lang="ca-ES"/>
              <a:t>Planificació del projecte</a:t>
            </a:r>
          </a:p>
        </p:txBody>
      </p:sp>
      <p:sp>
        <p:nvSpPr>
          <p:cNvPr id="4" name="Marcador de contenido 3">
            <a:extLst>
              <a:ext uri="{FF2B5EF4-FFF2-40B4-BE49-F238E27FC236}">
                <a16:creationId xmlns:a16="http://schemas.microsoft.com/office/drawing/2014/main" id="{DFAA1793-2D7B-4504-B748-FA79B67849FB}"/>
              </a:ext>
            </a:extLst>
          </p:cNvPr>
          <p:cNvSpPr>
            <a:spLocks noGrp="1"/>
          </p:cNvSpPr>
          <p:nvPr>
            <p:ph sz="half" idx="1"/>
          </p:nvPr>
        </p:nvSpPr>
        <p:spPr/>
        <p:txBody>
          <a:bodyPr/>
          <a:lstStyle/>
          <a:p>
            <a:r>
              <a:rPr lang="ca-ES"/>
              <a:t>Es coménça amb la generació d’una documentació que ens guiarà al llarg del projecte amb l’objectiu de no perdre de vista les metes i les dates més importants</a:t>
            </a:r>
          </a:p>
          <a:p>
            <a:r>
              <a:rPr lang="ca-ES"/>
              <a:t>Aquesta etapa patirà canvis a la llarga però és molt necessària per a no perdre el temps organitzant-se des de zero en cada moment</a:t>
            </a:r>
          </a:p>
        </p:txBody>
      </p:sp>
      <p:pic>
        <p:nvPicPr>
          <p:cNvPr id="7" name="Marcador de contenido 6">
            <a:extLst>
              <a:ext uri="{FF2B5EF4-FFF2-40B4-BE49-F238E27FC236}">
                <a16:creationId xmlns:a16="http://schemas.microsoft.com/office/drawing/2014/main" id="{7BFD350C-ADF4-4C57-982F-A4F1FCCF93AD}"/>
              </a:ext>
            </a:extLst>
          </p:cNvPr>
          <p:cNvPicPr>
            <a:picLocks noGrp="1" noChangeAspect="1"/>
          </p:cNvPicPr>
          <p:nvPr>
            <p:ph sz="half" idx="2"/>
          </p:nvPr>
        </p:nvPicPr>
        <p:blipFill>
          <a:blip r:embed="rId2"/>
          <a:stretch>
            <a:fillRect/>
          </a:stretch>
        </p:blipFill>
        <p:spPr>
          <a:xfrm>
            <a:off x="6170613" y="3102438"/>
            <a:ext cx="4876800" cy="2253324"/>
          </a:xfrm>
        </p:spPr>
      </p:pic>
    </p:spTree>
    <p:extLst>
      <p:ext uri="{BB962C8B-B14F-4D97-AF65-F5344CB8AC3E}">
        <p14:creationId xmlns:p14="http://schemas.microsoft.com/office/powerpoint/2010/main" val="2707109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89056-B382-4DF0-B78B-3CDBEEB4F2C5}"/>
              </a:ext>
            </a:extLst>
          </p:cNvPr>
          <p:cNvSpPr>
            <a:spLocks noGrp="1"/>
          </p:cNvSpPr>
          <p:nvPr>
            <p:ph type="title"/>
          </p:nvPr>
        </p:nvSpPr>
        <p:spPr/>
        <p:txBody>
          <a:bodyPr/>
          <a:lstStyle/>
          <a:p>
            <a:pPr algn="ctr"/>
            <a:r>
              <a:rPr lang="ca-ES"/>
              <a:t>Cerca i creació de contingut</a:t>
            </a:r>
          </a:p>
        </p:txBody>
      </p:sp>
      <p:sp>
        <p:nvSpPr>
          <p:cNvPr id="3" name="Marcador de contenido 2">
            <a:extLst>
              <a:ext uri="{FF2B5EF4-FFF2-40B4-BE49-F238E27FC236}">
                <a16:creationId xmlns:a16="http://schemas.microsoft.com/office/drawing/2014/main" id="{6FA2F2F3-2ECA-4A9B-8754-A2C0ADC1BDA5}"/>
              </a:ext>
            </a:extLst>
          </p:cNvPr>
          <p:cNvSpPr>
            <a:spLocks noGrp="1"/>
          </p:cNvSpPr>
          <p:nvPr>
            <p:ph sz="half" idx="1"/>
          </p:nvPr>
        </p:nvSpPr>
        <p:spPr/>
        <p:txBody>
          <a:bodyPr/>
          <a:lstStyle/>
          <a:p>
            <a:r>
              <a:rPr lang="ca-ES" dirty="0"/>
              <a:t>Es genera un document amb la idea principal, a partir d’aquí, es requereix d’un personatge protagonista i un d’antagonista (alter ego)</a:t>
            </a:r>
          </a:p>
          <a:p>
            <a:r>
              <a:rPr lang="ca-ES" dirty="0"/>
              <a:t>Es cerca estils gràfics i referències, segons el tipus d’escenari i història que </a:t>
            </a:r>
            <a:r>
              <a:rPr lang="ca-ES" dirty="0" err="1"/>
              <a:t>será</a:t>
            </a:r>
            <a:r>
              <a:rPr lang="ca-ES" dirty="0"/>
              <a:t>, per webs, com Pinterest o </a:t>
            </a:r>
            <a:r>
              <a:rPr lang="ca-ES" dirty="0" err="1"/>
              <a:t>Deviantart</a:t>
            </a:r>
            <a:endParaRPr lang="ca-ES" dirty="0"/>
          </a:p>
          <a:p>
            <a:r>
              <a:rPr lang="ca-ES" dirty="0"/>
              <a:t>Es genera </a:t>
            </a:r>
            <a:r>
              <a:rPr lang="ca-ES" dirty="0" err="1"/>
              <a:t>l’esbòs</a:t>
            </a:r>
            <a:r>
              <a:rPr lang="ca-ES" dirty="0"/>
              <a:t> del protagonista principal, referencia clau per al modelatge posterior</a:t>
            </a:r>
          </a:p>
        </p:txBody>
      </p:sp>
      <p:pic>
        <p:nvPicPr>
          <p:cNvPr id="6" name="Marcador de contenido 5">
            <a:extLst>
              <a:ext uri="{FF2B5EF4-FFF2-40B4-BE49-F238E27FC236}">
                <a16:creationId xmlns:a16="http://schemas.microsoft.com/office/drawing/2014/main" id="{DF54624D-194D-43A8-A1B8-DE5A5E038351}"/>
              </a:ext>
            </a:extLst>
          </p:cNvPr>
          <p:cNvPicPr>
            <a:picLocks noGrp="1" noChangeAspect="1"/>
          </p:cNvPicPr>
          <p:nvPr>
            <p:ph sz="half" idx="2"/>
          </p:nvPr>
        </p:nvPicPr>
        <p:blipFill>
          <a:blip r:embed="rId2"/>
          <a:stretch>
            <a:fillRect/>
          </a:stretch>
        </p:blipFill>
        <p:spPr>
          <a:xfrm>
            <a:off x="6173790" y="2666999"/>
            <a:ext cx="2189757" cy="3124200"/>
          </a:xfrm>
        </p:spPr>
      </p:pic>
      <p:pic>
        <p:nvPicPr>
          <p:cNvPr id="8" name="Imagen 7">
            <a:extLst>
              <a:ext uri="{FF2B5EF4-FFF2-40B4-BE49-F238E27FC236}">
                <a16:creationId xmlns:a16="http://schemas.microsoft.com/office/drawing/2014/main" id="{DF80D6E1-1820-40D5-A62E-51F21FB0455B}"/>
              </a:ext>
            </a:extLst>
          </p:cNvPr>
          <p:cNvPicPr>
            <a:picLocks noChangeAspect="1"/>
          </p:cNvPicPr>
          <p:nvPr/>
        </p:nvPicPr>
        <p:blipFill>
          <a:blip r:embed="rId3"/>
          <a:stretch>
            <a:fillRect/>
          </a:stretch>
        </p:blipFill>
        <p:spPr>
          <a:xfrm>
            <a:off x="8655205" y="2667000"/>
            <a:ext cx="2189758" cy="3124200"/>
          </a:xfrm>
          <a:prstGeom prst="rect">
            <a:avLst/>
          </a:prstGeom>
        </p:spPr>
      </p:pic>
    </p:spTree>
    <p:extLst>
      <p:ext uri="{BB962C8B-B14F-4D97-AF65-F5344CB8AC3E}">
        <p14:creationId xmlns:p14="http://schemas.microsoft.com/office/powerpoint/2010/main" val="245257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5060B-0F55-47A1-97F0-04C61A50A8C8}"/>
              </a:ext>
            </a:extLst>
          </p:cNvPr>
          <p:cNvSpPr>
            <a:spLocks noGrp="1"/>
          </p:cNvSpPr>
          <p:nvPr>
            <p:ph type="title"/>
          </p:nvPr>
        </p:nvSpPr>
        <p:spPr/>
        <p:txBody>
          <a:bodyPr/>
          <a:lstStyle/>
          <a:p>
            <a:pPr algn="ctr"/>
            <a:r>
              <a:rPr lang="ca-ES" dirty="0"/>
              <a:t>Producció</a:t>
            </a:r>
            <a:br>
              <a:rPr lang="ca-ES" dirty="0"/>
            </a:br>
            <a:r>
              <a:rPr lang="ca-ES" dirty="0"/>
              <a:t>modelatge</a:t>
            </a:r>
          </a:p>
        </p:txBody>
      </p:sp>
      <p:sp>
        <p:nvSpPr>
          <p:cNvPr id="3" name="Marcador de contenido 2">
            <a:extLst>
              <a:ext uri="{FF2B5EF4-FFF2-40B4-BE49-F238E27FC236}">
                <a16:creationId xmlns:a16="http://schemas.microsoft.com/office/drawing/2014/main" id="{2770BD56-DDDD-466F-8939-D37C8AD772E4}"/>
              </a:ext>
            </a:extLst>
          </p:cNvPr>
          <p:cNvSpPr>
            <a:spLocks noGrp="1"/>
          </p:cNvSpPr>
          <p:nvPr>
            <p:ph sz="half" idx="1"/>
          </p:nvPr>
        </p:nvSpPr>
        <p:spPr/>
        <p:txBody>
          <a:bodyPr>
            <a:normAutofit fontScale="85000" lnSpcReduction="10000"/>
          </a:bodyPr>
          <a:lstStyle/>
          <a:p>
            <a:r>
              <a:rPr lang="ca-ES" dirty="0"/>
              <a:t>Es treballa amb volum el personatge i tots els objectes de l’escenari també</a:t>
            </a:r>
          </a:p>
          <a:p>
            <a:r>
              <a:rPr lang="ca-ES" dirty="0"/>
              <a:t>La majoria de volums s’obtenen de la modificació de formes bàsiques com una caixa, un cilindre o una esfera amb un operador anomenat Editable </a:t>
            </a:r>
            <a:r>
              <a:rPr lang="ca-ES" dirty="0" err="1"/>
              <a:t>Poly</a:t>
            </a:r>
            <a:endParaRPr lang="ca-ES" dirty="0"/>
          </a:p>
          <a:p>
            <a:r>
              <a:rPr lang="ca-ES" dirty="0"/>
              <a:t>Altres objectes especials es generen per altres mètodes com els sistemes de partícules, que simulen efectes ambientals com aigua, boira i fum</a:t>
            </a:r>
          </a:p>
          <a:p>
            <a:r>
              <a:rPr lang="ca-ES" dirty="0"/>
              <a:t>Uns pocs es generen amb l’ús d’objectes lineals i sense volum als quals se’ls hi aplica un gruix precedit per un operador que es diu Editable Spline</a:t>
            </a:r>
          </a:p>
        </p:txBody>
      </p:sp>
      <p:pic>
        <p:nvPicPr>
          <p:cNvPr id="6" name="Marcador de contenido 5">
            <a:extLst>
              <a:ext uri="{FF2B5EF4-FFF2-40B4-BE49-F238E27FC236}">
                <a16:creationId xmlns:a16="http://schemas.microsoft.com/office/drawing/2014/main" id="{6096F046-0ADA-43C7-954F-82B97934CFC5}"/>
              </a:ext>
            </a:extLst>
          </p:cNvPr>
          <p:cNvPicPr>
            <a:picLocks noGrp="1" noChangeAspect="1"/>
          </p:cNvPicPr>
          <p:nvPr>
            <p:ph sz="half" idx="2"/>
          </p:nvPr>
        </p:nvPicPr>
        <p:blipFill>
          <a:blip r:embed="rId2"/>
          <a:stretch>
            <a:fillRect/>
          </a:stretch>
        </p:blipFill>
        <p:spPr>
          <a:xfrm>
            <a:off x="6173790" y="2868336"/>
            <a:ext cx="3381511" cy="1577829"/>
          </a:xfrm>
        </p:spPr>
      </p:pic>
      <p:pic>
        <p:nvPicPr>
          <p:cNvPr id="10" name="Imagen 9">
            <a:extLst>
              <a:ext uri="{FF2B5EF4-FFF2-40B4-BE49-F238E27FC236}">
                <a16:creationId xmlns:a16="http://schemas.microsoft.com/office/drawing/2014/main" id="{EAAFDD11-024F-4976-BBA3-C78D8F5BB98A}"/>
              </a:ext>
            </a:extLst>
          </p:cNvPr>
          <p:cNvPicPr>
            <a:picLocks noChangeAspect="1"/>
          </p:cNvPicPr>
          <p:nvPr/>
        </p:nvPicPr>
        <p:blipFill>
          <a:blip r:embed="rId3"/>
          <a:stretch>
            <a:fillRect/>
          </a:stretch>
        </p:blipFill>
        <p:spPr>
          <a:xfrm>
            <a:off x="9613080" y="2868336"/>
            <a:ext cx="1550103" cy="2922864"/>
          </a:xfrm>
          <a:prstGeom prst="rect">
            <a:avLst/>
          </a:prstGeom>
        </p:spPr>
      </p:pic>
      <p:pic>
        <p:nvPicPr>
          <p:cNvPr id="12" name="Imagen 11">
            <a:extLst>
              <a:ext uri="{FF2B5EF4-FFF2-40B4-BE49-F238E27FC236}">
                <a16:creationId xmlns:a16="http://schemas.microsoft.com/office/drawing/2014/main" id="{92A8B2DE-C4FB-4B54-85AE-F98C41209824}"/>
              </a:ext>
            </a:extLst>
          </p:cNvPr>
          <p:cNvPicPr>
            <a:picLocks noChangeAspect="1"/>
          </p:cNvPicPr>
          <p:nvPr/>
        </p:nvPicPr>
        <p:blipFill>
          <a:blip r:embed="rId4"/>
          <a:stretch>
            <a:fillRect/>
          </a:stretch>
        </p:blipFill>
        <p:spPr>
          <a:xfrm>
            <a:off x="6173790" y="4767842"/>
            <a:ext cx="3374993" cy="1036991"/>
          </a:xfrm>
          <a:prstGeom prst="rect">
            <a:avLst/>
          </a:prstGeom>
        </p:spPr>
      </p:pic>
    </p:spTree>
    <p:extLst>
      <p:ext uri="{BB962C8B-B14F-4D97-AF65-F5344CB8AC3E}">
        <p14:creationId xmlns:p14="http://schemas.microsoft.com/office/powerpoint/2010/main" val="246864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0E528-B6F4-4B5B-BDAA-EA9E309B4AAD}"/>
              </a:ext>
            </a:extLst>
          </p:cNvPr>
          <p:cNvSpPr>
            <a:spLocks noGrp="1"/>
          </p:cNvSpPr>
          <p:nvPr>
            <p:ph type="title"/>
          </p:nvPr>
        </p:nvSpPr>
        <p:spPr/>
        <p:txBody>
          <a:bodyPr/>
          <a:lstStyle/>
          <a:p>
            <a:pPr algn="ctr"/>
            <a:r>
              <a:rPr lang="ca-ES" dirty="0"/>
              <a:t>Obertura de la malla poligonal</a:t>
            </a:r>
          </a:p>
        </p:txBody>
      </p:sp>
      <p:sp>
        <p:nvSpPr>
          <p:cNvPr id="3" name="Marcador de contenido 2">
            <a:extLst>
              <a:ext uri="{FF2B5EF4-FFF2-40B4-BE49-F238E27FC236}">
                <a16:creationId xmlns:a16="http://schemas.microsoft.com/office/drawing/2014/main" id="{D2D384D3-69C2-4372-AD13-A982E5EC5343}"/>
              </a:ext>
            </a:extLst>
          </p:cNvPr>
          <p:cNvSpPr>
            <a:spLocks noGrp="1"/>
          </p:cNvSpPr>
          <p:nvPr>
            <p:ph sz="half" idx="1"/>
          </p:nvPr>
        </p:nvSpPr>
        <p:spPr/>
        <p:txBody>
          <a:bodyPr>
            <a:normAutofit fontScale="92500" lnSpcReduction="10000"/>
          </a:bodyPr>
          <a:lstStyle/>
          <a:p>
            <a:r>
              <a:rPr lang="ca-ES" dirty="0"/>
              <a:t>Obro cada un dels objectes modelats anteriorment amb l’ús de dos modificadors: </a:t>
            </a:r>
            <a:r>
              <a:rPr lang="ca-ES" dirty="0" err="1"/>
              <a:t>Uwnrap</a:t>
            </a:r>
            <a:r>
              <a:rPr lang="ca-ES" dirty="0"/>
              <a:t> i UVW </a:t>
            </a:r>
            <a:r>
              <a:rPr lang="ca-ES" dirty="0" err="1"/>
              <a:t>Map</a:t>
            </a:r>
            <a:endParaRPr lang="ca-ES" dirty="0"/>
          </a:p>
          <a:p>
            <a:r>
              <a:rPr lang="ca-ES" dirty="0" err="1"/>
              <a:t>L’Uwnrap</a:t>
            </a:r>
            <a:r>
              <a:rPr lang="ca-ES" dirty="0"/>
              <a:t> s’utilitzarà en malles complexes com el protagonista i el clavegueram</a:t>
            </a:r>
          </a:p>
          <a:p>
            <a:r>
              <a:rPr lang="ca-ES" dirty="0"/>
              <a:t>L’UVW </a:t>
            </a:r>
            <a:r>
              <a:rPr lang="ca-ES" dirty="0" err="1"/>
              <a:t>Map</a:t>
            </a:r>
            <a:r>
              <a:rPr lang="ca-ES" dirty="0"/>
              <a:t> seran la resta d’objectes que s’assemblin més a les formes bàsiques ja esmentades: caixes, esferes, plans i cilindres</a:t>
            </a:r>
          </a:p>
          <a:p>
            <a:r>
              <a:rPr lang="ca-ES" dirty="0"/>
              <a:t>La funció d’aquests es generar talls en la malla com si es tractés d’un sastre amb el disseny d’un vestit</a:t>
            </a:r>
          </a:p>
        </p:txBody>
      </p:sp>
      <p:pic>
        <p:nvPicPr>
          <p:cNvPr id="6" name="Marcador de contenido 5">
            <a:extLst>
              <a:ext uri="{FF2B5EF4-FFF2-40B4-BE49-F238E27FC236}">
                <a16:creationId xmlns:a16="http://schemas.microsoft.com/office/drawing/2014/main" id="{0A8B7A20-B494-4641-852B-BE7844A714CC}"/>
              </a:ext>
            </a:extLst>
          </p:cNvPr>
          <p:cNvPicPr>
            <a:picLocks noGrp="1" noChangeAspect="1"/>
          </p:cNvPicPr>
          <p:nvPr>
            <p:ph sz="half" idx="2"/>
          </p:nvPr>
        </p:nvPicPr>
        <p:blipFill>
          <a:blip r:embed="rId2"/>
          <a:stretch>
            <a:fillRect/>
          </a:stretch>
        </p:blipFill>
        <p:spPr>
          <a:xfrm>
            <a:off x="6173790" y="2667000"/>
            <a:ext cx="2206466" cy="3124200"/>
          </a:xfrm>
        </p:spPr>
      </p:pic>
      <p:pic>
        <p:nvPicPr>
          <p:cNvPr id="8" name="Imagen 7">
            <a:extLst>
              <a:ext uri="{FF2B5EF4-FFF2-40B4-BE49-F238E27FC236}">
                <a16:creationId xmlns:a16="http://schemas.microsoft.com/office/drawing/2014/main" id="{B2255231-1AB1-4434-A1B2-19C173D179EA}"/>
              </a:ext>
            </a:extLst>
          </p:cNvPr>
          <p:cNvPicPr>
            <a:picLocks noChangeAspect="1"/>
          </p:cNvPicPr>
          <p:nvPr/>
        </p:nvPicPr>
        <p:blipFill>
          <a:blip r:embed="rId3"/>
          <a:stretch>
            <a:fillRect/>
          </a:stretch>
        </p:blipFill>
        <p:spPr>
          <a:xfrm>
            <a:off x="9674764" y="2666999"/>
            <a:ext cx="1066102" cy="1066102"/>
          </a:xfrm>
          <a:prstGeom prst="rect">
            <a:avLst/>
          </a:prstGeom>
        </p:spPr>
      </p:pic>
      <p:pic>
        <p:nvPicPr>
          <p:cNvPr id="10" name="Imagen 9">
            <a:extLst>
              <a:ext uri="{FF2B5EF4-FFF2-40B4-BE49-F238E27FC236}">
                <a16:creationId xmlns:a16="http://schemas.microsoft.com/office/drawing/2014/main" id="{4062B1BB-BD61-4C42-A064-AF22B8BA5E87}"/>
              </a:ext>
            </a:extLst>
          </p:cNvPr>
          <p:cNvPicPr>
            <a:picLocks noChangeAspect="1"/>
          </p:cNvPicPr>
          <p:nvPr/>
        </p:nvPicPr>
        <p:blipFill>
          <a:blip r:embed="rId4"/>
          <a:stretch>
            <a:fillRect/>
          </a:stretch>
        </p:blipFill>
        <p:spPr>
          <a:xfrm>
            <a:off x="8534400" y="3886200"/>
            <a:ext cx="3315290" cy="1905000"/>
          </a:xfrm>
          <a:prstGeom prst="rect">
            <a:avLst/>
          </a:prstGeom>
        </p:spPr>
      </p:pic>
    </p:spTree>
    <p:extLst>
      <p:ext uri="{BB962C8B-B14F-4D97-AF65-F5344CB8AC3E}">
        <p14:creationId xmlns:p14="http://schemas.microsoft.com/office/powerpoint/2010/main" val="362989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B42B44-320B-41CF-83A7-47B5AEEE8B88}"/>
              </a:ext>
            </a:extLst>
          </p:cNvPr>
          <p:cNvSpPr>
            <a:spLocks noGrp="1"/>
          </p:cNvSpPr>
          <p:nvPr>
            <p:ph type="title"/>
          </p:nvPr>
        </p:nvSpPr>
        <p:spPr/>
        <p:txBody>
          <a:bodyPr/>
          <a:lstStyle/>
          <a:p>
            <a:pPr algn="ctr"/>
            <a:r>
              <a:rPr lang="ca-ES" dirty="0"/>
              <a:t>Pintat de les plantilles creades</a:t>
            </a:r>
          </a:p>
        </p:txBody>
      </p:sp>
      <p:sp>
        <p:nvSpPr>
          <p:cNvPr id="3" name="Marcador de contenido 2">
            <a:extLst>
              <a:ext uri="{FF2B5EF4-FFF2-40B4-BE49-F238E27FC236}">
                <a16:creationId xmlns:a16="http://schemas.microsoft.com/office/drawing/2014/main" id="{FD164CBA-CC89-4883-BF7F-89CF3882D132}"/>
              </a:ext>
            </a:extLst>
          </p:cNvPr>
          <p:cNvSpPr>
            <a:spLocks noGrp="1"/>
          </p:cNvSpPr>
          <p:nvPr>
            <p:ph sz="half" idx="1"/>
          </p:nvPr>
        </p:nvSpPr>
        <p:spPr/>
        <p:txBody>
          <a:bodyPr/>
          <a:lstStyle/>
          <a:p>
            <a:r>
              <a:rPr lang="ca-ES" dirty="0"/>
              <a:t>Amb plantilles dels objectes oberts es procedeix a pintar-les</a:t>
            </a:r>
          </a:p>
          <a:p>
            <a:r>
              <a:rPr lang="ca-ES" dirty="0"/>
              <a:t>Mitjançant eines com </a:t>
            </a:r>
            <a:r>
              <a:rPr lang="ca-ES" dirty="0" err="1"/>
              <a:t>Photoshop</a:t>
            </a:r>
            <a:r>
              <a:rPr lang="ca-ES" dirty="0"/>
              <a:t> i </a:t>
            </a:r>
            <a:r>
              <a:rPr lang="ca-ES" dirty="0" err="1"/>
              <a:t>Mudbox</a:t>
            </a:r>
            <a:endParaRPr lang="ca-ES" dirty="0"/>
          </a:p>
          <a:p>
            <a:r>
              <a:rPr lang="ca-ES" dirty="0" err="1"/>
              <a:t>Mudbox</a:t>
            </a:r>
            <a:r>
              <a:rPr lang="ca-ES" dirty="0"/>
              <a:t> em permet visualitzar sobre l’objecte 3D el resultat</a:t>
            </a:r>
          </a:p>
          <a:p>
            <a:r>
              <a:rPr lang="ca-ES" dirty="0"/>
              <a:t>Extrec la </a:t>
            </a:r>
            <a:r>
              <a:rPr lang="ca-ES" dirty="0" err="1"/>
              <a:t>platilla</a:t>
            </a:r>
            <a:r>
              <a:rPr lang="ca-ES" dirty="0"/>
              <a:t> inicial però pintada</a:t>
            </a:r>
          </a:p>
        </p:txBody>
      </p:sp>
      <p:pic>
        <p:nvPicPr>
          <p:cNvPr id="6" name="Marcador de contenido 5">
            <a:extLst>
              <a:ext uri="{FF2B5EF4-FFF2-40B4-BE49-F238E27FC236}">
                <a16:creationId xmlns:a16="http://schemas.microsoft.com/office/drawing/2014/main" id="{7F5089F1-264A-4D43-96E1-21A91266F2CB}"/>
              </a:ext>
            </a:extLst>
          </p:cNvPr>
          <p:cNvPicPr>
            <a:picLocks noGrp="1" noChangeAspect="1"/>
          </p:cNvPicPr>
          <p:nvPr>
            <p:ph sz="half" idx="2"/>
          </p:nvPr>
        </p:nvPicPr>
        <p:blipFill>
          <a:blip r:embed="rId2"/>
          <a:stretch>
            <a:fillRect/>
          </a:stretch>
        </p:blipFill>
        <p:spPr>
          <a:xfrm>
            <a:off x="6173790" y="3130254"/>
            <a:ext cx="2426294" cy="2426294"/>
          </a:xfrm>
        </p:spPr>
      </p:pic>
      <p:pic>
        <p:nvPicPr>
          <p:cNvPr id="8" name="Imagen 7">
            <a:extLst>
              <a:ext uri="{FF2B5EF4-FFF2-40B4-BE49-F238E27FC236}">
                <a16:creationId xmlns:a16="http://schemas.microsoft.com/office/drawing/2014/main" id="{A33128C3-6446-4515-9008-EE7A1D03BB7A}"/>
              </a:ext>
            </a:extLst>
          </p:cNvPr>
          <p:cNvPicPr>
            <a:picLocks noChangeAspect="1"/>
          </p:cNvPicPr>
          <p:nvPr/>
        </p:nvPicPr>
        <p:blipFill>
          <a:blip r:embed="rId3"/>
          <a:stretch>
            <a:fillRect/>
          </a:stretch>
        </p:blipFill>
        <p:spPr>
          <a:xfrm>
            <a:off x="8755662" y="3139155"/>
            <a:ext cx="2426294" cy="2426294"/>
          </a:xfrm>
          <a:prstGeom prst="rect">
            <a:avLst/>
          </a:prstGeom>
        </p:spPr>
      </p:pic>
    </p:spTree>
    <p:extLst>
      <p:ext uri="{BB962C8B-B14F-4D97-AF65-F5344CB8AC3E}">
        <p14:creationId xmlns:p14="http://schemas.microsoft.com/office/powerpoint/2010/main" val="419041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D7769-6F0F-4AAF-B949-B67BE3C2CA6B}"/>
              </a:ext>
            </a:extLst>
          </p:cNvPr>
          <p:cNvSpPr>
            <a:spLocks noGrp="1"/>
          </p:cNvSpPr>
          <p:nvPr>
            <p:ph type="title"/>
          </p:nvPr>
        </p:nvSpPr>
        <p:spPr/>
        <p:txBody>
          <a:bodyPr/>
          <a:lstStyle/>
          <a:p>
            <a:pPr algn="ctr"/>
            <a:r>
              <a:rPr lang="ca-ES" dirty="0"/>
              <a:t>Col·locació d’ossos en el personatge</a:t>
            </a:r>
          </a:p>
        </p:txBody>
      </p:sp>
      <p:sp>
        <p:nvSpPr>
          <p:cNvPr id="3" name="Marcador de contenido 2">
            <a:extLst>
              <a:ext uri="{FF2B5EF4-FFF2-40B4-BE49-F238E27FC236}">
                <a16:creationId xmlns:a16="http://schemas.microsoft.com/office/drawing/2014/main" id="{5BA01844-C43F-4FAA-81BF-ABA029375F6D}"/>
              </a:ext>
            </a:extLst>
          </p:cNvPr>
          <p:cNvSpPr>
            <a:spLocks noGrp="1"/>
          </p:cNvSpPr>
          <p:nvPr>
            <p:ph sz="half" idx="1"/>
          </p:nvPr>
        </p:nvSpPr>
        <p:spPr/>
        <p:txBody>
          <a:bodyPr>
            <a:normAutofit/>
          </a:bodyPr>
          <a:lstStyle/>
          <a:p>
            <a:r>
              <a:rPr lang="ca-ES" dirty="0"/>
              <a:t>Faig ús de dos eines: Bones i </a:t>
            </a:r>
            <a:r>
              <a:rPr lang="ca-ES" dirty="0" err="1"/>
              <a:t>Bíped</a:t>
            </a:r>
            <a:endParaRPr lang="ca-ES" dirty="0"/>
          </a:p>
          <a:p>
            <a:r>
              <a:rPr lang="ca-ES" dirty="0"/>
              <a:t>El </a:t>
            </a:r>
            <a:r>
              <a:rPr lang="ca-ES" dirty="0" err="1"/>
              <a:t>Bíped</a:t>
            </a:r>
            <a:r>
              <a:rPr lang="ca-ES" dirty="0"/>
              <a:t> serà l’esquelet humà bàsic per al protagonista que es col·locarà dins del model 3D</a:t>
            </a:r>
          </a:p>
          <a:p>
            <a:r>
              <a:rPr lang="ca-ES" dirty="0"/>
              <a:t>Els bones els utilitzaré per a animar coses com els cabells del personatge o bé per objecte que interactuïn amb aquest, com les armes o roba</a:t>
            </a:r>
          </a:p>
        </p:txBody>
      </p:sp>
      <p:pic>
        <p:nvPicPr>
          <p:cNvPr id="6" name="Marcador de contenido 5">
            <a:extLst>
              <a:ext uri="{FF2B5EF4-FFF2-40B4-BE49-F238E27FC236}">
                <a16:creationId xmlns:a16="http://schemas.microsoft.com/office/drawing/2014/main" id="{0F3F6752-A8D1-489D-B438-BA85766A10CF}"/>
              </a:ext>
            </a:extLst>
          </p:cNvPr>
          <p:cNvPicPr>
            <a:picLocks noGrp="1" noChangeAspect="1"/>
          </p:cNvPicPr>
          <p:nvPr>
            <p:ph sz="half" idx="2"/>
          </p:nvPr>
        </p:nvPicPr>
        <p:blipFill>
          <a:blip r:embed="rId2"/>
          <a:stretch>
            <a:fillRect/>
          </a:stretch>
        </p:blipFill>
        <p:spPr>
          <a:xfrm>
            <a:off x="6173790" y="2667000"/>
            <a:ext cx="1370540" cy="3124200"/>
          </a:xfrm>
        </p:spPr>
      </p:pic>
      <p:pic>
        <p:nvPicPr>
          <p:cNvPr id="8" name="Imagen 7">
            <a:extLst>
              <a:ext uri="{FF2B5EF4-FFF2-40B4-BE49-F238E27FC236}">
                <a16:creationId xmlns:a16="http://schemas.microsoft.com/office/drawing/2014/main" id="{8561B498-9B28-4B63-ACCF-DCE9C2CDBA1D}"/>
              </a:ext>
            </a:extLst>
          </p:cNvPr>
          <p:cNvPicPr>
            <a:picLocks noChangeAspect="1"/>
          </p:cNvPicPr>
          <p:nvPr/>
        </p:nvPicPr>
        <p:blipFill>
          <a:blip r:embed="rId3"/>
          <a:stretch>
            <a:fillRect/>
          </a:stretch>
        </p:blipFill>
        <p:spPr>
          <a:xfrm>
            <a:off x="7699908" y="2666999"/>
            <a:ext cx="3061559" cy="3124200"/>
          </a:xfrm>
          <a:prstGeom prst="rect">
            <a:avLst/>
          </a:prstGeom>
        </p:spPr>
      </p:pic>
    </p:spTree>
    <p:extLst>
      <p:ext uri="{BB962C8B-B14F-4D97-AF65-F5344CB8AC3E}">
        <p14:creationId xmlns:p14="http://schemas.microsoft.com/office/powerpoint/2010/main" val="228056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39588-10E0-4E15-A646-A8975533ACF6}"/>
              </a:ext>
            </a:extLst>
          </p:cNvPr>
          <p:cNvSpPr>
            <a:spLocks noGrp="1"/>
          </p:cNvSpPr>
          <p:nvPr>
            <p:ph type="title"/>
          </p:nvPr>
        </p:nvSpPr>
        <p:spPr/>
        <p:txBody>
          <a:bodyPr/>
          <a:lstStyle/>
          <a:p>
            <a:pPr algn="ctr"/>
            <a:r>
              <a:rPr lang="ca-ES" dirty="0" err="1"/>
              <a:t>Skininng</a:t>
            </a:r>
            <a:endParaRPr lang="ca-ES" dirty="0"/>
          </a:p>
        </p:txBody>
      </p:sp>
      <p:sp>
        <p:nvSpPr>
          <p:cNvPr id="3" name="Marcador de contenido 2">
            <a:extLst>
              <a:ext uri="{FF2B5EF4-FFF2-40B4-BE49-F238E27FC236}">
                <a16:creationId xmlns:a16="http://schemas.microsoft.com/office/drawing/2014/main" id="{20225542-3A39-481F-BF5A-430CBA44F67D}"/>
              </a:ext>
            </a:extLst>
          </p:cNvPr>
          <p:cNvSpPr>
            <a:spLocks noGrp="1"/>
          </p:cNvSpPr>
          <p:nvPr>
            <p:ph sz="half" idx="1"/>
          </p:nvPr>
        </p:nvSpPr>
        <p:spPr/>
        <p:txBody>
          <a:bodyPr/>
          <a:lstStyle/>
          <a:p>
            <a:r>
              <a:rPr lang="ca-ES" dirty="0"/>
              <a:t>Ús del modificador: Skin</a:t>
            </a:r>
          </a:p>
          <a:p>
            <a:r>
              <a:rPr lang="ca-ES" dirty="0"/>
              <a:t>L’Skin s’encarregarà de marcar la força de cada os sobre cada part del cos de l’objecte, de la mateixa manera que un humà quan mou el braç no té perquè moure el melic o la cama, aquest modificador limitarà l’àrea d’acció de cada os</a:t>
            </a:r>
          </a:p>
          <a:p>
            <a:endParaRPr lang="ca-ES" dirty="0"/>
          </a:p>
          <a:p>
            <a:endParaRPr lang="ca-ES" dirty="0"/>
          </a:p>
        </p:txBody>
      </p:sp>
      <p:pic>
        <p:nvPicPr>
          <p:cNvPr id="6" name="Marcador de contenido 5">
            <a:extLst>
              <a:ext uri="{FF2B5EF4-FFF2-40B4-BE49-F238E27FC236}">
                <a16:creationId xmlns:a16="http://schemas.microsoft.com/office/drawing/2014/main" id="{335B9F66-083F-4CD7-9C19-51E4098555EA}"/>
              </a:ext>
            </a:extLst>
          </p:cNvPr>
          <p:cNvPicPr>
            <a:picLocks noGrp="1" noChangeAspect="1"/>
          </p:cNvPicPr>
          <p:nvPr>
            <p:ph sz="half" idx="2"/>
          </p:nvPr>
        </p:nvPicPr>
        <p:blipFill>
          <a:blip r:embed="rId2"/>
          <a:stretch>
            <a:fillRect/>
          </a:stretch>
        </p:blipFill>
        <p:spPr>
          <a:xfrm>
            <a:off x="6173790" y="2666999"/>
            <a:ext cx="2640301" cy="3124200"/>
          </a:xfrm>
        </p:spPr>
      </p:pic>
      <p:pic>
        <p:nvPicPr>
          <p:cNvPr id="8" name="Imagen 7">
            <a:extLst>
              <a:ext uri="{FF2B5EF4-FFF2-40B4-BE49-F238E27FC236}">
                <a16:creationId xmlns:a16="http://schemas.microsoft.com/office/drawing/2014/main" id="{8E610A6D-F681-441F-8DE9-C7AFBA6B2060}"/>
              </a:ext>
            </a:extLst>
          </p:cNvPr>
          <p:cNvPicPr>
            <a:picLocks noChangeAspect="1"/>
          </p:cNvPicPr>
          <p:nvPr/>
        </p:nvPicPr>
        <p:blipFill>
          <a:blip r:embed="rId3"/>
          <a:stretch>
            <a:fillRect/>
          </a:stretch>
        </p:blipFill>
        <p:spPr>
          <a:xfrm>
            <a:off x="8969670" y="2666999"/>
            <a:ext cx="2332408" cy="3124200"/>
          </a:xfrm>
          <a:prstGeom prst="rect">
            <a:avLst/>
          </a:prstGeom>
        </p:spPr>
      </p:pic>
    </p:spTree>
    <p:extLst>
      <p:ext uri="{BB962C8B-B14F-4D97-AF65-F5344CB8AC3E}">
        <p14:creationId xmlns:p14="http://schemas.microsoft.com/office/powerpoint/2010/main" val="3519875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106</TotalTime>
  <Words>926</Words>
  <Application>Microsoft Office PowerPoint</Application>
  <PresentationFormat>Panorámica</PresentationFormat>
  <Paragraphs>67</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Century Gothic</vt:lpstr>
      <vt:lpstr>Malla</vt:lpstr>
      <vt:lpstr>Presentació del projecte MOON</vt:lpstr>
      <vt:lpstr>Introducció</vt:lpstr>
      <vt:lpstr>La preproducció Planificació del projecte</vt:lpstr>
      <vt:lpstr>Cerca i creació de contingut</vt:lpstr>
      <vt:lpstr>Producció modelatge</vt:lpstr>
      <vt:lpstr>Obertura de la malla poligonal</vt:lpstr>
      <vt:lpstr>Pintat de les plantilles creades</vt:lpstr>
      <vt:lpstr>Col·locació d’ossos en el personatge</vt:lpstr>
      <vt:lpstr>Skininng</vt:lpstr>
      <vt:lpstr>Animació</vt:lpstr>
      <vt:lpstr>Il·luminació</vt:lpstr>
      <vt:lpstr>Configuració del motor de render</vt:lpstr>
      <vt:lpstr>POSTProducció Renderitzat</vt:lpstr>
      <vt:lpstr>Creació de la música</vt:lpstr>
      <vt:lpstr>Sincronització i retoc d’imatge</vt:lpstr>
      <vt:lpstr>Processat del vídeo 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projecte MOON</dc:title>
  <dc:creator>Jafet Armadans Sedano</dc:creator>
  <cp:lastModifiedBy>Jafet Armadans Sedano</cp:lastModifiedBy>
  <cp:revision>30</cp:revision>
  <dcterms:created xsi:type="dcterms:W3CDTF">2018-01-29T16:31:15Z</dcterms:created>
  <dcterms:modified xsi:type="dcterms:W3CDTF">2018-01-29T18:18:10Z</dcterms:modified>
</cp:coreProperties>
</file>