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86" r:id="rId4"/>
    <p:sldId id="287" r:id="rId5"/>
    <p:sldId id="265" r:id="rId6"/>
    <p:sldId id="291" r:id="rId7"/>
    <p:sldId id="264" r:id="rId8"/>
    <p:sldId id="266" r:id="rId9"/>
    <p:sldId id="292" r:id="rId10"/>
    <p:sldId id="296" r:id="rId11"/>
    <p:sldId id="293" r:id="rId12"/>
    <p:sldId id="270" r:id="rId13"/>
    <p:sldId id="279" r:id="rId14"/>
    <p:sldId id="269" r:id="rId15"/>
    <p:sldId id="258" r:id="rId16"/>
    <p:sldId id="273" r:id="rId17"/>
    <p:sldId id="276" r:id="rId18"/>
    <p:sldId id="274" r:id="rId19"/>
    <p:sldId id="277" r:id="rId20"/>
    <p:sldId id="275" r:id="rId21"/>
    <p:sldId id="278" r:id="rId22"/>
    <p:sldId id="259" r:id="rId23"/>
    <p:sldId id="260" r:id="rId24"/>
    <p:sldId id="261" r:id="rId25"/>
    <p:sldId id="267" r:id="rId26"/>
    <p:sldId id="290" r:id="rId27"/>
    <p:sldId id="289" r:id="rId28"/>
    <p:sldId id="262" r:id="rId29"/>
    <p:sldId id="295" r:id="rId30"/>
    <p:sldId id="272" r:id="rId31"/>
    <p:sldId id="271" r:id="rId32"/>
    <p:sldId id="294" r:id="rId33"/>
    <p:sldId id="263" r:id="rId34"/>
    <p:sldId id="268" r:id="rId35"/>
    <p:sldId id="280" r:id="rId36"/>
    <p:sldId id="284" r:id="rId37"/>
    <p:sldId id="297" r:id="rId38"/>
    <p:sldId id="281" r:id="rId39"/>
    <p:sldId id="282" r:id="rId40"/>
    <p:sldId id="283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92A29-58AF-42BB-A04C-2684F051C08E}" type="doc">
      <dgm:prSet loTypeId="urn:microsoft.com/office/officeart/2005/8/layout/gear1" loCatId="process" qsTypeId="urn:microsoft.com/office/officeart/2005/8/quickstyle/simple1#1" qsCatId="simple" csTypeId="urn:microsoft.com/office/officeart/2005/8/colors/accent1_2#1" csCatId="accent1" phldr="1"/>
      <dgm:spPr/>
    </dgm:pt>
    <dgm:pt modelId="{AD9E0B56-13A2-4256-BAEC-F5732CFFD042}">
      <dgm:prSet phldrT="[Texto]" custT="1"/>
      <dgm:spPr>
        <a:solidFill>
          <a:srgbClr val="92D050">
            <a:alpha val="72000"/>
          </a:srgbClr>
        </a:solidFill>
      </dgm:spPr>
      <dgm:t>
        <a:bodyPr/>
        <a:lstStyle/>
        <a:p>
          <a:r>
            <a:rPr lang="ca-ES" sz="1800" b="1" dirty="0" err="1" smtClean="0">
              <a:solidFill>
                <a:schemeClr val="tx1"/>
              </a:solidFill>
            </a:rPr>
            <a:t>Contenidos</a:t>
          </a:r>
          <a:endParaRPr lang="ca-ES" sz="1900" b="1" dirty="0">
            <a:solidFill>
              <a:schemeClr val="tx1"/>
            </a:solidFill>
          </a:endParaRPr>
        </a:p>
      </dgm:t>
    </dgm:pt>
    <dgm:pt modelId="{F3ED0A96-82D7-4C37-9F51-ADA0F83458CC}" type="parTrans" cxnId="{CA288589-4876-4015-9D28-B3643EF79E24}">
      <dgm:prSet/>
      <dgm:spPr/>
      <dgm:t>
        <a:bodyPr/>
        <a:lstStyle/>
        <a:p>
          <a:endParaRPr lang="ca-ES"/>
        </a:p>
      </dgm:t>
    </dgm:pt>
    <dgm:pt modelId="{817269AF-7617-416F-9CE1-2BB16F199A3C}" type="sibTrans" cxnId="{CA288589-4876-4015-9D28-B3643EF79E24}">
      <dgm:prSet/>
      <dgm:spPr/>
      <dgm:t>
        <a:bodyPr/>
        <a:lstStyle/>
        <a:p>
          <a:endParaRPr lang="ca-ES"/>
        </a:p>
      </dgm:t>
    </dgm:pt>
    <dgm:pt modelId="{18F7F77B-4914-422F-84F0-00C3BE6FE51E}">
      <dgm:prSet phldrT="[Texto]" custT="1"/>
      <dgm:spPr>
        <a:solidFill>
          <a:srgbClr val="0070C0">
            <a:alpha val="44000"/>
          </a:srgbClr>
        </a:solidFill>
      </dgm:spPr>
      <dgm:t>
        <a:bodyPr/>
        <a:lstStyle/>
        <a:p>
          <a:r>
            <a:rPr lang="ca-ES" sz="1800" b="1" dirty="0" smtClean="0">
              <a:solidFill>
                <a:schemeClr val="tx1"/>
              </a:solidFill>
            </a:rPr>
            <a:t>Servicios</a:t>
          </a:r>
          <a:endParaRPr lang="ca-ES" sz="2000" b="1" dirty="0">
            <a:solidFill>
              <a:schemeClr val="tx1"/>
            </a:solidFill>
          </a:endParaRPr>
        </a:p>
      </dgm:t>
    </dgm:pt>
    <dgm:pt modelId="{00D932E5-9963-47B5-8C89-F0EE1162E7B6}" type="parTrans" cxnId="{AB6221BF-50B3-411A-A3AD-13A07D778B6F}">
      <dgm:prSet/>
      <dgm:spPr/>
      <dgm:t>
        <a:bodyPr/>
        <a:lstStyle/>
        <a:p>
          <a:endParaRPr lang="ca-ES"/>
        </a:p>
      </dgm:t>
    </dgm:pt>
    <dgm:pt modelId="{CC633CDF-82DA-4467-969D-314484986EEA}" type="sibTrans" cxnId="{AB6221BF-50B3-411A-A3AD-13A07D778B6F}">
      <dgm:prSet/>
      <dgm:spPr/>
      <dgm:t>
        <a:bodyPr/>
        <a:lstStyle/>
        <a:p>
          <a:endParaRPr lang="ca-ES"/>
        </a:p>
      </dgm:t>
    </dgm:pt>
    <dgm:pt modelId="{8D678A53-030E-4AC8-9075-5A354EFDC915}">
      <dgm:prSet phldrT="[Texto]" custT="1"/>
      <dgm:spPr>
        <a:solidFill>
          <a:srgbClr val="FFFF00">
            <a:alpha val="44000"/>
          </a:srgbClr>
        </a:solidFill>
      </dgm:spPr>
      <dgm:t>
        <a:bodyPr/>
        <a:lstStyle/>
        <a:p>
          <a:r>
            <a:rPr lang="ca-ES" sz="1800" b="1" dirty="0" err="1" smtClean="0">
              <a:solidFill>
                <a:schemeClr val="tx1"/>
              </a:solidFill>
            </a:rPr>
            <a:t>Usuarios</a:t>
          </a:r>
          <a:endParaRPr lang="ca-ES" sz="1600" b="1" dirty="0">
            <a:solidFill>
              <a:schemeClr val="tx1"/>
            </a:solidFill>
          </a:endParaRPr>
        </a:p>
      </dgm:t>
    </dgm:pt>
    <dgm:pt modelId="{DAF03C62-7399-4CBE-BC5B-04B2D0A5F184}" type="parTrans" cxnId="{65AE1048-DB90-44D0-B14D-1956B22D98C4}">
      <dgm:prSet/>
      <dgm:spPr/>
      <dgm:t>
        <a:bodyPr/>
        <a:lstStyle/>
        <a:p>
          <a:endParaRPr lang="ca-ES"/>
        </a:p>
      </dgm:t>
    </dgm:pt>
    <dgm:pt modelId="{EB0BBCC9-2DE9-414C-8E07-C094121E1764}" type="sibTrans" cxnId="{65AE1048-DB90-44D0-B14D-1956B22D98C4}">
      <dgm:prSet/>
      <dgm:spPr/>
      <dgm:t>
        <a:bodyPr/>
        <a:lstStyle/>
        <a:p>
          <a:endParaRPr lang="ca-ES"/>
        </a:p>
      </dgm:t>
    </dgm:pt>
    <dgm:pt modelId="{8BFD58B5-6FF0-43D9-8479-C329635CE6A6}" type="pres">
      <dgm:prSet presAssocID="{89692A29-58AF-42BB-A04C-2684F051C08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0BEB531-F6A2-4FE0-AC09-2D00188BC0CF}" type="pres">
      <dgm:prSet presAssocID="{AD9E0B56-13A2-4256-BAEC-F5732CFFD042}" presName="gear1" presStyleLbl="node1" presStyleIdx="0" presStyleCnt="3" custLinFactNeighborX="1202" custLinFactNeighborY="-1606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6DE3701-4ECA-489D-A237-DF3E60E46FF1}" type="pres">
      <dgm:prSet presAssocID="{AD9E0B56-13A2-4256-BAEC-F5732CFFD042}" presName="gear1srcNode" presStyleLbl="node1" presStyleIdx="0" presStyleCnt="3"/>
      <dgm:spPr/>
      <dgm:t>
        <a:bodyPr/>
        <a:lstStyle/>
        <a:p>
          <a:endParaRPr lang="ca-ES"/>
        </a:p>
      </dgm:t>
    </dgm:pt>
    <dgm:pt modelId="{ECAF2D77-9EFE-4FAC-B5C8-748327567CFA}" type="pres">
      <dgm:prSet presAssocID="{AD9E0B56-13A2-4256-BAEC-F5732CFFD042}" presName="gear1dstNode" presStyleLbl="node1" presStyleIdx="0" presStyleCnt="3"/>
      <dgm:spPr/>
      <dgm:t>
        <a:bodyPr/>
        <a:lstStyle/>
        <a:p>
          <a:endParaRPr lang="ca-ES"/>
        </a:p>
      </dgm:t>
    </dgm:pt>
    <dgm:pt modelId="{2A8FBD16-0A8C-425E-B98D-F3FD488AE892}" type="pres">
      <dgm:prSet presAssocID="{18F7F77B-4914-422F-84F0-00C3BE6FE51E}" presName="gear2" presStyleLbl="node1" presStyleIdx="1" presStyleCnt="3" custScaleX="134337" custScaleY="131532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5B5C199-965A-485B-8E18-28234FB44C5C}" type="pres">
      <dgm:prSet presAssocID="{18F7F77B-4914-422F-84F0-00C3BE6FE51E}" presName="gear2srcNode" presStyleLbl="node1" presStyleIdx="1" presStyleCnt="3"/>
      <dgm:spPr/>
      <dgm:t>
        <a:bodyPr/>
        <a:lstStyle/>
        <a:p>
          <a:endParaRPr lang="ca-ES"/>
        </a:p>
      </dgm:t>
    </dgm:pt>
    <dgm:pt modelId="{96FFA16C-CF76-4CD3-A95A-49427BE02CD6}" type="pres">
      <dgm:prSet presAssocID="{18F7F77B-4914-422F-84F0-00C3BE6FE51E}" presName="gear2dstNode" presStyleLbl="node1" presStyleIdx="1" presStyleCnt="3"/>
      <dgm:spPr/>
      <dgm:t>
        <a:bodyPr/>
        <a:lstStyle/>
        <a:p>
          <a:endParaRPr lang="ca-ES"/>
        </a:p>
      </dgm:t>
    </dgm:pt>
    <dgm:pt modelId="{A74408C6-2990-4BC9-BD41-F217D876DC3B}" type="pres">
      <dgm:prSet presAssocID="{8D678A53-030E-4AC8-9075-5A354EFDC915}" presName="gear3" presStyleLbl="node1" presStyleIdx="2" presStyleCnt="3" custScaleX="133538" custScaleY="127649" custLinFactNeighborX="6138" custLinFactNeighborY="-9558"/>
      <dgm:spPr/>
      <dgm:t>
        <a:bodyPr/>
        <a:lstStyle/>
        <a:p>
          <a:endParaRPr lang="ca-ES"/>
        </a:p>
      </dgm:t>
    </dgm:pt>
    <dgm:pt modelId="{A853AA1C-C585-48CD-9FCA-807777A75DF6}" type="pres">
      <dgm:prSet presAssocID="{8D678A53-030E-4AC8-9075-5A354EFDC91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1E71CFD-EAE3-45C7-9F0C-D1B32188ACD5}" type="pres">
      <dgm:prSet presAssocID="{8D678A53-030E-4AC8-9075-5A354EFDC915}" presName="gear3srcNode" presStyleLbl="node1" presStyleIdx="2" presStyleCnt="3"/>
      <dgm:spPr/>
      <dgm:t>
        <a:bodyPr/>
        <a:lstStyle/>
        <a:p>
          <a:endParaRPr lang="ca-ES"/>
        </a:p>
      </dgm:t>
    </dgm:pt>
    <dgm:pt modelId="{AF051E79-BF79-4AF4-87FA-C839F45C3FDD}" type="pres">
      <dgm:prSet presAssocID="{8D678A53-030E-4AC8-9075-5A354EFDC915}" presName="gear3dstNode" presStyleLbl="node1" presStyleIdx="2" presStyleCnt="3"/>
      <dgm:spPr/>
      <dgm:t>
        <a:bodyPr/>
        <a:lstStyle/>
        <a:p>
          <a:endParaRPr lang="ca-ES"/>
        </a:p>
      </dgm:t>
    </dgm:pt>
    <dgm:pt modelId="{5D50665C-2D76-4C91-8D93-DEDDDDBE8969}" type="pres">
      <dgm:prSet presAssocID="{817269AF-7617-416F-9CE1-2BB16F199A3C}" presName="connector1" presStyleLbl="sibTrans2D1" presStyleIdx="0" presStyleCnt="3"/>
      <dgm:spPr/>
      <dgm:t>
        <a:bodyPr/>
        <a:lstStyle/>
        <a:p>
          <a:endParaRPr lang="ca-ES"/>
        </a:p>
      </dgm:t>
    </dgm:pt>
    <dgm:pt modelId="{2571A833-725C-47AF-AC64-CBDD604C7484}" type="pres">
      <dgm:prSet presAssocID="{CC633CDF-82DA-4467-969D-314484986EEA}" presName="connector2" presStyleLbl="sibTrans2D1" presStyleIdx="1" presStyleCnt="3" custLinFactNeighborX="-11168" custLinFactNeighborY="-5504"/>
      <dgm:spPr/>
      <dgm:t>
        <a:bodyPr/>
        <a:lstStyle/>
        <a:p>
          <a:endParaRPr lang="ca-ES"/>
        </a:p>
      </dgm:t>
    </dgm:pt>
    <dgm:pt modelId="{C888C94B-DA55-49D0-9E65-FEF23EB7619F}" type="pres">
      <dgm:prSet presAssocID="{EB0BBCC9-2DE9-414C-8E07-C094121E1764}" presName="connector3" presStyleLbl="sibTrans2D1" presStyleIdx="2" presStyleCnt="3" custLinFactNeighborX="-4385" custLinFactNeighborY="-5721"/>
      <dgm:spPr/>
      <dgm:t>
        <a:bodyPr/>
        <a:lstStyle/>
        <a:p>
          <a:endParaRPr lang="ca-ES"/>
        </a:p>
      </dgm:t>
    </dgm:pt>
  </dgm:ptLst>
  <dgm:cxnLst>
    <dgm:cxn modelId="{D9505B2A-E9DC-47C4-A211-5642360D0D2F}" type="presOf" srcId="{8D678A53-030E-4AC8-9075-5A354EFDC915}" destId="{A74408C6-2990-4BC9-BD41-F217D876DC3B}" srcOrd="0" destOrd="0" presId="urn:microsoft.com/office/officeart/2005/8/layout/gear1"/>
    <dgm:cxn modelId="{79C279FF-449E-4E7D-B034-FCE26492FF0F}" type="presOf" srcId="{817269AF-7617-416F-9CE1-2BB16F199A3C}" destId="{5D50665C-2D76-4C91-8D93-DEDDDDBE8969}" srcOrd="0" destOrd="0" presId="urn:microsoft.com/office/officeart/2005/8/layout/gear1"/>
    <dgm:cxn modelId="{CA288589-4876-4015-9D28-B3643EF79E24}" srcId="{89692A29-58AF-42BB-A04C-2684F051C08E}" destId="{AD9E0B56-13A2-4256-BAEC-F5732CFFD042}" srcOrd="0" destOrd="0" parTransId="{F3ED0A96-82D7-4C37-9F51-ADA0F83458CC}" sibTransId="{817269AF-7617-416F-9CE1-2BB16F199A3C}"/>
    <dgm:cxn modelId="{0D829196-8A8B-4523-AB79-5E7E27014889}" type="presOf" srcId="{8D678A53-030E-4AC8-9075-5A354EFDC915}" destId="{AF051E79-BF79-4AF4-87FA-C839F45C3FDD}" srcOrd="3" destOrd="0" presId="urn:microsoft.com/office/officeart/2005/8/layout/gear1"/>
    <dgm:cxn modelId="{16763C8C-F573-4535-B11D-C6B62F8F30A7}" type="presOf" srcId="{18F7F77B-4914-422F-84F0-00C3BE6FE51E}" destId="{75B5C199-965A-485B-8E18-28234FB44C5C}" srcOrd="1" destOrd="0" presId="urn:microsoft.com/office/officeart/2005/8/layout/gear1"/>
    <dgm:cxn modelId="{FD29B236-7096-4C43-8489-227E0DBF380C}" type="presOf" srcId="{18F7F77B-4914-422F-84F0-00C3BE6FE51E}" destId="{96FFA16C-CF76-4CD3-A95A-49427BE02CD6}" srcOrd="2" destOrd="0" presId="urn:microsoft.com/office/officeart/2005/8/layout/gear1"/>
    <dgm:cxn modelId="{65AE1048-DB90-44D0-B14D-1956B22D98C4}" srcId="{89692A29-58AF-42BB-A04C-2684F051C08E}" destId="{8D678A53-030E-4AC8-9075-5A354EFDC915}" srcOrd="2" destOrd="0" parTransId="{DAF03C62-7399-4CBE-BC5B-04B2D0A5F184}" sibTransId="{EB0BBCC9-2DE9-414C-8E07-C094121E1764}"/>
    <dgm:cxn modelId="{AB6221BF-50B3-411A-A3AD-13A07D778B6F}" srcId="{89692A29-58AF-42BB-A04C-2684F051C08E}" destId="{18F7F77B-4914-422F-84F0-00C3BE6FE51E}" srcOrd="1" destOrd="0" parTransId="{00D932E5-9963-47B5-8C89-F0EE1162E7B6}" sibTransId="{CC633CDF-82DA-4467-969D-314484986EEA}"/>
    <dgm:cxn modelId="{0175D247-E3FE-453E-880C-B368A8FEA7BD}" type="presOf" srcId="{AD9E0B56-13A2-4256-BAEC-F5732CFFD042}" destId="{B6DE3701-4ECA-489D-A237-DF3E60E46FF1}" srcOrd="1" destOrd="0" presId="urn:microsoft.com/office/officeart/2005/8/layout/gear1"/>
    <dgm:cxn modelId="{9C9079FC-2ACE-4686-BE25-341AA3D75ADF}" type="presOf" srcId="{AD9E0B56-13A2-4256-BAEC-F5732CFFD042}" destId="{90BEB531-F6A2-4FE0-AC09-2D00188BC0CF}" srcOrd="0" destOrd="0" presId="urn:microsoft.com/office/officeart/2005/8/layout/gear1"/>
    <dgm:cxn modelId="{79055CC9-B690-429D-8A7C-E1F099364D44}" type="presOf" srcId="{8D678A53-030E-4AC8-9075-5A354EFDC915}" destId="{A853AA1C-C585-48CD-9FCA-807777A75DF6}" srcOrd="1" destOrd="0" presId="urn:microsoft.com/office/officeart/2005/8/layout/gear1"/>
    <dgm:cxn modelId="{22957941-7568-4B42-8423-936D7D12F1D5}" type="presOf" srcId="{18F7F77B-4914-422F-84F0-00C3BE6FE51E}" destId="{2A8FBD16-0A8C-425E-B98D-F3FD488AE892}" srcOrd="0" destOrd="0" presId="urn:microsoft.com/office/officeart/2005/8/layout/gear1"/>
    <dgm:cxn modelId="{54556F1A-85B3-4CB4-A77C-622A4159F2D1}" type="presOf" srcId="{CC633CDF-82DA-4467-969D-314484986EEA}" destId="{2571A833-725C-47AF-AC64-CBDD604C7484}" srcOrd="0" destOrd="0" presId="urn:microsoft.com/office/officeart/2005/8/layout/gear1"/>
    <dgm:cxn modelId="{2B8221CA-3A7E-4A96-86DF-BEB0AC23D1DD}" type="presOf" srcId="{89692A29-58AF-42BB-A04C-2684F051C08E}" destId="{8BFD58B5-6FF0-43D9-8479-C329635CE6A6}" srcOrd="0" destOrd="0" presId="urn:microsoft.com/office/officeart/2005/8/layout/gear1"/>
    <dgm:cxn modelId="{7810019A-F769-4248-88AE-4CE97E736432}" type="presOf" srcId="{8D678A53-030E-4AC8-9075-5A354EFDC915}" destId="{C1E71CFD-EAE3-45C7-9F0C-D1B32188ACD5}" srcOrd="2" destOrd="0" presId="urn:microsoft.com/office/officeart/2005/8/layout/gear1"/>
    <dgm:cxn modelId="{CB5BBE38-0083-4374-899E-2B145104B0C7}" type="presOf" srcId="{EB0BBCC9-2DE9-414C-8E07-C094121E1764}" destId="{C888C94B-DA55-49D0-9E65-FEF23EB7619F}" srcOrd="0" destOrd="0" presId="urn:microsoft.com/office/officeart/2005/8/layout/gear1"/>
    <dgm:cxn modelId="{4001F920-0230-42E5-861A-1221E389DFE3}" type="presOf" srcId="{AD9E0B56-13A2-4256-BAEC-F5732CFFD042}" destId="{ECAF2D77-9EFE-4FAC-B5C8-748327567CFA}" srcOrd="2" destOrd="0" presId="urn:microsoft.com/office/officeart/2005/8/layout/gear1"/>
    <dgm:cxn modelId="{D6D7688C-AE14-4AF9-8B80-0129D5626B8C}" type="presParOf" srcId="{8BFD58B5-6FF0-43D9-8479-C329635CE6A6}" destId="{90BEB531-F6A2-4FE0-AC09-2D00188BC0CF}" srcOrd="0" destOrd="0" presId="urn:microsoft.com/office/officeart/2005/8/layout/gear1"/>
    <dgm:cxn modelId="{3EF61659-3DB4-4EF0-A4D0-F54C9012A0DB}" type="presParOf" srcId="{8BFD58B5-6FF0-43D9-8479-C329635CE6A6}" destId="{B6DE3701-4ECA-489D-A237-DF3E60E46FF1}" srcOrd="1" destOrd="0" presId="urn:microsoft.com/office/officeart/2005/8/layout/gear1"/>
    <dgm:cxn modelId="{BCA6AB11-D11B-472C-87FC-8B0F860F0AEF}" type="presParOf" srcId="{8BFD58B5-6FF0-43D9-8479-C329635CE6A6}" destId="{ECAF2D77-9EFE-4FAC-B5C8-748327567CFA}" srcOrd="2" destOrd="0" presId="urn:microsoft.com/office/officeart/2005/8/layout/gear1"/>
    <dgm:cxn modelId="{D8AF3B54-6607-42FB-A448-AE98AA804A1A}" type="presParOf" srcId="{8BFD58B5-6FF0-43D9-8479-C329635CE6A6}" destId="{2A8FBD16-0A8C-425E-B98D-F3FD488AE892}" srcOrd="3" destOrd="0" presId="urn:microsoft.com/office/officeart/2005/8/layout/gear1"/>
    <dgm:cxn modelId="{493F05AE-EED2-4EB3-A81C-A62B20DCF5C0}" type="presParOf" srcId="{8BFD58B5-6FF0-43D9-8479-C329635CE6A6}" destId="{75B5C199-965A-485B-8E18-28234FB44C5C}" srcOrd="4" destOrd="0" presId="urn:microsoft.com/office/officeart/2005/8/layout/gear1"/>
    <dgm:cxn modelId="{9C10AA97-2E2A-4BE6-930E-6BD31C80E000}" type="presParOf" srcId="{8BFD58B5-6FF0-43D9-8479-C329635CE6A6}" destId="{96FFA16C-CF76-4CD3-A95A-49427BE02CD6}" srcOrd="5" destOrd="0" presId="urn:microsoft.com/office/officeart/2005/8/layout/gear1"/>
    <dgm:cxn modelId="{480096C2-1EC7-4AA9-A661-36093CFCE113}" type="presParOf" srcId="{8BFD58B5-6FF0-43D9-8479-C329635CE6A6}" destId="{A74408C6-2990-4BC9-BD41-F217D876DC3B}" srcOrd="6" destOrd="0" presId="urn:microsoft.com/office/officeart/2005/8/layout/gear1"/>
    <dgm:cxn modelId="{013C7F6F-1EDC-4FF8-A23C-F64B7013E020}" type="presParOf" srcId="{8BFD58B5-6FF0-43D9-8479-C329635CE6A6}" destId="{A853AA1C-C585-48CD-9FCA-807777A75DF6}" srcOrd="7" destOrd="0" presId="urn:microsoft.com/office/officeart/2005/8/layout/gear1"/>
    <dgm:cxn modelId="{C43D683C-EAC9-4E21-9A6D-8E7BD501835E}" type="presParOf" srcId="{8BFD58B5-6FF0-43D9-8479-C329635CE6A6}" destId="{C1E71CFD-EAE3-45C7-9F0C-D1B32188ACD5}" srcOrd="8" destOrd="0" presId="urn:microsoft.com/office/officeart/2005/8/layout/gear1"/>
    <dgm:cxn modelId="{6560F2ED-6E21-4FE9-8815-0A4DACB355F6}" type="presParOf" srcId="{8BFD58B5-6FF0-43D9-8479-C329635CE6A6}" destId="{AF051E79-BF79-4AF4-87FA-C839F45C3FDD}" srcOrd="9" destOrd="0" presId="urn:microsoft.com/office/officeart/2005/8/layout/gear1"/>
    <dgm:cxn modelId="{AC1B5EEA-F27F-450D-A2C9-00C9AACEF0F6}" type="presParOf" srcId="{8BFD58B5-6FF0-43D9-8479-C329635CE6A6}" destId="{5D50665C-2D76-4C91-8D93-DEDDDDBE8969}" srcOrd="10" destOrd="0" presId="urn:microsoft.com/office/officeart/2005/8/layout/gear1"/>
    <dgm:cxn modelId="{A5008714-B13D-451A-87D1-C3CC3AD9CB6C}" type="presParOf" srcId="{8BFD58B5-6FF0-43D9-8479-C329635CE6A6}" destId="{2571A833-725C-47AF-AC64-CBDD604C7484}" srcOrd="11" destOrd="0" presId="urn:microsoft.com/office/officeart/2005/8/layout/gear1"/>
    <dgm:cxn modelId="{832FFD6A-EA8F-48A0-860F-CEB59CF1990A}" type="presParOf" srcId="{8BFD58B5-6FF0-43D9-8479-C329635CE6A6}" destId="{C888C94B-DA55-49D0-9E65-FEF23EB7619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EB531-F6A2-4FE0-AC09-2D00188BC0CF}">
      <dsp:nvSpPr>
        <dsp:cNvPr id="0" name=""/>
        <dsp:cNvSpPr/>
      </dsp:nvSpPr>
      <dsp:spPr>
        <a:xfrm>
          <a:off x="2592273" y="1728189"/>
          <a:ext cx="2003821" cy="2003821"/>
        </a:xfrm>
        <a:prstGeom prst="gear9">
          <a:avLst/>
        </a:prstGeom>
        <a:solidFill>
          <a:srgbClr val="92D050">
            <a:alpha val="7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dirty="0" err="1" smtClean="0">
              <a:solidFill>
                <a:schemeClr val="tx1"/>
              </a:solidFill>
            </a:rPr>
            <a:t>Contenidos</a:t>
          </a:r>
          <a:endParaRPr lang="ca-ES" sz="1900" b="1" kern="1200" dirty="0">
            <a:solidFill>
              <a:schemeClr val="tx1"/>
            </a:solidFill>
          </a:endParaRPr>
        </a:p>
      </dsp:txBody>
      <dsp:txXfrm>
        <a:off x="2592273" y="1728189"/>
        <a:ext cx="2003821" cy="2003821"/>
      </dsp:txXfrm>
    </dsp:sp>
    <dsp:sp modelId="{2A8FBD16-0A8C-425E-B98D-F3FD488AE892}">
      <dsp:nvSpPr>
        <dsp:cNvPr id="0" name=""/>
        <dsp:cNvSpPr/>
      </dsp:nvSpPr>
      <dsp:spPr>
        <a:xfrm>
          <a:off x="1152126" y="1056978"/>
          <a:ext cx="1957726" cy="1916848"/>
        </a:xfrm>
        <a:prstGeom prst="gear6">
          <a:avLst/>
        </a:prstGeom>
        <a:solidFill>
          <a:srgbClr val="0070C0">
            <a:alpha val="4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dirty="0" smtClean="0">
              <a:solidFill>
                <a:schemeClr val="tx1"/>
              </a:solidFill>
            </a:rPr>
            <a:t>Servicios</a:t>
          </a:r>
          <a:endParaRPr lang="ca-ES" sz="2000" b="1" kern="1200" dirty="0">
            <a:solidFill>
              <a:schemeClr val="tx1"/>
            </a:solidFill>
          </a:endParaRPr>
        </a:p>
      </dsp:txBody>
      <dsp:txXfrm>
        <a:off x="1152126" y="1056978"/>
        <a:ext cx="1957726" cy="1916848"/>
      </dsp:txXfrm>
    </dsp:sp>
    <dsp:sp modelId="{A74408C6-2990-4BC9-BD41-F217D876DC3B}">
      <dsp:nvSpPr>
        <dsp:cNvPr id="0" name=""/>
        <dsp:cNvSpPr/>
      </dsp:nvSpPr>
      <dsp:spPr>
        <a:xfrm rot="20700000">
          <a:off x="2071088" y="99326"/>
          <a:ext cx="1937541" cy="1791897"/>
        </a:xfrm>
        <a:prstGeom prst="gear6">
          <a:avLst/>
        </a:prstGeom>
        <a:solidFill>
          <a:srgbClr val="FFFF00">
            <a:alpha val="4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dirty="0" err="1" smtClean="0">
              <a:solidFill>
                <a:schemeClr val="tx1"/>
              </a:solidFill>
            </a:rPr>
            <a:t>Usuarios</a:t>
          </a:r>
          <a:endParaRPr lang="ca-ES" sz="1600" b="1" kern="1200" dirty="0">
            <a:solidFill>
              <a:schemeClr val="tx1"/>
            </a:solidFill>
          </a:endParaRPr>
        </a:p>
      </dsp:txBody>
      <dsp:txXfrm>
        <a:off x="2504686" y="483703"/>
        <a:ext cx="1070345" cy="1023143"/>
      </dsp:txXfrm>
    </dsp:sp>
    <dsp:sp modelId="{5D50665C-2D76-4C91-8D93-DEDDDDBE8969}">
      <dsp:nvSpPr>
        <dsp:cNvPr id="0" name=""/>
        <dsp:cNvSpPr/>
      </dsp:nvSpPr>
      <dsp:spPr>
        <a:xfrm>
          <a:off x="2408152" y="1461369"/>
          <a:ext cx="2564891" cy="2564891"/>
        </a:xfrm>
        <a:prstGeom prst="circularArrow">
          <a:avLst>
            <a:gd name="adj1" fmla="val 4688"/>
            <a:gd name="adj2" fmla="val 299029"/>
            <a:gd name="adj3" fmla="val 2501553"/>
            <a:gd name="adj4" fmla="val 158931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1A833-725C-47AF-AC64-CBDD604C7484}">
      <dsp:nvSpPr>
        <dsp:cNvPr id="0" name=""/>
        <dsp:cNvSpPr/>
      </dsp:nvSpPr>
      <dsp:spPr>
        <a:xfrm>
          <a:off x="936116" y="864084"/>
          <a:ext cx="1863554" cy="1863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8C94B-DA55-49D0-9E65-FEF23EB7619F}">
      <dsp:nvSpPr>
        <dsp:cNvPr id="0" name=""/>
        <dsp:cNvSpPr/>
      </dsp:nvSpPr>
      <dsp:spPr>
        <a:xfrm>
          <a:off x="1800187" y="-144011"/>
          <a:ext cx="2009286" cy="20092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3509-A811-401B-817C-3FF2802D1150}" type="datetimeFigureOut">
              <a:rPr lang="es-ES" smtClean="0"/>
              <a:pPr/>
              <a:t>15/06/2011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160CA-497B-4663-880F-86EF1844A8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6D7C-7B11-4E41-8A2F-BFD598E3C50E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E69F-4AC6-446D-8E4D-0EE7F0EB26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6EA0-3FAB-454B-90DD-ED1AB544662A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6F23-5C01-4A98-B926-6D0F3717A2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8AF7-076D-4EAF-9D06-3D48F06745E7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E4D7-BD31-489C-98C7-093B79A9BE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1A75-C618-4C14-B23D-69796C655181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5B68-2938-479B-B467-B91F4E964F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ED95-C03A-4069-9722-DC465535C73B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39C4-56B2-4F62-817A-A5DBD381A6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D7C5-D896-4701-9431-274ABCAD1051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CACB-4D0F-4D8F-9B77-FEAE52B308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FF07-CBAB-4E83-8A2A-223D94E76367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8BE4-93E0-4110-8A82-C8A9E78159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7E99-E850-4388-9A69-F5BF1BFD99D3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02C5-AF64-4059-974A-3DE8D317CC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9E41-B431-49F0-A337-052D829C7E39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F114-94B2-4D68-94B3-F00C6B618C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5C04-3F19-4721-95BB-45E169DF02E7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72A9-ED9C-407D-ABB4-2486E1B303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9C26-2641-4534-B46C-A07F8360E2CF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1660-4BC5-4582-A1ED-E8434413CF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8E869-AA18-4117-B977-3A2FF75B649F}" type="datetime1">
              <a:rPr lang="es-ES" smtClean="0"/>
              <a:pPr>
                <a:defRPr/>
              </a:pPr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378A63-910F-44C5-9BFE-ADCE43FB7A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openaccess.uoc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avsel.blastgroups.com/" TargetMode="External"/><Relationship Id="rId2" Type="http://schemas.openxmlformats.org/officeDocument/2006/relationships/hyperlink" Target="mailto:jminguillona@uoc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personal.uoc.edu/MAVSE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323850" y="1341438"/>
            <a:ext cx="8424863" cy="1470025"/>
          </a:xfrm>
        </p:spPr>
        <p:txBody>
          <a:bodyPr/>
          <a:lstStyle/>
          <a:p>
            <a:r>
              <a:rPr lang="en-US" b="1" i="1" smtClean="0"/>
              <a:t>Educational Data Mining</a:t>
            </a:r>
            <a:r>
              <a:rPr lang="es-ES" b="1" smtClean="0"/>
              <a:t>: </a:t>
            </a:r>
            <a:br>
              <a:rPr lang="es-ES" b="1" smtClean="0"/>
            </a:br>
            <a:r>
              <a:rPr lang="es-ES" b="1" smtClean="0"/>
              <a:t>cerrando el círculo del proceso de aprendizaje en entornos virtuales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Julià Minguillón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Universitat Oberta de Catalunya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Selección de un modelo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s-ES" dirty="0" smtClean="0"/>
              <a:t>No existe un “clasificador universal”</a:t>
            </a:r>
          </a:p>
          <a:p>
            <a:r>
              <a:rPr lang="es-ES" dirty="0" smtClean="0"/>
              <a:t>Aspectos importantes:</a:t>
            </a:r>
          </a:p>
          <a:p>
            <a:pPr lvl="1"/>
            <a:r>
              <a:rPr lang="es-ES" dirty="0" smtClean="0"/>
              <a:t>Número de parámetros (</a:t>
            </a:r>
            <a:r>
              <a:rPr lang="en-US" i="1" dirty="0" smtClean="0"/>
              <a:t>fine-tuning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Coste computacional</a:t>
            </a:r>
          </a:p>
          <a:p>
            <a:pPr lvl="1"/>
            <a:r>
              <a:rPr lang="es-ES" dirty="0" smtClean="0"/>
              <a:t>Actualización on-line / off-line</a:t>
            </a:r>
          </a:p>
          <a:p>
            <a:pPr lvl="1"/>
            <a:r>
              <a:rPr lang="es-ES" b="1" dirty="0" smtClean="0"/>
              <a:t>Interpretación</a:t>
            </a:r>
          </a:p>
          <a:p>
            <a:pPr lvl="1"/>
            <a:r>
              <a:rPr lang="es-ES" dirty="0" smtClean="0"/>
              <a:t>Robustez</a:t>
            </a:r>
          </a:p>
          <a:p>
            <a:r>
              <a:rPr lang="es-ES" dirty="0" smtClean="0"/>
              <a:t>Combinación de modelos → soluciones </a:t>
            </a:r>
            <a:r>
              <a:rPr lang="es-ES" i="1" dirty="0" smtClean="0"/>
              <a:t>ad-hoc</a:t>
            </a:r>
            <a:endParaRPr lang="es-ES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Datos educativos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Características:</a:t>
            </a:r>
          </a:p>
          <a:p>
            <a:pPr lvl="1"/>
            <a:r>
              <a:rPr lang="es-ES" dirty="0" smtClean="0"/>
              <a:t>Múltiples fuentes</a:t>
            </a:r>
          </a:p>
          <a:p>
            <a:pPr lvl="1"/>
            <a:r>
              <a:rPr lang="es-ES" dirty="0" smtClean="0"/>
              <a:t>Datos no estructurados (</a:t>
            </a:r>
            <a:r>
              <a:rPr lang="es-ES" dirty="0" err="1" smtClean="0"/>
              <a:t>p.e.</a:t>
            </a:r>
            <a:r>
              <a:rPr lang="es-ES" dirty="0" smtClean="0"/>
              <a:t> itinerarios)</a:t>
            </a:r>
          </a:p>
          <a:p>
            <a:pPr lvl="1"/>
            <a:r>
              <a:rPr lang="es-ES" dirty="0" smtClean="0"/>
              <a:t>Mayoritariamente categóricos</a:t>
            </a:r>
          </a:p>
          <a:p>
            <a:pPr lvl="1"/>
            <a:r>
              <a:rPr lang="es-ES" dirty="0" smtClean="0"/>
              <a:t>Valores perdidos</a:t>
            </a:r>
          </a:p>
          <a:p>
            <a:pPr lvl="1"/>
            <a:r>
              <a:rPr lang="es-ES" dirty="0" smtClean="0"/>
              <a:t>Imposible asumir independencia / normalidad</a:t>
            </a:r>
          </a:p>
          <a:p>
            <a:pPr lvl="1"/>
            <a:r>
              <a:rPr lang="es-ES" dirty="0" smtClean="0"/>
              <a:t>Distribuciones “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/>
              <a:t>tail</a:t>
            </a:r>
            <a:r>
              <a:rPr lang="es-ES" dirty="0" smtClean="0"/>
              <a:t>”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Es necesario adaptar los algoritmos clásicos</a:t>
            </a:r>
          </a:p>
          <a:p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Privacidad y seguridad</a:t>
            </a:r>
          </a:p>
        </p:txBody>
      </p:sp>
      <p:sp>
        <p:nvSpPr>
          <p:cNvPr id="3277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es-ES" smtClean="0"/>
              <a:t>Privacidad:</a:t>
            </a:r>
          </a:p>
          <a:p>
            <a:pPr lvl="1"/>
            <a:r>
              <a:rPr lang="es-ES" smtClean="0"/>
              <a:t>Los usuarios conocen que se recogen datos</a:t>
            </a:r>
          </a:p>
          <a:p>
            <a:pPr lvl="1"/>
            <a:r>
              <a:rPr lang="es-ES" smtClean="0"/>
              <a:t>Anonimización de los datos</a:t>
            </a:r>
          </a:p>
          <a:p>
            <a:pPr lvl="1"/>
            <a:r>
              <a:rPr lang="es-ES" smtClean="0"/>
              <a:t>No identificación de perfiles individuales</a:t>
            </a:r>
          </a:p>
          <a:p>
            <a:pPr lvl="1"/>
            <a:r>
              <a:rPr lang="es-ES" smtClean="0"/>
              <a:t>Atención a colectivos con necesidades especiales</a:t>
            </a:r>
          </a:p>
          <a:p>
            <a:pPr lvl="1"/>
            <a:r>
              <a:rPr lang="es-ES" smtClean="0"/>
              <a:t>El  sistema recomienda, no obliga (poco intrusivo)</a:t>
            </a:r>
          </a:p>
          <a:p>
            <a:r>
              <a:rPr lang="es-ES" smtClean="0"/>
              <a:t>Seguridad:</a:t>
            </a:r>
          </a:p>
          <a:p>
            <a:pPr lvl="1"/>
            <a:r>
              <a:rPr lang="es-ES" smtClean="0"/>
              <a:t>Manipulación del perfil de usuario</a:t>
            </a:r>
          </a:p>
          <a:p>
            <a:pPr lvl="1"/>
            <a:r>
              <a:rPr lang="es-ES" smtClean="0"/>
              <a:t>“</a:t>
            </a:r>
            <a:r>
              <a:rPr lang="es-ES" i="1" smtClean="0"/>
              <a:t>Gaming the system</a:t>
            </a:r>
            <a:r>
              <a:rPr lang="es-ES" smtClean="0"/>
              <a:t>”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La UOC como laboratorio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r>
              <a:rPr lang="es-ES" smtClean="0"/>
              <a:t>1994 </a:t>
            </a:r>
            <a:r>
              <a:rPr lang="es-ES" b="1" smtClean="0"/>
              <a:t>→</a:t>
            </a:r>
            <a:r>
              <a:rPr lang="es-ES" smtClean="0"/>
              <a:t> 200 estudiantes; 2011 </a:t>
            </a:r>
            <a:r>
              <a:rPr lang="es-ES" b="1" smtClean="0"/>
              <a:t>→</a:t>
            </a:r>
            <a:r>
              <a:rPr lang="es-ES" smtClean="0"/>
              <a:t> &gt; 40000</a:t>
            </a:r>
          </a:p>
          <a:p>
            <a:r>
              <a:rPr lang="es-ES" smtClean="0"/>
              <a:t>Completamente online / digital</a:t>
            </a:r>
          </a:p>
          <a:p>
            <a:r>
              <a:rPr lang="es-ES" smtClean="0"/>
              <a:t>Gestión de datos:</a:t>
            </a:r>
          </a:p>
          <a:p>
            <a:pPr lvl="1"/>
            <a:r>
              <a:rPr lang="es-ES" smtClean="0"/>
              <a:t>Servicios informáticos</a:t>
            </a:r>
          </a:p>
          <a:p>
            <a:pPr lvl="1"/>
            <a:r>
              <a:rPr lang="es-ES" smtClean="0"/>
              <a:t>Marketing</a:t>
            </a:r>
          </a:p>
          <a:p>
            <a:pPr lvl="1"/>
            <a:r>
              <a:rPr lang="es-ES" smtClean="0"/>
              <a:t>Área de planificación y evaluación</a:t>
            </a:r>
          </a:p>
          <a:p>
            <a:r>
              <a:rPr lang="es-ES" smtClean="0"/>
              <a:t>Extracción de datos semi-automatizada</a:t>
            </a:r>
          </a:p>
          <a:p>
            <a:r>
              <a:rPr lang="es-ES" smtClean="0"/>
              <a:t>Falta de un modelo de datos completo</a:t>
            </a:r>
          </a:p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Fuentes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mtClean="0"/>
              <a:t>Logs del sistema:</a:t>
            </a:r>
          </a:p>
          <a:p>
            <a:pPr lvl="1">
              <a:lnSpc>
                <a:spcPct val="90000"/>
              </a:lnSpc>
            </a:pPr>
            <a:r>
              <a:rPr lang="es-ES" smtClean="0"/>
              <a:t>Múltiples servicios / servidores</a:t>
            </a:r>
          </a:p>
          <a:p>
            <a:pPr>
              <a:lnSpc>
                <a:spcPct val="90000"/>
              </a:lnSpc>
            </a:pPr>
            <a:r>
              <a:rPr lang="es-ES" smtClean="0"/>
              <a:t>Análisis del contenido:</a:t>
            </a:r>
          </a:p>
          <a:p>
            <a:pPr lvl="1">
              <a:lnSpc>
                <a:spcPct val="90000"/>
              </a:lnSpc>
            </a:pPr>
            <a:r>
              <a:rPr lang="es-ES" smtClean="0"/>
              <a:t>Manual / semi-automático</a:t>
            </a:r>
          </a:p>
          <a:p>
            <a:pPr>
              <a:lnSpc>
                <a:spcPct val="90000"/>
              </a:lnSpc>
            </a:pPr>
            <a:r>
              <a:rPr lang="es-ES" smtClean="0"/>
              <a:t>Perfil socio-demográfico</a:t>
            </a:r>
          </a:p>
          <a:p>
            <a:pPr>
              <a:lnSpc>
                <a:spcPct val="90000"/>
              </a:lnSpc>
            </a:pPr>
            <a:r>
              <a:rPr lang="es-ES" smtClean="0"/>
              <a:t>Proceso de captación</a:t>
            </a:r>
          </a:p>
          <a:p>
            <a:pPr>
              <a:lnSpc>
                <a:spcPct val="90000"/>
              </a:lnSpc>
            </a:pPr>
            <a:r>
              <a:rPr lang="es-ES" smtClean="0"/>
              <a:t>Historial de matrícula</a:t>
            </a:r>
          </a:p>
          <a:p>
            <a:pPr>
              <a:lnSpc>
                <a:spcPct val="90000"/>
              </a:lnSpc>
            </a:pPr>
            <a:r>
              <a:rPr lang="es-ES" smtClean="0"/>
              <a:t>Rendimiento académico</a:t>
            </a:r>
          </a:p>
          <a:p>
            <a:pPr>
              <a:lnSpc>
                <a:spcPct val="90000"/>
              </a:lnSpc>
            </a:pPr>
            <a:r>
              <a:rPr lang="es-ES" smtClean="0"/>
              <a:t>Encuestas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Niveles de análisis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Nivel de sesión: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¿Qué hace el usuario cuando se conecta?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Nivel de actividad / curso / semestre: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¿Qué hace el usuario en una serie de conexiones?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Nivel de grado / </a:t>
            </a:r>
            <a:r>
              <a:rPr lang="es-ES" dirty="0" err="1" smtClean="0"/>
              <a:t>lifelong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¿Cómo avanza el usuario en su carrera académica?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Nivel de sesión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 fontScale="92500"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/>
              <a:t>¿Qué hace el usuario cuando se conecta?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Datos y duración de la conexión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Dispositivo de acceso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Espacios visitados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Servicios utilizados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Patrón de navegación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Análisis de la carga del sistema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Detección de fraude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Adaptación del formato de los contenidos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Ejemplo: nivel de sesión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Página de inicio de la UOC: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Acceso a diferentes partes del Campus Virtual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Información / accesos duplicados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Plataforma como gestor de correo (25 %)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Espacios nunca accedidos (nada bajo </a:t>
            </a:r>
            <a:r>
              <a:rPr lang="es-ES" i="1" dirty="0" err="1" smtClean="0"/>
              <a:t>scrolling</a:t>
            </a:r>
            <a:r>
              <a:rPr lang="es-E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Rediseño basado en </a:t>
            </a:r>
            <a:r>
              <a:rPr lang="es-ES" dirty="0" err="1" smtClean="0"/>
              <a:t>widgets</a:t>
            </a:r>
            <a:r>
              <a:rPr lang="es-ES" dirty="0" smtClean="0"/>
              <a:t> personalizables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/>
              <a:t>“Captura y análisis del comportamiento de los usuarios en entornos virtuales de aprendizaje: el Campus Virtual de la UOC”, Tesis presentada por Enric Mor, 16/6/2008</a:t>
            </a: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Nivel de actividad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/>
              <a:t>¿Qué hace el usuario en una serie de conexiones?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Itinerario formativo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smtClean="0"/>
              <a:t>Seguimiento de la evaluación continuada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Visualización del grupo / individuo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Avisos y recordatorios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Detección de situaciones de riesgo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Ejemplo: nivel de actividad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Itinerarios formativos adaptativos: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Basados en IMS Learning </a:t>
            </a:r>
            <a:r>
              <a:rPr lang="es-ES" dirty="0" err="1" smtClean="0"/>
              <a:t>Design</a:t>
            </a:r>
            <a:endParaRPr lang="es-E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Sistema de recomendación de itinerarios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Perfiles de usuario: test inicial + intereses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Datos de seguimiento + rendimiento académico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Relación entre itinerario y rendimiento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/>
              <a:t>“La especificación IMS-LD para la descripción formal de itinerarios formativos adaptativos”, Tesis presentada por Ana-Elena Guerrero, 5/4/2011</a:t>
            </a: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Tabla de contenidos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Entornos Virtuales de Aprendizaje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i="1" dirty="0" smtClean="0"/>
              <a:t>Educational Data </a:t>
            </a:r>
            <a:r>
              <a:rPr lang="es-ES" i="1" dirty="0" err="1" smtClean="0"/>
              <a:t>Mining</a:t>
            </a:r>
            <a:endParaRPr lang="es-E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La UOC como laboratorio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Niveles de análisis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El proyecto MAVSEL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Ejemplo: repositorio institucional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Conclusiones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Trabajo futuro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Nivel de grado</a:t>
            </a:r>
          </a:p>
        </p:txBody>
      </p:sp>
      <p:sp>
        <p:nvSpPr>
          <p:cNvPr id="296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s-ES" sz="3200" smtClean="0"/>
              <a:t>¿Cómo avanza el usuario en su carrera académica?</a:t>
            </a:r>
          </a:p>
          <a:p>
            <a:pPr marL="742950" lvl="2" indent="-342900"/>
            <a:r>
              <a:rPr lang="es-ES" sz="2800" smtClean="0"/>
              <a:t>Historial de matrícula</a:t>
            </a:r>
          </a:p>
          <a:p>
            <a:pPr marL="742950" lvl="2" indent="-342900"/>
            <a:r>
              <a:rPr lang="es-ES" sz="2800" smtClean="0"/>
              <a:t>Rendimiento académico</a:t>
            </a:r>
          </a:p>
          <a:p>
            <a:pPr marL="742950" lvl="2" indent="-342900"/>
            <a:r>
              <a:rPr lang="es-ES" sz="2800" smtClean="0"/>
              <a:t>Abandono</a:t>
            </a:r>
          </a:p>
          <a:p>
            <a:pPr marL="742950" lvl="2" indent="-342900"/>
            <a:endParaRPr lang="es-ES" sz="2800" smtClean="0"/>
          </a:p>
          <a:p>
            <a:pPr marL="342900" lvl="1" indent="-342900"/>
            <a:r>
              <a:rPr lang="es-ES" sz="3200" smtClean="0"/>
              <a:t>Recomendación de matrícula</a:t>
            </a:r>
          </a:p>
          <a:p>
            <a:pPr marL="342900" lvl="1" indent="-342900"/>
            <a:r>
              <a:rPr lang="es-ES" sz="3200" smtClean="0"/>
              <a:t>Detección de cuellos de botella</a:t>
            </a:r>
          </a:p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Ejemplo: nivel de grado</a:t>
            </a:r>
          </a:p>
        </p:txBody>
      </p:sp>
      <p:sp>
        <p:nvSpPr>
          <p:cNvPr id="3072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Definición de abandono (educación on-line):</a:t>
            </a:r>
          </a:p>
          <a:p>
            <a:pPr lvl="1"/>
            <a:r>
              <a:rPr lang="es-ES" dirty="0" smtClean="0"/>
              <a:t>Pre-requisitos y </a:t>
            </a:r>
            <a:r>
              <a:rPr lang="es-ES" dirty="0" err="1" smtClean="0"/>
              <a:t>co</a:t>
            </a:r>
            <a:r>
              <a:rPr lang="es-ES" dirty="0" smtClean="0"/>
              <a:t>-requisitos sólo cómo recomendaciones</a:t>
            </a:r>
          </a:p>
          <a:p>
            <a:pPr lvl="1"/>
            <a:r>
              <a:rPr lang="es-ES" dirty="0" smtClean="0"/>
              <a:t>Normativa de permanencia muy laxa</a:t>
            </a:r>
          </a:p>
          <a:p>
            <a:pPr lvl="1"/>
            <a:r>
              <a:rPr lang="es-ES" dirty="0" smtClean="0"/>
              <a:t>Los estudiantes toman “descansos” de uno o más semestres consecutivos</a:t>
            </a:r>
          </a:p>
          <a:p>
            <a:pPr lvl="1"/>
            <a:r>
              <a:rPr lang="es-ES" dirty="0" smtClean="0"/>
              <a:t>Definición de abandono oficial no compatible</a:t>
            </a:r>
          </a:p>
          <a:p>
            <a:pPr lvl="1"/>
            <a:r>
              <a:rPr lang="es-ES" dirty="0" smtClean="0"/>
              <a:t>Diferencias por programa / estudios</a:t>
            </a:r>
          </a:p>
          <a:p>
            <a:pPr lvl="1"/>
            <a:r>
              <a:rPr lang="es-ES" dirty="0" smtClean="0"/>
              <a:t>Perfil del estudiante que abandona</a:t>
            </a:r>
          </a:p>
          <a:p>
            <a:pPr lvl="1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 proyecto MAVSEL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MAVSEL</a:t>
            </a:r>
            <a:r>
              <a:rPr lang="es-ES" dirty="0" smtClean="0"/>
              <a:t>: </a:t>
            </a:r>
            <a:r>
              <a:rPr lang="es-ES" b="1" dirty="0" smtClean="0"/>
              <a:t>M</a:t>
            </a:r>
            <a:r>
              <a:rPr lang="es-ES" dirty="0" smtClean="0"/>
              <a:t>inería, </a:t>
            </a:r>
            <a:r>
              <a:rPr lang="es-ES" b="1" dirty="0" smtClean="0"/>
              <a:t>A</a:t>
            </a:r>
            <a:r>
              <a:rPr lang="es-ES" dirty="0" smtClean="0"/>
              <a:t>nálisis y </a:t>
            </a:r>
            <a:r>
              <a:rPr lang="es-ES" b="1" dirty="0" smtClean="0"/>
              <a:t>V</a:t>
            </a:r>
            <a:r>
              <a:rPr lang="es-ES" dirty="0" smtClean="0"/>
              <a:t>isualización de datos basada en modelos </a:t>
            </a:r>
            <a:r>
              <a:rPr lang="es-ES" b="1" dirty="0" smtClean="0"/>
              <a:t>S</a:t>
            </a:r>
            <a:r>
              <a:rPr lang="es-ES" dirty="0" smtClean="0"/>
              <a:t>ociales en </a:t>
            </a:r>
            <a:r>
              <a:rPr lang="es-ES" b="1" dirty="0" smtClean="0"/>
              <a:t>E</a:t>
            </a:r>
            <a:r>
              <a:rPr lang="es-ES" dirty="0" smtClean="0"/>
              <a:t>-</a:t>
            </a:r>
            <a:r>
              <a:rPr lang="es-ES" b="1" dirty="0" smtClean="0"/>
              <a:t>L</a:t>
            </a:r>
            <a:r>
              <a:rPr lang="es-ES" dirty="0" smtClean="0"/>
              <a:t>earning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Referencia: TIN2010-21715-C02-01 / 02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Proyecto conjunto UAH / UOC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Desde 1/1/2011 hasta 31/12/2013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Actualmente: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Identificación de escenarios educativos relevantes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Literature review</a:t>
            </a:r>
            <a:r>
              <a:rPr lang="es-ES" dirty="0" smtClean="0"/>
              <a:t> sobre Data </a:t>
            </a:r>
            <a:r>
              <a:rPr lang="es-ES" dirty="0" err="1" smtClean="0"/>
              <a:t>Mining</a:t>
            </a:r>
            <a:r>
              <a:rPr lang="es-ES" dirty="0" smtClean="0"/>
              <a:t> in E-Learning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MAVSEL</a:t>
            </a:r>
          </a:p>
        </p:txBody>
      </p:sp>
      <p:sp>
        <p:nvSpPr>
          <p:cNvPr id="348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Objetivos:</a:t>
            </a:r>
          </a:p>
          <a:p>
            <a:pPr lvl="1"/>
            <a:r>
              <a:rPr lang="es-ES" dirty="0" smtClean="0"/>
              <a:t>Identificación de la interacción en escenarios educativos:</a:t>
            </a:r>
          </a:p>
          <a:p>
            <a:pPr lvl="2"/>
            <a:r>
              <a:rPr lang="es-ES" dirty="0" smtClean="0"/>
              <a:t>Modelo conceptual de datos </a:t>
            </a:r>
            <a:r>
              <a:rPr lang="es-ES" dirty="0" smtClean="0"/>
              <a:t>generados (</a:t>
            </a:r>
            <a:r>
              <a:rPr lang="es-ES" i="1" dirty="0" err="1" smtClean="0"/>
              <a:t>paradata</a:t>
            </a:r>
            <a:r>
              <a:rPr lang="es-ES" dirty="0" smtClean="0"/>
              <a:t>)</a:t>
            </a:r>
            <a:endParaRPr lang="es-ES" dirty="0" smtClean="0"/>
          </a:p>
          <a:p>
            <a:pPr lvl="2"/>
            <a:r>
              <a:rPr lang="es-ES" dirty="0" smtClean="0"/>
              <a:t>Estándares y especificaciones</a:t>
            </a:r>
          </a:p>
          <a:p>
            <a:pPr lvl="2"/>
            <a:r>
              <a:rPr lang="es-ES" dirty="0" smtClean="0"/>
              <a:t>Una nueva variable: dispositivos móviles</a:t>
            </a:r>
          </a:p>
          <a:p>
            <a:pPr lvl="1"/>
            <a:r>
              <a:rPr lang="es-ES" dirty="0" smtClean="0"/>
              <a:t>Selección de técnicas de minería de datos</a:t>
            </a:r>
          </a:p>
          <a:p>
            <a:pPr lvl="1"/>
            <a:r>
              <a:rPr lang="es-ES" dirty="0" smtClean="0"/>
              <a:t>Integración en herramientas de software libre</a:t>
            </a:r>
          </a:p>
          <a:p>
            <a:pPr lvl="1"/>
            <a:r>
              <a:rPr lang="es-ES" dirty="0" smtClean="0"/>
              <a:t>Piloto: mejora del repositorio institucional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Escenarios Educativos</a:t>
            </a:r>
          </a:p>
        </p:txBody>
      </p:sp>
      <p:sp>
        <p:nvSpPr>
          <p:cNvPr id="3584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Definición: espacio (virtual / </a:t>
            </a:r>
            <a:r>
              <a:rPr lang="es-ES" i="1" dirty="0" err="1" smtClean="0"/>
              <a:t>blended</a:t>
            </a:r>
            <a:r>
              <a:rPr lang="es-ES" dirty="0" smtClean="0"/>
              <a:t>) donde confluyen usuarios, servicios y contenidos</a:t>
            </a:r>
          </a:p>
          <a:p>
            <a:endParaRPr lang="es-ES" dirty="0" smtClean="0"/>
          </a:p>
          <a:p>
            <a:r>
              <a:rPr lang="es-ES" dirty="0" smtClean="0"/>
              <a:t>Se recogen datos de la interacción generada durante el proceso de aprendizaje</a:t>
            </a:r>
          </a:p>
          <a:p>
            <a:endParaRPr lang="es-ES" dirty="0" smtClean="0"/>
          </a:p>
          <a:p>
            <a:r>
              <a:rPr lang="es-ES" dirty="0" smtClean="0"/>
              <a:t>¿Cómo “actúan” los usuarios en el escenario?</a:t>
            </a:r>
          </a:p>
          <a:p>
            <a:r>
              <a:rPr lang="es-ES" dirty="0" smtClean="0"/>
              <a:t>¿Cuáles son los puntos débiles del escenario?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Planteamiento</a:t>
            </a:r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Conocer mejor a los usuarios:</a:t>
            </a:r>
          </a:p>
          <a:p>
            <a:pPr lvl="1"/>
            <a:r>
              <a:rPr lang="es-ES" dirty="0" smtClean="0"/>
              <a:t>“Tú no eres el usuario”</a:t>
            </a:r>
          </a:p>
          <a:p>
            <a:r>
              <a:rPr lang="es-ES" dirty="0" smtClean="0"/>
              <a:t>Conocer mejor el propio escenario educativo</a:t>
            </a:r>
          </a:p>
          <a:p>
            <a:r>
              <a:rPr lang="es-ES" dirty="0" smtClean="0"/>
              <a:t>Mejora de un escenario educativo mediante:</a:t>
            </a:r>
          </a:p>
          <a:p>
            <a:pPr lvl="1"/>
            <a:r>
              <a:rPr lang="es-ES" dirty="0" smtClean="0"/>
              <a:t>Perfiles de usuario → Personalización</a:t>
            </a:r>
          </a:p>
          <a:p>
            <a:pPr lvl="1"/>
            <a:r>
              <a:rPr lang="es-ES" dirty="0" smtClean="0"/>
              <a:t>Sistemas de recomendación</a:t>
            </a:r>
          </a:p>
          <a:p>
            <a:pPr lvl="1"/>
            <a:r>
              <a:rPr lang="es-ES" dirty="0" smtClean="0"/>
              <a:t>Esquemas de reputación</a:t>
            </a:r>
          </a:p>
          <a:p>
            <a:pPr lvl="1"/>
            <a:r>
              <a:rPr lang="es-ES" dirty="0" smtClean="0"/>
              <a:t>Visualización de la interacción</a:t>
            </a:r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 de escenarios</a:t>
            </a:r>
            <a:endParaRPr lang="es-ES" dirty="0" smtClean="0"/>
          </a:p>
        </p:txBody>
      </p:sp>
      <p:sp>
        <p:nvSpPr>
          <p:cNvPr id="368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Curso en </a:t>
            </a:r>
            <a:r>
              <a:rPr lang="es-ES" dirty="0" err="1" smtClean="0"/>
              <a:t>Moodle</a:t>
            </a:r>
            <a:endParaRPr lang="es-ES" dirty="0" smtClean="0"/>
          </a:p>
          <a:p>
            <a:r>
              <a:rPr lang="es-ES" dirty="0" smtClean="0"/>
              <a:t>Aula virtual UOC</a:t>
            </a:r>
          </a:p>
          <a:p>
            <a:r>
              <a:rPr lang="es-ES" dirty="0" smtClean="0"/>
              <a:t>Grupo en </a:t>
            </a:r>
            <a:r>
              <a:rPr lang="es-ES" dirty="0" err="1" smtClean="0"/>
              <a:t>Facebook</a:t>
            </a:r>
            <a:endParaRPr lang="es-ES" dirty="0" smtClean="0"/>
          </a:p>
          <a:p>
            <a:r>
              <a:rPr lang="es-ES" dirty="0" smtClean="0"/>
              <a:t>Seguimiento de un evento en </a:t>
            </a:r>
            <a:r>
              <a:rPr lang="es-ES" dirty="0" err="1" smtClean="0"/>
              <a:t>twitter</a:t>
            </a:r>
            <a:endParaRPr lang="es-ES" dirty="0" smtClean="0"/>
          </a:p>
          <a:p>
            <a:r>
              <a:rPr lang="es-ES" dirty="0" smtClean="0"/>
              <a:t>Compartir recursos mediante </a:t>
            </a:r>
            <a:r>
              <a:rPr lang="es-ES" dirty="0" err="1" smtClean="0"/>
              <a:t>delicious</a:t>
            </a:r>
            <a:endParaRPr lang="es-ES" dirty="0" smtClean="0"/>
          </a:p>
          <a:p>
            <a:r>
              <a:rPr lang="es-ES" dirty="0" smtClean="0"/>
              <a:t>Repositorio institucional</a:t>
            </a:r>
          </a:p>
          <a:p>
            <a:r>
              <a:rPr lang="es-ES" dirty="0" smtClean="0"/>
              <a:t>Sistema de recomendación de matrícula</a:t>
            </a:r>
          </a:p>
          <a:p>
            <a:r>
              <a:rPr lang="es-ES" dirty="0" smtClean="0"/>
              <a:t>…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modelo SIOC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223163" cy="387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043608" y="5589240"/>
            <a:ext cx="672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i="1" dirty="0" err="1" smtClean="0">
                <a:latin typeface="+mn-lt"/>
              </a:rPr>
              <a:t>Semantically</a:t>
            </a:r>
            <a:r>
              <a:rPr lang="es-ES" sz="2800" i="1" dirty="0" smtClean="0">
                <a:latin typeface="+mn-lt"/>
              </a:rPr>
              <a:t> </a:t>
            </a:r>
            <a:r>
              <a:rPr lang="es-ES" sz="2800" i="1" dirty="0" err="1" smtClean="0">
                <a:latin typeface="+mn-lt"/>
              </a:rPr>
              <a:t>Interlinked</a:t>
            </a:r>
            <a:r>
              <a:rPr lang="es-ES" sz="2800" i="1" dirty="0" smtClean="0">
                <a:latin typeface="+mn-lt"/>
              </a:rPr>
              <a:t> Online </a:t>
            </a:r>
            <a:r>
              <a:rPr lang="es-ES" sz="2800" i="1" dirty="0" err="1" smtClean="0">
                <a:latin typeface="+mn-lt"/>
              </a:rPr>
              <a:t>Communities</a:t>
            </a:r>
            <a:endParaRPr lang="es-ES" sz="28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Ejemplo: repositorio institucional</a:t>
            </a:r>
          </a:p>
        </p:txBody>
      </p:sp>
      <p:sp>
        <p:nvSpPr>
          <p:cNvPr id="389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Basado en tecnología DSpace</a:t>
            </a:r>
          </a:p>
          <a:p>
            <a:r>
              <a:rPr lang="es-ES" smtClean="0"/>
              <a:t>Modelo de metadatos: Dublin Core (q)</a:t>
            </a:r>
          </a:p>
          <a:p>
            <a:r>
              <a:rPr lang="es-ES" smtClean="0"/>
              <a:t>Tres áreas:</a:t>
            </a:r>
          </a:p>
          <a:p>
            <a:pPr lvl="1"/>
            <a:r>
              <a:rPr lang="es-ES" smtClean="0"/>
              <a:t>Docencia</a:t>
            </a:r>
          </a:p>
          <a:p>
            <a:pPr lvl="1"/>
            <a:r>
              <a:rPr lang="es-ES" smtClean="0"/>
              <a:t>Investigación</a:t>
            </a:r>
          </a:p>
          <a:p>
            <a:pPr lvl="1"/>
            <a:r>
              <a:rPr lang="es-ES" smtClean="0"/>
              <a:t>Institucional</a:t>
            </a:r>
          </a:p>
          <a:p>
            <a:r>
              <a:rPr lang="es-ES" smtClean="0"/>
              <a:t>Gestionado por la Biblioteca pero los usuarios pueden “auto-archivar”, la Biblioteca valida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O2  </a:t>
            </a:r>
            <a:r>
              <a:rPr lang="es-ES" dirty="0" smtClean="0">
                <a:hlinkClick r:id="rId2"/>
              </a:rPr>
              <a:t>http://openaccess.uoc.edu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s-ES" dirty="0" smtClean="0"/>
              <a:t>Creado en </a:t>
            </a:r>
            <a:r>
              <a:rPr lang="es-ES" dirty="0" smtClean="0"/>
              <a:t>Marzo de 2010</a:t>
            </a:r>
            <a:endParaRPr lang="es-ES" dirty="0" smtClean="0"/>
          </a:p>
          <a:p>
            <a:r>
              <a:rPr lang="es-ES" dirty="0" smtClean="0"/>
              <a:t>Más de 2100 documentos en abierto </a:t>
            </a:r>
            <a:r>
              <a:rPr lang="es-ES" dirty="0" smtClean="0"/>
              <a:t>(↑↑↑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smtClean="0"/>
              <a:t>Mandato institucional desde Noviembre 2010</a:t>
            </a:r>
          </a:p>
          <a:p>
            <a:r>
              <a:rPr lang="es-ES" dirty="0" smtClean="0"/>
              <a:t>Pero… (curso a personal docente colaborador):</a:t>
            </a:r>
          </a:p>
          <a:p>
            <a:pPr lvl="1"/>
            <a:r>
              <a:rPr lang="es-ES" dirty="0" smtClean="0"/>
              <a:t>40 personas, ninguna conocía / usaba el repositorio</a:t>
            </a:r>
          </a:p>
          <a:p>
            <a:pPr lvl="1"/>
            <a:r>
              <a:rPr lang="es-ES" dirty="0" smtClean="0"/>
              <a:t>Algunas de ellas incluso tenían documentos (</a:t>
            </a:r>
            <a:r>
              <a:rPr lang="es-ES" dirty="0" err="1" smtClean="0"/>
              <a:t>p.e.</a:t>
            </a:r>
            <a:r>
              <a:rPr lang="es-ES" dirty="0" smtClean="0"/>
              <a:t> TFC)</a:t>
            </a:r>
          </a:p>
          <a:p>
            <a:r>
              <a:rPr lang="es-ES" dirty="0" smtClean="0"/>
              <a:t>… aunque gran interés por utilizarlo</a:t>
            </a:r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Entornos Virtuales de Aprendizaje</a:t>
            </a:r>
          </a:p>
        </p:txBody>
      </p:sp>
      <p:grpSp>
        <p:nvGrpSpPr>
          <p:cNvPr id="15362" name="6 Grupo"/>
          <p:cNvGrpSpPr>
            <a:grpSpLocks/>
          </p:cNvGrpSpPr>
          <p:nvPr/>
        </p:nvGrpSpPr>
        <p:grpSpPr bwMode="auto">
          <a:xfrm>
            <a:off x="0" y="1773238"/>
            <a:ext cx="8215313" cy="3643312"/>
            <a:chOff x="395536" y="1916832"/>
            <a:chExt cx="8215343" cy="3643338"/>
          </a:xfrm>
        </p:grpSpPr>
        <p:graphicFrame>
          <p:nvGraphicFramePr>
            <p:cNvPr id="4" name="3 Diagrama"/>
            <p:cNvGraphicFramePr/>
            <p:nvPr/>
          </p:nvGraphicFramePr>
          <p:xfrm>
            <a:off x="395536" y="1916832"/>
            <a:ext cx="5500726" cy="36433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4 Flecha curvada hacia abajo"/>
            <p:cNvSpPr/>
            <p:nvPr/>
          </p:nvSpPr>
          <p:spPr>
            <a:xfrm>
              <a:off x="3324485" y="2916964"/>
              <a:ext cx="3143261" cy="857256"/>
            </a:xfrm>
            <a:prstGeom prst="curved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a-ES">
                <a:solidFill>
                  <a:schemeClr val="tx1"/>
                </a:solidFill>
              </a:endParaRPr>
            </a:p>
          </p:txBody>
        </p:sp>
        <p:sp>
          <p:nvSpPr>
            <p:cNvPr id="6" name="5 Explosión 1"/>
            <p:cNvSpPr/>
            <p:nvPr/>
          </p:nvSpPr>
          <p:spPr>
            <a:xfrm>
              <a:off x="5610493" y="3488468"/>
              <a:ext cx="3000386" cy="2000264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a-ES" b="1" dirty="0" err="1">
                  <a:solidFill>
                    <a:schemeClr val="tx1"/>
                  </a:solidFill>
                </a:rPr>
                <a:t>Proceso</a:t>
              </a:r>
              <a:r>
                <a:rPr lang="ca-ES" b="1" dirty="0">
                  <a:solidFill>
                    <a:schemeClr val="tx1"/>
                  </a:solidFill>
                </a:rPr>
                <a:t> de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a-ES" b="1" dirty="0" err="1">
                  <a:solidFill>
                    <a:schemeClr val="tx1"/>
                  </a:solidFill>
                </a:rPr>
                <a:t>aprendizaje</a:t>
              </a:r>
              <a:endParaRPr lang="ca-E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Servicios disponibles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Búsqueda por: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Fecha de publicación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Título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Autor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Materias (palabras clave)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Resultados en orden ascendente / descendente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Listado de recursos recientemente subidos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Descarga del contenido seleccionado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Problemas conocidos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Dos objetivos contradictorios: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Preservación    (conservar la momia)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Diseminación	  (compartir la momia)	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Realidad: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Poco uso por parte de usuarios finales   (profesores / estudiantes / público en general)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Falta de integración en el proceso de aprendizaje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Interfaz de usuario poco amigable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Materiales docentes que no acaban de encajar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Perspectiva docente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repositorio institucional es un mero sistema de gestión de documentos, no es parte del proceso de aprendizaje</a:t>
            </a:r>
          </a:p>
          <a:p>
            <a:r>
              <a:rPr lang="es-ES" dirty="0" smtClean="0"/>
              <a:t>Ningún estudiante buscará por fecha o autor</a:t>
            </a:r>
          </a:p>
          <a:p>
            <a:r>
              <a:rPr lang="es-ES" dirty="0" smtClean="0"/>
              <a:t>No todos los recursos tienen un título claro</a:t>
            </a:r>
          </a:p>
          <a:p>
            <a:r>
              <a:rPr lang="es-ES" dirty="0" smtClean="0"/>
              <a:t>Recursos de granularidad y tipología diversas</a:t>
            </a:r>
          </a:p>
          <a:p>
            <a:r>
              <a:rPr lang="es-ES" dirty="0" smtClean="0"/>
              <a:t>Las palabras clave no están estructuradas</a:t>
            </a:r>
          </a:p>
          <a:p>
            <a:r>
              <a:rPr lang="es-ES" dirty="0" smtClean="0"/>
              <a:t>El rol del estudiante es completamente pasivo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Nuevos servicios</a:t>
            </a:r>
          </a:p>
        </p:txBody>
      </p:sp>
      <p:sp>
        <p:nvSpPr>
          <p:cNvPr id="4301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202363" cy="4708525"/>
          </a:xfrm>
        </p:spPr>
        <p:txBody>
          <a:bodyPr/>
          <a:lstStyle/>
          <a:p>
            <a:r>
              <a:rPr lang="es-ES" sz="2800" dirty="0" smtClean="0"/>
              <a:t>Añadir comentarios</a:t>
            </a:r>
          </a:p>
          <a:p>
            <a:r>
              <a:rPr lang="es-ES" sz="2800" dirty="0" smtClean="0"/>
              <a:t>Valorar</a:t>
            </a:r>
          </a:p>
          <a:p>
            <a:r>
              <a:rPr lang="es-ES" sz="2800" dirty="0" smtClean="0"/>
              <a:t>Marcar como favorito</a:t>
            </a:r>
          </a:p>
          <a:p>
            <a:r>
              <a:rPr lang="es-ES" sz="2800" dirty="0" smtClean="0"/>
              <a:t>Compartir / “re-publicar” un recurso</a:t>
            </a:r>
          </a:p>
          <a:p>
            <a:r>
              <a:rPr lang="es-ES" sz="2800" dirty="0" smtClean="0"/>
              <a:t>Etiquetar un recurso</a:t>
            </a:r>
          </a:p>
          <a:p>
            <a:r>
              <a:rPr lang="es-ES" sz="2800" dirty="0" smtClean="0"/>
              <a:t>Subscripción a un recurso</a:t>
            </a:r>
          </a:p>
          <a:p>
            <a:r>
              <a:rPr lang="es-ES" sz="2800" dirty="0" smtClean="0"/>
              <a:t>Recursos interesantes / relacionados</a:t>
            </a:r>
          </a:p>
          <a:p>
            <a:r>
              <a:rPr lang="es-ES" sz="2800" dirty="0" smtClean="0"/>
              <a:t>Búsqueda facetada</a:t>
            </a:r>
          </a:p>
          <a:p>
            <a:r>
              <a:rPr lang="es-ES" sz="2800" dirty="0" smtClean="0"/>
              <a:t>Promover navegación sobre búsqueda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141663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3141663"/>
            <a:ext cx="5762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3644900"/>
            <a:ext cx="52863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4149725"/>
            <a:ext cx="504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4211960" y="2492896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Esquemas de reputación</a:t>
            </a:r>
          </a:p>
        </p:txBody>
      </p:sp>
      <p:sp>
        <p:nvSpPr>
          <p:cNvPr id="440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Respecto a los recursos:</a:t>
            </a:r>
          </a:p>
          <a:p>
            <a:pPr lvl="1"/>
            <a:r>
              <a:rPr lang="es-ES" dirty="0" smtClean="0"/>
              <a:t>Recurso más accedido / con más actividad</a:t>
            </a:r>
          </a:p>
          <a:p>
            <a:pPr lvl="1"/>
            <a:r>
              <a:rPr lang="es-ES" dirty="0" smtClean="0"/>
              <a:t>Recurso mejor valorado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Respecto a los usuarios:</a:t>
            </a:r>
          </a:p>
          <a:p>
            <a:pPr lvl="1"/>
            <a:r>
              <a:rPr lang="es-ES" dirty="0" smtClean="0"/>
              <a:t>Usuario más activo</a:t>
            </a:r>
          </a:p>
          <a:p>
            <a:pPr lvl="1"/>
            <a:r>
              <a:rPr lang="es-ES" dirty="0" smtClean="0"/>
              <a:t>Usuarios “expertos” (aprendizaje P2P)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Sistemas de recomendación</a:t>
            </a:r>
          </a:p>
        </p:txBody>
      </p:sp>
      <p:sp>
        <p:nvSpPr>
          <p:cNvPr id="450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Respecto a los recursos:</a:t>
            </a:r>
          </a:p>
          <a:p>
            <a:pPr lvl="1"/>
            <a:r>
              <a:rPr lang="es-ES" dirty="0" smtClean="0"/>
              <a:t>Recursos más “cercanos”:</a:t>
            </a:r>
          </a:p>
          <a:p>
            <a:pPr lvl="2"/>
            <a:r>
              <a:rPr lang="es-ES" dirty="0" smtClean="0"/>
              <a:t>Implícitamente: </a:t>
            </a:r>
            <a:r>
              <a:rPr lang="es-ES" dirty="0" err="1" smtClean="0"/>
              <a:t>dc.relation</a:t>
            </a:r>
            <a:endParaRPr lang="es-ES" dirty="0" smtClean="0"/>
          </a:p>
          <a:p>
            <a:pPr lvl="2"/>
            <a:r>
              <a:rPr lang="es-ES" dirty="0" smtClean="0"/>
              <a:t>Explícitamente: descripción similar</a:t>
            </a:r>
          </a:p>
          <a:p>
            <a:pPr lvl="1"/>
            <a:r>
              <a:rPr lang="es-ES" dirty="0" smtClean="0"/>
              <a:t>Otros recursos visitados (</a:t>
            </a:r>
            <a:r>
              <a:rPr lang="es-ES" dirty="0" err="1" smtClean="0"/>
              <a:t>p.e.</a:t>
            </a:r>
            <a:r>
              <a:rPr lang="es-ES" dirty="0" smtClean="0"/>
              <a:t> Amazon)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Respecto a los usuarios:</a:t>
            </a:r>
          </a:p>
          <a:p>
            <a:pPr lvl="1"/>
            <a:r>
              <a:rPr lang="es-ES" dirty="0" smtClean="0"/>
              <a:t>“Colegas</a:t>
            </a:r>
            <a:r>
              <a:rPr lang="es-ES" dirty="0" smtClean="0"/>
              <a:t>”</a:t>
            </a:r>
          </a:p>
          <a:p>
            <a:pPr lvl="1"/>
            <a:r>
              <a:rPr lang="es-ES" dirty="0" smtClean="0"/>
              <a:t>Expertos</a:t>
            </a:r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Búsqueda facetada</a:t>
            </a:r>
          </a:p>
        </p:txBody>
      </p:sp>
      <p:sp>
        <p:nvSpPr>
          <p:cNvPr id="46082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s-ES" dirty="0" smtClean="0"/>
              <a:t>Huir de búsquedas tipo Google</a:t>
            </a:r>
          </a:p>
          <a:p>
            <a:r>
              <a:rPr lang="es-ES" dirty="0" smtClean="0"/>
              <a:t>Búsqueda por diferentes parámetros al mismo tiempo (filtrado)</a:t>
            </a:r>
          </a:p>
          <a:p>
            <a:r>
              <a:rPr lang="es-ES" dirty="0" smtClean="0"/>
              <a:t>Contextualizada:</a:t>
            </a:r>
          </a:p>
          <a:p>
            <a:pPr lvl="1"/>
            <a:r>
              <a:rPr lang="es-ES" dirty="0" smtClean="0"/>
              <a:t>Perfil del usuario</a:t>
            </a:r>
          </a:p>
          <a:p>
            <a:pPr lvl="1"/>
            <a:r>
              <a:rPr lang="es-ES" dirty="0" smtClean="0"/>
              <a:t>Dispositivo de acceso / uso previsto</a:t>
            </a:r>
          </a:p>
          <a:p>
            <a:pPr lvl="1"/>
            <a:r>
              <a:rPr lang="es-ES" dirty="0" smtClean="0"/>
              <a:t>Calendario académico</a:t>
            </a:r>
          </a:p>
          <a:p>
            <a:r>
              <a:rPr lang="es-ES" dirty="0" smtClean="0"/>
              <a:t>Mejor 5 recursos realmente útiles que 50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Interfaz de 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Adaptada al perfil del usuario</a:t>
            </a:r>
          </a:p>
          <a:p>
            <a:r>
              <a:rPr lang="es-ES" dirty="0" smtClean="0"/>
              <a:t>Uso de taxonomías y vocabularios</a:t>
            </a:r>
          </a:p>
          <a:p>
            <a:r>
              <a:rPr lang="es-ES" dirty="0" smtClean="0"/>
              <a:t>Vínculo entre recursos y competencias</a:t>
            </a:r>
          </a:p>
          <a:p>
            <a:r>
              <a:rPr lang="es-ES" dirty="0" smtClean="0"/>
              <a:t>Resultados ordenados por interés </a:t>
            </a:r>
          </a:p>
          <a:p>
            <a:r>
              <a:rPr lang="es-ES" dirty="0" smtClean="0"/>
              <a:t>Recursos relacionados</a:t>
            </a:r>
          </a:p>
          <a:p>
            <a:r>
              <a:rPr lang="es-ES" dirty="0" smtClean="0"/>
              <a:t>Potenciar la navegación</a:t>
            </a:r>
          </a:p>
          <a:p>
            <a:r>
              <a:rPr lang="es-ES" dirty="0" smtClean="0"/>
              <a:t>Incluir los nuevos servicios </a:t>
            </a:r>
          </a:p>
          <a:p>
            <a:r>
              <a:rPr lang="es-ES" dirty="0" smtClean="0"/>
              <a:t>Recordar el historial de búsquedas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Conclusiones</a:t>
            </a:r>
          </a:p>
        </p:txBody>
      </p:sp>
      <p:sp>
        <p:nvSpPr>
          <p:cNvPr id="481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Evaluar el proceso de aprendizaje, no tan solo el resultado </a:t>
            </a:r>
            <a:r>
              <a:rPr lang="es-ES" dirty="0" smtClean="0"/>
              <a:t>final</a:t>
            </a:r>
          </a:p>
          <a:p>
            <a:r>
              <a:rPr lang="es-ES" dirty="0" smtClean="0"/>
              <a:t>Proceso de mejora continua del escenario educativo</a:t>
            </a:r>
          </a:p>
          <a:p>
            <a:r>
              <a:rPr lang="es-ES" dirty="0" smtClean="0"/>
              <a:t>Incrementar el conocimiento sobre los estudiantes</a:t>
            </a:r>
          </a:p>
          <a:p>
            <a:r>
              <a:rPr lang="es-ES" dirty="0" smtClean="0"/>
              <a:t>Es necesario recoger y preparar los datos</a:t>
            </a:r>
          </a:p>
          <a:p>
            <a:r>
              <a:rPr lang="es-ES" dirty="0" smtClean="0"/>
              <a:t>Faltan herramientas de propósito general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Trabajo futuro</a:t>
            </a:r>
          </a:p>
        </p:txBody>
      </p:sp>
      <p:sp>
        <p:nvSpPr>
          <p:cNvPr id="491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Calendario del proyecto MAVSEL:</a:t>
            </a:r>
          </a:p>
          <a:p>
            <a:pPr lvl="1"/>
            <a:r>
              <a:rPr lang="es-ES" dirty="0" smtClean="0"/>
              <a:t>Añadir servicios al repositorio institucional</a:t>
            </a:r>
          </a:p>
          <a:p>
            <a:pPr lvl="1"/>
            <a:r>
              <a:rPr lang="es-ES" dirty="0" smtClean="0"/>
              <a:t>Recoger datos durante un semestre</a:t>
            </a:r>
          </a:p>
          <a:p>
            <a:pPr lvl="1"/>
            <a:r>
              <a:rPr lang="es-ES" dirty="0" smtClean="0"/>
              <a:t>Construir esquemas de reputación / sistemas de recomendación</a:t>
            </a:r>
          </a:p>
          <a:p>
            <a:pPr lvl="1"/>
            <a:r>
              <a:rPr lang="es-ES" dirty="0" smtClean="0"/>
              <a:t>Evaluar y repetir</a:t>
            </a:r>
          </a:p>
          <a:p>
            <a:r>
              <a:rPr lang="es-ES" dirty="0" smtClean="0"/>
              <a:t>Extender el modelo SIOC</a:t>
            </a:r>
          </a:p>
          <a:p>
            <a:r>
              <a:rPr lang="es-ES" dirty="0" smtClean="0"/>
              <a:t>Mejorar la construcción de modelos para EDM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Entornos Virtuales de Aprendizaje</a:t>
            </a:r>
          </a:p>
        </p:txBody>
      </p:sp>
      <p:pic>
        <p:nvPicPr>
          <p:cNvPr id="16386" name="Picture 5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0275" y="5310188"/>
            <a:ext cx="11652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7" name="Group 6"/>
          <p:cNvGrpSpPr>
            <a:grpSpLocks/>
          </p:cNvGrpSpPr>
          <p:nvPr/>
        </p:nvGrpSpPr>
        <p:grpSpPr bwMode="auto">
          <a:xfrm>
            <a:off x="1763713" y="1773238"/>
            <a:ext cx="3175000" cy="3025775"/>
            <a:chOff x="1824" y="633"/>
            <a:chExt cx="2834" cy="2849"/>
          </a:xfrm>
        </p:grpSpPr>
        <p:sp>
          <p:nvSpPr>
            <p:cNvPr id="1639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39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39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39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388" name="AutoShape 23"/>
          <p:cNvSpPr>
            <a:spLocks noChangeArrowheads="1"/>
          </p:cNvSpPr>
          <p:nvPr/>
        </p:nvSpPr>
        <p:spPr bwMode="auto">
          <a:xfrm rot="1976108">
            <a:off x="4708525" y="4610100"/>
            <a:ext cx="1300163" cy="328613"/>
          </a:xfrm>
          <a:prstGeom prst="leftRightArrow">
            <a:avLst>
              <a:gd name="adj1" fmla="val 50000"/>
              <a:gd name="adj2" fmla="val 72133"/>
            </a:avLst>
          </a:prstGeom>
          <a:solidFill>
            <a:srgbClr val="FFFF99">
              <a:alpha val="59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16389" name="Text Box 29"/>
          <p:cNvSpPr txBox="1">
            <a:spLocks noChangeArrowheads="1"/>
          </p:cNvSpPr>
          <p:nvPr/>
        </p:nvSpPr>
        <p:spPr bwMode="auto">
          <a:xfrm>
            <a:off x="3563938" y="4724400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Interacción</a:t>
            </a:r>
          </a:p>
        </p:txBody>
      </p:sp>
      <p:sp>
        <p:nvSpPr>
          <p:cNvPr id="16390" name="AutoShape 30"/>
          <p:cNvSpPr>
            <a:spLocks noChangeArrowheads="1"/>
          </p:cNvSpPr>
          <p:nvPr/>
        </p:nvSpPr>
        <p:spPr bwMode="auto">
          <a:xfrm rot="-7081381">
            <a:off x="5037137" y="2138363"/>
            <a:ext cx="2270125" cy="1803400"/>
          </a:xfrm>
          <a:prstGeom prst="curvedUpArrow">
            <a:avLst>
              <a:gd name="adj1" fmla="val 11626"/>
              <a:gd name="adj2" fmla="val 33329"/>
              <a:gd name="adj3" fmla="val 12241"/>
            </a:avLst>
          </a:prstGeom>
          <a:solidFill>
            <a:srgbClr val="FF99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16391" name="Text Box 31"/>
          <p:cNvSpPr txBox="1">
            <a:spLocks noChangeArrowheads="1"/>
          </p:cNvSpPr>
          <p:nvPr/>
        </p:nvSpPr>
        <p:spPr bwMode="auto">
          <a:xfrm>
            <a:off x="7092950" y="23495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Capturar</a:t>
            </a:r>
          </a:p>
        </p:txBody>
      </p:sp>
      <p:sp>
        <p:nvSpPr>
          <p:cNvPr id="16392" name="Text Box 28"/>
          <p:cNvSpPr>
            <a:spLocks noGrp="1" noChangeArrowheads="1"/>
          </p:cNvSpPr>
          <p:nvPr>
            <p:ph idx="1"/>
          </p:nvPr>
        </p:nvSpPr>
        <p:spPr>
          <a:xfrm>
            <a:off x="1187450" y="4437063"/>
            <a:ext cx="1081088" cy="457200"/>
          </a:xfrm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2400" b="1" smtClean="0">
                <a:latin typeface="Times New Roman" pitchFamily="18" charset="0"/>
              </a:rPr>
              <a:t>EVA</a:t>
            </a:r>
          </a:p>
        </p:txBody>
      </p:sp>
      <p:sp>
        <p:nvSpPr>
          <p:cNvPr id="16398" name="Text Box 28"/>
          <p:cNvSpPr>
            <a:spLocks noChangeArrowheads="1"/>
          </p:cNvSpPr>
          <p:nvPr/>
        </p:nvSpPr>
        <p:spPr bwMode="auto">
          <a:xfrm>
            <a:off x="3348038" y="3357563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Times New Roman" pitchFamily="18" charset="0"/>
              </a:rPr>
              <a:t>UI</a:t>
            </a: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2555875" y="2349500"/>
            <a:ext cx="1008063" cy="1584325"/>
          </a:xfrm>
          <a:prstGeom prst="curvedRightArrow">
            <a:avLst>
              <a:gd name="adj1" fmla="val 19071"/>
              <a:gd name="adj2" fmla="val 50504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403" name="Text Box 31"/>
          <p:cNvSpPr txBox="1">
            <a:spLocks noChangeArrowheads="1"/>
          </p:cNvSpPr>
          <p:nvPr/>
        </p:nvSpPr>
        <p:spPr bwMode="auto">
          <a:xfrm>
            <a:off x="4140200" y="1700213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Analizar</a:t>
            </a:r>
          </a:p>
        </p:txBody>
      </p:sp>
      <p:sp>
        <p:nvSpPr>
          <p:cNvPr id="16404" name="Text Box 31"/>
          <p:cNvSpPr txBox="1">
            <a:spLocks noChangeArrowheads="1"/>
          </p:cNvSpPr>
          <p:nvPr/>
        </p:nvSpPr>
        <p:spPr bwMode="auto">
          <a:xfrm>
            <a:off x="1908175" y="1700213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Actuar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Muchas gracias!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dirty="0" smtClean="0"/>
              <a:t>Contacto:                   </a:t>
            </a:r>
            <a:r>
              <a:rPr lang="es-ES" sz="3600" dirty="0" smtClean="0">
                <a:hlinkClick r:id="rId2"/>
              </a:rPr>
              <a:t>jminguillona@uoc.edu</a:t>
            </a:r>
            <a:endParaRPr lang="es-ES" sz="3600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dirty="0" err="1" smtClean="0"/>
              <a:t>twitter</a:t>
            </a:r>
            <a:r>
              <a:rPr lang="es-ES" sz="3600" dirty="0" smtClean="0"/>
              <a:t>/@</a:t>
            </a:r>
            <a:r>
              <a:rPr lang="es-ES" sz="3600" dirty="0" err="1" smtClean="0"/>
              <a:t>jminguillona</a:t>
            </a:r>
            <a:endParaRPr lang="es-ES" sz="3600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dirty="0" smtClean="0">
                <a:hlinkClick r:id="rId3"/>
              </a:rPr>
              <a:t>http://mavsel.blastgroups.com</a:t>
            </a:r>
            <a:endParaRPr lang="es-E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dirty="0" smtClean="0">
                <a:hlinkClick r:id="rId4"/>
              </a:rPr>
              <a:t>http://personal.uoc.edu/MAVSEL</a:t>
            </a:r>
            <a:endParaRPr lang="es-E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		CC-BY-NC-SA</a:t>
            </a:r>
            <a:endParaRPr lang="es-ES" dirty="0"/>
          </a:p>
        </p:txBody>
      </p:sp>
      <p:pic>
        <p:nvPicPr>
          <p:cNvPr id="50179" name="6 Imagen" descr="c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661025"/>
            <a:ext cx="1635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smtClean="0"/>
              <a:t>Educational Data Mining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Desarrollo de métodos para explorar datos de escenarios educativos, para entender mejor el proceso de aprendizaje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Área reciente de interés creciente: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Learning </a:t>
            </a:r>
            <a:r>
              <a:rPr lang="es-ES" dirty="0" err="1" smtClean="0"/>
              <a:t>Analytics</a:t>
            </a:r>
            <a:r>
              <a:rPr lang="es-ES" dirty="0" smtClean="0"/>
              <a:t> and </a:t>
            </a:r>
            <a:r>
              <a:rPr lang="es-ES" dirty="0" err="1" smtClean="0"/>
              <a:t>Knowledge</a:t>
            </a:r>
            <a:r>
              <a:rPr lang="es-ES" dirty="0" smtClean="0"/>
              <a:t> (LAK, 1st Ed.)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4th International Conference </a:t>
            </a:r>
            <a:r>
              <a:rPr lang="es-ES" dirty="0" err="1" smtClean="0"/>
              <a:t>on</a:t>
            </a:r>
            <a:r>
              <a:rPr lang="es-ES" dirty="0" smtClean="0"/>
              <a:t> EDM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err="1" smtClean="0"/>
              <a:t>Journal</a:t>
            </a:r>
            <a:r>
              <a:rPr lang="es-ES" dirty="0" smtClean="0"/>
              <a:t> of EDM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issue</a:t>
            </a:r>
            <a:r>
              <a:rPr lang="es-ES" dirty="0" smtClean="0"/>
              <a:t> </a:t>
            </a:r>
            <a:r>
              <a:rPr lang="es-ES" dirty="0" err="1" smtClean="0"/>
              <a:t>Journal</a:t>
            </a:r>
            <a:r>
              <a:rPr lang="es-ES" dirty="0" smtClean="0"/>
              <a:t> of </a:t>
            </a:r>
            <a:r>
              <a:rPr lang="es-ES" dirty="0" err="1" smtClean="0"/>
              <a:t>Educ</a:t>
            </a:r>
            <a:r>
              <a:rPr lang="es-ES" dirty="0" smtClean="0"/>
              <a:t>., </a:t>
            </a:r>
            <a:r>
              <a:rPr lang="es-ES" dirty="0" err="1" smtClean="0"/>
              <a:t>Tech</a:t>
            </a:r>
            <a:r>
              <a:rPr lang="es-ES" dirty="0" smtClean="0"/>
              <a:t>. &amp; Soc.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Conjuntos de datos abiertos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Objetivos del EDM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Análisis y visualización de datos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Proporcionar </a:t>
            </a:r>
            <a:r>
              <a:rPr lang="es-ES" sz="3800" dirty="0" err="1" smtClean="0"/>
              <a:t>feedback</a:t>
            </a:r>
            <a:r>
              <a:rPr lang="es-ES" sz="3800" dirty="0" smtClean="0"/>
              <a:t> a docentes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Recomendaciones para estudiantes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Predicción del rendimiento de los estudiantes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Modelado de estudiantes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Detección de comportamientos indeseados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Agrupación de estudiantes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Análisis de redes sociales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Desarrollo de mapas conceptuales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Construcción de </a:t>
            </a:r>
            <a:r>
              <a:rPr lang="es-ES" sz="3800" dirty="0" err="1" smtClean="0"/>
              <a:t>courseware</a:t>
            </a:r>
            <a:endParaRPr lang="es-ES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800" dirty="0" smtClean="0"/>
              <a:t>Planificación y organización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C. Romero, S. Ventura. Educational Data Mining: A Review of the State-of-the-Art. IEEE Transaction on Systems, Man, and Cybernetics, Part C: Applications and Reviews. 40(6), 601-618, 2010.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Análisis de la interacción</a:t>
            </a:r>
          </a:p>
        </p:txBody>
      </p:sp>
      <p:sp>
        <p:nvSpPr>
          <p:cNvPr id="378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N-</a:t>
            </a:r>
            <a:r>
              <a:rPr lang="es-ES" sz="2800" dirty="0" err="1" smtClean="0"/>
              <a:t>tuplas</a:t>
            </a:r>
            <a:r>
              <a:rPr lang="es-ES" sz="2800" dirty="0" smtClean="0"/>
              <a:t>: el usuario U accede al servicio S mediante el dispositivo D sobre el objeto O en el momento T con resultado R</a:t>
            </a:r>
          </a:p>
          <a:p>
            <a:endParaRPr lang="es-ES" sz="2800" i="1" dirty="0" smtClean="0"/>
          </a:p>
          <a:p>
            <a:r>
              <a:rPr lang="es-ES" sz="2800" i="1" dirty="0" err="1" smtClean="0"/>
              <a:t>Paradata</a:t>
            </a:r>
            <a:r>
              <a:rPr lang="es-ES" sz="2800" dirty="0" smtClean="0"/>
              <a:t>: datos sobre un recurso generados durante su uso</a:t>
            </a:r>
          </a:p>
          <a:p>
            <a:endParaRPr lang="es-ES" sz="2800" i="1" dirty="0" smtClean="0"/>
          </a:p>
          <a:p>
            <a:r>
              <a:rPr lang="es-ES" sz="2800" dirty="0" smtClean="0"/>
              <a:t>Análisis realizado mayoritariamente </a:t>
            </a:r>
            <a:r>
              <a:rPr lang="es-ES" sz="2800" i="1" dirty="0" smtClean="0"/>
              <a:t>off-line</a:t>
            </a:r>
            <a:r>
              <a:rPr lang="es-ES" sz="2800" dirty="0" smtClean="0"/>
              <a:t> pero toma de decisiones </a:t>
            </a:r>
            <a:r>
              <a:rPr lang="es-ES" sz="2800" i="1" dirty="0" smtClean="0"/>
              <a:t>on-line</a:t>
            </a:r>
            <a:endParaRPr lang="es-ES" i="1" dirty="0" smtClean="0"/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ES" dirty="0" smtClean="0"/>
              <a:t>Construcción del modelo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  <p:sp>
        <p:nvSpPr>
          <p:cNvPr id="6" name="5 Cara sonriente"/>
          <p:cNvSpPr/>
          <p:nvPr/>
        </p:nvSpPr>
        <p:spPr>
          <a:xfrm>
            <a:off x="1475656" y="2636912"/>
            <a:ext cx="576064" cy="57606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izquierda y derecha"/>
          <p:cNvSpPr/>
          <p:nvPr/>
        </p:nvSpPr>
        <p:spPr>
          <a:xfrm>
            <a:off x="3779912" y="2780928"/>
            <a:ext cx="720080" cy="288032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ultidocumento"/>
          <p:cNvSpPr/>
          <p:nvPr/>
        </p:nvSpPr>
        <p:spPr>
          <a:xfrm>
            <a:off x="5940152" y="4869160"/>
            <a:ext cx="1296144" cy="93610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modelo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3995936" y="3284984"/>
            <a:ext cx="288032" cy="129614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ilindro"/>
          <p:cNvSpPr/>
          <p:nvPr/>
        </p:nvSpPr>
        <p:spPr>
          <a:xfrm>
            <a:off x="3491880" y="4725144"/>
            <a:ext cx="1296144" cy="12241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</a:rPr>
              <a:t>paradata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932040" y="5229200"/>
            <a:ext cx="864096" cy="2880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Nube"/>
          <p:cNvSpPr/>
          <p:nvPr/>
        </p:nvSpPr>
        <p:spPr>
          <a:xfrm>
            <a:off x="4716016" y="1556792"/>
            <a:ext cx="3240360" cy="28083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s-ES" sz="4000" b="1" dirty="0" smtClean="0">
                <a:solidFill>
                  <a:schemeClr val="tx1"/>
                </a:solidFill>
              </a:rPr>
              <a:t>EVA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bo"/>
          <p:cNvSpPr/>
          <p:nvPr/>
        </p:nvSpPr>
        <p:spPr>
          <a:xfrm>
            <a:off x="4716016" y="2348880"/>
            <a:ext cx="1224136" cy="1152128"/>
          </a:xfrm>
          <a:prstGeom prst="cube">
            <a:avLst>
              <a:gd name="adj" fmla="val 310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UI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6" name="15 Bisel"/>
          <p:cNvSpPr/>
          <p:nvPr/>
        </p:nvSpPr>
        <p:spPr>
          <a:xfrm>
            <a:off x="3059832" y="2564904"/>
            <a:ext cx="504056" cy="720080"/>
          </a:xfrm>
          <a:prstGeom prst="bevel">
            <a:avLst>
              <a:gd name="adj" fmla="val 20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izquierda y derecha"/>
          <p:cNvSpPr/>
          <p:nvPr/>
        </p:nvSpPr>
        <p:spPr>
          <a:xfrm>
            <a:off x="2195736" y="2780928"/>
            <a:ext cx="720080" cy="288032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doblada hacia arriba"/>
          <p:cNvSpPr/>
          <p:nvPr/>
        </p:nvSpPr>
        <p:spPr>
          <a:xfrm rot="5400000">
            <a:off x="1763688" y="4005064"/>
            <a:ext cx="2304256" cy="864096"/>
          </a:xfrm>
          <a:prstGeom prst="bentUpArrow">
            <a:avLst>
              <a:gd name="adj1" fmla="val 15380"/>
              <a:gd name="adj2" fmla="val 25000"/>
              <a:gd name="adj3" fmla="val 25000"/>
            </a:avLst>
          </a:prstGeom>
          <a:solidFill>
            <a:srgbClr val="00B050">
              <a:alpha val="72000"/>
            </a:srgb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1259632" y="220486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627784" y="206084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dispositivo</a:t>
            </a:r>
          </a:p>
        </p:txBody>
      </p:sp>
      <p:sp>
        <p:nvSpPr>
          <p:cNvPr id="25" name="24 Flecha arriba"/>
          <p:cNvSpPr/>
          <p:nvPr/>
        </p:nvSpPr>
        <p:spPr>
          <a:xfrm>
            <a:off x="6516216" y="2708920"/>
            <a:ext cx="504056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Técnicas de minería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dirty="0" smtClean="0"/>
              <a:t>Supervisadas: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Clasificación / Predicción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Regresión</a:t>
            </a:r>
          </a:p>
          <a:p>
            <a:pPr lvl="1">
              <a:lnSpc>
                <a:spcPct val="90000"/>
              </a:lnSpc>
              <a:buNone/>
            </a:pP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No supervisadas:</a:t>
            </a:r>
          </a:p>
          <a:p>
            <a:pPr lvl="1">
              <a:lnSpc>
                <a:spcPct val="90000"/>
              </a:lnSpc>
            </a:pPr>
            <a:r>
              <a:rPr lang="es-ES" i="1" dirty="0" err="1" smtClean="0"/>
              <a:t>Clustering</a:t>
            </a:r>
            <a:endParaRPr lang="es-ES" i="1" dirty="0" smtClean="0"/>
          </a:p>
          <a:p>
            <a:pPr lvl="1">
              <a:lnSpc>
                <a:spcPct val="90000"/>
              </a:lnSpc>
            </a:pPr>
            <a:r>
              <a:rPr lang="es-ES" dirty="0" smtClean="0"/>
              <a:t>Reglas </a:t>
            </a:r>
            <a:r>
              <a:rPr lang="es-ES" dirty="0" smtClean="0"/>
              <a:t>de </a:t>
            </a:r>
            <a:r>
              <a:rPr lang="es-ES" dirty="0" smtClean="0"/>
              <a:t>asociación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Reducción de </a:t>
            </a:r>
            <a:r>
              <a:rPr lang="es-ES" dirty="0" err="1" smtClean="0"/>
              <a:t>dimensionalidad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45B68-2938-479B-B467-B91F4E964F78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SPDECE 2011, 15-17 de Junio, Ciudad Real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1875</Words>
  <Application>Microsoft Office PowerPoint</Application>
  <PresentationFormat>Presentación en pantalla (4:3)</PresentationFormat>
  <Paragraphs>413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Tema de Office</vt:lpstr>
      <vt:lpstr>Educational Data Mining:  cerrando el círculo del proceso de aprendizaje en entornos virtuales</vt:lpstr>
      <vt:lpstr>Tabla de contenidos</vt:lpstr>
      <vt:lpstr>Entornos Virtuales de Aprendizaje</vt:lpstr>
      <vt:lpstr>Entornos Virtuales de Aprendizaje</vt:lpstr>
      <vt:lpstr>Educational Data Mining</vt:lpstr>
      <vt:lpstr>Objetivos del EDM</vt:lpstr>
      <vt:lpstr>Análisis de la interacción</vt:lpstr>
      <vt:lpstr>Construcción del modelo</vt:lpstr>
      <vt:lpstr>Técnicas de minería de datos</vt:lpstr>
      <vt:lpstr>Selección de un modelo</vt:lpstr>
      <vt:lpstr>Datos educativos</vt:lpstr>
      <vt:lpstr>Privacidad y seguridad</vt:lpstr>
      <vt:lpstr>La UOC como laboratorio</vt:lpstr>
      <vt:lpstr>Fuentes de datos</vt:lpstr>
      <vt:lpstr>Niveles de análisis</vt:lpstr>
      <vt:lpstr>Nivel de sesión</vt:lpstr>
      <vt:lpstr>Ejemplo: nivel de sesión</vt:lpstr>
      <vt:lpstr>Nivel de actividad</vt:lpstr>
      <vt:lpstr>Ejemplo: nivel de actividad</vt:lpstr>
      <vt:lpstr>Nivel de grado</vt:lpstr>
      <vt:lpstr>Ejemplo: nivel de grado</vt:lpstr>
      <vt:lpstr>El proyecto MAVSEL</vt:lpstr>
      <vt:lpstr>MAVSEL</vt:lpstr>
      <vt:lpstr>Escenarios Educativos</vt:lpstr>
      <vt:lpstr>Planteamiento</vt:lpstr>
      <vt:lpstr>Ejemplos de escenarios</vt:lpstr>
      <vt:lpstr>El modelo SIOC</vt:lpstr>
      <vt:lpstr>Ejemplo: repositorio institucional</vt:lpstr>
      <vt:lpstr>O2  http://openaccess.uoc.edu</vt:lpstr>
      <vt:lpstr>Servicios disponibles</vt:lpstr>
      <vt:lpstr>Problemas conocidos</vt:lpstr>
      <vt:lpstr>Perspectiva docente</vt:lpstr>
      <vt:lpstr>Nuevos servicios</vt:lpstr>
      <vt:lpstr>Esquemas de reputación</vt:lpstr>
      <vt:lpstr>Sistemas de recomendación</vt:lpstr>
      <vt:lpstr>Búsqueda facetada</vt:lpstr>
      <vt:lpstr>Interfaz de usuario</vt:lpstr>
      <vt:lpstr>Conclusiones</vt:lpstr>
      <vt:lpstr>Trabajo futuro</vt:lpstr>
      <vt:lpstr>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Data Mining: XXX</dc:title>
  <cp:lastModifiedBy>jminguillona</cp:lastModifiedBy>
  <cp:revision>197</cp:revision>
  <dcterms:modified xsi:type="dcterms:W3CDTF">2011-06-15T06:00:36Z</dcterms:modified>
</cp:coreProperties>
</file>