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72" r:id="rId9"/>
    <p:sldId id="274" r:id="rId10"/>
    <p:sldId id="260" r:id="rId11"/>
    <p:sldId id="266" r:id="rId12"/>
    <p:sldId id="262" r:id="rId13"/>
    <p:sldId id="261" r:id="rId14"/>
    <p:sldId id="263" r:id="rId15"/>
    <p:sldId id="264" r:id="rId16"/>
    <p:sldId id="265" r:id="rId17"/>
    <p:sldId id="267" r:id="rId18"/>
    <p:sldId id="273" r:id="rId19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6C64D-BD75-40CD-BDD5-712B9B01244A}" type="datetimeFigureOut">
              <a:rPr lang="ca-ES" smtClean="0"/>
              <a:t>06/06/2011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90B5E-10B1-4282-8058-997A44445C0A}" type="slidenum">
              <a:rPr lang="ca-ES" smtClean="0"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A212-1279-40A8-99BA-EB027C6B8074}" type="datetime1">
              <a:rPr lang="ca-ES" smtClean="0"/>
              <a:t>06/06/2011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TFC - Aplicacions Web per a treball col·laboratiu. [Aplicació Web per a correcció automàtica de proves] [Presentació virtual]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D304-6ABF-409B-AD2B-B04DD8ED96C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866A-D0BA-4601-BF34-E62EDC287210}" type="datetime1">
              <a:rPr lang="ca-ES" smtClean="0"/>
              <a:t>06/06/2011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TFC - Aplicacions Web per a treball col·laboratiu. [Aplicació Web per a correcció automàtica de proves] [Presentació virtual]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D304-6ABF-409B-AD2B-B04DD8ED96C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0692-F893-4C78-8EC6-D5BC670E7B1B}" type="datetime1">
              <a:rPr lang="ca-ES" smtClean="0"/>
              <a:t>06/06/2011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TFC - Aplicacions Web per a treball col·laboratiu. [Aplicació Web per a correcció automàtica de proves] [Presentació virtual]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D304-6ABF-409B-AD2B-B04DD8ED96C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653C-4D94-4272-A4B2-D4DBF2B9217B}" type="datetime1">
              <a:rPr lang="ca-ES" smtClean="0"/>
              <a:t>06/06/2011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TFC - Aplicacions Web per a treball col·laboratiu. [Aplicació Web per a correcció automàtica de proves] [Presentació virtual]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D304-6ABF-409B-AD2B-B04DD8ED96C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A9C0-C17A-4A2B-8A06-E353D22B96C1}" type="datetime1">
              <a:rPr lang="ca-ES" smtClean="0"/>
              <a:t>06/06/2011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TFC - Aplicacions Web per a treball col·laboratiu. [Aplicació Web per a correcció automàtica de proves] [Presentació virtual]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D304-6ABF-409B-AD2B-B04DD8ED96C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8A03-A4CF-4EBC-886C-840A2B3CBF94}" type="datetime1">
              <a:rPr lang="ca-ES" smtClean="0"/>
              <a:t>06/06/2011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TFC - Aplicacions Web per a treball col·laboratiu. [Aplicació Web per a correcció automàtica de proves] [Presentació virtual]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D304-6ABF-409B-AD2B-B04DD8ED96C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8AB8-EF93-4F5B-B1F8-DEE41C1DEB66}" type="datetime1">
              <a:rPr lang="ca-ES" smtClean="0"/>
              <a:t>06/06/2011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TFC - Aplicacions Web per a treball col·laboratiu. [Aplicació Web per a correcció automàtica de proves] [Presentació virtual]</a:t>
            </a:r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D304-6ABF-409B-AD2B-B04DD8ED96C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46A4-A848-4FA6-8B4D-35F49CDCBD5E}" type="datetime1">
              <a:rPr lang="ca-ES" smtClean="0"/>
              <a:t>06/06/2011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TFC - Aplicacions Web per a treball col·laboratiu. [Aplicació Web per a correcció automàtica de proves] [Presentació virtual]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D304-6ABF-409B-AD2B-B04DD8ED96C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49FA-A1A3-40DB-8FE9-3209D0AECA5F}" type="datetime1">
              <a:rPr lang="ca-ES" smtClean="0"/>
              <a:t>06/06/2011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TFC - Aplicacions Web per a treball col·laboratiu. [Aplicació Web per a correcció automàtica de proves] [Presentació virtual]</a:t>
            </a:r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D304-6ABF-409B-AD2B-B04DD8ED96C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83C4-AAF9-4CA4-B5D6-A70832DA61F7}" type="datetime1">
              <a:rPr lang="ca-ES" smtClean="0"/>
              <a:t>06/06/2011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TFC - Aplicacions Web per a treball col·laboratiu. [Aplicació Web per a correcció automàtica de proves] [Presentació virtual]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D304-6ABF-409B-AD2B-B04DD8ED96C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42E7-6DFC-4C05-8A1B-14A1F4D8ACB8}" type="datetime1">
              <a:rPr lang="ca-ES" smtClean="0"/>
              <a:t>06/06/2011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TFC - Aplicacions Web per a treball col·laboratiu. [Aplicació Web per a correcció automàtica de proves] [Presentació virtual]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D304-6ABF-409B-AD2B-B04DD8ED96C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984BE-A5BC-4B7B-ACE0-5C4771978F7D}" type="datetime1">
              <a:rPr lang="ca-ES" smtClean="0"/>
              <a:t>06/06/2011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TFC - Aplicacions Web per a treball col·laboratiu. [Aplicació Web per a correcció automàtica de proves] [Presentació virtual]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ED304-6ABF-409B-AD2B-B04DD8ED96C2}" type="slidenum">
              <a:rPr lang="ca-ES" smtClean="0"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tudinouarquitectes.com/evalu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ort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404664"/>
            <a:ext cx="4927600" cy="3810000"/>
          </a:xfrm>
          <a:prstGeom prst="rect">
            <a:avLst/>
          </a:prstGeom>
        </p:spPr>
      </p:pic>
      <p:pic>
        <p:nvPicPr>
          <p:cNvPr id="6" name="5 Imagen" descr="evaluax4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437112"/>
            <a:ext cx="3810000" cy="1304925"/>
          </a:xfrm>
          <a:prstGeom prst="rect">
            <a:avLst/>
          </a:prstGeom>
        </p:spPr>
      </p:pic>
      <p:pic>
        <p:nvPicPr>
          <p:cNvPr id="8" name="7 Imagen" descr="c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941168"/>
            <a:ext cx="35179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chemeClr val="accent3"/>
                </a:solidFill>
              </a:rPr>
              <a:t>Tasques genèriques</a:t>
            </a:r>
            <a:endParaRPr lang="ca-ES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sz="2800" u="sng" dirty="0" smtClean="0"/>
              <a:t>Gestió del perfil</a:t>
            </a:r>
            <a:r>
              <a:rPr lang="ca-ES" sz="2800" dirty="0" smtClean="0"/>
              <a:t>: Tot usuari podrà modificar la seva clau i </a:t>
            </a:r>
            <a:r>
              <a:rPr lang="ca-ES" sz="2800" i="1" dirty="0" err="1" smtClean="0"/>
              <a:t>e-mail</a:t>
            </a:r>
            <a:r>
              <a:rPr lang="ca-ES" sz="2800" dirty="0" smtClean="0"/>
              <a:t>. Els </a:t>
            </a:r>
            <a:r>
              <a:rPr lang="ca-ES" sz="2800" b="1" dirty="0" smtClean="0"/>
              <a:t>docents</a:t>
            </a:r>
            <a:r>
              <a:rPr lang="ca-ES" sz="2800" dirty="0" smtClean="0"/>
              <a:t> podran </a:t>
            </a:r>
            <a:r>
              <a:rPr lang="ca-ES" sz="2800" dirty="0" err="1" smtClean="0"/>
              <a:t>assignar-se</a:t>
            </a:r>
            <a:r>
              <a:rPr lang="ca-ES" sz="2800" dirty="0" smtClean="0"/>
              <a:t> assignatures, i els </a:t>
            </a:r>
            <a:r>
              <a:rPr lang="ca-ES" sz="2800" b="1" dirty="0" smtClean="0"/>
              <a:t>alumnes</a:t>
            </a:r>
            <a:r>
              <a:rPr lang="ca-ES" sz="2800" dirty="0" smtClean="0"/>
              <a:t> les podran sol·licitar.</a:t>
            </a:r>
          </a:p>
          <a:p>
            <a:endParaRPr lang="ca-ES" sz="2800" dirty="0"/>
          </a:p>
        </p:txBody>
      </p:sp>
      <p:pic>
        <p:nvPicPr>
          <p:cNvPr id="7" name="6 Imagen" descr="perfil-doc cop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212976"/>
            <a:ext cx="7317495" cy="2686893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D304-6ABF-409B-AD2B-B04DD8ED96C2}" type="slidenum">
              <a:rPr lang="ca-ES" smtClean="0"/>
              <a:t>10</a:t>
            </a:fld>
            <a:endParaRPr lang="ca-ES"/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80920" cy="365125"/>
          </a:xfrm>
        </p:spPr>
        <p:txBody>
          <a:bodyPr/>
          <a:lstStyle/>
          <a:p>
            <a:r>
              <a:rPr lang="es-ES" smtClean="0"/>
              <a:t>TFC - Aplicacions Web per a treball col·laboratiu. [Aplicació Web per a correcció automàtica de proves] [Presentació virtual]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chemeClr val="accent3"/>
                </a:solidFill>
              </a:rPr>
              <a:t>Tasques genèriques</a:t>
            </a:r>
            <a:endParaRPr lang="ca-ES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sz="2800" u="sng" dirty="0" smtClean="0"/>
              <a:t>Contacte</a:t>
            </a:r>
            <a:r>
              <a:rPr lang="ca-ES" sz="2800" dirty="0" smtClean="0"/>
              <a:t>:</a:t>
            </a:r>
          </a:p>
          <a:p>
            <a:pPr lvl="1"/>
            <a:r>
              <a:rPr lang="ca-ES" sz="2400" dirty="0" smtClean="0"/>
              <a:t>Administradors &gt; docents</a:t>
            </a:r>
          </a:p>
          <a:p>
            <a:pPr lvl="1"/>
            <a:r>
              <a:rPr lang="ca-ES" sz="2400" dirty="0" smtClean="0"/>
              <a:t>Docents &gt; alumnes i </a:t>
            </a:r>
            <a:r>
              <a:rPr lang="ca-ES" sz="2400" dirty="0" err="1" smtClean="0"/>
              <a:t>viceversa</a:t>
            </a:r>
            <a:r>
              <a:rPr lang="ca-ES" sz="2400" dirty="0" smtClean="0"/>
              <a:t>.</a:t>
            </a:r>
          </a:p>
          <a:p>
            <a:endParaRPr lang="ca-ES" sz="2800" dirty="0"/>
          </a:p>
        </p:txBody>
      </p:sp>
      <p:pic>
        <p:nvPicPr>
          <p:cNvPr id="7" name="6 Imagen" descr="perfil-doc cop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4405" y="3212976"/>
            <a:ext cx="6608075" cy="2974925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D304-6ABF-409B-AD2B-B04DD8ED96C2}" type="slidenum">
              <a:rPr lang="ca-ES" smtClean="0"/>
              <a:t>11</a:t>
            </a:fld>
            <a:endParaRPr lang="ca-ES"/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80920" cy="365125"/>
          </a:xfrm>
        </p:spPr>
        <p:txBody>
          <a:bodyPr/>
          <a:lstStyle/>
          <a:p>
            <a:r>
              <a:rPr lang="es-ES" smtClean="0"/>
              <a:t>TFC - Aplicacions Web per a treball col·laboratiu. [Aplicació Web per a correcció automàtica de proves] [Presentació virtual]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chemeClr val="accent3"/>
                </a:solidFill>
              </a:rPr>
              <a:t>Tasques dels administradors</a:t>
            </a:r>
            <a:endParaRPr lang="ca-ES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sz="2800" u="sng" dirty="0" smtClean="0"/>
              <a:t>Eliminació d’alumnes en acabar el curs</a:t>
            </a:r>
            <a:r>
              <a:rPr lang="ca-ES" sz="2800" dirty="0" smtClean="0"/>
              <a:t>: Per mantenir la base de dades únicament amb usuaris actius, usaran aquesta acció en acabar el curs.</a:t>
            </a:r>
          </a:p>
          <a:p>
            <a:endParaRPr lang="ca-ES" sz="2800" dirty="0"/>
          </a:p>
        </p:txBody>
      </p:sp>
      <p:pic>
        <p:nvPicPr>
          <p:cNvPr id="6" name="5 Imagen" descr="admin-llistaus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284984"/>
            <a:ext cx="7380311" cy="2147786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D304-6ABF-409B-AD2B-B04DD8ED96C2}" type="slidenum">
              <a:rPr lang="ca-ES" smtClean="0"/>
              <a:t>12</a:t>
            </a:fld>
            <a:endParaRPr lang="ca-ES"/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80920" cy="365125"/>
          </a:xfrm>
        </p:spPr>
        <p:txBody>
          <a:bodyPr/>
          <a:lstStyle/>
          <a:p>
            <a:r>
              <a:rPr lang="es-ES" smtClean="0"/>
              <a:t>TFC - Aplicacions Web per a treball col·laboratiu. [Aplicació Web per a correcció automàtica de proves] [Presentació virtual]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chemeClr val="accent3"/>
                </a:solidFill>
              </a:rPr>
              <a:t>Tasques dels administradors</a:t>
            </a:r>
            <a:endParaRPr lang="ca-ES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sz="2800" u="sng" dirty="0" smtClean="0"/>
              <a:t>Gestió d’administradors i docents</a:t>
            </a:r>
            <a:r>
              <a:rPr lang="ca-ES" sz="2800" dirty="0" smtClean="0"/>
              <a:t>: Creació i eliminació dels usuaris d’administradors i docents. Tot administrador o docent nou haurà de demanar registre a un administrador.</a:t>
            </a:r>
          </a:p>
          <a:p>
            <a:endParaRPr lang="ca-ES" sz="2800" dirty="0"/>
          </a:p>
        </p:txBody>
      </p:sp>
      <p:pic>
        <p:nvPicPr>
          <p:cNvPr id="6" name="5 Imagen" descr="admin-llistaus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933056"/>
            <a:ext cx="7380312" cy="2147786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D304-6ABF-409B-AD2B-B04DD8ED96C2}" type="slidenum">
              <a:rPr lang="ca-ES" smtClean="0"/>
              <a:t>13</a:t>
            </a:fld>
            <a:endParaRPr lang="ca-ES"/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80920" cy="365125"/>
          </a:xfrm>
        </p:spPr>
        <p:txBody>
          <a:bodyPr/>
          <a:lstStyle/>
          <a:p>
            <a:r>
              <a:rPr lang="es-ES" smtClean="0"/>
              <a:t>TFC - Aplicacions Web per a treball col·laboratiu. [Aplicació Web per a correcció automàtica de proves] [Presentació virtual]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chemeClr val="accent3"/>
                </a:solidFill>
              </a:rPr>
              <a:t>Tasques dels administradors</a:t>
            </a:r>
            <a:endParaRPr lang="ca-ES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sz="2800" u="sng" dirty="0" smtClean="0"/>
              <a:t>Gestió d’assignatures</a:t>
            </a:r>
            <a:r>
              <a:rPr lang="ca-ES" sz="2800" dirty="0" smtClean="0"/>
              <a:t>: Creació, modificació i eliminació de les assignatures del sistema.</a:t>
            </a:r>
          </a:p>
          <a:p>
            <a:endParaRPr lang="ca-ES" sz="2800" dirty="0"/>
          </a:p>
        </p:txBody>
      </p:sp>
      <p:pic>
        <p:nvPicPr>
          <p:cNvPr id="6" name="5 Imagen" descr="admin-llistaus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705" y="2564904"/>
            <a:ext cx="7609727" cy="3529903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D304-6ABF-409B-AD2B-B04DD8ED96C2}" type="slidenum">
              <a:rPr lang="ca-ES" smtClean="0"/>
              <a:t>14</a:t>
            </a:fld>
            <a:endParaRPr lang="ca-ES"/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80920" cy="365125"/>
          </a:xfrm>
        </p:spPr>
        <p:txBody>
          <a:bodyPr/>
          <a:lstStyle/>
          <a:p>
            <a:r>
              <a:rPr lang="es-ES" smtClean="0"/>
              <a:t>TFC - Aplicacions Web per a treball col·laboratiu. [Aplicació Web per a correcció automàtica de proves] [Presentació virtual]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chemeClr val="accent3"/>
                </a:solidFill>
              </a:rPr>
              <a:t>Tasques dels docents</a:t>
            </a:r>
            <a:endParaRPr lang="ca-ES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sz="2800" u="sng" dirty="0" smtClean="0"/>
              <a:t>Gestió d’exàmens</a:t>
            </a:r>
            <a:r>
              <a:rPr lang="ca-ES" sz="2800" dirty="0" smtClean="0"/>
              <a:t>: Creació, modificació i eliminació d’exàmens de les pròpies assignatures.</a:t>
            </a:r>
          </a:p>
          <a:p>
            <a:pPr lvl="1"/>
            <a:r>
              <a:rPr lang="ca-ES" sz="1600" b="1" dirty="0" smtClean="0"/>
              <a:t>Oficials</a:t>
            </a:r>
            <a:r>
              <a:rPr lang="ca-ES" sz="1600" dirty="0" smtClean="0"/>
              <a:t>: Modificables mentre cap alumne l’hagi realitzat i no estigui fora de termini.</a:t>
            </a:r>
          </a:p>
          <a:p>
            <a:endParaRPr lang="ca-ES" sz="2800" dirty="0"/>
          </a:p>
        </p:txBody>
      </p:sp>
      <p:pic>
        <p:nvPicPr>
          <p:cNvPr id="6" name="5 Imagen" descr="admin-llistaus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9431" y="2996952"/>
            <a:ext cx="7170961" cy="3312368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D304-6ABF-409B-AD2B-B04DD8ED96C2}" type="slidenum">
              <a:rPr lang="ca-ES" smtClean="0"/>
              <a:t>15</a:t>
            </a:fld>
            <a:endParaRPr lang="ca-ES"/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80920" cy="365125"/>
          </a:xfrm>
        </p:spPr>
        <p:txBody>
          <a:bodyPr/>
          <a:lstStyle/>
          <a:p>
            <a:r>
              <a:rPr lang="es-ES" smtClean="0"/>
              <a:t>TFC - Aplicacions Web per a treball col·laboratiu. [Aplicació Web per a correcció automàtica de proves] [Presentació virtual]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chemeClr val="accent3"/>
                </a:solidFill>
              </a:rPr>
              <a:t>Tasques dels docents</a:t>
            </a:r>
            <a:endParaRPr lang="ca-ES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sz="2800" u="sng" dirty="0" smtClean="0"/>
              <a:t>Gestió d’alumnes</a:t>
            </a:r>
            <a:r>
              <a:rPr lang="ca-ES" sz="2800" dirty="0" smtClean="0"/>
              <a:t>: Acceptació/rebuig de les sol·licituds dels alumnes.</a:t>
            </a:r>
          </a:p>
          <a:p>
            <a:pPr lvl="1"/>
            <a:r>
              <a:rPr lang="ca-ES" sz="1600" b="1" dirty="0" smtClean="0"/>
              <a:t>Sol·licitud acceptada</a:t>
            </a:r>
            <a:r>
              <a:rPr lang="ca-ES" sz="1600" dirty="0" smtClean="0"/>
              <a:t>: L’alumne passa a cursar l’assignatura i visualitzar els exàmens</a:t>
            </a:r>
          </a:p>
          <a:p>
            <a:pPr lvl="1"/>
            <a:r>
              <a:rPr lang="ca-ES" sz="1600" b="1" dirty="0" smtClean="0"/>
              <a:t>Sol·licitud rebutjada</a:t>
            </a:r>
            <a:r>
              <a:rPr lang="ca-ES" sz="1600" dirty="0" smtClean="0"/>
              <a:t>: L’alumne no pot visualitzar els continguts de l’assignatura.</a:t>
            </a:r>
          </a:p>
          <a:p>
            <a:endParaRPr lang="ca-ES" sz="2800" dirty="0"/>
          </a:p>
        </p:txBody>
      </p:sp>
      <p:pic>
        <p:nvPicPr>
          <p:cNvPr id="6" name="5 Imagen" descr="admin-llistaus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269429"/>
            <a:ext cx="7488832" cy="265473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D304-6ABF-409B-AD2B-B04DD8ED96C2}" type="slidenum">
              <a:rPr lang="ca-ES" smtClean="0"/>
              <a:t>16</a:t>
            </a:fld>
            <a:endParaRPr lang="ca-ES"/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80920" cy="365125"/>
          </a:xfrm>
        </p:spPr>
        <p:txBody>
          <a:bodyPr/>
          <a:lstStyle/>
          <a:p>
            <a:r>
              <a:rPr lang="es-ES" smtClean="0"/>
              <a:t>TFC - Aplicacions Web per a treball col·laboratiu. [Aplicació Web per a correcció automàtica de proves] [Presentació virtual]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chemeClr val="accent3"/>
                </a:solidFill>
              </a:rPr>
              <a:t>Tasques dels alumnes</a:t>
            </a:r>
            <a:endParaRPr lang="ca-ES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sz="2800" u="sng" dirty="0" smtClean="0"/>
              <a:t>Realització d’examen</a:t>
            </a:r>
            <a:r>
              <a:rPr lang="ca-ES" sz="2800" dirty="0" smtClean="0"/>
              <a:t>:</a:t>
            </a:r>
          </a:p>
          <a:p>
            <a:pPr lvl="1"/>
            <a:r>
              <a:rPr lang="ca-ES" sz="1600" b="1" dirty="0" smtClean="0"/>
              <a:t>De seguiment</a:t>
            </a:r>
            <a:r>
              <a:rPr lang="ca-ES" sz="1600" dirty="0" smtClean="0"/>
              <a:t>: S’informa a l’alumne dels resultats.</a:t>
            </a:r>
          </a:p>
          <a:p>
            <a:pPr lvl="1"/>
            <a:r>
              <a:rPr lang="ca-ES" sz="1600" b="1" dirty="0" smtClean="0"/>
              <a:t>Oficial</a:t>
            </a:r>
            <a:r>
              <a:rPr lang="ca-ES" sz="1600" dirty="0" smtClean="0"/>
              <a:t>: S’enregistren les respostes i nota,</a:t>
            </a:r>
            <a:br>
              <a:rPr lang="ca-ES" sz="1600" dirty="0" smtClean="0"/>
            </a:br>
            <a:r>
              <a:rPr lang="ca-ES" sz="1600" dirty="0" smtClean="0"/>
              <a:t>i un cop superat el termini màxim de l’examen </a:t>
            </a:r>
            <a:br>
              <a:rPr lang="ca-ES" sz="1600" dirty="0" smtClean="0"/>
            </a:br>
            <a:r>
              <a:rPr lang="ca-ES" sz="1600" dirty="0" smtClean="0"/>
              <a:t>es poden consultar les notes i solucions.</a:t>
            </a:r>
          </a:p>
          <a:p>
            <a:pPr lvl="1"/>
            <a:endParaRPr lang="ca-ES" sz="1600" dirty="0" smtClean="0"/>
          </a:p>
          <a:p>
            <a:endParaRPr lang="ca-ES" sz="2800" dirty="0"/>
          </a:p>
        </p:txBody>
      </p:sp>
      <p:pic>
        <p:nvPicPr>
          <p:cNvPr id="6" name="5 Imagen" descr="admin-llistaus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372" y="3140968"/>
            <a:ext cx="6272454" cy="3240360"/>
          </a:xfrm>
          <a:prstGeom prst="rect">
            <a:avLst/>
          </a:prstGeom>
        </p:spPr>
      </p:pic>
      <p:pic>
        <p:nvPicPr>
          <p:cNvPr id="7" name="6 Imagen" descr="alu-seguimen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988840"/>
            <a:ext cx="3315928" cy="1224136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D304-6ABF-409B-AD2B-B04DD8ED96C2}" type="slidenum">
              <a:rPr lang="ca-ES" smtClean="0"/>
              <a:t>17</a:t>
            </a:fld>
            <a:endParaRPr lang="ca-ES"/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80920" cy="365125"/>
          </a:xfrm>
        </p:spPr>
        <p:txBody>
          <a:bodyPr/>
          <a:lstStyle/>
          <a:p>
            <a:r>
              <a:rPr lang="es-ES" smtClean="0"/>
              <a:t>TFC - Aplicacions Web per a treball col·laboratiu. [Aplicació Web per a correcció automàtica de proves] [Presentació virtual]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chemeClr val="accent3"/>
                </a:solidFill>
              </a:rPr>
              <a:t>Accés </a:t>
            </a:r>
            <a:r>
              <a:rPr lang="ca-ES" i="1" dirty="0" err="1" smtClean="0">
                <a:solidFill>
                  <a:schemeClr val="accent3"/>
                </a:solidFill>
              </a:rPr>
              <a:t>online</a:t>
            </a:r>
            <a:endParaRPr lang="ca-ES" i="1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a-ES" sz="2800" dirty="0" smtClean="0"/>
              <a:t>L’aplicació pot </a:t>
            </a:r>
            <a:r>
              <a:rPr lang="ca-ES" sz="2800" dirty="0" err="1" smtClean="0"/>
              <a:t>utilitzar-se</a:t>
            </a:r>
            <a:r>
              <a:rPr lang="ca-ES" sz="2800" dirty="0" smtClean="0"/>
              <a:t> temporalment des de:</a:t>
            </a:r>
            <a:br>
              <a:rPr lang="ca-ES" sz="2800" dirty="0" smtClean="0"/>
            </a:br>
            <a:r>
              <a:rPr lang="ca-ES" sz="280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http://www.estudinouarquitectes.com/evalua</a:t>
            </a:r>
            <a:r>
              <a:rPr lang="ca-ES" sz="28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ca-ES" sz="2800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ca-ES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ca-ES" sz="2800" u="sng" dirty="0" smtClean="0"/>
              <a:t>Usuaris aleatoris de proves</a:t>
            </a:r>
            <a:r>
              <a:rPr lang="ca-ES" sz="2800" dirty="0" smtClean="0"/>
              <a:t>:</a:t>
            </a:r>
          </a:p>
          <a:p>
            <a:pPr lvl="1"/>
            <a:r>
              <a:rPr lang="ca-ES" sz="2400" b="1" dirty="0" smtClean="0"/>
              <a:t>Administrador</a:t>
            </a:r>
          </a:p>
          <a:p>
            <a:pPr lvl="2"/>
            <a:r>
              <a:rPr lang="ca-ES" sz="2000" dirty="0" smtClean="0"/>
              <a:t>Identificador: 11111111</a:t>
            </a:r>
          </a:p>
          <a:p>
            <a:pPr lvl="2"/>
            <a:r>
              <a:rPr lang="ca-ES" sz="2000" dirty="0" smtClean="0"/>
              <a:t>Clau: 1</a:t>
            </a:r>
          </a:p>
          <a:p>
            <a:pPr lvl="1"/>
            <a:r>
              <a:rPr lang="ca-ES" sz="2400" b="1" dirty="0"/>
              <a:t>Docent</a:t>
            </a:r>
          </a:p>
          <a:p>
            <a:pPr lvl="2"/>
            <a:r>
              <a:rPr lang="ca-ES" sz="2000" dirty="0"/>
              <a:t>Identificador: 22222225</a:t>
            </a:r>
          </a:p>
          <a:p>
            <a:pPr lvl="2"/>
            <a:r>
              <a:rPr lang="ca-ES" sz="2000" dirty="0"/>
              <a:t>Clau: </a:t>
            </a:r>
            <a:r>
              <a:rPr lang="ca-ES" sz="2000" dirty="0" smtClean="0"/>
              <a:t>1</a:t>
            </a:r>
          </a:p>
          <a:p>
            <a:pPr lvl="1"/>
            <a:r>
              <a:rPr lang="ca-ES" sz="2400" b="1" dirty="0" smtClean="0"/>
              <a:t>Alumne</a:t>
            </a:r>
          </a:p>
          <a:p>
            <a:pPr lvl="2"/>
            <a:r>
              <a:rPr lang="ca-ES" sz="2100" dirty="0"/>
              <a:t>Identificador</a:t>
            </a:r>
            <a:r>
              <a:rPr lang="ca-ES" sz="2100" dirty="0" smtClean="0"/>
              <a:t>: 33333339</a:t>
            </a:r>
            <a:endParaRPr lang="ca-ES" sz="2100" dirty="0"/>
          </a:p>
          <a:p>
            <a:pPr lvl="2"/>
            <a:r>
              <a:rPr lang="ca-ES" sz="2100" dirty="0"/>
              <a:t>Clau</a:t>
            </a:r>
            <a:r>
              <a:rPr lang="ca-ES" sz="2100" dirty="0" smtClean="0"/>
              <a:t>: </a:t>
            </a:r>
            <a:r>
              <a:rPr lang="ca-ES" sz="2100" dirty="0" smtClean="0"/>
              <a:t>33333339</a:t>
            </a:r>
            <a:endParaRPr lang="ca-ES" sz="2100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D304-6ABF-409B-AD2B-B04DD8ED96C2}" type="slidenum">
              <a:rPr lang="ca-ES" smtClean="0"/>
              <a:t>18</a:t>
            </a:fld>
            <a:endParaRPr lang="ca-ES"/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80920" cy="365125"/>
          </a:xfrm>
        </p:spPr>
        <p:txBody>
          <a:bodyPr/>
          <a:lstStyle/>
          <a:p>
            <a:r>
              <a:rPr lang="es-ES" smtClean="0"/>
              <a:t>TFC - Aplicacions Web per a treball col·laboratiu. [Aplicació Web per a correcció automàtica de proves] [Presentació virtual]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chemeClr val="accent3"/>
                </a:solidFill>
              </a:rPr>
              <a:t>Objectiu</a:t>
            </a:r>
            <a:endParaRPr lang="ca-ES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a-ES" dirty="0" smtClean="0"/>
              <a:t>Crear una </a:t>
            </a:r>
            <a:r>
              <a:rPr lang="en-US" b="1" dirty="0" err="1" smtClean="0"/>
              <a:t>aplicació</a:t>
            </a:r>
            <a:r>
              <a:rPr lang="en-US" b="1" dirty="0" smtClean="0"/>
              <a:t> </a:t>
            </a:r>
            <a:r>
              <a:rPr lang="en-US" b="1" dirty="0"/>
              <a:t>web </a:t>
            </a:r>
            <a:r>
              <a:rPr lang="en-US" b="1" dirty="0" err="1"/>
              <a:t>dinàmica</a:t>
            </a:r>
            <a:r>
              <a:rPr lang="en-US" b="1" dirty="0"/>
              <a:t> </a:t>
            </a:r>
            <a:r>
              <a:rPr lang="en-US" b="1" dirty="0" err="1"/>
              <a:t>dedicada</a:t>
            </a:r>
            <a:r>
              <a:rPr lang="en-US" b="1" dirty="0"/>
              <a:t> a la </a:t>
            </a:r>
            <a:r>
              <a:rPr lang="en-US" b="1" dirty="0" err="1"/>
              <a:t>correcció</a:t>
            </a:r>
            <a:r>
              <a:rPr lang="en-US" b="1" dirty="0"/>
              <a:t> </a:t>
            </a:r>
            <a:r>
              <a:rPr lang="en-US" b="1" dirty="0" err="1"/>
              <a:t>automàtica</a:t>
            </a:r>
            <a:r>
              <a:rPr lang="en-US" b="1" dirty="0"/>
              <a:t> </a:t>
            </a:r>
            <a:r>
              <a:rPr lang="en-US" b="1" dirty="0" err="1" smtClean="0"/>
              <a:t>d’exàmens</a:t>
            </a:r>
            <a:r>
              <a:rPr lang="en-US" dirty="0" smtClean="0"/>
              <a:t>, </a:t>
            </a:r>
            <a:r>
              <a:rPr lang="en-US" dirty="0" err="1" smtClean="0"/>
              <a:t>amb</a:t>
            </a:r>
            <a:r>
              <a:rPr lang="en-US" dirty="0" smtClean="0"/>
              <a:t> </a:t>
            </a:r>
            <a:r>
              <a:rPr lang="ca-ES" dirty="0" smtClean="0"/>
              <a:t>un entorn on els alumnes puguin realitzar exàmens oficials (realitzables una única vegada i amb qualificació computable en l’avaluació de l’assignatura), així com de seguiment (realitzables tantes vegades com es vulgui, i amb la fi de posar a prova els propis coneixements).</a:t>
            </a:r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80920" cy="365125"/>
          </a:xfrm>
        </p:spPr>
        <p:txBody>
          <a:bodyPr/>
          <a:lstStyle/>
          <a:p>
            <a:r>
              <a:rPr lang="es-ES" smtClean="0"/>
              <a:t>TFC - Aplicacions Web per a treball col·laboratiu. [Aplicació Web per a correcció automàtica de proves] [Presentació virtual]</a:t>
            </a:r>
            <a:endParaRPr lang="ca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D304-6ABF-409B-AD2B-B04DD8ED96C2}" type="slidenum">
              <a:rPr lang="ca-ES" smtClean="0"/>
              <a:t>2</a:t>
            </a:fld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chemeClr val="accent3"/>
                </a:solidFill>
              </a:rPr>
              <a:t>Actors participants</a:t>
            </a:r>
            <a:endParaRPr lang="ca-ES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Cada actor tindrà les seves pròpies </a:t>
            </a:r>
            <a:r>
              <a:rPr lang="ca-ES" b="1" dirty="0" smtClean="0"/>
              <a:t>tasques</a:t>
            </a:r>
            <a:r>
              <a:rPr lang="ca-ES" dirty="0" smtClean="0"/>
              <a:t> dins l’aplicació, i es correspondrà amb un dels següents tipus d’usuari:</a:t>
            </a:r>
          </a:p>
          <a:p>
            <a:endParaRPr lang="ca-ES" dirty="0"/>
          </a:p>
          <a:p>
            <a:pPr lvl="1"/>
            <a:r>
              <a:rPr lang="ca-ES" dirty="0" smtClean="0"/>
              <a:t>Administrador</a:t>
            </a:r>
          </a:p>
          <a:p>
            <a:pPr lvl="1"/>
            <a:r>
              <a:rPr lang="ca-ES" dirty="0" smtClean="0"/>
              <a:t>Docent</a:t>
            </a:r>
          </a:p>
          <a:p>
            <a:pPr lvl="1"/>
            <a:r>
              <a:rPr lang="ca-ES" dirty="0" smtClean="0"/>
              <a:t>Alumne</a:t>
            </a:r>
          </a:p>
          <a:p>
            <a:endParaRPr lang="ca-ES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D304-6ABF-409B-AD2B-B04DD8ED96C2}" type="slidenum">
              <a:rPr lang="ca-ES" smtClean="0"/>
              <a:t>3</a:t>
            </a:fld>
            <a:endParaRPr lang="ca-ES"/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80920" cy="365125"/>
          </a:xfrm>
        </p:spPr>
        <p:txBody>
          <a:bodyPr/>
          <a:lstStyle/>
          <a:p>
            <a:r>
              <a:rPr lang="es-ES" smtClean="0"/>
              <a:t>TFC - Aplicacions Web per a treball col·laboratiu. [Aplicació Web per a correcció automàtica de proves] [Presentació virtual]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chemeClr val="accent3"/>
                </a:solidFill>
              </a:rPr>
              <a:t>Tecnologia</a:t>
            </a:r>
            <a:endParaRPr lang="ca-ES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a-ES" u="sng" dirty="0" smtClean="0"/>
              <a:t>Web</a:t>
            </a:r>
            <a:r>
              <a:rPr lang="ca-ES" dirty="0" smtClean="0"/>
              <a:t>: Realitzada en </a:t>
            </a:r>
            <a:r>
              <a:rPr lang="ca-ES" b="1" dirty="0" err="1" smtClean="0"/>
              <a:t>PHP</a:t>
            </a:r>
            <a:r>
              <a:rPr lang="ca-ES" dirty="0" smtClean="0"/>
              <a:t> (amb paradigma de programació estructurada modular).</a:t>
            </a:r>
          </a:p>
          <a:p>
            <a:pPr algn="just"/>
            <a:r>
              <a:rPr lang="ca-ES" u="sng" dirty="0" smtClean="0"/>
              <a:t>Base de dades</a:t>
            </a:r>
            <a:r>
              <a:rPr lang="ca-ES" dirty="0" smtClean="0"/>
              <a:t>: </a:t>
            </a:r>
            <a:r>
              <a:rPr lang="ca-ES" b="1" dirty="0" err="1" smtClean="0"/>
              <a:t>MySQL</a:t>
            </a:r>
            <a:r>
              <a:rPr lang="ca-ES" dirty="0" smtClean="0"/>
              <a:t>.</a:t>
            </a:r>
          </a:p>
          <a:p>
            <a:pPr algn="just"/>
            <a:r>
              <a:rPr lang="ca-ES" u="sng" dirty="0" smtClean="0"/>
              <a:t>Servidor</a:t>
            </a:r>
            <a:r>
              <a:rPr lang="ca-ES" dirty="0" smtClean="0"/>
              <a:t>:</a:t>
            </a:r>
          </a:p>
          <a:p>
            <a:pPr lvl="1" algn="just"/>
            <a:r>
              <a:rPr lang="ca-ES" dirty="0" smtClean="0"/>
              <a:t>En versió local, fent ús del software </a:t>
            </a:r>
            <a:r>
              <a:rPr lang="ca-ES" b="1" dirty="0" err="1" smtClean="0"/>
              <a:t>EasyPHP</a:t>
            </a:r>
            <a:r>
              <a:rPr lang="ca-ES" dirty="0" smtClean="0"/>
              <a:t>.</a:t>
            </a:r>
          </a:p>
          <a:p>
            <a:pPr lvl="1" algn="just"/>
            <a:r>
              <a:rPr lang="ca-ES" dirty="0" smtClean="0"/>
              <a:t>En versió </a:t>
            </a:r>
            <a:r>
              <a:rPr lang="ca-ES" i="1" dirty="0" err="1" smtClean="0"/>
              <a:t>online</a:t>
            </a:r>
            <a:r>
              <a:rPr lang="ca-ES" dirty="0" smtClean="0"/>
              <a:t>, fent ús d’un servidor de pagament on s’han detectat diversos errors per motius de configuració específica, tant a la base de dades com en la configuració del </a:t>
            </a:r>
            <a:r>
              <a:rPr lang="ca-ES" i="1" dirty="0" err="1" smtClean="0"/>
              <a:t>php.ini</a:t>
            </a:r>
            <a:r>
              <a:rPr lang="ca-ES" dirty="0" smtClean="0"/>
              <a:t>. Els errors evitables s’han tractat i solucionat.</a:t>
            </a:r>
            <a:endParaRPr lang="ca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D304-6ABF-409B-AD2B-B04DD8ED96C2}" type="slidenum">
              <a:rPr lang="ca-ES" smtClean="0"/>
              <a:t>4</a:t>
            </a:fld>
            <a:endParaRPr lang="ca-ES"/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80920" cy="365125"/>
          </a:xfrm>
        </p:spPr>
        <p:txBody>
          <a:bodyPr/>
          <a:lstStyle/>
          <a:p>
            <a:r>
              <a:rPr lang="es-ES" smtClean="0"/>
              <a:t>TFC - Aplicacions Web per a treball col·laboratiu. [Aplicació Web per a correcció automàtica de proves] [Presentació virtual]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chemeClr val="accent3"/>
                </a:solidFill>
              </a:rPr>
              <a:t>Seguretat</a:t>
            </a:r>
            <a:endParaRPr lang="ca-ES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a-ES" u="sng" dirty="0" smtClean="0"/>
              <a:t>Relativa al servidor</a:t>
            </a:r>
            <a:r>
              <a:rPr lang="ca-ES" dirty="0" smtClean="0"/>
              <a:t>: No aplicable.</a:t>
            </a:r>
          </a:p>
          <a:p>
            <a:pPr algn="just"/>
            <a:r>
              <a:rPr lang="ca-ES" u="sng" dirty="0" smtClean="0"/>
              <a:t>Relativa a l’aplicació</a:t>
            </a:r>
            <a:r>
              <a:rPr lang="ca-ES" dirty="0" smtClean="0"/>
              <a:t>:</a:t>
            </a:r>
          </a:p>
          <a:p>
            <a:pPr lvl="1" algn="just"/>
            <a:r>
              <a:rPr lang="ca-ES" dirty="0" smtClean="0"/>
              <a:t>El principal ús malintencionat rau en realitzar accions d’un tipus d’usuari de rang superior, pel que s’incorpora un </a:t>
            </a:r>
            <a:r>
              <a:rPr lang="ca-ES" b="1" dirty="0" smtClean="0"/>
              <a:t>sistema d’autenticació</a:t>
            </a:r>
            <a:r>
              <a:rPr lang="ca-ES" dirty="0" smtClean="0"/>
              <a:t> així com </a:t>
            </a:r>
            <a:r>
              <a:rPr lang="ca-ES" b="1" dirty="0" smtClean="0"/>
              <a:t>controls de permisos</a:t>
            </a:r>
            <a:r>
              <a:rPr lang="ca-ES" dirty="0" smtClean="0"/>
              <a:t> per zona segons el tipus d’usuari que accedeix.</a:t>
            </a:r>
          </a:p>
        </p:txBody>
      </p:sp>
      <p:pic>
        <p:nvPicPr>
          <p:cNvPr id="7" name="6 Imagen" descr="log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561489"/>
            <a:ext cx="3547342" cy="1531807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D304-6ABF-409B-AD2B-B04DD8ED96C2}" type="slidenum">
              <a:rPr lang="ca-ES" smtClean="0"/>
              <a:t>5</a:t>
            </a:fld>
            <a:endParaRPr lang="ca-ES"/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80920" cy="365125"/>
          </a:xfrm>
        </p:spPr>
        <p:txBody>
          <a:bodyPr/>
          <a:lstStyle/>
          <a:p>
            <a:r>
              <a:rPr lang="es-ES" smtClean="0"/>
              <a:t>TFC - Aplicacions Web per a treball col·laboratiu. [Aplicació Web per a correcció automàtica de proves] [Presentació virtual]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chemeClr val="accent3"/>
                </a:solidFill>
              </a:rPr>
              <a:t>Organització de Fitxers</a:t>
            </a:r>
            <a:endParaRPr lang="ca-ES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a-ES" u="sng" dirty="0" smtClean="0"/>
              <a:t>Jerarquia</a:t>
            </a:r>
            <a:r>
              <a:rPr lang="ca-ES" dirty="0" smtClean="0"/>
              <a:t>:</a:t>
            </a:r>
          </a:p>
          <a:p>
            <a:pPr lvl="5" algn="just"/>
            <a:r>
              <a:rPr lang="ca-ES" sz="2200" dirty="0" smtClean="0"/>
              <a:t>Alumnes a l’arrel, administradors a </a:t>
            </a:r>
            <a:r>
              <a:rPr lang="ca-ES" sz="2200" b="1" i="1" dirty="0" smtClean="0"/>
              <a:t>/</a:t>
            </a:r>
            <a:r>
              <a:rPr lang="ca-ES" sz="2200" b="1" i="1" dirty="0" err="1" smtClean="0"/>
              <a:t>adm</a:t>
            </a:r>
            <a:r>
              <a:rPr lang="ca-ES" sz="2200" b="1" i="1" dirty="0" smtClean="0"/>
              <a:t> </a:t>
            </a:r>
            <a:r>
              <a:rPr lang="ca-ES" sz="2200" dirty="0" smtClean="0"/>
              <a:t>i docents a </a:t>
            </a:r>
            <a:r>
              <a:rPr lang="ca-ES" sz="2200" b="1" i="1" dirty="0" smtClean="0"/>
              <a:t>/doc</a:t>
            </a:r>
            <a:r>
              <a:rPr lang="ca-ES" sz="2200" dirty="0" smtClean="0"/>
              <a:t>. Administradors i docents fan ús de fitxers de l’arrel com </a:t>
            </a:r>
            <a:r>
              <a:rPr lang="ca-ES" sz="2200" b="1" i="1" dirty="0" err="1" smtClean="0"/>
              <a:t>login</a:t>
            </a:r>
            <a:r>
              <a:rPr lang="ca-ES" sz="2200" dirty="0" smtClean="0"/>
              <a:t> o </a:t>
            </a:r>
            <a:r>
              <a:rPr lang="ca-ES" sz="2200" b="1" i="1" dirty="0" smtClean="0"/>
              <a:t>perfil</a:t>
            </a:r>
            <a:r>
              <a:rPr lang="ca-ES" sz="2200" dirty="0" smtClean="0"/>
              <a:t> juntament amb els alumnes (els fitxers actuen d’una o altra manera segons el tipus d’usuari que hi accedeix), però en cap cas els alumnes usen cap fitxer de directoris d’administradors i docents.</a:t>
            </a:r>
          </a:p>
          <a:p>
            <a:pPr lvl="5" algn="just"/>
            <a:r>
              <a:rPr lang="ca-ES" sz="2200" dirty="0" smtClean="0"/>
              <a:t>Els fitxers dels exàmens a l’arrel (alumnes) són similars als dels docents, s’ha optat per duplicar per seguretat i major claredat en el codi i en el futur manteniment.</a:t>
            </a:r>
          </a:p>
        </p:txBody>
      </p:sp>
      <p:pic>
        <p:nvPicPr>
          <p:cNvPr id="6" name="5 Imagen" descr="jerarqu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396" y="2204864"/>
            <a:ext cx="2157505" cy="3888432"/>
          </a:xfrm>
          <a:prstGeom prst="rect">
            <a:avLst/>
          </a:prstGeom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D304-6ABF-409B-AD2B-B04DD8ED96C2}" type="slidenum">
              <a:rPr lang="ca-ES" smtClean="0"/>
              <a:t>6</a:t>
            </a:fld>
            <a:endParaRPr lang="ca-ES"/>
          </a:p>
        </p:txBody>
      </p:sp>
      <p:sp>
        <p:nvSpPr>
          <p:cNvPr id="10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80920" cy="365125"/>
          </a:xfrm>
        </p:spPr>
        <p:txBody>
          <a:bodyPr/>
          <a:lstStyle/>
          <a:p>
            <a:r>
              <a:rPr lang="es-ES" smtClean="0"/>
              <a:t>TFC - Aplicacions Web per a treball col·laboratiu. [Aplicació Web per a correcció automàtica de proves] [Presentació virtual]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chemeClr val="accent3"/>
                </a:solidFill>
              </a:rPr>
              <a:t>Fitxers genèrics</a:t>
            </a:r>
            <a:endParaRPr lang="ca-ES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a-ES" i="1" u="sng" dirty="0" err="1" smtClean="0"/>
              <a:t>inc-php</a:t>
            </a:r>
            <a:r>
              <a:rPr lang="ca-ES" dirty="0" smtClean="0"/>
              <a:t>:</a:t>
            </a:r>
          </a:p>
          <a:p>
            <a:pPr lvl="1"/>
            <a:r>
              <a:rPr lang="ca-ES" sz="2200" dirty="0" smtClean="0"/>
              <a:t>Directori amb fitxers </a:t>
            </a:r>
            <a:r>
              <a:rPr lang="ca-ES" sz="2200" dirty="0" err="1" smtClean="0"/>
              <a:t>PHP</a:t>
            </a:r>
            <a:r>
              <a:rPr lang="ca-ES" sz="2200" dirty="0" smtClean="0"/>
              <a:t> usats en tota l’aplicació i separats segons temàtica.</a:t>
            </a:r>
            <a:br>
              <a:rPr lang="ca-ES" sz="2200" dirty="0" smtClean="0"/>
            </a:br>
            <a:endParaRPr lang="ca-ES" sz="2200" dirty="0" smtClean="0"/>
          </a:p>
          <a:p>
            <a:pPr lvl="4"/>
            <a:r>
              <a:rPr lang="ca-ES" sz="1800" b="1" dirty="0" err="1" smtClean="0"/>
              <a:t>fx-bd.php</a:t>
            </a:r>
            <a:r>
              <a:rPr lang="ca-ES" sz="1800" dirty="0" smtClean="0"/>
              <a:t>: Mòduls amb interacció amb la BD.</a:t>
            </a:r>
          </a:p>
          <a:p>
            <a:pPr lvl="4"/>
            <a:r>
              <a:rPr lang="ca-ES" sz="1800" b="1" dirty="0" err="1" smtClean="0"/>
              <a:t>common.php</a:t>
            </a:r>
            <a:r>
              <a:rPr lang="ca-ES" sz="1800" dirty="0" smtClean="0"/>
              <a:t>: Mòduls sense interacció amb la BD.</a:t>
            </a:r>
          </a:p>
          <a:p>
            <a:pPr lvl="4"/>
            <a:r>
              <a:rPr lang="ca-ES" sz="1800" b="1" dirty="0" err="1" smtClean="0"/>
              <a:t>db.php</a:t>
            </a:r>
            <a:r>
              <a:rPr lang="ca-ES" sz="1800" dirty="0" smtClean="0"/>
              <a:t>: Configuració per accedir a la BD.</a:t>
            </a:r>
          </a:p>
          <a:p>
            <a:pPr lvl="4"/>
            <a:r>
              <a:rPr lang="ca-ES" sz="1800" b="1" dirty="0" err="1" smtClean="0"/>
              <a:t>header</a:t>
            </a:r>
            <a:r>
              <a:rPr lang="ca-ES" sz="1800" b="1" dirty="0" smtClean="0"/>
              <a:t>/</a:t>
            </a:r>
            <a:r>
              <a:rPr lang="ca-ES" sz="1800" b="1" dirty="0" err="1" smtClean="0"/>
              <a:t>footer.php</a:t>
            </a:r>
            <a:r>
              <a:rPr lang="ca-ES" sz="1800" dirty="0" smtClean="0"/>
              <a:t>: Capçalera i peu HTML genèrics.</a:t>
            </a:r>
          </a:p>
          <a:p>
            <a:pPr algn="just"/>
            <a:r>
              <a:rPr lang="ca-ES" i="1" u="sng" dirty="0" err="1" smtClean="0"/>
              <a:t>inc-jscss</a:t>
            </a:r>
            <a:r>
              <a:rPr lang="ca-ES" dirty="0" smtClean="0"/>
              <a:t>:</a:t>
            </a:r>
          </a:p>
          <a:p>
            <a:pPr lvl="1"/>
            <a:r>
              <a:rPr lang="ca-ES" sz="2200" dirty="0" smtClean="0"/>
              <a:t>Cas similar a l’anterior, però contenint fitxers d’estils </a:t>
            </a:r>
            <a:r>
              <a:rPr lang="ca-ES" sz="2200" dirty="0" err="1" smtClean="0"/>
              <a:t>CSS</a:t>
            </a:r>
            <a:r>
              <a:rPr lang="ca-ES" sz="2200" dirty="0" smtClean="0"/>
              <a:t> i de </a:t>
            </a:r>
            <a:r>
              <a:rPr lang="ca-ES" sz="2200" dirty="0" err="1" smtClean="0"/>
              <a:t>javascript</a:t>
            </a:r>
            <a:r>
              <a:rPr lang="ca-ES" sz="2200" dirty="0" smtClean="0"/>
              <a:t> (per exemple, validacions).</a:t>
            </a:r>
            <a:endParaRPr lang="ca-ES" sz="1800" dirty="0" smtClean="0"/>
          </a:p>
        </p:txBody>
      </p:sp>
      <p:pic>
        <p:nvPicPr>
          <p:cNvPr id="8" name="7 Imagen" descr="incph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212976"/>
            <a:ext cx="1320800" cy="1409700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D304-6ABF-409B-AD2B-B04DD8ED96C2}" type="slidenum">
              <a:rPr lang="ca-ES" smtClean="0"/>
              <a:t>7</a:t>
            </a:fld>
            <a:endParaRPr lang="ca-ES"/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80920" cy="365125"/>
          </a:xfrm>
        </p:spPr>
        <p:txBody>
          <a:bodyPr/>
          <a:lstStyle/>
          <a:p>
            <a:r>
              <a:rPr lang="es-ES" smtClean="0"/>
              <a:t>TFC - Aplicacions Web per a treball col·laboratiu. [Aplicació Web per a correcció automàtica de proves] [Presentació virtual]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chemeClr val="accent3"/>
                </a:solidFill>
              </a:rPr>
              <a:t>Disseny</a:t>
            </a:r>
            <a:endParaRPr lang="ca-ES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7" algn="just"/>
            <a:r>
              <a:rPr lang="ca-ES" sz="3200" dirty="0" smtClean="0"/>
              <a:t>Acoblament per dades.</a:t>
            </a:r>
          </a:p>
          <a:p>
            <a:pPr lvl="7" algn="just"/>
            <a:r>
              <a:rPr lang="ca-ES" sz="3200" dirty="0"/>
              <a:t>Cohesió </a:t>
            </a:r>
            <a:r>
              <a:rPr lang="ca-ES" sz="3200" dirty="0" smtClean="0"/>
              <a:t>funcional.</a:t>
            </a:r>
          </a:p>
          <a:p>
            <a:pPr lvl="7" algn="just"/>
            <a:r>
              <a:rPr lang="ca-ES" sz="3200" dirty="0" smtClean="0"/>
              <a:t>Relacions </a:t>
            </a:r>
            <a:r>
              <a:rPr lang="ca-ES" sz="3200" i="1" dirty="0" err="1" smtClean="0"/>
              <a:t>N-M</a:t>
            </a:r>
            <a:r>
              <a:rPr lang="ca-ES" sz="3200" dirty="0" smtClean="0"/>
              <a:t>:</a:t>
            </a:r>
          </a:p>
          <a:p>
            <a:pPr lvl="8" algn="just"/>
            <a:r>
              <a:rPr lang="ca-ES" sz="1800" dirty="0" smtClean="0"/>
              <a:t>S’evita la creació de taules </a:t>
            </a:r>
            <a:r>
              <a:rPr lang="ca-ES" sz="1800" i="1" dirty="0" err="1" smtClean="0"/>
              <a:t>N-M</a:t>
            </a:r>
            <a:r>
              <a:rPr lang="ca-ES" sz="1800" dirty="0" smtClean="0"/>
              <a:t> amb l’ús de cadenes de text amb concatenacions. Per exemple, en lloc de crear una taula </a:t>
            </a:r>
            <a:r>
              <a:rPr lang="ca-ES" sz="1800" i="1" dirty="0" err="1" smtClean="0"/>
              <a:t>Assignatures-Usuari</a:t>
            </a:r>
            <a:r>
              <a:rPr lang="ca-ES" sz="1800" dirty="0" smtClean="0"/>
              <a:t>, la taula </a:t>
            </a:r>
            <a:r>
              <a:rPr lang="ca-ES" sz="1800" i="1" dirty="0" smtClean="0"/>
              <a:t>Usuari</a:t>
            </a:r>
            <a:r>
              <a:rPr lang="ca-ES" sz="1800" dirty="0" smtClean="0"/>
              <a:t> conté el camp </a:t>
            </a:r>
            <a:r>
              <a:rPr lang="ca-ES" sz="1800" i="1" dirty="0" smtClean="0"/>
              <a:t>Assignatures</a:t>
            </a:r>
            <a:r>
              <a:rPr lang="ca-ES" sz="1800" dirty="0" smtClean="0"/>
              <a:t> amb un contingut com ara “</a:t>
            </a:r>
            <a:r>
              <a:rPr lang="ca-ES" sz="1800" i="1" dirty="0">
                <a:solidFill>
                  <a:schemeClr val="bg1">
                    <a:lumMod val="50000"/>
                  </a:schemeClr>
                </a:solidFill>
              </a:rPr>
              <a:t>000</a:t>
            </a:r>
            <a:r>
              <a:rPr lang="ca-ES" sz="1800" i="1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ca-ES" sz="1800" b="1" i="1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ca-ES" sz="1800" i="1" dirty="0">
                <a:solidFill>
                  <a:schemeClr val="bg1">
                    <a:lumMod val="50000"/>
                  </a:schemeClr>
                </a:solidFill>
              </a:rPr>
              <a:t>000</a:t>
            </a:r>
            <a:r>
              <a:rPr lang="ca-ES" sz="1800" i="1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r>
              <a:rPr lang="ca-ES" sz="1800" b="1" i="1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ca-ES" sz="1800" i="1" dirty="0">
                <a:solidFill>
                  <a:schemeClr val="bg1">
                    <a:lumMod val="50000"/>
                  </a:schemeClr>
                </a:solidFill>
              </a:rPr>
              <a:t>00</a:t>
            </a:r>
            <a:r>
              <a:rPr lang="ca-ES" sz="1800" i="1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r>
              <a:rPr lang="ca-ES" sz="1800" b="1" i="1" dirty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ca-ES" sz="1800" i="1" dirty="0">
                <a:solidFill>
                  <a:schemeClr val="bg1">
                    <a:lumMod val="50000"/>
                  </a:schemeClr>
                </a:solidFill>
              </a:rPr>
              <a:t>...</a:t>
            </a:r>
            <a:r>
              <a:rPr lang="ca-ES" sz="1800" dirty="0" smtClean="0"/>
              <a:t>” </a:t>
            </a:r>
          </a:p>
          <a:p>
            <a:pPr lvl="8" algn="just"/>
            <a:r>
              <a:rPr lang="ca-ES" sz="1800" dirty="0" smtClean="0"/>
              <a:t>En aquest escenari, esdevé fonamental l’ús de la funció de </a:t>
            </a:r>
            <a:r>
              <a:rPr lang="ca-ES" sz="1800" dirty="0" err="1" smtClean="0"/>
              <a:t>PHP</a:t>
            </a:r>
            <a:r>
              <a:rPr lang="ca-ES" sz="1800" dirty="0" smtClean="0"/>
              <a:t> </a:t>
            </a:r>
            <a:r>
              <a:rPr lang="ca-ES" sz="1800" b="1" i="1" dirty="0" err="1" smtClean="0"/>
              <a:t>explode</a:t>
            </a:r>
            <a:r>
              <a:rPr lang="ca-ES" sz="1800" b="1" i="1" dirty="0" smtClean="0"/>
              <a:t>()</a:t>
            </a:r>
            <a:r>
              <a:rPr lang="ca-ES" sz="1800" dirty="0" smtClean="0"/>
              <a:t>.</a:t>
            </a:r>
          </a:p>
        </p:txBody>
      </p:sp>
      <p:pic>
        <p:nvPicPr>
          <p:cNvPr id="6" name="2 Imagen" descr="ER copi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3200099" cy="4027823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D304-6ABF-409B-AD2B-B04DD8ED96C2}" type="slidenum">
              <a:rPr lang="ca-ES" smtClean="0"/>
              <a:t>8</a:t>
            </a:fld>
            <a:endParaRPr lang="ca-ES"/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80920" cy="365125"/>
          </a:xfrm>
        </p:spPr>
        <p:txBody>
          <a:bodyPr/>
          <a:lstStyle/>
          <a:p>
            <a:r>
              <a:rPr lang="es-ES" dirty="0" err="1" smtClean="0"/>
              <a:t>TFC</a:t>
            </a:r>
            <a:r>
              <a:rPr lang="es-ES" dirty="0" smtClean="0"/>
              <a:t> - </a:t>
            </a:r>
            <a:r>
              <a:rPr lang="es-ES" dirty="0" err="1" smtClean="0"/>
              <a:t>Aplicacions</a:t>
            </a:r>
            <a:r>
              <a:rPr lang="es-ES" dirty="0" smtClean="0"/>
              <a:t> Web per a </a:t>
            </a:r>
            <a:r>
              <a:rPr lang="es-ES" dirty="0" err="1" smtClean="0"/>
              <a:t>treball</a:t>
            </a:r>
            <a:r>
              <a:rPr lang="es-ES" dirty="0" smtClean="0"/>
              <a:t> </a:t>
            </a:r>
            <a:r>
              <a:rPr lang="es-ES" dirty="0" err="1" smtClean="0"/>
              <a:t>col·laboratiu</a:t>
            </a:r>
            <a:r>
              <a:rPr lang="es-ES" dirty="0" smtClean="0"/>
              <a:t>. [</a:t>
            </a:r>
            <a:r>
              <a:rPr lang="es-ES" dirty="0" err="1" smtClean="0"/>
              <a:t>Aplicació</a:t>
            </a:r>
            <a:r>
              <a:rPr lang="es-ES" dirty="0" smtClean="0"/>
              <a:t> Web per a </a:t>
            </a:r>
            <a:r>
              <a:rPr lang="es-ES" dirty="0" err="1" smtClean="0"/>
              <a:t>correcció</a:t>
            </a:r>
            <a:r>
              <a:rPr lang="es-ES" dirty="0" smtClean="0"/>
              <a:t> </a:t>
            </a:r>
            <a:r>
              <a:rPr lang="es-ES" dirty="0" err="1" smtClean="0"/>
              <a:t>automàtica</a:t>
            </a:r>
            <a:r>
              <a:rPr lang="es-ES" dirty="0" smtClean="0"/>
              <a:t> de </a:t>
            </a:r>
            <a:r>
              <a:rPr lang="es-ES" dirty="0" err="1" smtClean="0"/>
              <a:t>proves</a:t>
            </a:r>
            <a:r>
              <a:rPr lang="es-ES" dirty="0" smtClean="0"/>
              <a:t>] [</a:t>
            </a:r>
            <a:r>
              <a:rPr lang="es-ES" dirty="0" err="1" smtClean="0"/>
              <a:t>Presentació</a:t>
            </a:r>
            <a:r>
              <a:rPr lang="es-ES" dirty="0" smtClean="0"/>
              <a:t> virtual]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ca-ES" sz="7200" dirty="0" smtClean="0">
                <a:solidFill>
                  <a:schemeClr val="accent3"/>
                </a:solidFill>
              </a:rPr>
              <a:t>Descripció de les tasques dels actors</a:t>
            </a:r>
            <a:endParaRPr lang="ca-ES" sz="7200" dirty="0">
              <a:solidFill>
                <a:schemeClr val="accent3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D304-6ABF-409B-AD2B-B04DD8ED96C2}" type="slidenum">
              <a:rPr lang="ca-ES" smtClean="0"/>
              <a:t>9</a:t>
            </a:fld>
            <a:endParaRPr lang="ca-ES"/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80920" cy="365125"/>
          </a:xfrm>
        </p:spPr>
        <p:txBody>
          <a:bodyPr/>
          <a:lstStyle/>
          <a:p>
            <a:r>
              <a:rPr lang="es-ES" smtClean="0"/>
              <a:t>TFC - Aplicacions Web per a treball col·laboratiu. [Aplicació Web per a correcció automàtica de proves] [Presentació virtual]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1023</Words>
  <Application>Microsoft Office PowerPoint</Application>
  <PresentationFormat>Presentación en pantalla (4:3)</PresentationFormat>
  <Paragraphs>107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Diapositiva 1</vt:lpstr>
      <vt:lpstr>Objectiu</vt:lpstr>
      <vt:lpstr>Actors participants</vt:lpstr>
      <vt:lpstr>Tecnologia</vt:lpstr>
      <vt:lpstr>Seguretat</vt:lpstr>
      <vt:lpstr>Organització de Fitxers</vt:lpstr>
      <vt:lpstr>Fitxers genèrics</vt:lpstr>
      <vt:lpstr>Disseny</vt:lpstr>
      <vt:lpstr>Descripció de les tasques dels actors</vt:lpstr>
      <vt:lpstr>Tasques genèriques</vt:lpstr>
      <vt:lpstr>Tasques genèriques</vt:lpstr>
      <vt:lpstr>Tasques dels administradors</vt:lpstr>
      <vt:lpstr>Tasques dels administradors</vt:lpstr>
      <vt:lpstr>Tasques dels administradors</vt:lpstr>
      <vt:lpstr>Tasques dels docents</vt:lpstr>
      <vt:lpstr>Tasques dels docents</vt:lpstr>
      <vt:lpstr>Tasques dels alumnes</vt:lpstr>
      <vt:lpstr>Accés online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MGP</dc:creator>
  <cp:lastModifiedBy>MGP</cp:lastModifiedBy>
  <cp:revision>56</cp:revision>
  <dcterms:created xsi:type="dcterms:W3CDTF">2011-06-06T15:57:42Z</dcterms:created>
  <dcterms:modified xsi:type="dcterms:W3CDTF">2011-06-06T20:42:33Z</dcterms:modified>
</cp:coreProperties>
</file>