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258" r:id="rId3"/>
    <p:sldId id="269" r:id="rId4"/>
    <p:sldId id="266" r:id="rId5"/>
    <p:sldId id="265" r:id="rId6"/>
    <p:sldId id="261" r:id="rId7"/>
    <p:sldId id="282" r:id="rId8"/>
    <p:sldId id="260" r:id="rId9"/>
    <p:sldId id="262" r:id="rId10"/>
    <p:sldId id="283" r:id="rId11"/>
    <p:sldId id="270" r:id="rId12"/>
    <p:sldId id="272" r:id="rId13"/>
    <p:sldId id="271" r:id="rId14"/>
    <p:sldId id="273" r:id="rId15"/>
    <p:sldId id="274" r:id="rId16"/>
    <p:sldId id="275" r:id="rId17"/>
    <p:sldId id="276" r:id="rId18"/>
  </p:sldIdLst>
  <p:sldSz cx="9144000" cy="6858000" type="screen4x3"/>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131C08-B622-4093-969E-BEB954582386}" type="datetimeFigureOut">
              <a:rPr lang="ca-ES" smtClean="0"/>
              <a:pPr/>
              <a:t>12/06/2011</a:t>
            </a:fld>
            <a:endParaRPr lang="ca-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0E988D-AB5E-4281-8197-713056DA60D6}" type="slidenum">
              <a:rPr lang="ca-ES" smtClean="0"/>
              <a:pPr/>
              <a:t>‹Nº›</a:t>
            </a:fld>
            <a:endParaRPr lang="ca-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ca-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ca-ES"/>
          </a:p>
        </p:txBody>
      </p:sp>
      <p:sp>
        <p:nvSpPr>
          <p:cNvPr id="4" name="3 Marcador de fecha"/>
          <p:cNvSpPr>
            <a:spLocks noGrp="1"/>
          </p:cNvSpPr>
          <p:nvPr>
            <p:ph type="dt" sz="half" idx="10"/>
          </p:nvPr>
        </p:nvSpPr>
        <p:spPr/>
        <p:txBody>
          <a:bodyPr/>
          <a:lstStyle/>
          <a:p>
            <a:fld id="{18BFD1A9-E819-4CDC-84B8-6E37E0421D4F}" type="datetime1">
              <a:rPr lang="ca-ES" smtClean="0"/>
              <a:pPr/>
              <a:t>12/06/2011</a:t>
            </a:fld>
            <a:endParaRPr lang="ca-ES"/>
          </a:p>
        </p:txBody>
      </p:sp>
      <p:sp>
        <p:nvSpPr>
          <p:cNvPr id="5" name="4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6" name="5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7166B2AA-EDAC-411C-B35F-FD4E682A95F6}" type="datetime1">
              <a:rPr lang="ca-ES" smtClean="0"/>
              <a:pPr/>
              <a:t>12/06/2011</a:t>
            </a:fld>
            <a:endParaRPr lang="ca-ES"/>
          </a:p>
        </p:txBody>
      </p:sp>
      <p:sp>
        <p:nvSpPr>
          <p:cNvPr id="5" name="4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6" name="5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ca-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E4494C1A-6A3B-43A7-B034-2C060A65268C}" type="datetime1">
              <a:rPr lang="ca-ES" smtClean="0"/>
              <a:pPr/>
              <a:t>12/06/2011</a:t>
            </a:fld>
            <a:endParaRPr lang="ca-ES"/>
          </a:p>
        </p:txBody>
      </p:sp>
      <p:sp>
        <p:nvSpPr>
          <p:cNvPr id="5" name="4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6" name="5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10"/>
          </p:nvPr>
        </p:nvSpPr>
        <p:spPr/>
        <p:txBody>
          <a:bodyPr/>
          <a:lstStyle/>
          <a:p>
            <a:fld id="{4BEE7A9B-74EE-4DA0-A618-F93ED4994868}" type="datetime1">
              <a:rPr lang="ca-ES" smtClean="0"/>
              <a:pPr/>
              <a:t>12/06/2011</a:t>
            </a:fld>
            <a:endParaRPr lang="ca-ES"/>
          </a:p>
        </p:txBody>
      </p:sp>
      <p:sp>
        <p:nvSpPr>
          <p:cNvPr id="5" name="4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6" name="5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73F162-8AB6-41E6-A4EB-BA6B0645AFAC}" type="datetime1">
              <a:rPr lang="ca-ES" smtClean="0"/>
              <a:pPr/>
              <a:t>12/06/2011</a:t>
            </a:fld>
            <a:endParaRPr lang="ca-ES"/>
          </a:p>
        </p:txBody>
      </p:sp>
      <p:sp>
        <p:nvSpPr>
          <p:cNvPr id="5" name="4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6" name="5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fecha"/>
          <p:cNvSpPr>
            <a:spLocks noGrp="1"/>
          </p:cNvSpPr>
          <p:nvPr>
            <p:ph type="dt" sz="half" idx="10"/>
          </p:nvPr>
        </p:nvSpPr>
        <p:spPr/>
        <p:txBody>
          <a:bodyPr/>
          <a:lstStyle/>
          <a:p>
            <a:fld id="{95438AFC-7E47-42BD-AF4A-690F17515677}" type="datetime1">
              <a:rPr lang="ca-ES" smtClean="0"/>
              <a:pPr/>
              <a:t>12/06/2011</a:t>
            </a:fld>
            <a:endParaRPr lang="ca-ES"/>
          </a:p>
        </p:txBody>
      </p:sp>
      <p:sp>
        <p:nvSpPr>
          <p:cNvPr id="6" name="5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7" name="6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7" name="6 Marcador de fecha"/>
          <p:cNvSpPr>
            <a:spLocks noGrp="1"/>
          </p:cNvSpPr>
          <p:nvPr>
            <p:ph type="dt" sz="half" idx="10"/>
          </p:nvPr>
        </p:nvSpPr>
        <p:spPr/>
        <p:txBody>
          <a:bodyPr/>
          <a:lstStyle/>
          <a:p>
            <a:fld id="{2641CB3F-F124-4CC3-8D1F-31D7DAC82F83}" type="datetime1">
              <a:rPr lang="ca-ES" smtClean="0"/>
              <a:pPr/>
              <a:t>12/06/2011</a:t>
            </a:fld>
            <a:endParaRPr lang="ca-ES"/>
          </a:p>
        </p:txBody>
      </p:sp>
      <p:sp>
        <p:nvSpPr>
          <p:cNvPr id="8" name="7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9" name="8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ca-ES"/>
          </a:p>
        </p:txBody>
      </p:sp>
      <p:sp>
        <p:nvSpPr>
          <p:cNvPr id="3" name="2 Marcador de fecha"/>
          <p:cNvSpPr>
            <a:spLocks noGrp="1"/>
          </p:cNvSpPr>
          <p:nvPr>
            <p:ph type="dt" sz="half" idx="10"/>
          </p:nvPr>
        </p:nvSpPr>
        <p:spPr/>
        <p:txBody>
          <a:bodyPr/>
          <a:lstStyle/>
          <a:p>
            <a:fld id="{706BB43A-5C88-49D7-B263-254CC8AD0527}" type="datetime1">
              <a:rPr lang="ca-ES" smtClean="0"/>
              <a:pPr/>
              <a:t>12/06/2011</a:t>
            </a:fld>
            <a:endParaRPr lang="ca-ES"/>
          </a:p>
        </p:txBody>
      </p:sp>
      <p:sp>
        <p:nvSpPr>
          <p:cNvPr id="4" name="3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5" name="4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0F0F62A-3A0C-46D9-A1F9-BA27925F7D1B}" type="datetime1">
              <a:rPr lang="ca-ES" smtClean="0"/>
              <a:pPr/>
              <a:t>12/06/2011</a:t>
            </a:fld>
            <a:endParaRPr lang="ca-ES"/>
          </a:p>
        </p:txBody>
      </p:sp>
      <p:sp>
        <p:nvSpPr>
          <p:cNvPr id="3" name="2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4" name="3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ca-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9BCC1F8-8FB7-4D27-9EB7-05C9183D216F}" type="datetime1">
              <a:rPr lang="ca-ES" smtClean="0"/>
              <a:pPr/>
              <a:t>12/06/2011</a:t>
            </a:fld>
            <a:endParaRPr lang="ca-ES"/>
          </a:p>
        </p:txBody>
      </p:sp>
      <p:sp>
        <p:nvSpPr>
          <p:cNvPr id="6" name="5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7" name="6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ca-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3C2E7B-4A61-4FA8-AFBF-AECF6CD2185A}" type="datetime1">
              <a:rPr lang="ca-ES" smtClean="0"/>
              <a:pPr/>
              <a:t>12/06/2011</a:t>
            </a:fld>
            <a:endParaRPr lang="ca-ES"/>
          </a:p>
        </p:txBody>
      </p:sp>
      <p:sp>
        <p:nvSpPr>
          <p:cNvPr id="6" name="5 Marcador de pie de página"/>
          <p:cNvSpPr>
            <a:spLocks noGrp="1"/>
          </p:cNvSpPr>
          <p:nvPr>
            <p:ph type="ftr" sz="quarter" idx="11"/>
          </p:nvPr>
        </p:nvSpPr>
        <p:spPr/>
        <p:txBody>
          <a:bodyPr/>
          <a:lstStyle/>
          <a:p>
            <a:r>
              <a:rPr lang="es-ES" smtClean="0"/>
              <a:t>Juan Antonio Elena Castiñeira - Presentació TFG</a:t>
            </a:r>
            <a:endParaRPr lang="ca-ES"/>
          </a:p>
        </p:txBody>
      </p:sp>
      <p:sp>
        <p:nvSpPr>
          <p:cNvPr id="7" name="6 Marcador de número de diapositiva"/>
          <p:cNvSpPr>
            <a:spLocks noGrp="1"/>
          </p:cNvSpPr>
          <p:nvPr>
            <p:ph type="sldNum" sz="quarter" idx="12"/>
          </p:nvPr>
        </p:nvSpPr>
        <p:spPr/>
        <p:txBody>
          <a:bodyPr/>
          <a:lstStyle/>
          <a:p>
            <a:fld id="{68922719-E28F-4B56-BFC9-3E0E554A74E0}" type="slidenum">
              <a:rPr lang="ca-ES" smtClean="0"/>
              <a:pPr/>
              <a:t>‹Nº›</a:t>
            </a:fld>
            <a:endParaRPr lang="ca-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ca-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ca-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FCB77-58C9-471E-82E9-A1CB02AF3AEF}" type="datetime1">
              <a:rPr lang="ca-ES" smtClean="0"/>
              <a:pPr/>
              <a:t>12/06/2011</a:t>
            </a:fld>
            <a:endParaRPr lang="ca-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smtClean="0"/>
              <a:t>Juan Antonio Elena Castiñeira - Presentació TFG</a:t>
            </a:r>
            <a:endParaRPr lang="ca-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22719-E28F-4B56-BFC9-3E0E554A74E0}" type="slidenum">
              <a:rPr lang="ca-ES" smtClean="0"/>
              <a:pPr/>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5.wmf"/><Relationship Id="rId4" Type="http://schemas.openxmlformats.org/officeDocument/2006/relationships/image" Target="../media/image24.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2130425"/>
            <a:ext cx="8358246" cy="1470025"/>
          </a:xfrm>
        </p:spPr>
        <p:txBody>
          <a:bodyPr>
            <a:normAutofit fontScale="90000"/>
          </a:bodyPr>
          <a:lstStyle/>
          <a:p>
            <a:r>
              <a:rPr lang="ca-ES" sz="3100" b="1" dirty="0" smtClean="0">
                <a:solidFill>
                  <a:schemeClr val="bg1"/>
                </a:solidFill>
              </a:rPr>
              <a:t>Disseny i implementació d’una base de dades relacional per a la gestió d’incidències de productes</a:t>
            </a:r>
            <a:r>
              <a:rPr lang="ca-ES" dirty="0" smtClean="0"/>
              <a:t/>
            </a:r>
            <a:br>
              <a:rPr lang="ca-ES" dirty="0" smtClean="0"/>
            </a:br>
            <a:endParaRPr lang="ca-ES" dirty="0"/>
          </a:p>
        </p:txBody>
      </p:sp>
      <p:sp>
        <p:nvSpPr>
          <p:cNvPr id="4" name="3 CuadroTexto"/>
          <p:cNvSpPr txBox="1"/>
          <p:nvPr/>
        </p:nvSpPr>
        <p:spPr>
          <a:xfrm>
            <a:off x="642910" y="4643446"/>
            <a:ext cx="4071966" cy="2092881"/>
          </a:xfrm>
          <a:prstGeom prst="rect">
            <a:avLst/>
          </a:prstGeom>
          <a:noFill/>
        </p:spPr>
        <p:txBody>
          <a:bodyPr wrap="square" rtlCol="0">
            <a:spAutoFit/>
          </a:bodyPr>
          <a:lstStyle/>
          <a:p>
            <a:r>
              <a:rPr lang="ca-ES" sz="1400" b="1" dirty="0" smtClean="0">
                <a:solidFill>
                  <a:schemeClr val="bg1"/>
                </a:solidFill>
              </a:rPr>
              <a:t>Juan Antonio Elena Castiñeira</a:t>
            </a:r>
            <a:endParaRPr lang="ca-ES" sz="1400" dirty="0" smtClean="0">
              <a:solidFill>
                <a:schemeClr val="bg1"/>
              </a:solidFill>
            </a:endParaRPr>
          </a:p>
          <a:p>
            <a:r>
              <a:rPr lang="ca-ES" sz="1400" dirty="0" smtClean="0">
                <a:solidFill>
                  <a:schemeClr val="bg1"/>
                </a:solidFill>
              </a:rPr>
              <a:t>Grau d’Enginyeria Informàtica</a:t>
            </a:r>
          </a:p>
          <a:p>
            <a:r>
              <a:rPr lang="ca-ES" sz="1400" dirty="0" smtClean="0">
                <a:solidFill>
                  <a:schemeClr val="bg1"/>
                </a:solidFill>
              </a:rPr>
              <a:t> </a:t>
            </a:r>
          </a:p>
          <a:p>
            <a:r>
              <a:rPr lang="ca-ES" sz="1400" dirty="0" smtClean="0">
                <a:solidFill>
                  <a:schemeClr val="bg1"/>
                </a:solidFill>
              </a:rPr>
              <a:t> </a:t>
            </a:r>
          </a:p>
          <a:p>
            <a:r>
              <a:rPr lang="ca-ES" sz="1400" b="1" dirty="0" smtClean="0">
                <a:solidFill>
                  <a:schemeClr val="bg1"/>
                </a:solidFill>
              </a:rPr>
              <a:t>Josep  Vallverdú  </a:t>
            </a:r>
            <a:r>
              <a:rPr lang="ca-ES" sz="1400" b="1" dirty="0" err="1" smtClean="0">
                <a:solidFill>
                  <a:schemeClr val="bg1"/>
                </a:solidFill>
              </a:rPr>
              <a:t>Vergé</a:t>
            </a:r>
            <a:endParaRPr lang="ca-ES" sz="1400" dirty="0" smtClean="0">
              <a:solidFill>
                <a:schemeClr val="bg1"/>
              </a:solidFill>
            </a:endParaRPr>
          </a:p>
          <a:p>
            <a:r>
              <a:rPr lang="ca-ES" sz="1400" dirty="0" smtClean="0">
                <a:solidFill>
                  <a:schemeClr val="bg1"/>
                </a:solidFill>
              </a:rPr>
              <a:t>Consultor TFG</a:t>
            </a:r>
          </a:p>
          <a:p>
            <a:r>
              <a:rPr lang="ca-ES" sz="1400" dirty="0" smtClean="0">
                <a:solidFill>
                  <a:schemeClr val="bg1"/>
                </a:solidFill>
              </a:rPr>
              <a:t> </a:t>
            </a:r>
          </a:p>
          <a:p>
            <a:pPr lvl="0"/>
            <a:r>
              <a:rPr lang="ca-ES" sz="1400" dirty="0" smtClean="0">
                <a:solidFill>
                  <a:schemeClr val="bg1"/>
                </a:solidFill>
              </a:rPr>
              <a:t>12 de Juny de 2011</a:t>
            </a:r>
          </a:p>
          <a:p>
            <a:endParaRPr lang="ca-E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1"/>
            <a:ext cx="8229600" cy="500066"/>
          </a:xfrm>
        </p:spPr>
        <p:txBody>
          <a:bodyPr/>
          <a:lstStyle/>
          <a:p>
            <a:pPr>
              <a:buNone/>
            </a:pPr>
            <a:r>
              <a:rPr lang="ca-ES" sz="1800" dirty="0" smtClean="0">
                <a:solidFill>
                  <a:schemeClr val="bg1"/>
                </a:solidFill>
              </a:rPr>
              <a:t>	Les entitats del model conceptual es transformen en el model relacional.</a:t>
            </a:r>
            <a:endParaRPr lang="es-ES" sz="1800" dirty="0" smtClean="0">
              <a:solidFill>
                <a:schemeClr val="bg1"/>
              </a:solidFill>
            </a:endParaRP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10</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Transformació al model relacional</a:t>
            </a:r>
            <a:endParaRPr lang="ca-ES" sz="2000" dirty="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642910" y="2143116"/>
            <a:ext cx="3202359" cy="3429024"/>
          </a:xfrm>
          <a:prstGeom prst="rect">
            <a:avLst/>
          </a:prstGeom>
          <a:noFill/>
          <a:ln w="9525">
            <a:solidFill>
              <a:srgbClr val="C00000"/>
            </a:solid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143504" y="2214554"/>
            <a:ext cx="3414718" cy="3321927"/>
          </a:xfrm>
          <a:prstGeom prst="rect">
            <a:avLst/>
          </a:prstGeom>
          <a:noFill/>
          <a:ln w="9525">
            <a:solidFill>
              <a:srgbClr val="C00000"/>
            </a:solidFill>
            <a:miter lim="800000"/>
            <a:headEnd/>
            <a:tailEnd/>
          </a:ln>
          <a:effectLst/>
        </p:spPr>
      </p:pic>
      <p:sp>
        <p:nvSpPr>
          <p:cNvPr id="9" name="8 Flecha derecha"/>
          <p:cNvSpPr/>
          <p:nvPr/>
        </p:nvSpPr>
        <p:spPr>
          <a:xfrm>
            <a:off x="4143372" y="3643314"/>
            <a:ext cx="714380" cy="4286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1"/>
            <a:ext cx="8229600" cy="428628"/>
          </a:xfrm>
        </p:spPr>
        <p:txBody>
          <a:bodyPr/>
          <a:lstStyle/>
          <a:p>
            <a:pPr>
              <a:buNone/>
            </a:pPr>
            <a:r>
              <a:rPr lang="ca-ES" sz="1800" dirty="0" smtClean="0">
                <a:solidFill>
                  <a:schemeClr val="bg1"/>
                </a:solidFill>
              </a:rPr>
              <a:t>El model relacional s’adapta al model lògic.</a:t>
            </a:r>
            <a:endParaRPr lang="es-ES" sz="1800" dirty="0" smtClean="0">
              <a:solidFill>
                <a:schemeClr val="bg1"/>
              </a:solidFill>
            </a:endParaRP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11</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Model conceptual: diagrama lògic</a:t>
            </a:r>
            <a:endParaRPr lang="ca-ES" sz="2000" dirty="0">
              <a:solidFill>
                <a:schemeClr val="bg1"/>
              </a:solidFill>
            </a:endParaRPr>
          </a:p>
        </p:txBody>
      </p:sp>
      <p:pic>
        <p:nvPicPr>
          <p:cNvPr id="8" name="10 Imagen" descr="Incidència.png"/>
          <p:cNvPicPr/>
          <p:nvPr/>
        </p:nvPicPr>
        <p:blipFill>
          <a:blip r:embed="rId3" cstate="print"/>
          <a:stretch>
            <a:fillRect/>
          </a:stretch>
        </p:blipFill>
        <p:spPr>
          <a:xfrm>
            <a:off x="857224" y="3929066"/>
            <a:ext cx="3306131" cy="2256792"/>
          </a:xfrm>
          <a:prstGeom prst="rect">
            <a:avLst/>
          </a:prstGeom>
          <a:ln>
            <a:solidFill>
              <a:schemeClr val="accent2">
                <a:lumMod val="50000"/>
              </a:schemeClr>
            </a:solidFill>
          </a:ln>
        </p:spPr>
      </p:pic>
      <p:pic>
        <p:nvPicPr>
          <p:cNvPr id="9" name="5 Imagen" descr="producte.png"/>
          <p:cNvPicPr/>
          <p:nvPr/>
        </p:nvPicPr>
        <p:blipFill>
          <a:blip r:embed="rId4" cstate="print"/>
          <a:stretch>
            <a:fillRect/>
          </a:stretch>
        </p:blipFill>
        <p:spPr>
          <a:xfrm>
            <a:off x="5143504" y="2928934"/>
            <a:ext cx="3502515" cy="2233617"/>
          </a:xfrm>
          <a:prstGeom prst="rect">
            <a:avLst/>
          </a:prstGeom>
          <a:ln>
            <a:solidFill>
              <a:schemeClr val="accent2">
                <a:lumMod val="50000"/>
              </a:schemeClr>
            </a:solidFill>
          </a:ln>
        </p:spPr>
      </p:pic>
      <p:pic>
        <p:nvPicPr>
          <p:cNvPr id="10" name="4 Imagen" descr="Client.png"/>
          <p:cNvPicPr/>
          <p:nvPr/>
        </p:nvPicPr>
        <p:blipFill>
          <a:blip r:embed="rId5" cstate="print"/>
          <a:stretch>
            <a:fillRect/>
          </a:stretch>
        </p:blipFill>
        <p:spPr>
          <a:xfrm>
            <a:off x="1500166" y="1857364"/>
            <a:ext cx="3057529" cy="1616236"/>
          </a:xfrm>
          <a:prstGeom prst="rect">
            <a:avLst/>
          </a:prstGeom>
          <a:ln>
            <a:solidFill>
              <a:schemeClr val="accent2">
                <a:lumMod val="50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12</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Implementació: Base de Dades</a:t>
            </a:r>
            <a:endParaRPr lang="ca-ES" sz="2000" dirty="0">
              <a:solidFill>
                <a:schemeClr val="bg1"/>
              </a:solidFill>
            </a:endParaRPr>
          </a:p>
        </p:txBody>
      </p:sp>
      <p:sp>
        <p:nvSpPr>
          <p:cNvPr id="7" name="6 Marcador de contenido"/>
          <p:cNvSpPr>
            <a:spLocks noGrp="1"/>
          </p:cNvSpPr>
          <p:nvPr>
            <p:ph idx="1"/>
          </p:nvPr>
        </p:nvSpPr>
        <p:spPr>
          <a:xfrm>
            <a:off x="500034" y="1428736"/>
            <a:ext cx="8229600" cy="614354"/>
          </a:xfrm>
        </p:spPr>
        <p:txBody>
          <a:bodyPr>
            <a:normAutofit/>
          </a:bodyPr>
          <a:lstStyle/>
          <a:p>
            <a:pPr>
              <a:buNone/>
            </a:pPr>
            <a:r>
              <a:rPr lang="ca-ES" sz="1800" dirty="0" smtClean="0">
                <a:solidFill>
                  <a:schemeClr val="bg1"/>
                </a:solidFill>
              </a:rPr>
              <a:t>Partint del diagrama lògic, construïm l’script de la Base de Dades.</a:t>
            </a:r>
            <a:endParaRPr lang="ca-ES" sz="1400" dirty="0">
              <a:solidFill>
                <a:schemeClr val="bg1"/>
              </a:solidFill>
            </a:endParaRPr>
          </a:p>
        </p:txBody>
      </p:sp>
      <p:pic>
        <p:nvPicPr>
          <p:cNvPr id="28675" name="Picture 3"/>
          <p:cNvPicPr>
            <a:picLocks noChangeAspect="1" noChangeArrowheads="1"/>
          </p:cNvPicPr>
          <p:nvPr/>
        </p:nvPicPr>
        <p:blipFill>
          <a:blip r:embed="rId3" cstate="print"/>
          <a:srcRect/>
          <a:stretch>
            <a:fillRect/>
          </a:stretch>
        </p:blipFill>
        <p:spPr bwMode="auto">
          <a:xfrm>
            <a:off x="571473" y="2214554"/>
            <a:ext cx="2363496" cy="2500330"/>
          </a:xfrm>
          <a:prstGeom prst="rect">
            <a:avLst/>
          </a:prstGeom>
          <a:noFill/>
          <a:ln w="9525">
            <a:noFill/>
            <a:miter lim="800000"/>
            <a:headEnd/>
            <a:tailEnd/>
          </a:ln>
          <a:effectLst/>
        </p:spPr>
      </p:pic>
      <p:pic>
        <p:nvPicPr>
          <p:cNvPr id="28676" name="Picture 4"/>
          <p:cNvPicPr>
            <a:picLocks noChangeAspect="1" noChangeArrowheads="1"/>
          </p:cNvPicPr>
          <p:nvPr/>
        </p:nvPicPr>
        <p:blipFill>
          <a:blip r:embed="rId4" cstate="print"/>
          <a:srcRect/>
          <a:stretch>
            <a:fillRect/>
          </a:stretch>
        </p:blipFill>
        <p:spPr bwMode="auto">
          <a:xfrm>
            <a:off x="2643174" y="3143248"/>
            <a:ext cx="2457451" cy="3071814"/>
          </a:xfrm>
          <a:prstGeom prst="rect">
            <a:avLst/>
          </a:prstGeom>
          <a:noFill/>
          <a:ln w="9525">
            <a:noFill/>
            <a:miter lim="800000"/>
            <a:headEnd/>
            <a:tailEnd/>
          </a:ln>
          <a:effectLst/>
        </p:spPr>
      </p:pic>
      <p:pic>
        <p:nvPicPr>
          <p:cNvPr id="28677" name="Picture 5"/>
          <p:cNvPicPr>
            <a:picLocks noChangeAspect="1" noChangeArrowheads="1"/>
          </p:cNvPicPr>
          <p:nvPr/>
        </p:nvPicPr>
        <p:blipFill>
          <a:blip r:embed="rId5" cstate="print"/>
          <a:srcRect/>
          <a:stretch>
            <a:fillRect/>
          </a:stretch>
        </p:blipFill>
        <p:spPr bwMode="auto">
          <a:xfrm>
            <a:off x="5000628" y="2143116"/>
            <a:ext cx="1707881" cy="2595564"/>
          </a:xfrm>
          <a:prstGeom prst="rect">
            <a:avLst/>
          </a:prstGeom>
          <a:noFill/>
          <a:ln w="9525">
            <a:noFill/>
            <a:miter lim="800000"/>
            <a:headEnd/>
            <a:tailEnd/>
          </a:ln>
          <a:effectLst/>
        </p:spPr>
      </p:pic>
      <p:pic>
        <p:nvPicPr>
          <p:cNvPr id="28678" name="Picture 6"/>
          <p:cNvPicPr>
            <a:picLocks noChangeAspect="1" noChangeArrowheads="1"/>
          </p:cNvPicPr>
          <p:nvPr/>
        </p:nvPicPr>
        <p:blipFill>
          <a:blip r:embed="rId6" cstate="print"/>
          <a:srcRect/>
          <a:stretch>
            <a:fillRect/>
          </a:stretch>
        </p:blipFill>
        <p:spPr bwMode="auto">
          <a:xfrm>
            <a:off x="6572264" y="3000372"/>
            <a:ext cx="2252438" cy="271464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840303"/>
          </a:xfrm>
        </p:spPr>
        <p:txBody>
          <a:bodyPr>
            <a:normAutofit/>
          </a:bodyPr>
          <a:lstStyle/>
          <a:p>
            <a:pPr>
              <a:buNone/>
            </a:pPr>
            <a:r>
              <a:rPr lang="ca-ES" sz="1400" dirty="0" smtClean="0">
                <a:solidFill>
                  <a:schemeClr val="bg1"/>
                </a:solidFill>
              </a:rPr>
              <a:t>	Els procediments emmagatzemats tenen l’objectiu de ser l’eina d’acompliment dels requisits establerts pel projecte. La seva facilitat d’ús permet desenvolupar la interfície d’usuari amb qualsevol llenguatge actual de programació amb accés a bases de dades o inclús fer un híbrid de tecnologies per a cada part de negoci de l’empresa.</a:t>
            </a:r>
          </a:p>
          <a:p>
            <a:pPr>
              <a:buNone/>
            </a:pPr>
            <a:endParaRPr lang="ca-ES" sz="1400" dirty="0" smtClean="0">
              <a:solidFill>
                <a:schemeClr val="bg1"/>
              </a:solidFill>
            </a:endParaRPr>
          </a:p>
          <a:p>
            <a:pPr>
              <a:buNone/>
            </a:pPr>
            <a:r>
              <a:rPr lang="ca-ES" sz="1400" dirty="0" smtClean="0">
                <a:solidFill>
                  <a:schemeClr val="bg1"/>
                </a:solidFill>
              </a:rPr>
              <a:t>	En el desenvolupament del mateixos s’ha  optat per l’optimització en la velocitat d’accés a les dades i baixa ocupació del sistema gestor de bases de dades envers el nombre de línies de codi. </a:t>
            </a:r>
          </a:p>
          <a:p>
            <a:pPr>
              <a:buNone/>
            </a:pPr>
            <a:r>
              <a:rPr lang="ca-ES" sz="1400" dirty="0" smtClean="0">
                <a:solidFill>
                  <a:schemeClr val="bg1"/>
                </a:solidFill>
              </a:rPr>
              <a:t> </a:t>
            </a:r>
          </a:p>
          <a:p>
            <a:pPr>
              <a:buNone/>
            </a:pPr>
            <a:r>
              <a:rPr lang="ca-ES" sz="1400" dirty="0" smtClean="0">
                <a:solidFill>
                  <a:schemeClr val="bg1"/>
                </a:solidFill>
              </a:rPr>
              <a:t>	</a:t>
            </a:r>
          </a:p>
          <a:p>
            <a:pPr>
              <a:buNone/>
            </a:pPr>
            <a:endParaRPr lang="ca-ES" dirty="0" smtClean="0">
              <a:solidFill>
                <a:schemeClr val="bg1"/>
              </a:solidFill>
            </a:endParaRPr>
          </a:p>
          <a:p>
            <a:pPr>
              <a:buNone/>
            </a:pPr>
            <a:endParaRPr lang="es-ES" dirty="0" smtClean="0">
              <a:solidFill>
                <a:schemeClr val="bg1"/>
              </a:solidFill>
            </a:endParaRP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13</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Implementació: Procediments emmagatzemats</a:t>
            </a:r>
            <a:endParaRPr lang="ca-ES" sz="2000" dirty="0">
              <a:solidFill>
                <a:schemeClr val="bg1"/>
              </a:solidFill>
            </a:endParaRPr>
          </a:p>
        </p:txBody>
      </p:sp>
      <p:pic>
        <p:nvPicPr>
          <p:cNvPr id="7" name="6 Imagen"/>
          <p:cNvPicPr/>
          <p:nvPr/>
        </p:nvPicPr>
        <p:blipFill>
          <a:blip r:embed="rId3" cstate="print"/>
          <a:srcRect/>
          <a:stretch>
            <a:fillRect/>
          </a:stretch>
        </p:blipFill>
        <p:spPr bwMode="auto">
          <a:xfrm>
            <a:off x="928662" y="3286124"/>
            <a:ext cx="1724019" cy="2695573"/>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3143240" y="3286124"/>
            <a:ext cx="2581275" cy="2981329"/>
          </a:xfrm>
          <a:prstGeom prst="rect">
            <a:avLst/>
          </a:prstGeom>
          <a:noFill/>
          <a:ln w="9525">
            <a:noFill/>
            <a:miter lim="800000"/>
            <a:headEnd/>
            <a:tailEnd/>
          </a:ln>
        </p:spPr>
      </p:pic>
      <p:pic>
        <p:nvPicPr>
          <p:cNvPr id="9" name="8 Imagen"/>
          <p:cNvPicPr/>
          <p:nvPr/>
        </p:nvPicPr>
        <p:blipFill>
          <a:blip r:embed="rId5" cstate="print"/>
          <a:srcRect/>
          <a:stretch>
            <a:fillRect/>
          </a:stretch>
        </p:blipFill>
        <p:spPr bwMode="auto">
          <a:xfrm>
            <a:off x="5929322" y="3286124"/>
            <a:ext cx="2581275" cy="13382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1"/>
            <a:ext cx="8229600" cy="571504"/>
          </a:xfrm>
        </p:spPr>
        <p:txBody>
          <a:bodyPr/>
          <a:lstStyle/>
          <a:p>
            <a:pPr>
              <a:buNone/>
            </a:pPr>
            <a:r>
              <a:rPr lang="ca-ES" sz="1600" dirty="0" smtClean="0">
                <a:solidFill>
                  <a:schemeClr val="bg1"/>
                </a:solidFill>
              </a:rPr>
              <a:t>L’acompliment dels requeriment es basa en l’execució d’un o més procediments emmagatzemats.</a:t>
            </a: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14</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Acompliment de Requeriments</a:t>
            </a:r>
            <a:endParaRPr lang="ca-ES" sz="2000" dirty="0">
              <a:solidFill>
                <a:schemeClr val="bg1"/>
              </a:solidFill>
            </a:endParaRPr>
          </a:p>
        </p:txBody>
      </p:sp>
      <p:pic>
        <p:nvPicPr>
          <p:cNvPr id="7" name="6 Imagen"/>
          <p:cNvPicPr/>
          <p:nvPr/>
        </p:nvPicPr>
        <p:blipFill>
          <a:blip r:embed="rId3" cstate="print"/>
          <a:srcRect/>
          <a:stretch>
            <a:fillRect/>
          </a:stretch>
        </p:blipFill>
        <p:spPr bwMode="auto">
          <a:xfrm>
            <a:off x="928662" y="1785926"/>
            <a:ext cx="2719391" cy="2600330"/>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4857752" y="1857364"/>
            <a:ext cx="3071833" cy="4071965"/>
          </a:xfrm>
          <a:prstGeom prst="rect">
            <a:avLst/>
          </a:prstGeom>
          <a:noFill/>
          <a:ln w="9525">
            <a:noFill/>
            <a:miter lim="800000"/>
            <a:headEnd/>
            <a:tailEnd/>
          </a:ln>
        </p:spPr>
      </p:pic>
      <p:pic>
        <p:nvPicPr>
          <p:cNvPr id="9" name="8 Imagen"/>
          <p:cNvPicPr/>
          <p:nvPr/>
        </p:nvPicPr>
        <p:blipFill>
          <a:blip r:embed="rId5" cstate="print"/>
          <a:srcRect/>
          <a:stretch>
            <a:fillRect/>
          </a:stretch>
        </p:blipFill>
        <p:spPr bwMode="auto">
          <a:xfrm>
            <a:off x="1428728" y="4572008"/>
            <a:ext cx="2933705" cy="1743077"/>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1"/>
            <a:ext cx="8229600" cy="785818"/>
          </a:xfrm>
        </p:spPr>
        <p:txBody>
          <a:bodyPr/>
          <a:lstStyle/>
          <a:p>
            <a:pPr>
              <a:buNone/>
            </a:pPr>
            <a:r>
              <a:rPr lang="ca-ES" sz="1800" dirty="0" smtClean="0">
                <a:solidFill>
                  <a:schemeClr val="bg1"/>
                </a:solidFill>
              </a:rPr>
              <a:t>	La fase de proves verifica el correcte funcionament de la base de dades i els procediments emmagatzemats.</a:t>
            </a: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15</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Proves funcionals</a:t>
            </a:r>
            <a:endParaRPr lang="ca-ES" sz="2000" dirty="0">
              <a:solidFill>
                <a:schemeClr val="bg1"/>
              </a:solidFill>
            </a:endParaRPr>
          </a:p>
        </p:txBody>
      </p:sp>
      <p:pic>
        <p:nvPicPr>
          <p:cNvPr id="7" name="6 Imagen"/>
          <p:cNvPicPr/>
          <p:nvPr/>
        </p:nvPicPr>
        <p:blipFill>
          <a:blip r:embed="rId3" cstate="print"/>
          <a:srcRect/>
          <a:stretch>
            <a:fillRect/>
          </a:stretch>
        </p:blipFill>
        <p:spPr bwMode="auto">
          <a:xfrm>
            <a:off x="928662" y="2143116"/>
            <a:ext cx="2643205" cy="1143008"/>
          </a:xfrm>
          <a:prstGeom prst="rect">
            <a:avLst/>
          </a:prstGeom>
          <a:noFill/>
          <a:ln w="9525">
            <a:noFill/>
            <a:miter lim="800000"/>
            <a:headEnd/>
            <a:tailEnd/>
          </a:ln>
        </p:spPr>
      </p:pic>
      <p:pic>
        <p:nvPicPr>
          <p:cNvPr id="8" name="7 Imagen"/>
          <p:cNvPicPr/>
          <p:nvPr/>
        </p:nvPicPr>
        <p:blipFill>
          <a:blip r:embed="rId4" cstate="print"/>
          <a:srcRect/>
          <a:stretch>
            <a:fillRect/>
          </a:stretch>
        </p:blipFill>
        <p:spPr bwMode="auto">
          <a:xfrm>
            <a:off x="4786314" y="2285992"/>
            <a:ext cx="3338517" cy="3095627"/>
          </a:xfrm>
          <a:prstGeom prst="rect">
            <a:avLst/>
          </a:prstGeom>
          <a:noFill/>
          <a:ln w="9525">
            <a:noFill/>
            <a:miter lim="800000"/>
            <a:headEnd/>
            <a:tailEnd/>
          </a:ln>
        </p:spPr>
      </p:pic>
      <p:pic>
        <p:nvPicPr>
          <p:cNvPr id="9" name="8 Imagen"/>
          <p:cNvPicPr/>
          <p:nvPr/>
        </p:nvPicPr>
        <p:blipFill>
          <a:blip r:embed="rId5" cstate="print"/>
          <a:srcRect/>
          <a:stretch>
            <a:fillRect/>
          </a:stretch>
        </p:blipFill>
        <p:spPr bwMode="auto">
          <a:xfrm>
            <a:off x="1357290" y="3571876"/>
            <a:ext cx="3000396" cy="3000396"/>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1"/>
            <a:ext cx="8229600" cy="1000131"/>
          </a:xfrm>
        </p:spPr>
        <p:txBody>
          <a:bodyPr/>
          <a:lstStyle/>
          <a:p>
            <a:pPr>
              <a:buNone/>
            </a:pPr>
            <a:r>
              <a:rPr lang="ca-ES" sz="1800" dirty="0" smtClean="0">
                <a:solidFill>
                  <a:schemeClr val="bg1"/>
                </a:solidFill>
              </a:rPr>
              <a:t>	La valoració econòmica del projecte té en compte els diferents rols professionals requerits pel mateix i el cost del maquinari.</a:t>
            </a: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16</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Valoració econòmica</a:t>
            </a:r>
            <a:endParaRPr lang="ca-ES" sz="2000" dirty="0">
              <a:solidFill>
                <a:schemeClr val="bg1"/>
              </a:solidFill>
            </a:endParaRPr>
          </a:p>
        </p:txBody>
      </p:sp>
      <p:pic>
        <p:nvPicPr>
          <p:cNvPr id="7" name="6 Imagen"/>
          <p:cNvPicPr/>
          <p:nvPr/>
        </p:nvPicPr>
        <p:blipFill>
          <a:blip r:embed="rId3" cstate="print"/>
          <a:srcRect/>
          <a:stretch>
            <a:fillRect/>
          </a:stretch>
        </p:blipFill>
        <p:spPr bwMode="auto">
          <a:xfrm>
            <a:off x="2071670" y="2500306"/>
            <a:ext cx="4357718" cy="321471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043890" cy="4840303"/>
          </a:xfrm>
        </p:spPr>
        <p:txBody>
          <a:bodyPr>
            <a:normAutofit/>
          </a:bodyPr>
          <a:lstStyle/>
          <a:p>
            <a:pPr>
              <a:buNone/>
            </a:pPr>
            <a:r>
              <a:rPr lang="ca-ES" dirty="0" smtClean="0"/>
              <a:t>	</a:t>
            </a:r>
          </a:p>
          <a:p>
            <a:pPr>
              <a:buNone/>
            </a:pPr>
            <a:r>
              <a:rPr lang="ca-ES" sz="1800" dirty="0" smtClean="0">
                <a:solidFill>
                  <a:schemeClr val="bg1"/>
                </a:solidFill>
              </a:rPr>
              <a:t>	El producte desenvolupat aporta un solució funcional, estable i adaptable a un gran ventall d’interfícies d’usuari. A més, el disseny del mateix permet implementar noves funcionalitats que augmentaran les seves prestacions. Per tant, podem concloure que els objectius i requisits plantejats al inici del projecte s’han assolit amb els temps i recursos establerts.</a:t>
            </a:r>
          </a:p>
          <a:p>
            <a:pPr>
              <a:buNone/>
            </a:pPr>
            <a:r>
              <a:rPr lang="ca-ES" sz="1800" dirty="0" smtClean="0">
                <a:solidFill>
                  <a:schemeClr val="bg1"/>
                </a:solidFill>
              </a:rPr>
              <a:t> </a:t>
            </a:r>
          </a:p>
          <a:p>
            <a:pPr>
              <a:buNone/>
            </a:pPr>
            <a:r>
              <a:rPr lang="ca-ES" sz="1800" dirty="0" smtClean="0">
                <a:solidFill>
                  <a:schemeClr val="bg1"/>
                </a:solidFill>
              </a:rPr>
              <a:t>	Encara que el disseny del projecte sempre requereix d’una part acadèmica i d’un altre imaginativa, en aquest projecte la part més original ha sigut la programació. L’opció d’implementar paràmetres d’entrada en els procediments emmagatzemats del mòdul estadístic, ha flexibilitzat la seva execució, reduït el nombre requerit del mateixos i estalviat temps de feina.  </a:t>
            </a:r>
          </a:p>
          <a:p>
            <a:pPr>
              <a:buNone/>
            </a:pPr>
            <a:endParaRPr lang="es-ES" dirty="0" smtClean="0">
              <a:solidFill>
                <a:schemeClr val="bg1"/>
              </a:solidFill>
            </a:endParaRP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17</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Conclusions</a:t>
            </a:r>
            <a:endParaRPr lang="ca-ES" sz="20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2</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es-ES" sz="2400" dirty="0" smtClean="0">
                <a:solidFill>
                  <a:schemeClr val="bg1"/>
                </a:solidFill>
              </a:rPr>
              <a:t>Índex</a:t>
            </a:r>
            <a:endParaRPr lang="ca-ES" sz="2000" dirty="0">
              <a:solidFill>
                <a:schemeClr val="bg1"/>
              </a:solidFill>
            </a:endParaRPr>
          </a:p>
        </p:txBody>
      </p:sp>
      <p:sp>
        <p:nvSpPr>
          <p:cNvPr id="7" name="6 Marcador de contenido"/>
          <p:cNvSpPr>
            <a:spLocks noGrp="1"/>
          </p:cNvSpPr>
          <p:nvPr>
            <p:ph idx="1"/>
          </p:nvPr>
        </p:nvSpPr>
        <p:spPr>
          <a:xfrm>
            <a:off x="1000100" y="1600200"/>
            <a:ext cx="7686700" cy="4525963"/>
          </a:xfrm>
        </p:spPr>
        <p:txBody>
          <a:bodyPr>
            <a:normAutofit/>
          </a:bodyPr>
          <a:lstStyle/>
          <a:p>
            <a:pPr>
              <a:buNone/>
            </a:pPr>
            <a:r>
              <a:rPr lang="ca-ES" sz="1400" dirty="0" smtClean="0">
                <a:solidFill>
                  <a:schemeClr val="bg1"/>
                </a:solidFill>
              </a:rPr>
              <a:t>Introducció............................................................................................................................3</a:t>
            </a:r>
          </a:p>
          <a:p>
            <a:pPr>
              <a:buNone/>
            </a:pPr>
            <a:r>
              <a:rPr lang="ca-ES" sz="1400" dirty="0" smtClean="0">
                <a:solidFill>
                  <a:schemeClr val="bg1"/>
                </a:solidFill>
              </a:rPr>
              <a:t>Enfocament i mètode seguit.................................................................................................4</a:t>
            </a:r>
          </a:p>
          <a:p>
            <a:pPr>
              <a:buNone/>
            </a:pPr>
            <a:r>
              <a:rPr lang="ca-ES" sz="1400" dirty="0" smtClean="0">
                <a:solidFill>
                  <a:schemeClr val="bg1"/>
                </a:solidFill>
              </a:rPr>
              <a:t>Planificació del projecte........................................................................................................5</a:t>
            </a:r>
          </a:p>
          <a:p>
            <a:pPr>
              <a:buNone/>
            </a:pPr>
            <a:r>
              <a:rPr lang="ca-ES" sz="1400" dirty="0" smtClean="0">
                <a:solidFill>
                  <a:schemeClr val="bg1"/>
                </a:solidFill>
              </a:rPr>
              <a:t>Programari utilitzat...............................................................................................................6</a:t>
            </a:r>
          </a:p>
          <a:p>
            <a:pPr>
              <a:buNone/>
            </a:pPr>
            <a:r>
              <a:rPr lang="ca-ES" sz="1400" dirty="0" smtClean="0">
                <a:solidFill>
                  <a:schemeClr val="bg1"/>
                </a:solidFill>
              </a:rPr>
              <a:t>Objectius desenvolupament.................................................................................................7</a:t>
            </a:r>
          </a:p>
          <a:p>
            <a:pPr>
              <a:buNone/>
            </a:pPr>
            <a:r>
              <a:rPr lang="ca-ES" sz="1400" dirty="0" smtClean="0">
                <a:solidFill>
                  <a:schemeClr val="bg1"/>
                </a:solidFill>
              </a:rPr>
              <a:t>Requeriments........................................................................................................................8</a:t>
            </a:r>
          </a:p>
          <a:p>
            <a:pPr>
              <a:buNone/>
            </a:pPr>
            <a:r>
              <a:rPr lang="ca-ES" sz="1400" dirty="0" smtClean="0">
                <a:solidFill>
                  <a:schemeClr val="bg1"/>
                </a:solidFill>
              </a:rPr>
              <a:t>Model conceptual: diagrama Entitat Relació........................................................................9</a:t>
            </a:r>
          </a:p>
          <a:p>
            <a:pPr>
              <a:buNone/>
            </a:pPr>
            <a:r>
              <a:rPr lang="ca-ES" sz="1400" dirty="0" smtClean="0">
                <a:solidFill>
                  <a:schemeClr val="bg1"/>
                </a:solidFill>
              </a:rPr>
              <a:t>Transformació al model relacional......................................................................................10</a:t>
            </a:r>
          </a:p>
          <a:p>
            <a:pPr>
              <a:buNone/>
            </a:pPr>
            <a:r>
              <a:rPr lang="ca-ES" sz="1400" dirty="0" smtClean="0">
                <a:solidFill>
                  <a:schemeClr val="bg1"/>
                </a:solidFill>
              </a:rPr>
              <a:t>Model conceptual: diagrama lògic......................................................................................11</a:t>
            </a:r>
          </a:p>
          <a:p>
            <a:pPr>
              <a:buNone/>
            </a:pPr>
            <a:r>
              <a:rPr lang="ca-ES" sz="1400" dirty="0" smtClean="0">
                <a:solidFill>
                  <a:schemeClr val="bg1"/>
                </a:solidFill>
              </a:rPr>
              <a:t>Implementació: Base de Dades...........................................................................................12</a:t>
            </a:r>
          </a:p>
          <a:p>
            <a:pPr>
              <a:buNone/>
            </a:pPr>
            <a:r>
              <a:rPr lang="ca-ES" sz="1400" dirty="0" smtClean="0">
                <a:solidFill>
                  <a:schemeClr val="bg1"/>
                </a:solidFill>
              </a:rPr>
              <a:t>Implementació: Procediments emmagatzemats.................................................................13</a:t>
            </a:r>
          </a:p>
          <a:p>
            <a:pPr>
              <a:buNone/>
            </a:pPr>
            <a:r>
              <a:rPr lang="ca-ES" sz="1400" dirty="0" smtClean="0">
                <a:solidFill>
                  <a:schemeClr val="bg1"/>
                </a:solidFill>
              </a:rPr>
              <a:t>Acompliment de Requeriments...........................................................................................14</a:t>
            </a:r>
          </a:p>
          <a:p>
            <a:pPr>
              <a:buNone/>
            </a:pPr>
            <a:r>
              <a:rPr lang="ca-ES" sz="1400" dirty="0" smtClean="0">
                <a:solidFill>
                  <a:schemeClr val="bg1"/>
                </a:solidFill>
              </a:rPr>
              <a:t>Proves funcionals.................................................................................................................15</a:t>
            </a:r>
          </a:p>
          <a:p>
            <a:pPr>
              <a:buNone/>
            </a:pPr>
            <a:r>
              <a:rPr lang="ca-ES" sz="1400" dirty="0" smtClean="0">
                <a:solidFill>
                  <a:schemeClr val="bg1"/>
                </a:solidFill>
              </a:rPr>
              <a:t>Valoració econòmica............................................................................................................16</a:t>
            </a:r>
          </a:p>
          <a:p>
            <a:pPr>
              <a:buNone/>
            </a:pPr>
            <a:r>
              <a:rPr lang="ca-ES" sz="1400" dirty="0" smtClean="0">
                <a:solidFill>
                  <a:schemeClr val="bg1"/>
                </a:solidFill>
              </a:rPr>
              <a:t>Conclusions..........................................................................................................................17</a:t>
            </a:r>
          </a:p>
          <a:p>
            <a:pPr>
              <a:buNone/>
            </a:pPr>
            <a:endParaRPr lang="ca-ES" sz="1000" dirty="0" smtClean="0">
              <a:solidFill>
                <a:schemeClr val="bg1"/>
              </a:solidFill>
            </a:endParaRPr>
          </a:p>
          <a:p>
            <a:pPr>
              <a:buNone/>
            </a:pPr>
            <a:endParaRPr lang="ca-ES" sz="1050" dirty="0" smtClean="0">
              <a:solidFill>
                <a:schemeClr val="bg1"/>
              </a:solidFill>
            </a:endParaRPr>
          </a:p>
          <a:p>
            <a:pPr>
              <a:buNone/>
            </a:pPr>
            <a:endParaRPr lang="ca-ES" sz="1100" dirty="0" smtClean="0">
              <a:solidFill>
                <a:schemeClr val="bg1"/>
              </a:solidFill>
            </a:endParaRPr>
          </a:p>
          <a:p>
            <a:pPr>
              <a:buNone/>
            </a:pPr>
            <a:endParaRPr lang="ca-ES" sz="1200" dirty="0" smtClean="0">
              <a:solidFill>
                <a:schemeClr val="bg1"/>
              </a:solidFill>
            </a:endParaRPr>
          </a:p>
          <a:p>
            <a:pPr>
              <a:buNone/>
            </a:pPr>
            <a:endParaRPr lang="ca-ES" sz="1400" dirty="0" smtClean="0">
              <a:solidFill>
                <a:schemeClr val="bg1"/>
              </a:solidFill>
            </a:endParaRPr>
          </a:p>
          <a:p>
            <a:pPr>
              <a:buNone/>
            </a:pPr>
            <a:endParaRPr lang="ca-ES" sz="1600" dirty="0" smtClean="0">
              <a:solidFill>
                <a:schemeClr val="bg1"/>
              </a:solidFill>
            </a:endParaRPr>
          </a:p>
          <a:p>
            <a:pPr>
              <a:buNone/>
            </a:pPr>
            <a:endParaRPr lang="es-ES" sz="1600" dirty="0" smtClean="0"/>
          </a:p>
          <a:p>
            <a:pPr>
              <a:buNone/>
            </a:pPr>
            <a:endParaRPr lang="ca-ES"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840303"/>
          </a:xfrm>
        </p:spPr>
        <p:txBody>
          <a:bodyPr>
            <a:normAutofit lnSpcReduction="10000"/>
          </a:bodyPr>
          <a:lstStyle/>
          <a:p>
            <a:pPr>
              <a:buNone/>
            </a:pPr>
            <a:r>
              <a:rPr lang="ca-ES" sz="1400" dirty="0" smtClean="0">
                <a:solidFill>
                  <a:schemeClr val="bg1"/>
                </a:solidFill>
              </a:rPr>
              <a:t>	</a:t>
            </a:r>
          </a:p>
          <a:p>
            <a:pPr>
              <a:buNone/>
            </a:pPr>
            <a:r>
              <a:rPr lang="ca-ES" sz="1400" dirty="0" smtClean="0">
                <a:solidFill>
                  <a:schemeClr val="bg1"/>
                </a:solidFill>
              </a:rPr>
              <a:t>	La gestió, seguiment i recollida de dades d’un servei post venta es fonamental alhora de millorar els productes o serveis d’una empresa i en conseqüència millorar l’eficiència, la productivitat i el marge de beneficis  de la mateixa.</a:t>
            </a:r>
          </a:p>
          <a:p>
            <a:pPr>
              <a:buNone/>
            </a:pPr>
            <a:endParaRPr lang="ca-ES" sz="1400" dirty="0" smtClean="0">
              <a:solidFill>
                <a:schemeClr val="bg1"/>
              </a:solidFill>
            </a:endParaRPr>
          </a:p>
          <a:p>
            <a:pPr>
              <a:buNone/>
            </a:pPr>
            <a:r>
              <a:rPr lang="ca-ES" sz="1400" dirty="0" smtClean="0">
                <a:solidFill>
                  <a:schemeClr val="bg1"/>
                </a:solidFill>
              </a:rPr>
              <a:t>	La nostre empresa, especialitzada en el segment dels electrodomèstics, es veu en la necessitat de canviar el sistema que té per a gestionar la post venta dels productes.</a:t>
            </a:r>
          </a:p>
          <a:p>
            <a:pPr>
              <a:buNone/>
            </a:pPr>
            <a:r>
              <a:rPr lang="ca-ES" sz="1400" dirty="0" smtClean="0">
                <a:solidFill>
                  <a:schemeClr val="bg1"/>
                </a:solidFill>
              </a:rPr>
              <a:t> </a:t>
            </a:r>
          </a:p>
          <a:p>
            <a:pPr>
              <a:buNone/>
            </a:pPr>
            <a:r>
              <a:rPr lang="ca-ES" sz="1400" dirty="0" smtClean="0">
                <a:solidFill>
                  <a:schemeClr val="bg1"/>
                </a:solidFill>
              </a:rPr>
              <a:t>	Aquesta necessitat implica acomplir els següents objectius:</a:t>
            </a:r>
          </a:p>
          <a:p>
            <a:pPr>
              <a:buNone/>
            </a:pPr>
            <a:endParaRPr lang="ca-ES" sz="1400" dirty="0" smtClean="0">
              <a:solidFill>
                <a:schemeClr val="bg1"/>
              </a:solidFill>
            </a:endParaRPr>
          </a:p>
          <a:p>
            <a:pPr lvl="1">
              <a:buFont typeface="Wingdings" pitchFamily="2" charset="2"/>
              <a:buChar char="v"/>
            </a:pPr>
            <a:r>
              <a:rPr lang="ca-ES" sz="1400" dirty="0" smtClean="0">
                <a:solidFill>
                  <a:schemeClr val="bg1"/>
                </a:solidFill>
              </a:rPr>
              <a:t>Implementar una base de dades per la gestió port venta.</a:t>
            </a:r>
          </a:p>
          <a:p>
            <a:pPr lvl="1">
              <a:buNone/>
            </a:pPr>
            <a:endParaRPr lang="ca-ES" sz="1400" dirty="0" smtClean="0">
              <a:solidFill>
                <a:schemeClr val="bg1"/>
              </a:solidFill>
            </a:endParaRPr>
          </a:p>
          <a:p>
            <a:pPr lvl="1">
              <a:buFont typeface="Wingdings" pitchFamily="2" charset="2"/>
              <a:buChar char="v"/>
            </a:pPr>
            <a:r>
              <a:rPr lang="ca-ES" sz="1400" dirty="0" smtClean="0">
                <a:solidFill>
                  <a:schemeClr val="bg1"/>
                </a:solidFill>
              </a:rPr>
              <a:t>Realitzar el programari amb procediments emmagatzemats.</a:t>
            </a:r>
          </a:p>
          <a:p>
            <a:pPr lvl="1">
              <a:buNone/>
            </a:pPr>
            <a:endParaRPr lang="ca-ES" sz="1400" dirty="0" smtClean="0">
              <a:solidFill>
                <a:schemeClr val="bg1"/>
              </a:solidFill>
            </a:endParaRPr>
          </a:p>
          <a:p>
            <a:pPr lvl="1">
              <a:buFont typeface="Wingdings" pitchFamily="2" charset="2"/>
              <a:buChar char="v"/>
            </a:pPr>
            <a:r>
              <a:rPr lang="ca-ES" sz="1400" dirty="0" smtClean="0">
                <a:solidFill>
                  <a:schemeClr val="bg1"/>
                </a:solidFill>
              </a:rPr>
              <a:t>Lliurar un producte escalable.</a:t>
            </a:r>
          </a:p>
          <a:p>
            <a:pPr lvl="1">
              <a:buNone/>
            </a:pPr>
            <a:endParaRPr lang="ca-ES" sz="1400" dirty="0" smtClean="0">
              <a:solidFill>
                <a:schemeClr val="bg1"/>
              </a:solidFill>
            </a:endParaRPr>
          </a:p>
          <a:p>
            <a:pPr lvl="1">
              <a:buFont typeface="Wingdings" pitchFamily="2" charset="2"/>
              <a:buChar char="v"/>
            </a:pPr>
            <a:r>
              <a:rPr lang="ca-ES" sz="1400" dirty="0" smtClean="0">
                <a:solidFill>
                  <a:schemeClr val="bg1"/>
                </a:solidFill>
              </a:rPr>
              <a:t>Generar dades estadístiques per la millora dels productes, del servei post venta, dels recanvis utilitzats i per conèixer on es produeixen més incidències i per quines causes.</a:t>
            </a:r>
          </a:p>
          <a:p>
            <a:pPr>
              <a:buNone/>
            </a:pPr>
            <a:r>
              <a:rPr lang="ca-ES" sz="1400" dirty="0" smtClean="0">
                <a:solidFill>
                  <a:schemeClr val="bg1"/>
                </a:solidFill>
              </a:rPr>
              <a:t> </a:t>
            </a:r>
          </a:p>
          <a:p>
            <a:pPr>
              <a:buNone/>
            </a:pPr>
            <a:r>
              <a:rPr lang="ca-ES" sz="1400" dirty="0" smtClean="0">
                <a:solidFill>
                  <a:schemeClr val="bg1"/>
                </a:solidFill>
              </a:rPr>
              <a:t>	</a:t>
            </a:r>
            <a:endParaRPr lang="es-ES" sz="1400" dirty="0" smtClean="0"/>
          </a:p>
          <a:p>
            <a:pPr>
              <a:buNone/>
            </a:pPr>
            <a:endParaRPr lang="ca-ES" sz="1400"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3</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Introducció</a:t>
            </a:r>
            <a:endParaRPr lang="ca-ES" sz="20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840303"/>
          </a:xfrm>
        </p:spPr>
        <p:txBody>
          <a:bodyPr/>
          <a:lstStyle/>
          <a:p>
            <a:pPr>
              <a:buNone/>
            </a:pPr>
            <a:r>
              <a:rPr lang="ca-ES" sz="1600" dirty="0" smtClean="0"/>
              <a:t>	</a:t>
            </a:r>
            <a:r>
              <a:rPr lang="ca-ES" sz="1400" dirty="0" smtClean="0">
                <a:solidFill>
                  <a:schemeClr val="bg1"/>
                </a:solidFill>
              </a:rPr>
              <a:t>S’han escollit dues metodologies de feina per al projecte.</a:t>
            </a:r>
          </a:p>
          <a:p>
            <a:pPr>
              <a:buNone/>
            </a:pPr>
            <a:r>
              <a:rPr lang="ca-ES" sz="1400" dirty="0" smtClean="0">
                <a:solidFill>
                  <a:schemeClr val="bg1"/>
                </a:solidFill>
              </a:rPr>
              <a:t> </a:t>
            </a:r>
          </a:p>
          <a:p>
            <a:pPr>
              <a:buNone/>
            </a:pPr>
            <a:r>
              <a:rPr lang="ca-ES" sz="1400" dirty="0" smtClean="0">
                <a:solidFill>
                  <a:schemeClr val="bg1"/>
                </a:solidFill>
              </a:rPr>
              <a:t>	Per un costat, la metodologia en cascada, que s’aplica en les fases principals del projecte, ja que basem la iniciació de cadascuna d’elles en la finalització de les anteriors.</a:t>
            </a:r>
          </a:p>
          <a:p>
            <a:pPr>
              <a:buNone/>
            </a:pPr>
            <a:r>
              <a:rPr lang="ca-ES" sz="1400" dirty="0" smtClean="0">
                <a:solidFill>
                  <a:schemeClr val="bg1"/>
                </a:solidFill>
              </a:rPr>
              <a:t> </a:t>
            </a:r>
          </a:p>
          <a:p>
            <a:pPr>
              <a:buNone/>
            </a:pPr>
            <a:r>
              <a:rPr lang="ca-ES" sz="1400" dirty="0" smtClean="0">
                <a:solidFill>
                  <a:schemeClr val="bg1"/>
                </a:solidFill>
              </a:rPr>
              <a:t>	D’altra banda, en cada fase utilitzem la metodologia en espiral donada la facilitat de la divisió de les principals tasques del projecte en subtasques. Per tant, podem aplicar aquesta metodologia en cada fase, desenvolupant un prototip senzill que es millora en diferents cicles fins a obtenir un producte final robust i funcional. </a:t>
            </a:r>
          </a:p>
          <a:p>
            <a:pPr>
              <a:buNone/>
            </a:pPr>
            <a:r>
              <a:rPr lang="ca-ES" sz="1400" dirty="0" smtClean="0">
                <a:solidFill>
                  <a:schemeClr val="bg1"/>
                </a:solidFill>
              </a:rPr>
              <a:t> </a:t>
            </a:r>
          </a:p>
          <a:p>
            <a:pPr>
              <a:buNone/>
            </a:pPr>
            <a:r>
              <a:rPr lang="ca-ES" sz="1400" dirty="0" smtClean="0">
                <a:solidFill>
                  <a:schemeClr val="bg1"/>
                </a:solidFill>
              </a:rPr>
              <a:t>	D’aquesta manera, podem establir amb força precisió les fites del projecte i les de casa fase del mateix.</a:t>
            </a:r>
          </a:p>
          <a:p>
            <a:pPr>
              <a:buNone/>
            </a:pPr>
            <a:r>
              <a:rPr lang="ca-ES" sz="1600" dirty="0" smtClean="0"/>
              <a:t> </a:t>
            </a:r>
          </a:p>
          <a:p>
            <a:pPr>
              <a:buNone/>
            </a:pPr>
            <a:r>
              <a:rPr lang="ca-ES" sz="1600" dirty="0" smtClean="0"/>
              <a:t> </a:t>
            </a: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4</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Enfocament i mètode seguit</a:t>
            </a:r>
            <a:endParaRPr lang="ca-ES" sz="2000" dirty="0">
              <a:solidFill>
                <a:schemeClr val="bg1"/>
              </a:solidFill>
            </a:endParaRPr>
          </a:p>
        </p:txBody>
      </p:sp>
      <p:pic>
        <p:nvPicPr>
          <p:cNvPr id="15" name="14 Imagen" descr="reloj copy.png"/>
          <p:cNvPicPr>
            <a:picLocks noChangeAspect="1"/>
          </p:cNvPicPr>
          <p:nvPr/>
        </p:nvPicPr>
        <p:blipFill>
          <a:blip r:embed="rId3" cstate="print"/>
          <a:stretch>
            <a:fillRect/>
          </a:stretch>
        </p:blipFill>
        <p:spPr>
          <a:xfrm>
            <a:off x="928662" y="4071942"/>
            <a:ext cx="1428760" cy="1459052"/>
          </a:xfrm>
          <a:prstGeom prst="rect">
            <a:avLst/>
          </a:prstGeom>
        </p:spPr>
      </p:pic>
      <p:pic>
        <p:nvPicPr>
          <p:cNvPr id="16" name="15 Imagen" descr="reloj copy.png"/>
          <p:cNvPicPr>
            <a:picLocks noChangeAspect="1"/>
          </p:cNvPicPr>
          <p:nvPr/>
        </p:nvPicPr>
        <p:blipFill>
          <a:blip r:embed="rId3" cstate="print"/>
          <a:stretch>
            <a:fillRect/>
          </a:stretch>
        </p:blipFill>
        <p:spPr>
          <a:xfrm>
            <a:off x="3643306" y="4429132"/>
            <a:ext cx="1428760" cy="1459052"/>
          </a:xfrm>
          <a:prstGeom prst="rect">
            <a:avLst/>
          </a:prstGeom>
        </p:spPr>
      </p:pic>
      <p:pic>
        <p:nvPicPr>
          <p:cNvPr id="17" name="16 Imagen" descr="reloj copy.png"/>
          <p:cNvPicPr>
            <a:picLocks noChangeAspect="1"/>
          </p:cNvPicPr>
          <p:nvPr/>
        </p:nvPicPr>
        <p:blipFill>
          <a:blip r:embed="rId3" cstate="print"/>
          <a:stretch>
            <a:fillRect/>
          </a:stretch>
        </p:blipFill>
        <p:spPr>
          <a:xfrm>
            <a:off x="6429388" y="4786322"/>
            <a:ext cx="1428760" cy="1459052"/>
          </a:xfrm>
          <a:prstGeom prst="rect">
            <a:avLst/>
          </a:prstGeom>
        </p:spPr>
      </p:pic>
      <p:sp>
        <p:nvSpPr>
          <p:cNvPr id="19" name="18 Flecha derecha"/>
          <p:cNvSpPr/>
          <p:nvPr/>
        </p:nvSpPr>
        <p:spPr>
          <a:xfrm rot="687306">
            <a:off x="2541416" y="4652153"/>
            <a:ext cx="857256" cy="500066"/>
          </a:xfrm>
          <a:prstGeom prst="rightArrow">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Flecha derecha"/>
          <p:cNvSpPr/>
          <p:nvPr/>
        </p:nvSpPr>
        <p:spPr>
          <a:xfrm rot="687306">
            <a:off x="5398937" y="5009344"/>
            <a:ext cx="857256" cy="500066"/>
          </a:xfrm>
          <a:prstGeom prst="rightArrow">
            <a:avLst/>
          </a:prstGeom>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4471990" cy="4840303"/>
          </a:xfrm>
        </p:spPr>
        <p:txBody>
          <a:bodyPr/>
          <a:lstStyle/>
          <a:p>
            <a:pPr>
              <a:buNone/>
            </a:pPr>
            <a:r>
              <a:rPr lang="ca-ES" sz="1800" dirty="0" smtClean="0">
                <a:solidFill>
                  <a:schemeClr val="bg1"/>
                </a:solidFill>
              </a:rPr>
              <a:t>Tasques principals del projecte:</a:t>
            </a:r>
            <a:endParaRPr lang="ca-ES" sz="1400" dirty="0" smtClean="0">
              <a:solidFill>
                <a:schemeClr val="bg1"/>
              </a:solidFill>
            </a:endParaRPr>
          </a:p>
          <a:p>
            <a:pPr>
              <a:buNone/>
            </a:pPr>
            <a:endParaRPr lang="ca-ES" sz="1400" dirty="0" smtClean="0">
              <a:solidFill>
                <a:schemeClr val="bg1"/>
              </a:solidFill>
            </a:endParaRPr>
          </a:p>
          <a:p>
            <a:pPr>
              <a:buNone/>
            </a:pPr>
            <a:endParaRPr lang="ca-ES" sz="1400" dirty="0" smtClean="0">
              <a:solidFill>
                <a:schemeClr val="bg1"/>
              </a:solidFill>
            </a:endParaRPr>
          </a:p>
          <a:p>
            <a:pPr>
              <a:buFont typeface="Wingdings" pitchFamily="2" charset="2"/>
              <a:buChar char="v"/>
            </a:pPr>
            <a:r>
              <a:rPr lang="ca-ES" sz="1400" dirty="0" smtClean="0">
                <a:solidFill>
                  <a:schemeClr val="bg1"/>
                </a:solidFill>
              </a:rPr>
              <a:t>Elaboració del Pla de Treball: inclou elecció programari,definició abast del projecte i elaboració Pla de Treball.</a:t>
            </a:r>
          </a:p>
          <a:p>
            <a:pPr>
              <a:buNone/>
            </a:pPr>
            <a:endParaRPr lang="ca-ES" sz="1400" dirty="0" smtClean="0">
              <a:solidFill>
                <a:schemeClr val="bg1"/>
              </a:solidFill>
            </a:endParaRPr>
          </a:p>
          <a:p>
            <a:pPr>
              <a:buFont typeface="Wingdings" pitchFamily="2" charset="2"/>
              <a:buChar char="v"/>
            </a:pPr>
            <a:r>
              <a:rPr lang="ca-ES" sz="1400" dirty="0" smtClean="0">
                <a:solidFill>
                  <a:schemeClr val="bg1"/>
                </a:solidFill>
              </a:rPr>
              <a:t>Anàlisi i Creació BD: inclou anàlisi requeriments, instal·lació programari, disseny base de dades (conceptual i lògic) i creació i Proves de la BD.</a:t>
            </a:r>
          </a:p>
          <a:p>
            <a:pPr>
              <a:buNone/>
            </a:pPr>
            <a:endParaRPr lang="ca-ES" sz="1400" dirty="0" smtClean="0">
              <a:solidFill>
                <a:schemeClr val="bg1"/>
              </a:solidFill>
            </a:endParaRPr>
          </a:p>
          <a:p>
            <a:pPr>
              <a:buFont typeface="Wingdings" pitchFamily="2" charset="2"/>
              <a:buChar char="v"/>
            </a:pPr>
            <a:r>
              <a:rPr lang="ca-ES" sz="1400" dirty="0" smtClean="0">
                <a:solidFill>
                  <a:schemeClr val="bg1"/>
                </a:solidFill>
              </a:rPr>
              <a:t>Ampliació BD: inclou creació i proves dels disparadors i procediments emmagatzemats.</a:t>
            </a:r>
          </a:p>
          <a:p>
            <a:pPr>
              <a:buNone/>
            </a:pPr>
            <a:endParaRPr lang="ca-ES" sz="1400" dirty="0" smtClean="0">
              <a:solidFill>
                <a:schemeClr val="bg1"/>
              </a:solidFill>
            </a:endParaRPr>
          </a:p>
          <a:p>
            <a:pPr>
              <a:buFont typeface="Wingdings" pitchFamily="2" charset="2"/>
              <a:buChar char="v"/>
            </a:pPr>
            <a:r>
              <a:rPr lang="ca-ES" sz="1400" dirty="0" smtClean="0">
                <a:solidFill>
                  <a:schemeClr val="bg1"/>
                </a:solidFill>
              </a:rPr>
              <a:t>Lliurament Final: lliurament dels productes desenvolupats</a:t>
            </a:r>
            <a:r>
              <a:rPr lang="es-ES" sz="1400" dirty="0" smtClean="0">
                <a:solidFill>
                  <a:schemeClr val="bg1"/>
                </a:solidFill>
              </a:rPr>
              <a:t>.</a:t>
            </a:r>
          </a:p>
          <a:p>
            <a:pPr>
              <a:buNone/>
            </a:pPr>
            <a:endParaRPr lang="es-ES" sz="1400" dirty="0" smtClean="0">
              <a:solidFill>
                <a:schemeClr val="bg1"/>
              </a:solidFill>
            </a:endParaRP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5</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Planificació del projecte</a:t>
            </a:r>
            <a:endParaRPr lang="ca-ES" sz="2000" dirty="0">
              <a:solidFill>
                <a:schemeClr val="bg1"/>
              </a:solidFill>
            </a:endParaRPr>
          </a:p>
        </p:txBody>
      </p:sp>
      <p:pic>
        <p:nvPicPr>
          <p:cNvPr id="7" name="6 Imagen"/>
          <p:cNvPicPr/>
          <p:nvPr/>
        </p:nvPicPr>
        <p:blipFill>
          <a:blip r:embed="rId3" cstate="print"/>
          <a:srcRect/>
          <a:stretch>
            <a:fillRect/>
          </a:stretch>
        </p:blipFill>
        <p:spPr bwMode="auto">
          <a:xfrm>
            <a:off x="4929190" y="3071810"/>
            <a:ext cx="4071966" cy="2786082"/>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6</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Programari utilitzat</a:t>
            </a:r>
            <a:endParaRPr lang="ca-ES" sz="2000" dirty="0">
              <a:solidFill>
                <a:schemeClr val="bg1"/>
              </a:solidFill>
            </a:endParaRPr>
          </a:p>
        </p:txBody>
      </p:sp>
      <p:sp>
        <p:nvSpPr>
          <p:cNvPr id="7" name="6 Marcador de contenido"/>
          <p:cNvSpPr>
            <a:spLocks noGrp="1"/>
          </p:cNvSpPr>
          <p:nvPr>
            <p:ph idx="1"/>
          </p:nvPr>
        </p:nvSpPr>
        <p:spPr>
          <a:xfrm>
            <a:off x="457200" y="1285861"/>
            <a:ext cx="3829048" cy="4071966"/>
          </a:xfrm>
        </p:spPr>
        <p:txBody>
          <a:bodyPr>
            <a:normAutofit fontScale="77500" lnSpcReduction="20000"/>
          </a:bodyPr>
          <a:lstStyle/>
          <a:p>
            <a:pPr lvl="0">
              <a:buNone/>
            </a:pPr>
            <a:endParaRPr lang="ca-ES" sz="1400" dirty="0" smtClean="0">
              <a:solidFill>
                <a:schemeClr val="bg1"/>
              </a:solidFill>
            </a:endParaRPr>
          </a:p>
          <a:p>
            <a:pPr lvl="1">
              <a:buNone/>
            </a:pPr>
            <a:endParaRPr lang="ca-ES" sz="2500" dirty="0" smtClean="0">
              <a:solidFill>
                <a:schemeClr val="bg1"/>
              </a:solidFill>
            </a:endParaRPr>
          </a:p>
          <a:p>
            <a:pPr lvl="1">
              <a:buNone/>
            </a:pPr>
            <a:r>
              <a:rPr lang="ca-ES" sz="2300" b="1" dirty="0" smtClean="0">
                <a:solidFill>
                  <a:schemeClr val="bg1"/>
                </a:solidFill>
              </a:rPr>
              <a:t>Comercial</a:t>
            </a:r>
          </a:p>
          <a:p>
            <a:pPr lvl="1">
              <a:buNone/>
            </a:pPr>
            <a:endParaRPr lang="ca-ES" sz="2000" dirty="0" smtClean="0">
              <a:solidFill>
                <a:schemeClr val="bg1"/>
              </a:solidFill>
            </a:endParaRPr>
          </a:p>
          <a:p>
            <a:pPr lvl="2">
              <a:buFont typeface="Wingdings" pitchFamily="2" charset="2"/>
              <a:buChar char="v"/>
            </a:pPr>
            <a:r>
              <a:rPr lang="ca-ES" sz="2000" dirty="0" smtClean="0">
                <a:solidFill>
                  <a:schemeClr val="bg1"/>
                </a:solidFill>
              </a:rPr>
              <a:t>Microsoft Office 2007</a:t>
            </a:r>
          </a:p>
          <a:p>
            <a:pPr lvl="2">
              <a:buFont typeface="Wingdings" pitchFamily="2" charset="2"/>
              <a:buChar char="v"/>
            </a:pPr>
            <a:r>
              <a:rPr lang="ca-ES" sz="2000" dirty="0" smtClean="0">
                <a:solidFill>
                  <a:schemeClr val="bg1"/>
                </a:solidFill>
              </a:rPr>
              <a:t>Microsoft Project 2003</a:t>
            </a:r>
          </a:p>
          <a:p>
            <a:pPr lvl="2">
              <a:buFont typeface="Wingdings" pitchFamily="2" charset="2"/>
              <a:buChar char="v"/>
            </a:pPr>
            <a:r>
              <a:rPr lang="ca-ES" sz="2000" dirty="0" smtClean="0">
                <a:solidFill>
                  <a:schemeClr val="bg1"/>
                </a:solidFill>
              </a:rPr>
              <a:t>Dia v0.97</a:t>
            </a:r>
          </a:p>
          <a:p>
            <a:pPr lvl="2">
              <a:buFont typeface="Wingdings" pitchFamily="2" charset="2"/>
              <a:buChar char="v"/>
            </a:pPr>
            <a:r>
              <a:rPr lang="ca-ES" sz="2000" dirty="0" smtClean="0">
                <a:solidFill>
                  <a:schemeClr val="bg1"/>
                </a:solidFill>
              </a:rPr>
              <a:t>Windows 7 </a:t>
            </a:r>
          </a:p>
          <a:p>
            <a:pPr lvl="1">
              <a:buNone/>
            </a:pPr>
            <a:endParaRPr lang="ca-ES" sz="2000" dirty="0" smtClean="0">
              <a:solidFill>
                <a:schemeClr val="bg1"/>
              </a:solidFill>
            </a:endParaRPr>
          </a:p>
          <a:p>
            <a:pPr lvl="1">
              <a:buNone/>
            </a:pPr>
            <a:endParaRPr lang="ca-ES" sz="2000" dirty="0" smtClean="0">
              <a:solidFill>
                <a:schemeClr val="bg1"/>
              </a:solidFill>
            </a:endParaRPr>
          </a:p>
          <a:p>
            <a:pPr lvl="1">
              <a:buNone/>
            </a:pPr>
            <a:r>
              <a:rPr lang="ca-ES" sz="2300" b="1" dirty="0" smtClean="0">
                <a:solidFill>
                  <a:schemeClr val="bg1"/>
                </a:solidFill>
              </a:rPr>
              <a:t>Lliure Distribució</a:t>
            </a:r>
          </a:p>
          <a:p>
            <a:pPr lvl="1">
              <a:buNone/>
            </a:pPr>
            <a:endParaRPr lang="ca-ES" sz="2000" dirty="0" smtClean="0">
              <a:solidFill>
                <a:schemeClr val="bg1"/>
              </a:solidFill>
            </a:endParaRPr>
          </a:p>
          <a:p>
            <a:pPr lvl="2">
              <a:buFont typeface="Wingdings" pitchFamily="2" charset="2"/>
              <a:buChar char="v"/>
            </a:pPr>
            <a:r>
              <a:rPr lang="ca-ES" sz="2100" dirty="0" smtClean="0">
                <a:solidFill>
                  <a:schemeClr val="bg1"/>
                </a:solidFill>
              </a:rPr>
              <a:t>SGBD </a:t>
            </a:r>
            <a:r>
              <a:rPr lang="ca-ES" sz="2100" dirty="0" err="1" smtClean="0">
                <a:solidFill>
                  <a:schemeClr val="bg1"/>
                </a:solidFill>
              </a:rPr>
              <a:t>MySQL</a:t>
            </a:r>
            <a:r>
              <a:rPr lang="ca-ES" sz="2100" dirty="0" smtClean="0">
                <a:solidFill>
                  <a:schemeClr val="bg1"/>
                </a:solidFill>
              </a:rPr>
              <a:t> v5.5.8</a:t>
            </a:r>
          </a:p>
          <a:p>
            <a:pPr lvl="2">
              <a:buFont typeface="Wingdings" pitchFamily="2" charset="2"/>
              <a:buChar char="v"/>
            </a:pPr>
            <a:r>
              <a:rPr lang="ca-ES" sz="2100" dirty="0" smtClean="0">
                <a:solidFill>
                  <a:schemeClr val="bg1"/>
                </a:solidFill>
              </a:rPr>
              <a:t>XAMPP v1.7.4</a:t>
            </a:r>
          </a:p>
          <a:p>
            <a:pPr lvl="2">
              <a:buFont typeface="Wingdings" pitchFamily="2" charset="2"/>
              <a:buChar char="v"/>
            </a:pPr>
            <a:r>
              <a:rPr lang="ca-ES" sz="2100" dirty="0" err="1" smtClean="0">
                <a:solidFill>
                  <a:schemeClr val="bg1"/>
                </a:solidFill>
              </a:rPr>
              <a:t>MySQL</a:t>
            </a:r>
            <a:r>
              <a:rPr lang="ca-ES" sz="2100" dirty="0" smtClean="0">
                <a:solidFill>
                  <a:schemeClr val="bg1"/>
                </a:solidFill>
              </a:rPr>
              <a:t> </a:t>
            </a:r>
            <a:r>
              <a:rPr lang="ca-ES" sz="2100" dirty="0" err="1" smtClean="0">
                <a:solidFill>
                  <a:schemeClr val="bg1"/>
                </a:solidFill>
              </a:rPr>
              <a:t>Workbench</a:t>
            </a:r>
            <a:r>
              <a:rPr lang="ca-ES" sz="2100" dirty="0" smtClean="0">
                <a:solidFill>
                  <a:schemeClr val="bg1"/>
                </a:solidFill>
              </a:rPr>
              <a:t> 5.1 </a:t>
            </a:r>
            <a:r>
              <a:rPr lang="ca-ES" sz="2100" dirty="0" err="1" smtClean="0">
                <a:solidFill>
                  <a:schemeClr val="bg1"/>
                </a:solidFill>
              </a:rPr>
              <a:t>OSS</a:t>
            </a:r>
            <a:r>
              <a:rPr lang="ca-ES" sz="2100" dirty="0" smtClean="0">
                <a:solidFill>
                  <a:schemeClr val="bg1"/>
                </a:solidFill>
              </a:rPr>
              <a:t>.</a:t>
            </a:r>
          </a:p>
          <a:p>
            <a:pPr lvl="2">
              <a:buFont typeface="Wingdings" pitchFamily="2" charset="2"/>
              <a:buChar char="v"/>
            </a:pPr>
            <a:r>
              <a:rPr lang="ca-ES" sz="2100" dirty="0" err="1" smtClean="0">
                <a:solidFill>
                  <a:schemeClr val="bg1"/>
                </a:solidFill>
              </a:rPr>
              <a:t>Crimson</a:t>
            </a:r>
            <a:r>
              <a:rPr lang="ca-ES" sz="2100" dirty="0" smtClean="0">
                <a:solidFill>
                  <a:schemeClr val="bg1"/>
                </a:solidFill>
              </a:rPr>
              <a:t> Editor SVN263.</a:t>
            </a:r>
            <a:endParaRPr lang="en-US" sz="2100" dirty="0" smtClean="0">
              <a:solidFill>
                <a:schemeClr val="bg1"/>
              </a:solidFill>
            </a:endParaRPr>
          </a:p>
          <a:p>
            <a:pPr>
              <a:buNone/>
            </a:pPr>
            <a:endParaRPr lang="ca-ES" dirty="0"/>
          </a:p>
        </p:txBody>
      </p:sp>
      <p:pic>
        <p:nvPicPr>
          <p:cNvPr id="8" name="7 Imagen" descr="GPL.jpg"/>
          <p:cNvPicPr>
            <a:picLocks noChangeAspect="1"/>
          </p:cNvPicPr>
          <p:nvPr/>
        </p:nvPicPr>
        <p:blipFill>
          <a:blip r:embed="rId3" cstate="print"/>
          <a:stretch>
            <a:fillRect/>
          </a:stretch>
        </p:blipFill>
        <p:spPr>
          <a:xfrm>
            <a:off x="4643438" y="4214818"/>
            <a:ext cx="1285884" cy="514354"/>
          </a:xfrm>
          <a:prstGeom prst="rect">
            <a:avLst/>
          </a:prstGeom>
          <a:ln>
            <a:solidFill>
              <a:srgbClr val="C00000"/>
            </a:solidFill>
          </a:ln>
        </p:spPr>
      </p:pic>
      <p:pic>
        <p:nvPicPr>
          <p:cNvPr id="9" name="8 Imagen" descr="MySQL.jpg"/>
          <p:cNvPicPr>
            <a:picLocks noChangeAspect="1"/>
          </p:cNvPicPr>
          <p:nvPr/>
        </p:nvPicPr>
        <p:blipFill>
          <a:blip r:embed="rId4" cstate="print"/>
          <a:stretch>
            <a:fillRect/>
          </a:stretch>
        </p:blipFill>
        <p:spPr>
          <a:xfrm>
            <a:off x="6929454" y="3929066"/>
            <a:ext cx="714380" cy="714380"/>
          </a:xfrm>
          <a:prstGeom prst="rect">
            <a:avLst/>
          </a:prstGeom>
          <a:ln>
            <a:solidFill>
              <a:srgbClr val="C00000"/>
            </a:solidFill>
          </a:ln>
        </p:spPr>
      </p:pic>
      <p:pic>
        <p:nvPicPr>
          <p:cNvPr id="10" name="9 Imagen" descr="OFicce.jpg"/>
          <p:cNvPicPr>
            <a:picLocks noChangeAspect="1"/>
          </p:cNvPicPr>
          <p:nvPr/>
        </p:nvPicPr>
        <p:blipFill>
          <a:blip r:embed="rId5" cstate="print"/>
          <a:stretch>
            <a:fillRect/>
          </a:stretch>
        </p:blipFill>
        <p:spPr>
          <a:xfrm>
            <a:off x="6500826" y="2500306"/>
            <a:ext cx="870771" cy="800067"/>
          </a:xfrm>
          <a:prstGeom prst="rect">
            <a:avLst/>
          </a:prstGeom>
          <a:ln>
            <a:solidFill>
              <a:srgbClr val="C00000"/>
            </a:solidFill>
          </a:ln>
        </p:spPr>
      </p:pic>
      <p:pic>
        <p:nvPicPr>
          <p:cNvPr id="12" name="11 Imagen" descr="Xampp.jpg"/>
          <p:cNvPicPr>
            <a:picLocks noChangeAspect="1"/>
          </p:cNvPicPr>
          <p:nvPr/>
        </p:nvPicPr>
        <p:blipFill>
          <a:blip r:embed="rId6" cstate="print"/>
          <a:stretch>
            <a:fillRect/>
          </a:stretch>
        </p:blipFill>
        <p:spPr>
          <a:xfrm>
            <a:off x="6072198" y="5143512"/>
            <a:ext cx="751652" cy="785818"/>
          </a:xfrm>
          <a:prstGeom prst="rect">
            <a:avLst/>
          </a:prstGeom>
          <a:ln>
            <a:solidFill>
              <a:srgbClr val="C00000"/>
            </a:solidFill>
          </a:ln>
        </p:spPr>
      </p:pic>
      <p:pic>
        <p:nvPicPr>
          <p:cNvPr id="13" name="12 Imagen" descr="W7.jpg"/>
          <p:cNvPicPr>
            <a:picLocks noChangeAspect="1"/>
          </p:cNvPicPr>
          <p:nvPr/>
        </p:nvPicPr>
        <p:blipFill>
          <a:blip r:embed="rId7" cstate="print"/>
          <a:stretch>
            <a:fillRect/>
          </a:stretch>
        </p:blipFill>
        <p:spPr>
          <a:xfrm>
            <a:off x="5000628" y="1928802"/>
            <a:ext cx="785818" cy="725011"/>
          </a:xfrm>
          <a:prstGeom prst="rect">
            <a:avLst/>
          </a:prstGeom>
          <a:ln>
            <a:solidFill>
              <a:srgbClr val="C00000"/>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7</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Objectius desenvolupament</a:t>
            </a:r>
            <a:endParaRPr lang="ca-ES" sz="2000" dirty="0">
              <a:solidFill>
                <a:schemeClr val="bg1"/>
              </a:solidFill>
            </a:endParaRPr>
          </a:p>
        </p:txBody>
      </p:sp>
      <p:sp>
        <p:nvSpPr>
          <p:cNvPr id="7" name="6 Marcador de contenido"/>
          <p:cNvSpPr>
            <a:spLocks noGrp="1"/>
          </p:cNvSpPr>
          <p:nvPr>
            <p:ph idx="1"/>
          </p:nvPr>
        </p:nvSpPr>
        <p:spPr>
          <a:xfrm>
            <a:off x="457200" y="1285861"/>
            <a:ext cx="8229600" cy="4071966"/>
          </a:xfrm>
        </p:spPr>
        <p:txBody>
          <a:bodyPr>
            <a:normAutofit/>
          </a:bodyPr>
          <a:lstStyle/>
          <a:p>
            <a:pPr lvl="0">
              <a:buNone/>
            </a:pPr>
            <a:endParaRPr lang="ca-ES" sz="1400" dirty="0" smtClean="0">
              <a:solidFill>
                <a:schemeClr val="bg1"/>
              </a:solidFill>
            </a:endParaRPr>
          </a:p>
          <a:p>
            <a:pPr lvl="0">
              <a:buNone/>
            </a:pPr>
            <a:r>
              <a:rPr lang="ca-ES" sz="1800" dirty="0" smtClean="0">
                <a:solidFill>
                  <a:schemeClr val="bg1"/>
                </a:solidFill>
              </a:rPr>
              <a:t>A la fase de disseny es plantegen els següents objectius:</a:t>
            </a:r>
            <a:endParaRPr lang="ca-ES" sz="1400" dirty="0" smtClean="0">
              <a:solidFill>
                <a:schemeClr val="bg1"/>
              </a:solidFill>
            </a:endParaRPr>
          </a:p>
          <a:p>
            <a:pPr lvl="0">
              <a:buNone/>
            </a:pPr>
            <a:endParaRPr lang="ca-ES" sz="1400" dirty="0" smtClean="0">
              <a:solidFill>
                <a:schemeClr val="bg1"/>
              </a:solidFill>
            </a:endParaRPr>
          </a:p>
          <a:p>
            <a:pPr lvl="0">
              <a:buFont typeface="Wingdings" pitchFamily="2" charset="2"/>
              <a:buChar char="v"/>
            </a:pPr>
            <a:r>
              <a:rPr lang="ca-ES" sz="1400" dirty="0" smtClean="0">
                <a:solidFill>
                  <a:schemeClr val="bg1"/>
                </a:solidFill>
              </a:rPr>
              <a:t>Desenvolupar un sistema d’informació tant de serveis d’atenció tècnica (SAT), garanties i incidències, que el client pot utilitzar en els seus serveis d’atenció al usuari, com a la seva pàgina web.</a:t>
            </a:r>
          </a:p>
          <a:p>
            <a:pPr lvl="0">
              <a:buNone/>
            </a:pPr>
            <a:endParaRPr lang="ca-ES" sz="1400" dirty="0" smtClean="0">
              <a:solidFill>
                <a:schemeClr val="bg1"/>
              </a:solidFill>
            </a:endParaRPr>
          </a:p>
          <a:p>
            <a:pPr lvl="0">
              <a:buFont typeface="Wingdings" pitchFamily="2" charset="2"/>
              <a:buChar char="v"/>
            </a:pPr>
            <a:r>
              <a:rPr lang="ca-ES" sz="1400" dirty="0" smtClean="0">
                <a:solidFill>
                  <a:schemeClr val="bg1"/>
                </a:solidFill>
              </a:rPr>
              <a:t>Desenvolupar un sistema que registri les dades necessàries per a la gestió i seguiment de les incidències.</a:t>
            </a:r>
          </a:p>
          <a:p>
            <a:pPr lvl="0">
              <a:buNone/>
            </a:pPr>
            <a:endParaRPr lang="ca-ES" sz="1400" dirty="0" smtClean="0">
              <a:solidFill>
                <a:schemeClr val="bg1"/>
              </a:solidFill>
            </a:endParaRPr>
          </a:p>
          <a:p>
            <a:pPr lvl="0">
              <a:buFont typeface="Wingdings" pitchFamily="2" charset="2"/>
              <a:buChar char="v"/>
            </a:pPr>
            <a:r>
              <a:rPr lang="ca-ES" sz="1400" dirty="0" smtClean="0">
                <a:solidFill>
                  <a:schemeClr val="bg1"/>
                </a:solidFill>
              </a:rPr>
              <a:t>Recopilar dades que ajudin a millorar la qualitat de les reparacions, i més important, de la producció  del productes comercialitzats pel client.</a:t>
            </a:r>
          </a:p>
          <a:p>
            <a:pPr lvl="0">
              <a:buNone/>
            </a:pPr>
            <a:endParaRPr lang="ca-ES" sz="1400" dirty="0" smtClean="0">
              <a:solidFill>
                <a:schemeClr val="bg1"/>
              </a:solidFill>
            </a:endParaRPr>
          </a:p>
          <a:p>
            <a:pPr lvl="0">
              <a:buFont typeface="Wingdings" pitchFamily="2" charset="2"/>
              <a:buChar char="v"/>
            </a:pPr>
            <a:r>
              <a:rPr lang="ca-ES" sz="1400" dirty="0" smtClean="0">
                <a:solidFill>
                  <a:schemeClr val="bg1"/>
                </a:solidFill>
              </a:rPr>
              <a:t>Integrar totes aquestes funcions amb la possibilitat d’utilitzar qualsevol idioma i diferents garanties segons el país on s’hagi adquirit un producte.</a:t>
            </a:r>
          </a:p>
          <a:p>
            <a:pPr lvl="0">
              <a:buNone/>
            </a:pPr>
            <a:endParaRPr lang="ca-ES" sz="1400" dirty="0" smtClean="0">
              <a:solidFill>
                <a:schemeClr val="bg1"/>
              </a:solidFill>
            </a:endParaRPr>
          </a:p>
          <a:p>
            <a:pPr lvl="0">
              <a:buFont typeface="Wingdings" pitchFamily="2" charset="2"/>
              <a:buChar char="v"/>
            </a:pPr>
            <a:r>
              <a:rPr lang="ca-ES" sz="1400" dirty="0" smtClean="0">
                <a:solidFill>
                  <a:schemeClr val="bg1"/>
                </a:solidFill>
              </a:rPr>
              <a:t>Demostrar al nostre client la potencia del desenvolupament per aconseguir nous contractes.</a:t>
            </a:r>
          </a:p>
          <a:p>
            <a:pPr>
              <a:buNone/>
            </a:pPr>
            <a:endParaRPr lang="ca-E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840303"/>
          </a:xfrm>
        </p:spPr>
        <p:txBody>
          <a:bodyPr/>
          <a:lstStyle/>
          <a:p>
            <a:pPr>
              <a:buNone/>
            </a:pPr>
            <a:r>
              <a:rPr lang="ca-ES" sz="1800" dirty="0" smtClean="0">
                <a:solidFill>
                  <a:schemeClr val="bg1"/>
                </a:solidFill>
              </a:rPr>
              <a:t>Els objectius del desenvolupament es tradueixen en un seguit de requeriments.</a:t>
            </a: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8</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Requeriments</a:t>
            </a:r>
            <a:endParaRPr lang="ca-ES" sz="2000" dirty="0">
              <a:solidFill>
                <a:schemeClr val="bg1"/>
              </a:solidFill>
            </a:endParaRPr>
          </a:p>
        </p:txBody>
      </p:sp>
      <p:pic>
        <p:nvPicPr>
          <p:cNvPr id="7" name="6 Imagen" descr="R1.png"/>
          <p:cNvPicPr>
            <a:picLocks noChangeAspect="1"/>
          </p:cNvPicPr>
          <p:nvPr/>
        </p:nvPicPr>
        <p:blipFill>
          <a:blip r:embed="rId3" cstate="print"/>
          <a:stretch>
            <a:fillRect/>
          </a:stretch>
        </p:blipFill>
        <p:spPr>
          <a:xfrm>
            <a:off x="785786" y="2000240"/>
            <a:ext cx="3410153" cy="1643074"/>
          </a:xfrm>
          <a:prstGeom prst="rect">
            <a:avLst/>
          </a:prstGeom>
          <a:ln>
            <a:solidFill>
              <a:schemeClr val="accent2">
                <a:lumMod val="50000"/>
              </a:schemeClr>
            </a:solidFill>
          </a:ln>
        </p:spPr>
      </p:pic>
      <p:pic>
        <p:nvPicPr>
          <p:cNvPr id="8" name="7 Imagen" descr="R2.png"/>
          <p:cNvPicPr>
            <a:picLocks noChangeAspect="1"/>
          </p:cNvPicPr>
          <p:nvPr/>
        </p:nvPicPr>
        <p:blipFill>
          <a:blip r:embed="rId4" cstate="print"/>
          <a:stretch>
            <a:fillRect/>
          </a:stretch>
        </p:blipFill>
        <p:spPr>
          <a:xfrm>
            <a:off x="500034" y="4357694"/>
            <a:ext cx="3361667" cy="1500198"/>
          </a:xfrm>
          <a:prstGeom prst="rect">
            <a:avLst/>
          </a:prstGeom>
          <a:ln>
            <a:solidFill>
              <a:schemeClr val="accent2">
                <a:lumMod val="50000"/>
              </a:schemeClr>
            </a:solidFill>
          </a:ln>
        </p:spPr>
      </p:pic>
      <p:pic>
        <p:nvPicPr>
          <p:cNvPr id="9" name="8 Imagen" descr="R3.png"/>
          <p:cNvPicPr>
            <a:picLocks noChangeAspect="1"/>
          </p:cNvPicPr>
          <p:nvPr/>
        </p:nvPicPr>
        <p:blipFill>
          <a:blip r:embed="rId5" cstate="print"/>
          <a:stretch>
            <a:fillRect/>
          </a:stretch>
        </p:blipFill>
        <p:spPr>
          <a:xfrm>
            <a:off x="4786314" y="2428868"/>
            <a:ext cx="3047256" cy="2007539"/>
          </a:xfrm>
          <a:prstGeom prst="rect">
            <a:avLst/>
          </a:prstGeom>
          <a:ln>
            <a:solidFill>
              <a:schemeClr val="accent2">
                <a:lumMod val="50000"/>
              </a:schemeClr>
            </a:solidFill>
          </a:ln>
        </p:spPr>
      </p:pic>
      <p:pic>
        <p:nvPicPr>
          <p:cNvPr id="10" name="9 Imagen" descr="R4.png"/>
          <p:cNvPicPr>
            <a:picLocks noChangeAspect="1"/>
          </p:cNvPicPr>
          <p:nvPr/>
        </p:nvPicPr>
        <p:blipFill>
          <a:blip r:embed="rId6" cstate="print"/>
          <a:stretch>
            <a:fillRect/>
          </a:stretch>
        </p:blipFill>
        <p:spPr>
          <a:xfrm>
            <a:off x="4500562" y="5000636"/>
            <a:ext cx="3805379" cy="857256"/>
          </a:xfrm>
          <a:prstGeom prst="rect">
            <a:avLst/>
          </a:prstGeom>
          <a:ln>
            <a:solidFill>
              <a:schemeClr val="accent2">
                <a:lumMod val="50000"/>
              </a:schemeClr>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85860"/>
            <a:ext cx="8229600" cy="4840303"/>
          </a:xfrm>
        </p:spPr>
        <p:txBody>
          <a:bodyPr/>
          <a:lstStyle/>
          <a:p>
            <a:pPr>
              <a:buNone/>
            </a:pPr>
            <a:r>
              <a:rPr lang="ca-ES" sz="1800" dirty="0" smtClean="0">
                <a:solidFill>
                  <a:schemeClr val="bg1"/>
                </a:solidFill>
              </a:rPr>
              <a:t>	Amb els requeriments detectats i les converses portades a terme amb el client, es defineixen les entitats i relacions.</a:t>
            </a:r>
            <a:endParaRPr lang="es-ES" sz="1800" dirty="0" smtClean="0">
              <a:solidFill>
                <a:schemeClr val="bg1"/>
              </a:solidFill>
            </a:endParaRPr>
          </a:p>
          <a:p>
            <a:pPr>
              <a:buNone/>
            </a:pPr>
            <a:endParaRPr lang="es-ES" dirty="0" smtClean="0"/>
          </a:p>
          <a:p>
            <a:pPr>
              <a:buNone/>
            </a:pPr>
            <a:endParaRPr lang="ca-ES" dirty="0"/>
          </a:p>
        </p:txBody>
      </p:sp>
      <p:sp>
        <p:nvSpPr>
          <p:cNvPr id="4" name="3 Marcador de número de diapositiva"/>
          <p:cNvSpPr>
            <a:spLocks noGrp="1"/>
          </p:cNvSpPr>
          <p:nvPr>
            <p:ph type="sldNum" sz="quarter" idx="12"/>
          </p:nvPr>
        </p:nvSpPr>
        <p:spPr>
          <a:xfrm>
            <a:off x="142844" y="6357958"/>
            <a:ext cx="500066" cy="365125"/>
          </a:xfrm>
        </p:spPr>
        <p:txBody>
          <a:bodyPr/>
          <a:lstStyle/>
          <a:p>
            <a:fld id="{68922719-E28F-4B56-BFC9-3E0E554A74E0}" type="slidenum">
              <a:rPr lang="ca-ES" smtClean="0">
                <a:solidFill>
                  <a:srgbClr val="FFFFCC"/>
                </a:solidFill>
              </a:rPr>
              <a:pPr/>
              <a:t>9</a:t>
            </a:fld>
            <a:endParaRPr lang="ca-ES" dirty="0">
              <a:solidFill>
                <a:srgbClr val="FFFFCC"/>
              </a:solidFill>
            </a:endParaRPr>
          </a:p>
        </p:txBody>
      </p:sp>
      <p:sp>
        <p:nvSpPr>
          <p:cNvPr id="5" name="4 Marcador de pie de página"/>
          <p:cNvSpPr>
            <a:spLocks noGrp="1"/>
          </p:cNvSpPr>
          <p:nvPr>
            <p:ph type="ftr" sz="quarter" idx="11"/>
          </p:nvPr>
        </p:nvSpPr>
        <p:spPr>
          <a:xfrm>
            <a:off x="5429256" y="6357958"/>
            <a:ext cx="3500462" cy="365125"/>
          </a:xfrm>
        </p:spPr>
        <p:txBody>
          <a:bodyPr/>
          <a:lstStyle/>
          <a:p>
            <a:r>
              <a:rPr lang="ca-ES" dirty="0" smtClean="0">
                <a:solidFill>
                  <a:srgbClr val="FFFF99"/>
                </a:solidFill>
              </a:rPr>
              <a:t>Juan Antonio Elena Castiñeira - Presentació TFG</a:t>
            </a:r>
            <a:endParaRPr lang="ca-ES" dirty="0">
              <a:solidFill>
                <a:srgbClr val="FFFF99"/>
              </a:solidFill>
            </a:endParaRPr>
          </a:p>
        </p:txBody>
      </p:sp>
      <p:sp>
        <p:nvSpPr>
          <p:cNvPr id="6" name="5 CuadroTexto"/>
          <p:cNvSpPr txBox="1"/>
          <p:nvPr/>
        </p:nvSpPr>
        <p:spPr>
          <a:xfrm>
            <a:off x="0" y="428604"/>
            <a:ext cx="9144000" cy="461665"/>
          </a:xfrm>
          <a:prstGeom prst="rect">
            <a:avLst/>
          </a:prstGeom>
          <a:solidFill>
            <a:schemeClr val="tx2">
              <a:lumMod val="50000"/>
            </a:schemeClr>
          </a:solidFill>
        </p:spPr>
        <p:txBody>
          <a:bodyPr wrap="square" rtlCol="0">
            <a:spAutoFit/>
          </a:bodyPr>
          <a:lstStyle/>
          <a:p>
            <a:r>
              <a:rPr lang="ca-ES" sz="2400" dirty="0" smtClean="0">
                <a:solidFill>
                  <a:schemeClr val="bg1"/>
                </a:solidFill>
              </a:rPr>
              <a:t>Model conceptual: diagrama Entitat Relació</a:t>
            </a:r>
            <a:endParaRPr lang="ca-ES" sz="2000" dirty="0">
              <a:solidFill>
                <a:schemeClr val="bg1"/>
              </a:solidFill>
            </a:endParaRPr>
          </a:p>
        </p:txBody>
      </p:sp>
      <p:pic>
        <p:nvPicPr>
          <p:cNvPr id="7" name="0 Imagen" descr="ER.jpeg"/>
          <p:cNvPicPr/>
          <p:nvPr/>
        </p:nvPicPr>
        <p:blipFill>
          <a:blip r:embed="rId3" cstate="print"/>
          <a:stretch>
            <a:fillRect/>
          </a:stretch>
        </p:blipFill>
        <p:spPr>
          <a:xfrm>
            <a:off x="2285984" y="2214554"/>
            <a:ext cx="4500594" cy="3429024"/>
          </a:xfrm>
          <a:prstGeom prst="rect">
            <a:avLst/>
          </a:prstGeom>
          <a:ln>
            <a:solidFill>
              <a:schemeClr val="accent2">
                <a:lumMod val="50000"/>
              </a:schemeClr>
            </a:solid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223</TotalTime>
  <Words>542</Words>
  <Application>Microsoft Office PowerPoint</Application>
  <PresentationFormat>Presentación en pantalla (4:3)</PresentationFormat>
  <Paragraphs>162</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Tema de Office</vt:lpstr>
      <vt:lpstr>Disseny i implementació d’una base de dades relacional per a la gestió d’incidències de productes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 Antonio</dc:creator>
  <cp:lastModifiedBy>Juan Antonio</cp:lastModifiedBy>
  <cp:revision>88</cp:revision>
  <dcterms:created xsi:type="dcterms:W3CDTF">2011-06-07T21:25:37Z</dcterms:created>
  <dcterms:modified xsi:type="dcterms:W3CDTF">2011-06-12T20:49:50Z</dcterms:modified>
</cp:coreProperties>
</file>