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ctiveX/activeX1.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20"/>
  </p:notesMasterIdLst>
  <p:sldIdLst>
    <p:sldId id="256" r:id="rId2"/>
    <p:sldId id="257" r:id="rId3"/>
    <p:sldId id="258" r:id="rId4"/>
    <p:sldId id="265" r:id="rId5"/>
    <p:sldId id="267" r:id="rId6"/>
    <p:sldId id="259" r:id="rId7"/>
    <p:sldId id="266" r:id="rId8"/>
    <p:sldId id="268" r:id="rId9"/>
    <p:sldId id="260" r:id="rId10"/>
    <p:sldId id="270" r:id="rId11"/>
    <p:sldId id="269" r:id="rId12"/>
    <p:sldId id="261" r:id="rId13"/>
    <p:sldId id="272" r:id="rId14"/>
    <p:sldId id="273" r:id="rId15"/>
    <p:sldId id="271" r:id="rId16"/>
    <p:sldId id="262" r:id="rId17"/>
    <p:sldId id="264" r:id="rId18"/>
    <p:sldId id="263" r:id="rId19"/>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p:scale>
          <a:sx n="61" d="100"/>
          <a:sy n="61" d="100"/>
        </p:scale>
        <p:origin x="-1410" y="-3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activeX/activeX1.xml><?xml version="1.0" encoding="utf-8"?>
<ax:ocx xmlns:ax="http://schemas.microsoft.com/office/2006/activeX" xmlns:r="http://schemas.openxmlformats.org/officeDocument/2006/relationships" ax:classid="{6BF52A52-394A-11D3-B153-00C04F79FAA6}" ax:persistence="persistPropertyBag">
  <ax:ocxPr ax:name="URL" ax:value="rbeltrans_TinyDomus.wmv"/>
  <ax:ocxPr ax:name="rate" ax:value="1"/>
  <ax:ocxPr ax:name="balance" ax:value="0"/>
  <ax:ocxPr ax:name="currentPosition" ax:value="0"/>
  <ax:ocxPr ax:name="defaultFrame" ax:value=""/>
  <ax:ocxPr ax:name="playCount" ax:value="1"/>
  <ax:ocxPr ax:name="autoStart" ax:value="-1"/>
  <ax:ocxPr ax:name="currentMarker" ax:value="0"/>
  <ax:ocxPr ax:name="invokeURLs" ax:value="-1"/>
  <ax:ocxPr ax:name="baseURL" ax:value=""/>
  <ax:ocxPr ax:name="volume" ax:value="50"/>
  <ax:ocxPr ax:name="mute" ax:value="0"/>
  <ax:ocxPr ax:name="uiMode" ax:value="full"/>
  <ax:ocxPr ax:name="stretchToFit" ax:value="0"/>
  <ax:ocxPr ax:name="windowlessVideo" ax:value="0"/>
  <ax:ocxPr ax:name="enabled" ax:value="-1"/>
  <ax:ocxPr ax:name="enableContextMenu" ax:value="-1"/>
  <ax:ocxPr ax:name="fullScreen" ax:value="0"/>
  <ax:ocxPr ax:name="SAMIStyle" ax:value=""/>
  <ax:ocxPr ax:name="SAMILang" ax:value=""/>
  <ax:ocxPr ax:name="SAMIFilename" ax:value=""/>
  <ax:ocxPr ax:name="captioningID" ax:value=""/>
  <ax:ocxPr ax:name="enableErrorDialogs" ax:value="0"/>
  <ax:ocxPr ax:name="_cx" ax:value="17414"/>
  <ax:ocxPr ax:name="_cy" ax:value="11007"/>
</ax:ocx>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631F9DC-048F-41DA-A5A3-3C3DFE30E24A}" type="datetimeFigureOut">
              <a:rPr lang="es-ES"/>
              <a:pPr>
                <a:defRPr/>
              </a:pPr>
              <a:t>15/06/2011</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0041A60-BEC1-4313-80A1-364A3EDE8E70}" type="slidenum">
              <a:rPr lang="es-ES"/>
              <a:pPr>
                <a:defRPr/>
              </a:pPr>
              <a:t>‹Nº›</a:t>
            </a:fld>
            <a:endParaRPr lang="es-ES" dirty="0"/>
          </a:p>
        </p:txBody>
      </p:sp>
    </p:spTree>
    <p:extLst>
      <p:ext uri="{BB962C8B-B14F-4D97-AF65-F5344CB8AC3E}">
        <p14:creationId xmlns:p14="http://schemas.microsoft.com/office/powerpoint/2010/main" val="20465508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13316" name="3 Marcador de número de diapositiva"/>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B13F01C1-7101-4E0F-8301-B70082DBA6DB}" type="slidenum">
              <a:rPr lang="es-ES" smtClean="0"/>
              <a:pPr fontAlgn="base">
                <a:spcBef>
                  <a:spcPct val="0"/>
                </a:spcBef>
                <a:spcAft>
                  <a:spcPct val="0"/>
                </a:spcAft>
                <a:defRPr/>
              </a:pPr>
              <a:t>1</a:t>
            </a:fld>
            <a:endParaRPr lang="es-E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effectLst>
                <a:innerShdw blurRad="63500" dist="50800" dir="18900000">
                  <a:prstClr val="black">
                    <a:alpha val="50000"/>
                  </a:prstClr>
                </a:innerShdw>
              </a:effectLst>
            </a:endParaRPr>
          </a:p>
        </p:txBody>
      </p:sp>
      <p:grpSp>
        <p:nvGrpSpPr>
          <p:cNvPr id="5" name="Group 6"/>
          <p:cNvGrpSpPr/>
          <p:nvPr/>
        </p:nvGrpSpPr>
        <p:grpSpPr>
          <a:xfrm>
            <a:off x="7467600" y="209550"/>
            <a:ext cx="657226" cy="431800"/>
            <a:chOff x="7467600" y="209550"/>
            <a:chExt cx="657226" cy="431800"/>
          </a:xfrm>
          <a:solidFill>
            <a:schemeClr val="tx2">
              <a:lumMod val="60000"/>
              <a:lumOff val="40000"/>
            </a:schemeClr>
          </a:solidFill>
        </p:grpSpPr>
        <p:sp>
          <p:nvSpPr>
            <p:cNvPr id="6"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2" name="Title 1"/>
          <p:cNvSpPr>
            <a:spLocks noGrp="1"/>
          </p:cNvSpPr>
          <p:nvPr>
            <p:ph type="ctrTitle"/>
          </p:nvPr>
        </p:nvSpPr>
        <p:spPr>
          <a:xfrm>
            <a:off x="1216152" y="1267485"/>
            <a:ext cx="7235981" cy="5133316"/>
          </a:xfrm>
        </p:spPr>
        <p:txBody>
          <a:bodyPr/>
          <a:lstStyle>
            <a:lvl1pPr>
              <a:defRPr sz="11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9" name="Date Placeholder 3"/>
          <p:cNvSpPr>
            <a:spLocks noGrp="1"/>
          </p:cNvSpPr>
          <p:nvPr>
            <p:ph type="dt" sz="half" idx="10"/>
          </p:nvPr>
        </p:nvSpPr>
        <p:spPr/>
        <p:txBody>
          <a:bodyPr/>
          <a:lstStyle>
            <a:lvl1pPr>
              <a:defRPr/>
            </a:lvl1pPr>
          </a:lstStyle>
          <a:p>
            <a:pPr>
              <a:defRPr/>
            </a:pPr>
            <a:fld id="{33B863D6-0D49-4DA2-AB96-7D1954FA34A7}" type="datetime1">
              <a:rPr lang="es-ES"/>
              <a:pPr>
                <a:defRPr/>
              </a:pPr>
              <a:t>15/06/2011</a:t>
            </a:fld>
            <a:endParaRPr lang="es-ES" dirty="0"/>
          </a:p>
        </p:txBody>
      </p:sp>
      <p:sp>
        <p:nvSpPr>
          <p:cNvPr id="10" name="Footer Placeholder 4"/>
          <p:cNvSpPr>
            <a:spLocks noGrp="1"/>
          </p:cNvSpPr>
          <p:nvPr>
            <p:ph type="ftr" sz="quarter" idx="11"/>
          </p:nvPr>
        </p:nvSpPr>
        <p:spPr/>
        <p:txBody>
          <a:bodyPr/>
          <a:lstStyle>
            <a:lvl1pPr>
              <a:defRPr/>
            </a:lvl1pPr>
          </a:lstStyle>
          <a:p>
            <a:pPr>
              <a:defRPr/>
            </a:pPr>
            <a:r>
              <a:rPr lang="es-ES"/>
              <a:t>TFC Sistemas Empotrados          UOC 2011</a:t>
            </a:r>
          </a:p>
        </p:txBody>
      </p:sp>
      <p:sp>
        <p:nvSpPr>
          <p:cNvPr id="11" name="Slide Number Placeholder 5"/>
          <p:cNvSpPr>
            <a:spLocks noGrp="1"/>
          </p:cNvSpPr>
          <p:nvPr>
            <p:ph type="sldNum" sz="quarter" idx="12"/>
          </p:nvPr>
        </p:nvSpPr>
        <p:spPr>
          <a:xfrm>
            <a:off x="8150225" y="236538"/>
            <a:ext cx="785813" cy="365125"/>
          </a:xfrm>
        </p:spPr>
        <p:txBody>
          <a:bodyPr/>
          <a:lstStyle>
            <a:lvl1pPr>
              <a:defRPr sz="1400"/>
            </a:lvl1pPr>
          </a:lstStyle>
          <a:p>
            <a:pPr>
              <a:defRPr/>
            </a:pPr>
            <a:fld id="{8BE9B1CE-B459-4BD0-840D-15290EA4BC6F}" type="slidenum">
              <a:rPr lang="es-ES"/>
              <a:pPr>
                <a:defRPr/>
              </a:pPr>
              <a:t>‹Nº›</a:t>
            </a:fld>
            <a:endParaRPr lang="es-ES" dirty="0"/>
          </a:p>
        </p:txBody>
      </p:sp>
    </p:spTree>
    <p:extLst>
      <p:ext uri="{BB962C8B-B14F-4D97-AF65-F5344CB8AC3E}">
        <p14:creationId xmlns:p14="http://schemas.microsoft.com/office/powerpoint/2010/main" val="2135111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withEffect">
                                  <p:stCondLst>
                                    <p:cond delay="50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Footer Placeholder 4"/>
          <p:cNvSpPr>
            <a:spLocks noGrp="1"/>
          </p:cNvSpPr>
          <p:nvPr>
            <p:ph type="ftr" sz="quarter" idx="10"/>
          </p:nvPr>
        </p:nvSpPr>
        <p:spPr/>
        <p:txBody>
          <a:bodyPr/>
          <a:lstStyle>
            <a:lvl1pPr>
              <a:defRPr/>
            </a:lvl1pPr>
          </a:lstStyle>
          <a:p>
            <a:pPr>
              <a:defRPr/>
            </a:pPr>
            <a:r>
              <a:rPr lang="es-ES"/>
              <a:t>TFC Sistemas Empotrados          UOC 2011</a:t>
            </a:r>
          </a:p>
        </p:txBody>
      </p:sp>
      <p:sp>
        <p:nvSpPr>
          <p:cNvPr id="5" name="Slide Number Placeholder 5"/>
          <p:cNvSpPr>
            <a:spLocks noGrp="1"/>
          </p:cNvSpPr>
          <p:nvPr>
            <p:ph type="sldNum" sz="quarter" idx="11"/>
          </p:nvPr>
        </p:nvSpPr>
        <p:spPr/>
        <p:txBody>
          <a:bodyPr/>
          <a:lstStyle>
            <a:lvl1pPr>
              <a:defRPr/>
            </a:lvl1pPr>
          </a:lstStyle>
          <a:p>
            <a:pPr>
              <a:defRPr/>
            </a:pPr>
            <a:fld id="{A310C311-8680-4D05-95DD-6C986ECD29AC}" type="slidenum">
              <a:rPr lang="es-ES"/>
              <a:pPr>
                <a:defRPr/>
              </a:pPr>
              <a:t>‹Nº›</a:t>
            </a:fld>
            <a:endParaRPr lang="es-ES" dirty="0"/>
          </a:p>
        </p:txBody>
      </p:sp>
      <p:sp>
        <p:nvSpPr>
          <p:cNvPr id="6" name="Date Placeholder 3"/>
          <p:cNvSpPr>
            <a:spLocks noGrp="1"/>
          </p:cNvSpPr>
          <p:nvPr>
            <p:ph type="dt" sz="half" idx="12"/>
          </p:nvPr>
        </p:nvSpPr>
        <p:spPr/>
        <p:txBody>
          <a:bodyPr/>
          <a:lstStyle>
            <a:lvl1pPr>
              <a:defRPr/>
            </a:lvl1pPr>
          </a:lstStyle>
          <a:p>
            <a:pPr>
              <a:defRPr/>
            </a:pPr>
            <a:fld id="{B4FD2D0B-15D6-4225-9068-FA5CAAF66C25}" type="datetime1">
              <a:rPr lang="es-ES"/>
              <a:pPr>
                <a:defRPr/>
              </a:pPr>
              <a:t>15/06/2011</a:t>
            </a:fld>
            <a:endParaRPr lang="es-ES" dirty="0"/>
          </a:p>
        </p:txBody>
      </p:sp>
    </p:spTree>
    <p:extLst>
      <p:ext uri="{BB962C8B-B14F-4D97-AF65-F5344CB8AC3E}">
        <p14:creationId xmlns:p14="http://schemas.microsoft.com/office/powerpoint/2010/main" val="1180802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Footer Placeholder 4"/>
          <p:cNvSpPr>
            <a:spLocks noGrp="1"/>
          </p:cNvSpPr>
          <p:nvPr>
            <p:ph type="ftr" sz="quarter" idx="10"/>
          </p:nvPr>
        </p:nvSpPr>
        <p:spPr/>
        <p:txBody>
          <a:bodyPr/>
          <a:lstStyle>
            <a:lvl1pPr>
              <a:defRPr/>
            </a:lvl1pPr>
          </a:lstStyle>
          <a:p>
            <a:pPr>
              <a:defRPr/>
            </a:pPr>
            <a:r>
              <a:rPr lang="es-ES"/>
              <a:t>TFC Sistemas Empotrados          UOC 2011</a:t>
            </a:r>
          </a:p>
        </p:txBody>
      </p:sp>
      <p:sp>
        <p:nvSpPr>
          <p:cNvPr id="5" name="Slide Number Placeholder 5"/>
          <p:cNvSpPr>
            <a:spLocks noGrp="1"/>
          </p:cNvSpPr>
          <p:nvPr>
            <p:ph type="sldNum" sz="quarter" idx="11"/>
          </p:nvPr>
        </p:nvSpPr>
        <p:spPr/>
        <p:txBody>
          <a:bodyPr/>
          <a:lstStyle>
            <a:lvl1pPr>
              <a:defRPr/>
            </a:lvl1pPr>
          </a:lstStyle>
          <a:p>
            <a:pPr>
              <a:defRPr/>
            </a:pPr>
            <a:fld id="{4181D004-5EF0-464B-AB64-0FD3FB0574FF}" type="slidenum">
              <a:rPr lang="es-ES"/>
              <a:pPr>
                <a:defRPr/>
              </a:pPr>
              <a:t>‹Nº›</a:t>
            </a:fld>
            <a:endParaRPr lang="es-ES" dirty="0"/>
          </a:p>
        </p:txBody>
      </p:sp>
      <p:sp>
        <p:nvSpPr>
          <p:cNvPr id="6" name="Date Placeholder 3"/>
          <p:cNvSpPr>
            <a:spLocks noGrp="1"/>
          </p:cNvSpPr>
          <p:nvPr>
            <p:ph type="dt" sz="half" idx="12"/>
          </p:nvPr>
        </p:nvSpPr>
        <p:spPr/>
        <p:txBody>
          <a:bodyPr/>
          <a:lstStyle>
            <a:lvl1pPr>
              <a:defRPr/>
            </a:lvl1pPr>
          </a:lstStyle>
          <a:p>
            <a:pPr>
              <a:defRPr/>
            </a:pPr>
            <a:fld id="{452430A4-04D1-4FDA-81A3-9D605F5616C7}" type="datetime1">
              <a:rPr lang="es-ES"/>
              <a:pPr>
                <a:defRPr/>
              </a:pPr>
              <a:t>15/06/2011</a:t>
            </a:fld>
            <a:endParaRPr lang="es-ES" dirty="0"/>
          </a:p>
        </p:txBody>
      </p:sp>
    </p:spTree>
    <p:extLst>
      <p:ext uri="{BB962C8B-B14F-4D97-AF65-F5344CB8AC3E}">
        <p14:creationId xmlns:p14="http://schemas.microsoft.com/office/powerpoint/2010/main" val="396343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lstStyle>
            <a:lvl1pPr algn="l">
              <a:defRPr sz="7200" baseline="0">
                <a:ln w="12700">
                  <a:solidFill>
                    <a:schemeClr val="tx2"/>
                  </a:solidFill>
                </a:ln>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es-ES"/>
              <a:t>TFC Sistemas Empotrados          UOC 2011</a:t>
            </a:r>
          </a:p>
        </p:txBody>
      </p:sp>
      <p:sp>
        <p:nvSpPr>
          <p:cNvPr id="5" name="Slide Number Placeholder 5"/>
          <p:cNvSpPr>
            <a:spLocks noGrp="1"/>
          </p:cNvSpPr>
          <p:nvPr>
            <p:ph type="sldNum" sz="quarter" idx="11"/>
          </p:nvPr>
        </p:nvSpPr>
        <p:spPr/>
        <p:txBody>
          <a:bodyPr/>
          <a:lstStyle>
            <a:lvl1pPr>
              <a:defRPr/>
            </a:lvl1pPr>
          </a:lstStyle>
          <a:p>
            <a:pPr>
              <a:defRPr/>
            </a:pPr>
            <a:fld id="{8A636176-73DE-4F9C-AF15-A2A9A61E87F8}" type="slidenum">
              <a:rPr lang="es-ES"/>
              <a:pPr>
                <a:defRPr/>
              </a:pPr>
              <a:t>‹Nº›</a:t>
            </a:fld>
            <a:endParaRPr lang="es-ES" dirty="0"/>
          </a:p>
        </p:txBody>
      </p:sp>
      <p:sp>
        <p:nvSpPr>
          <p:cNvPr id="6" name="Date Placeholder 3"/>
          <p:cNvSpPr>
            <a:spLocks noGrp="1"/>
          </p:cNvSpPr>
          <p:nvPr>
            <p:ph type="dt" sz="half" idx="12"/>
          </p:nvPr>
        </p:nvSpPr>
        <p:spPr/>
        <p:txBody>
          <a:bodyPr/>
          <a:lstStyle>
            <a:lvl1pPr>
              <a:defRPr/>
            </a:lvl1pPr>
          </a:lstStyle>
          <a:p>
            <a:pPr>
              <a:defRPr/>
            </a:pPr>
            <a:fld id="{72D8D253-11F8-42E3-96BF-EF7A0E5DA107}" type="datetime1">
              <a:rPr lang="es-ES"/>
              <a:pPr>
                <a:defRPr/>
              </a:pPr>
              <a:t>15/06/2011</a:t>
            </a:fld>
            <a:endParaRPr lang="es-ES" dirty="0"/>
          </a:p>
        </p:txBody>
      </p:sp>
    </p:spTree>
    <p:extLst>
      <p:ext uri="{BB962C8B-B14F-4D97-AF65-F5344CB8AC3E}">
        <p14:creationId xmlns:p14="http://schemas.microsoft.com/office/powerpoint/2010/main" val="187583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13" name="Title 1"/>
          <p:cNvSpPr>
            <a:spLocks noGrp="1"/>
          </p:cNvSpPr>
          <p:nvPr>
            <p:ph type="title"/>
          </p:nvPr>
        </p:nvSpPr>
        <p:spPr>
          <a:xfrm>
            <a:off x="1219200" y="5257800"/>
            <a:ext cx="7239000" cy="1143000"/>
          </a:xfrm>
        </p:spPr>
        <p:txBody>
          <a:bodyPr/>
          <a:lstStyle>
            <a:lvl1pPr algn="l">
              <a:defRPr sz="7200" baseline="0">
                <a:ln w="12700">
                  <a:solidFill>
                    <a:schemeClr val="tx2"/>
                  </a:solidFill>
                </a:ln>
              </a:defRPr>
            </a:lvl1pPr>
          </a:lstStyle>
          <a:p>
            <a:r>
              <a:rPr lang="es-ES" smtClean="0"/>
              <a:t>Haga clic para modificar el estilo de título del patrón</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es-ES"/>
              <a:t>TFC Sistemas Empotrados          UOC 2011</a:t>
            </a:r>
          </a:p>
        </p:txBody>
      </p:sp>
      <p:sp>
        <p:nvSpPr>
          <p:cNvPr id="5" name="Slide Number Placeholder 5"/>
          <p:cNvSpPr>
            <a:spLocks noGrp="1"/>
          </p:cNvSpPr>
          <p:nvPr>
            <p:ph type="sldNum" sz="quarter" idx="11"/>
          </p:nvPr>
        </p:nvSpPr>
        <p:spPr/>
        <p:txBody>
          <a:bodyPr/>
          <a:lstStyle>
            <a:lvl1pPr>
              <a:defRPr/>
            </a:lvl1pPr>
          </a:lstStyle>
          <a:p>
            <a:pPr>
              <a:defRPr/>
            </a:pPr>
            <a:fld id="{E947E0DD-06D6-43D1-8113-68789DF9CFB5}" type="slidenum">
              <a:rPr lang="es-ES"/>
              <a:pPr>
                <a:defRPr/>
              </a:pPr>
              <a:t>‹Nº›</a:t>
            </a:fld>
            <a:endParaRPr lang="es-ES" dirty="0"/>
          </a:p>
        </p:txBody>
      </p:sp>
      <p:sp>
        <p:nvSpPr>
          <p:cNvPr id="6" name="Date Placeholder 3"/>
          <p:cNvSpPr>
            <a:spLocks noGrp="1"/>
          </p:cNvSpPr>
          <p:nvPr>
            <p:ph type="dt" sz="half" idx="12"/>
          </p:nvPr>
        </p:nvSpPr>
        <p:spPr/>
        <p:txBody>
          <a:bodyPr/>
          <a:lstStyle>
            <a:lvl1pPr>
              <a:defRPr/>
            </a:lvl1pPr>
          </a:lstStyle>
          <a:p>
            <a:pPr>
              <a:defRPr/>
            </a:pPr>
            <a:fld id="{C2015217-17F1-4EDD-BF7C-EADEEB5E3233}" type="datetime1">
              <a:rPr lang="es-ES"/>
              <a:pPr>
                <a:defRPr/>
              </a:pPr>
              <a:t>15/06/2011</a:t>
            </a:fld>
            <a:endParaRPr lang="es-ES" dirty="0"/>
          </a:p>
        </p:txBody>
      </p:sp>
    </p:spTree>
    <p:extLst>
      <p:ext uri="{BB962C8B-B14F-4D97-AF65-F5344CB8AC3E}">
        <p14:creationId xmlns:p14="http://schemas.microsoft.com/office/powerpoint/2010/main" val="1432826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9" name="Content Placeholder 8"/>
          <p:cNvSpPr>
            <a:spLocks noGrp="1"/>
          </p:cNvSpPr>
          <p:nvPr>
            <p:ph sz="quarter" idx="13"/>
          </p:nvPr>
        </p:nvSpPr>
        <p:spPr>
          <a:xfrm>
            <a:off x="1216152" y="841248"/>
            <a:ext cx="3730752" cy="43891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Footer Placeholder 4"/>
          <p:cNvSpPr>
            <a:spLocks noGrp="1"/>
          </p:cNvSpPr>
          <p:nvPr>
            <p:ph type="ftr" sz="quarter" idx="15"/>
          </p:nvPr>
        </p:nvSpPr>
        <p:spPr/>
        <p:txBody>
          <a:bodyPr/>
          <a:lstStyle>
            <a:lvl1pPr>
              <a:defRPr/>
            </a:lvl1pPr>
          </a:lstStyle>
          <a:p>
            <a:pPr>
              <a:defRPr/>
            </a:pPr>
            <a:r>
              <a:rPr lang="es-ES"/>
              <a:t>TFC Sistemas Empotrados          UOC 2011</a:t>
            </a:r>
          </a:p>
        </p:txBody>
      </p:sp>
      <p:sp>
        <p:nvSpPr>
          <p:cNvPr id="6" name="Slide Number Placeholder 5"/>
          <p:cNvSpPr>
            <a:spLocks noGrp="1"/>
          </p:cNvSpPr>
          <p:nvPr>
            <p:ph type="sldNum" sz="quarter" idx="16"/>
          </p:nvPr>
        </p:nvSpPr>
        <p:spPr/>
        <p:txBody>
          <a:bodyPr/>
          <a:lstStyle>
            <a:lvl1pPr>
              <a:defRPr/>
            </a:lvl1pPr>
          </a:lstStyle>
          <a:p>
            <a:pPr>
              <a:defRPr/>
            </a:pPr>
            <a:fld id="{B3C259EE-2CEC-446F-AA6B-CD60A38BAD1D}" type="slidenum">
              <a:rPr lang="es-ES"/>
              <a:pPr>
                <a:defRPr/>
              </a:pPr>
              <a:t>‹Nº›</a:t>
            </a:fld>
            <a:endParaRPr lang="es-ES" dirty="0"/>
          </a:p>
        </p:txBody>
      </p:sp>
      <p:sp>
        <p:nvSpPr>
          <p:cNvPr id="7" name="Date Placeholder 3"/>
          <p:cNvSpPr>
            <a:spLocks noGrp="1"/>
          </p:cNvSpPr>
          <p:nvPr>
            <p:ph type="dt" sz="half" idx="17"/>
          </p:nvPr>
        </p:nvSpPr>
        <p:spPr/>
        <p:txBody>
          <a:bodyPr/>
          <a:lstStyle>
            <a:lvl1pPr>
              <a:defRPr/>
            </a:lvl1pPr>
          </a:lstStyle>
          <a:p>
            <a:pPr>
              <a:defRPr/>
            </a:pPr>
            <a:fld id="{5C29B602-B519-4FC6-B21B-2521D653E5E1}" type="datetime1">
              <a:rPr lang="es-ES"/>
              <a:pPr>
                <a:defRPr/>
              </a:pPr>
              <a:t>15/06/2011</a:t>
            </a:fld>
            <a:endParaRPr lang="es-ES" dirty="0"/>
          </a:p>
        </p:txBody>
      </p:sp>
    </p:spTree>
    <p:extLst>
      <p:ext uri="{BB962C8B-B14F-4D97-AF65-F5344CB8AC3E}">
        <p14:creationId xmlns:p14="http://schemas.microsoft.com/office/powerpoint/2010/main" val="2117797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19200" y="841248"/>
            <a:ext cx="3733800" cy="533400"/>
          </a:xfrm>
        </p:spPr>
        <p:txBody>
          <a:bodyPr>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5105400" y="841248"/>
            <a:ext cx="3735267" cy="533400"/>
          </a:xfrm>
        </p:spPr>
        <p:txBody>
          <a:bodyPr>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1" name="Content Placeholder 10"/>
          <p:cNvSpPr>
            <a:spLocks noGrp="1"/>
          </p:cNvSpPr>
          <p:nvPr>
            <p:ph sz="quarter" idx="13"/>
          </p:nvPr>
        </p:nvSpPr>
        <p:spPr>
          <a:xfrm>
            <a:off x="1216152" y="1380744"/>
            <a:ext cx="3730752" cy="384048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Footer Placeholder 4"/>
          <p:cNvSpPr>
            <a:spLocks noGrp="1"/>
          </p:cNvSpPr>
          <p:nvPr>
            <p:ph type="ftr" sz="quarter" idx="15"/>
          </p:nvPr>
        </p:nvSpPr>
        <p:spPr/>
        <p:txBody>
          <a:bodyPr/>
          <a:lstStyle>
            <a:lvl1pPr>
              <a:defRPr/>
            </a:lvl1pPr>
          </a:lstStyle>
          <a:p>
            <a:pPr>
              <a:defRPr/>
            </a:pPr>
            <a:r>
              <a:rPr lang="es-ES"/>
              <a:t>TFC Sistemas Empotrados          UOC 2011</a:t>
            </a:r>
          </a:p>
        </p:txBody>
      </p:sp>
      <p:sp>
        <p:nvSpPr>
          <p:cNvPr id="8" name="Slide Number Placeholder 5"/>
          <p:cNvSpPr>
            <a:spLocks noGrp="1"/>
          </p:cNvSpPr>
          <p:nvPr>
            <p:ph type="sldNum" sz="quarter" idx="16"/>
          </p:nvPr>
        </p:nvSpPr>
        <p:spPr/>
        <p:txBody>
          <a:bodyPr/>
          <a:lstStyle>
            <a:lvl1pPr>
              <a:defRPr/>
            </a:lvl1pPr>
          </a:lstStyle>
          <a:p>
            <a:pPr>
              <a:defRPr/>
            </a:pPr>
            <a:fld id="{05E699E1-5476-4082-94D2-7C3671E85697}" type="slidenum">
              <a:rPr lang="es-ES"/>
              <a:pPr>
                <a:defRPr/>
              </a:pPr>
              <a:t>‹Nº›</a:t>
            </a:fld>
            <a:endParaRPr lang="es-ES" dirty="0"/>
          </a:p>
        </p:txBody>
      </p:sp>
      <p:sp>
        <p:nvSpPr>
          <p:cNvPr id="9" name="Date Placeholder 3"/>
          <p:cNvSpPr>
            <a:spLocks noGrp="1"/>
          </p:cNvSpPr>
          <p:nvPr>
            <p:ph type="dt" sz="half" idx="17"/>
          </p:nvPr>
        </p:nvSpPr>
        <p:spPr/>
        <p:txBody>
          <a:bodyPr/>
          <a:lstStyle>
            <a:lvl1pPr>
              <a:defRPr/>
            </a:lvl1pPr>
          </a:lstStyle>
          <a:p>
            <a:pPr>
              <a:defRPr/>
            </a:pPr>
            <a:fld id="{C7CB5267-574C-4A45-A781-8CDE5E00A562}" type="datetime1">
              <a:rPr lang="es-ES"/>
              <a:pPr>
                <a:defRPr/>
              </a:pPr>
              <a:t>15/06/2011</a:t>
            </a:fld>
            <a:endParaRPr lang="es-ES" dirty="0"/>
          </a:p>
        </p:txBody>
      </p:sp>
    </p:spTree>
    <p:extLst>
      <p:ext uri="{BB962C8B-B14F-4D97-AF65-F5344CB8AC3E}">
        <p14:creationId xmlns:p14="http://schemas.microsoft.com/office/powerpoint/2010/main" val="2375201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Footer Placeholder 4"/>
          <p:cNvSpPr>
            <a:spLocks noGrp="1"/>
          </p:cNvSpPr>
          <p:nvPr>
            <p:ph type="ftr" sz="quarter" idx="10"/>
          </p:nvPr>
        </p:nvSpPr>
        <p:spPr/>
        <p:txBody>
          <a:bodyPr/>
          <a:lstStyle>
            <a:lvl1pPr>
              <a:defRPr/>
            </a:lvl1pPr>
          </a:lstStyle>
          <a:p>
            <a:pPr>
              <a:defRPr/>
            </a:pPr>
            <a:r>
              <a:rPr lang="es-ES"/>
              <a:t>TFC Sistemas Empotrados          UOC 2011</a:t>
            </a:r>
          </a:p>
        </p:txBody>
      </p:sp>
      <p:sp>
        <p:nvSpPr>
          <p:cNvPr id="4" name="Slide Number Placeholder 5"/>
          <p:cNvSpPr>
            <a:spLocks noGrp="1"/>
          </p:cNvSpPr>
          <p:nvPr>
            <p:ph type="sldNum" sz="quarter" idx="11"/>
          </p:nvPr>
        </p:nvSpPr>
        <p:spPr/>
        <p:txBody>
          <a:bodyPr/>
          <a:lstStyle>
            <a:lvl1pPr>
              <a:defRPr/>
            </a:lvl1pPr>
          </a:lstStyle>
          <a:p>
            <a:pPr>
              <a:defRPr/>
            </a:pPr>
            <a:fld id="{4EC2F9F6-D33B-4C08-9C81-8ECD429AEAAE}" type="slidenum">
              <a:rPr lang="es-ES"/>
              <a:pPr>
                <a:defRPr/>
              </a:pPr>
              <a:t>‹Nº›</a:t>
            </a:fld>
            <a:endParaRPr lang="es-ES" dirty="0"/>
          </a:p>
        </p:txBody>
      </p:sp>
      <p:sp>
        <p:nvSpPr>
          <p:cNvPr id="5" name="Date Placeholder 3"/>
          <p:cNvSpPr>
            <a:spLocks noGrp="1"/>
          </p:cNvSpPr>
          <p:nvPr>
            <p:ph type="dt" sz="half" idx="12"/>
          </p:nvPr>
        </p:nvSpPr>
        <p:spPr/>
        <p:txBody>
          <a:bodyPr/>
          <a:lstStyle>
            <a:lvl1pPr>
              <a:defRPr/>
            </a:lvl1pPr>
          </a:lstStyle>
          <a:p>
            <a:pPr>
              <a:defRPr/>
            </a:pPr>
            <a:fld id="{DCCD3A3F-713C-4EC9-91B5-21E28D888889}" type="datetime1">
              <a:rPr lang="es-ES"/>
              <a:pPr>
                <a:defRPr/>
              </a:pPr>
              <a:t>15/06/2011</a:t>
            </a:fld>
            <a:endParaRPr lang="es-ES" dirty="0"/>
          </a:p>
        </p:txBody>
      </p:sp>
    </p:spTree>
    <p:extLst>
      <p:ext uri="{BB962C8B-B14F-4D97-AF65-F5344CB8AC3E}">
        <p14:creationId xmlns:p14="http://schemas.microsoft.com/office/powerpoint/2010/main" val="2804549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r>
              <a:rPr lang="es-ES"/>
              <a:t>TFC Sistemas Empotrados          UOC 2011</a:t>
            </a:r>
          </a:p>
        </p:txBody>
      </p:sp>
      <p:sp>
        <p:nvSpPr>
          <p:cNvPr id="3" name="Slide Number Placeholder 5"/>
          <p:cNvSpPr>
            <a:spLocks noGrp="1"/>
          </p:cNvSpPr>
          <p:nvPr>
            <p:ph type="sldNum" sz="quarter" idx="11"/>
          </p:nvPr>
        </p:nvSpPr>
        <p:spPr/>
        <p:txBody>
          <a:bodyPr/>
          <a:lstStyle>
            <a:lvl1pPr>
              <a:defRPr/>
            </a:lvl1pPr>
          </a:lstStyle>
          <a:p>
            <a:pPr>
              <a:defRPr/>
            </a:pPr>
            <a:fld id="{817C9D49-159A-475D-90EF-8BFDBD2688A7}" type="slidenum">
              <a:rPr lang="es-ES"/>
              <a:pPr>
                <a:defRPr/>
              </a:pPr>
              <a:t>‹Nº›</a:t>
            </a:fld>
            <a:endParaRPr lang="es-ES" dirty="0"/>
          </a:p>
        </p:txBody>
      </p:sp>
      <p:sp>
        <p:nvSpPr>
          <p:cNvPr id="4" name="Date Placeholder 3"/>
          <p:cNvSpPr>
            <a:spLocks noGrp="1"/>
          </p:cNvSpPr>
          <p:nvPr>
            <p:ph type="dt" sz="half" idx="12"/>
          </p:nvPr>
        </p:nvSpPr>
        <p:spPr/>
        <p:txBody>
          <a:bodyPr/>
          <a:lstStyle>
            <a:lvl1pPr>
              <a:defRPr/>
            </a:lvl1pPr>
          </a:lstStyle>
          <a:p>
            <a:pPr>
              <a:defRPr/>
            </a:pPr>
            <a:fld id="{8AF80259-87AC-4CA3-B895-02909995E66E}" type="datetime1">
              <a:rPr lang="es-ES"/>
              <a:pPr>
                <a:defRPr/>
              </a:pPr>
              <a:t>15/06/2011</a:t>
            </a:fld>
            <a:endParaRPr lang="es-ES" dirty="0"/>
          </a:p>
        </p:txBody>
      </p:sp>
    </p:spTree>
    <p:extLst>
      <p:ext uri="{BB962C8B-B14F-4D97-AF65-F5344CB8AC3E}">
        <p14:creationId xmlns:p14="http://schemas.microsoft.com/office/powerpoint/2010/main" val="922956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lstStyle>
            <a:lvl1pPr algn="l">
              <a:defRPr sz="2000" b="1">
                <a:ln>
                  <a:noFill/>
                </a:ln>
                <a:solidFill>
                  <a:srgbClr val="FF7605"/>
                </a:solidFill>
                <a:effectLs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Content Placeholder 13"/>
          <p:cNvSpPr>
            <a:spLocks noGrp="1"/>
          </p:cNvSpPr>
          <p:nvPr>
            <p:ph sz="quarter" idx="13"/>
          </p:nvPr>
        </p:nvSpPr>
        <p:spPr>
          <a:xfrm>
            <a:off x="914400" y="381000"/>
            <a:ext cx="4800600" cy="59436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Footer Placeholder 4"/>
          <p:cNvSpPr>
            <a:spLocks noGrp="1"/>
          </p:cNvSpPr>
          <p:nvPr>
            <p:ph type="ftr" sz="quarter" idx="14"/>
          </p:nvPr>
        </p:nvSpPr>
        <p:spPr/>
        <p:txBody>
          <a:bodyPr/>
          <a:lstStyle>
            <a:lvl1pPr>
              <a:defRPr/>
            </a:lvl1pPr>
          </a:lstStyle>
          <a:p>
            <a:pPr>
              <a:defRPr/>
            </a:pPr>
            <a:r>
              <a:rPr lang="es-ES"/>
              <a:t>TFC Sistemas Empotrados          UOC 2011</a:t>
            </a:r>
          </a:p>
        </p:txBody>
      </p:sp>
      <p:sp>
        <p:nvSpPr>
          <p:cNvPr id="6" name="Slide Number Placeholder 5"/>
          <p:cNvSpPr>
            <a:spLocks noGrp="1"/>
          </p:cNvSpPr>
          <p:nvPr>
            <p:ph type="sldNum" sz="quarter" idx="15"/>
          </p:nvPr>
        </p:nvSpPr>
        <p:spPr/>
        <p:txBody>
          <a:bodyPr/>
          <a:lstStyle>
            <a:lvl1pPr>
              <a:defRPr/>
            </a:lvl1pPr>
          </a:lstStyle>
          <a:p>
            <a:pPr>
              <a:defRPr/>
            </a:pPr>
            <a:fld id="{E47B2128-8B5A-4924-AB61-BE58FA2CF7E4}" type="slidenum">
              <a:rPr lang="es-ES"/>
              <a:pPr>
                <a:defRPr/>
              </a:pPr>
              <a:t>‹Nº›</a:t>
            </a:fld>
            <a:endParaRPr lang="es-ES" dirty="0"/>
          </a:p>
        </p:txBody>
      </p:sp>
      <p:sp>
        <p:nvSpPr>
          <p:cNvPr id="7" name="Date Placeholder 3"/>
          <p:cNvSpPr>
            <a:spLocks noGrp="1"/>
          </p:cNvSpPr>
          <p:nvPr>
            <p:ph type="dt" sz="half" idx="16"/>
          </p:nvPr>
        </p:nvSpPr>
        <p:spPr/>
        <p:txBody>
          <a:bodyPr/>
          <a:lstStyle>
            <a:lvl1pPr>
              <a:defRPr/>
            </a:lvl1pPr>
          </a:lstStyle>
          <a:p>
            <a:pPr>
              <a:defRPr/>
            </a:pPr>
            <a:fld id="{356BDEA9-E908-4B7C-B381-C5CEE0DDF925}" type="datetime1">
              <a:rPr lang="es-ES"/>
              <a:pPr>
                <a:defRPr/>
              </a:pPr>
              <a:t>15/06/2011</a:t>
            </a:fld>
            <a:endParaRPr lang="es-ES" dirty="0"/>
          </a:p>
        </p:txBody>
      </p:sp>
    </p:spTree>
    <p:extLst>
      <p:ext uri="{BB962C8B-B14F-4D97-AF65-F5344CB8AC3E}">
        <p14:creationId xmlns:p14="http://schemas.microsoft.com/office/powerpoint/2010/main" val="1040271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lstStyle>
            <a:lvl1pPr algn="l">
              <a:defRPr sz="2000" b="1">
                <a:ln w="12700">
                  <a:noFill/>
                </a:ln>
                <a:solidFill>
                  <a:schemeClr val="tx1"/>
                </a:solidFill>
                <a:effectLst/>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1323975" y="381000"/>
            <a:ext cx="5867400" cy="408146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dirty="0" smtClean="0"/>
              <a:t>Haga clic en el icono para agregar una imagen</a:t>
            </a:r>
            <a:endParaRPr lang="en-US" noProof="0" dirty="0"/>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Footer Placeholder 4"/>
          <p:cNvSpPr>
            <a:spLocks noGrp="1"/>
          </p:cNvSpPr>
          <p:nvPr>
            <p:ph type="ftr" sz="quarter" idx="10"/>
          </p:nvPr>
        </p:nvSpPr>
        <p:spPr/>
        <p:txBody>
          <a:bodyPr/>
          <a:lstStyle>
            <a:lvl1pPr>
              <a:defRPr/>
            </a:lvl1pPr>
          </a:lstStyle>
          <a:p>
            <a:pPr>
              <a:defRPr/>
            </a:pPr>
            <a:r>
              <a:rPr lang="es-ES"/>
              <a:t>TFC Sistemas Empotrados          UOC 2011</a:t>
            </a:r>
          </a:p>
        </p:txBody>
      </p:sp>
      <p:sp>
        <p:nvSpPr>
          <p:cNvPr id="6" name="Slide Number Placeholder 5"/>
          <p:cNvSpPr>
            <a:spLocks noGrp="1"/>
          </p:cNvSpPr>
          <p:nvPr>
            <p:ph type="sldNum" sz="quarter" idx="11"/>
          </p:nvPr>
        </p:nvSpPr>
        <p:spPr/>
        <p:txBody>
          <a:bodyPr/>
          <a:lstStyle>
            <a:lvl1pPr>
              <a:defRPr/>
            </a:lvl1pPr>
          </a:lstStyle>
          <a:p>
            <a:pPr>
              <a:defRPr/>
            </a:pPr>
            <a:fld id="{3DDBF7B0-C82A-4826-875D-D4451B88CCC9}" type="slidenum">
              <a:rPr lang="es-ES"/>
              <a:pPr>
                <a:defRPr/>
              </a:pPr>
              <a:t>‹Nº›</a:t>
            </a:fld>
            <a:endParaRPr lang="es-ES" dirty="0"/>
          </a:p>
        </p:txBody>
      </p:sp>
      <p:sp>
        <p:nvSpPr>
          <p:cNvPr id="7" name="Date Placeholder 3"/>
          <p:cNvSpPr>
            <a:spLocks noGrp="1"/>
          </p:cNvSpPr>
          <p:nvPr>
            <p:ph type="dt" sz="half" idx="12"/>
          </p:nvPr>
        </p:nvSpPr>
        <p:spPr/>
        <p:txBody>
          <a:bodyPr/>
          <a:lstStyle>
            <a:lvl1pPr>
              <a:defRPr/>
            </a:lvl1pPr>
          </a:lstStyle>
          <a:p>
            <a:pPr>
              <a:defRPr/>
            </a:pPr>
            <a:fld id="{00A5C472-5A1A-4C21-A9B1-9351130C8AB6}" type="datetime1">
              <a:rPr lang="es-ES"/>
              <a:pPr>
                <a:defRPr/>
              </a:pPr>
              <a:t>15/06/2011</a:t>
            </a:fld>
            <a:endParaRPr lang="es-ES" dirty="0"/>
          </a:p>
        </p:txBody>
      </p:sp>
    </p:spTree>
    <p:extLst>
      <p:ext uri="{BB962C8B-B14F-4D97-AF65-F5344CB8AC3E}">
        <p14:creationId xmlns:p14="http://schemas.microsoft.com/office/powerpoint/2010/main" val="2285225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2057" name="Text Placeholder 2"/>
          <p:cNvSpPr>
            <a:spLocks noGrp="1"/>
          </p:cNvSpPr>
          <p:nvPr>
            <p:ph type="body" idx="1"/>
          </p:nvPr>
        </p:nvSpPr>
        <p:spPr bwMode="auto">
          <a:xfrm>
            <a:off x="1219200" y="838200"/>
            <a:ext cx="7467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5" name="Footer Placeholder 4"/>
          <p:cNvSpPr>
            <a:spLocks noGrp="1"/>
          </p:cNvSpPr>
          <p:nvPr>
            <p:ph type="ftr" sz="quarter" idx="3"/>
          </p:nvPr>
        </p:nvSpPr>
        <p:spPr>
          <a:xfrm>
            <a:off x="1258888" y="6553200"/>
            <a:ext cx="7162800" cy="228600"/>
          </a:xfrm>
          <a:prstGeom prst="rect">
            <a:avLst/>
          </a:prstGeom>
        </p:spPr>
        <p:txBody>
          <a:bodyPr vert="horz" lIns="91440" tIns="45720" rIns="91440" bIns="45720" rtlCol="0" anchor="ctr"/>
          <a:lstStyle>
            <a:lvl1pPr algn="l" fontAlgn="auto">
              <a:spcBef>
                <a:spcPts val="0"/>
              </a:spcBef>
              <a:spcAft>
                <a:spcPts val="0"/>
              </a:spcAft>
              <a:defRPr sz="1200">
                <a:solidFill>
                  <a:schemeClr val="tx1">
                    <a:lumMod val="60000"/>
                    <a:lumOff val="40000"/>
                  </a:schemeClr>
                </a:solidFill>
                <a:latin typeface="+mn-lt"/>
                <a:cs typeface="+mn-cs"/>
              </a:defRPr>
            </a:lvl1pPr>
          </a:lstStyle>
          <a:p>
            <a:pPr>
              <a:defRPr/>
            </a:pPr>
            <a:r>
              <a:rPr lang="es-ES"/>
              <a:t>TFC Sistemas Empotrados          UOC 2011</a:t>
            </a:r>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fontAlgn="auto">
              <a:spcBef>
                <a:spcPts val="0"/>
              </a:spcBef>
              <a:spcAft>
                <a:spcPts val="0"/>
              </a:spcAft>
              <a:defRPr sz="1200" b="0">
                <a:solidFill>
                  <a:schemeClr val="tx2">
                    <a:lumMod val="60000"/>
                    <a:lumOff val="40000"/>
                  </a:schemeClr>
                </a:solidFill>
                <a:latin typeface="+mn-lt"/>
                <a:cs typeface="+mn-cs"/>
              </a:defRPr>
            </a:lvl1pPr>
          </a:lstStyle>
          <a:p>
            <a:pPr>
              <a:defRPr/>
            </a:pPr>
            <a:fld id="{9DF1E85F-1EBD-4CB1-ADEC-1E2DFE4E6E98}" type="slidenum">
              <a:rPr lang="es-ES"/>
              <a:pPr>
                <a:defRPr/>
              </a:pPr>
              <a:t>‹Nº›</a:t>
            </a:fld>
            <a:endParaRPr lang="es-ES" dirty="0"/>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 name="Date Placeholder 3"/>
          <p:cNvSpPr>
            <a:spLocks noGrp="1"/>
          </p:cNvSpPr>
          <p:nvPr>
            <p:ph type="dt" sz="half" idx="2"/>
          </p:nvPr>
        </p:nvSpPr>
        <p:spPr>
          <a:xfrm rot="16200000">
            <a:off x="-1198563" y="4821238"/>
            <a:ext cx="2625725" cy="228600"/>
          </a:xfrm>
          <a:prstGeom prst="rect">
            <a:avLst/>
          </a:prstGeom>
        </p:spPr>
        <p:txBody>
          <a:bodyPr vert="horz" lIns="91440" tIns="45720" rIns="91440" bIns="45720" rtlCol="0" anchor="ctr"/>
          <a:lstStyle>
            <a:lvl1pPr algn="l" fontAlgn="auto">
              <a:spcBef>
                <a:spcPts val="0"/>
              </a:spcBef>
              <a:spcAft>
                <a:spcPts val="0"/>
              </a:spcAft>
              <a:defRPr sz="1200">
                <a:solidFill>
                  <a:srgbClr val="FFFFFF"/>
                </a:solidFill>
                <a:latin typeface="+mn-lt"/>
                <a:cs typeface="+mn-cs"/>
              </a:defRPr>
            </a:lvl1pPr>
          </a:lstStyle>
          <a:p>
            <a:pPr>
              <a:defRPr/>
            </a:pPr>
            <a:fld id="{84257D98-AF6C-4D1F-AE4A-85D334391EA5}" type="datetime1">
              <a:rPr lang="es-ES"/>
              <a:pPr>
                <a:defRPr/>
              </a:pPr>
              <a:t>15/06/2011</a:t>
            </a:fld>
            <a:endParaRPr lang="es-ES" dirty="0"/>
          </a:p>
        </p:txBody>
      </p:sp>
    </p:spTree>
  </p:cSld>
  <p:clrMap bg1="lt1" tx1="dk1" bg2="lt2" tx2="dk2" accent1="accent1" accent2="accent2" accent3="accent3" accent4="accent4" accent5="accent5" accent6="accent6" hlink="hlink" folHlink="folHlink"/>
  <p:sldLayoutIdLst>
    <p:sldLayoutId id="2147484211" r:id="rId1"/>
    <p:sldLayoutId id="2147484201" r:id="rId2"/>
    <p:sldLayoutId id="2147484202" r:id="rId3"/>
    <p:sldLayoutId id="2147484203" r:id="rId4"/>
    <p:sldLayoutId id="2147484204" r:id="rId5"/>
    <p:sldLayoutId id="2147484205" r:id="rId6"/>
    <p:sldLayoutId id="2147484206" r:id="rId7"/>
    <p:sldLayoutId id="2147484207" r:id="rId8"/>
    <p:sldLayoutId id="2147484208" r:id="rId9"/>
    <p:sldLayoutId id="2147484209" r:id="rId10"/>
    <p:sldLayoutId id="2147484210"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xit" presetSubtype="0" fill="hold"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nodeType="afterGroup">
                            <p:stCondLst>
                              <p:cond delay="2500"/>
                            </p:stCondLst>
                            <p:childTnLst>
                              <p:par>
                                <p:cTn id="9" presetID="10"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hdr="0" dt="0"/>
  <p:txStyles>
    <p:titleStyle>
      <a:lvl1pPr algn="l" rtl="0" eaLnBrk="0" fontAlgn="base" hangingPunct="0">
        <a:spcBef>
          <a:spcPct val="0"/>
        </a:spcBef>
        <a:spcAft>
          <a:spcPct val="0"/>
        </a:spcAft>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vl2pPr algn="l" rtl="0" eaLnBrk="0" fontAlgn="base" hangingPunct="0">
        <a:spcBef>
          <a:spcPct val="0"/>
        </a:spcBef>
        <a:spcAft>
          <a:spcPct val="0"/>
        </a:spcAft>
        <a:defRPr sz="7200" b="1">
          <a:solidFill>
            <a:schemeClr val="bg1"/>
          </a:solidFill>
          <a:latin typeface="Calibri" pitchFamily="34" charset="0"/>
        </a:defRPr>
      </a:lvl2pPr>
      <a:lvl3pPr algn="l" rtl="0" eaLnBrk="0" fontAlgn="base" hangingPunct="0">
        <a:spcBef>
          <a:spcPct val="0"/>
        </a:spcBef>
        <a:spcAft>
          <a:spcPct val="0"/>
        </a:spcAft>
        <a:defRPr sz="7200" b="1">
          <a:solidFill>
            <a:schemeClr val="bg1"/>
          </a:solidFill>
          <a:latin typeface="Calibri" pitchFamily="34" charset="0"/>
        </a:defRPr>
      </a:lvl3pPr>
      <a:lvl4pPr algn="l" rtl="0" eaLnBrk="0" fontAlgn="base" hangingPunct="0">
        <a:spcBef>
          <a:spcPct val="0"/>
        </a:spcBef>
        <a:spcAft>
          <a:spcPct val="0"/>
        </a:spcAft>
        <a:defRPr sz="7200" b="1">
          <a:solidFill>
            <a:schemeClr val="bg1"/>
          </a:solidFill>
          <a:latin typeface="Calibri" pitchFamily="34" charset="0"/>
        </a:defRPr>
      </a:lvl4pPr>
      <a:lvl5pPr algn="l" rtl="0" eaLnBrk="0" fontAlgn="base" hangingPunct="0">
        <a:spcBef>
          <a:spcPct val="0"/>
        </a:spcBef>
        <a:spcAft>
          <a:spcPct val="0"/>
        </a:spcAft>
        <a:defRPr sz="7200" b="1">
          <a:solidFill>
            <a:schemeClr val="bg1"/>
          </a:solidFill>
          <a:latin typeface="Calibri" pitchFamily="34" charset="0"/>
        </a:defRPr>
      </a:lvl5pPr>
      <a:lvl6pPr marL="457200" algn="l" rtl="0" fontAlgn="base">
        <a:spcBef>
          <a:spcPct val="0"/>
        </a:spcBef>
        <a:spcAft>
          <a:spcPct val="0"/>
        </a:spcAft>
        <a:defRPr sz="7200" b="1">
          <a:solidFill>
            <a:schemeClr val="bg1"/>
          </a:solidFill>
          <a:latin typeface="Calibri" pitchFamily="34" charset="0"/>
        </a:defRPr>
      </a:lvl6pPr>
      <a:lvl7pPr marL="914400" algn="l" rtl="0" fontAlgn="base">
        <a:spcBef>
          <a:spcPct val="0"/>
        </a:spcBef>
        <a:spcAft>
          <a:spcPct val="0"/>
        </a:spcAft>
        <a:defRPr sz="7200" b="1">
          <a:solidFill>
            <a:schemeClr val="bg1"/>
          </a:solidFill>
          <a:latin typeface="Calibri" pitchFamily="34" charset="0"/>
        </a:defRPr>
      </a:lvl7pPr>
      <a:lvl8pPr marL="1371600" algn="l" rtl="0" fontAlgn="base">
        <a:spcBef>
          <a:spcPct val="0"/>
        </a:spcBef>
        <a:spcAft>
          <a:spcPct val="0"/>
        </a:spcAft>
        <a:defRPr sz="7200" b="1">
          <a:solidFill>
            <a:schemeClr val="bg1"/>
          </a:solidFill>
          <a:latin typeface="Calibri" pitchFamily="34" charset="0"/>
        </a:defRPr>
      </a:lvl8pPr>
      <a:lvl9pPr marL="1828800" algn="l" rtl="0" fontAlgn="base">
        <a:spcBef>
          <a:spcPct val="0"/>
        </a:spcBef>
        <a:spcAft>
          <a:spcPct val="0"/>
        </a:spcAft>
        <a:defRPr sz="7200" b="1">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Calibri" pitchFamily="34"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l="-19000" r="-19000"/>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899592" y="4750699"/>
            <a:ext cx="3744415" cy="1872208"/>
          </a:xfrm>
        </p:spPr>
        <p:txBody>
          <a:bodyPr>
            <a:normAutofit fontScale="90000"/>
          </a:bodyPr>
          <a:lstStyle/>
          <a:p>
            <a:pPr eaLnBrk="1" fontAlgn="auto" hangingPunct="1">
              <a:spcAft>
                <a:spcPts val="0"/>
              </a:spcAft>
              <a:defRPr/>
            </a:pPr>
            <a:r>
              <a:rPr lang="es-ES" sz="5400" dirty="0" smtClean="0"/>
              <a:t>TFC Sistemas Empotrados</a:t>
            </a:r>
            <a:endParaRPr lang="es-ES" sz="5400" dirty="0"/>
          </a:p>
        </p:txBody>
      </p:sp>
      <p:sp>
        <p:nvSpPr>
          <p:cNvPr id="6" name="5 Subtítulo"/>
          <p:cNvSpPr>
            <a:spLocks noGrp="1"/>
          </p:cNvSpPr>
          <p:nvPr>
            <p:ph type="subTitle" idx="1"/>
          </p:nvPr>
        </p:nvSpPr>
        <p:spPr>
          <a:xfrm>
            <a:off x="1216151" y="0"/>
            <a:ext cx="6189583" cy="836713"/>
          </a:xfrm>
          <a:extLst/>
        </p:spPr>
        <p:txBody>
          <a:bodyPr rtlCol="0">
            <a:normAutofit fontScale="25000" lnSpcReduction="20000"/>
          </a:bodyPr>
          <a:lstStyle/>
          <a:p>
            <a:pPr eaLnBrk="1" fontAlgn="auto" hangingPunct="1">
              <a:spcAft>
                <a:spcPts val="0"/>
              </a:spcAft>
              <a:buFont typeface="Arial" pitchFamily="34" charset="0"/>
              <a:buNone/>
              <a:defRPr/>
            </a:pPr>
            <a:r>
              <a:rPr lang="es-ES" dirty="0"/>
              <a:t> </a:t>
            </a:r>
          </a:p>
          <a:p>
            <a:pPr algn="l" eaLnBrk="1" fontAlgn="auto" hangingPunct="1">
              <a:spcBef>
                <a:spcPct val="0"/>
              </a:spcBef>
              <a:spcAft>
                <a:spcPts val="0"/>
              </a:spcAft>
              <a:buFont typeface="Arial" pitchFamily="34" charset="0"/>
              <a:buNone/>
              <a:defRPr/>
            </a:pPr>
            <a:r>
              <a:rPr lang="es-ES" sz="32000" b="1" dirty="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rPr>
              <a:t>TinyDomus</a:t>
            </a:r>
          </a:p>
        </p:txBody>
      </p:sp>
      <p:pic>
        <p:nvPicPr>
          <p:cNvPr id="4100" name="7 Imagen"/>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87900" y="5686425"/>
            <a:ext cx="346868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8 CuadroTexto"/>
          <p:cNvSpPr txBox="1"/>
          <p:nvPr/>
        </p:nvSpPr>
        <p:spPr>
          <a:xfrm>
            <a:off x="1121368" y="1765031"/>
            <a:ext cx="7627096" cy="2456057"/>
          </a:xfrm>
          <a:prstGeom prst="rect">
            <a:avLst/>
          </a:prstGeom>
          <a:noFill/>
        </p:spPr>
        <p:txBody>
          <a:bodyPr>
            <a:spAutoFit/>
          </a:bodyPr>
          <a:lstStyle/>
          <a:p>
            <a:pPr fontAlgn="auto">
              <a:lnSpc>
                <a:spcPct val="80000"/>
              </a:lnSpc>
              <a:spcAft>
                <a:spcPts val="0"/>
              </a:spcAft>
              <a:defRPr/>
            </a:pPr>
            <a:r>
              <a:rPr lang="es-ES" sz="3200" b="1" dirty="0">
                <a:ln w="12700">
                  <a:solidFill>
                    <a:schemeClr val="tx2"/>
                  </a:solidFill>
                </a:ln>
                <a:solidFill>
                  <a:schemeClr val="accent1">
                    <a:lumMod val="40000"/>
                    <a:lumOff val="60000"/>
                  </a:schemeClr>
                </a:solidFill>
                <a:effectLst>
                  <a:outerShdw blurRad="50800" dist="38100" dir="8100000" algn="tr" rotWithShape="0">
                    <a:prstClr val="black">
                      <a:alpha val="40000"/>
                    </a:prstClr>
                  </a:outerShdw>
                </a:effectLst>
                <a:latin typeface="+mj-lt"/>
                <a:ea typeface="+mj-ea"/>
                <a:cs typeface="+mj-cs"/>
              </a:rPr>
              <a:t>Autor: </a:t>
            </a:r>
            <a:r>
              <a:rPr lang="es-ES" sz="3200" b="1" dirty="0">
                <a:ln w="12700">
                  <a:solidFill>
                    <a:schemeClr val="tx2"/>
                  </a:solidFill>
                </a:ln>
                <a:solidFill>
                  <a:schemeClr val="accent1">
                    <a:lumMod val="40000"/>
                    <a:lumOff val="60000"/>
                  </a:schemeClr>
                </a:solidFill>
                <a:effectLst>
                  <a:outerShdw blurRad="38100" dist="38100" dir="2700000" algn="tl">
                    <a:srgbClr val="000000">
                      <a:alpha val="43137"/>
                    </a:srgbClr>
                  </a:outerShdw>
                </a:effectLst>
                <a:latin typeface="+mj-lt"/>
                <a:ea typeface="+mj-ea"/>
                <a:cs typeface="+mj-cs"/>
              </a:rPr>
              <a:t>Ramón</a:t>
            </a:r>
            <a:r>
              <a:rPr lang="es-ES" sz="3200" b="1" dirty="0">
                <a:ln w="12700">
                  <a:solidFill>
                    <a:schemeClr val="tx2"/>
                  </a:solidFill>
                </a:ln>
                <a:solidFill>
                  <a:schemeClr val="accent1">
                    <a:lumMod val="40000"/>
                    <a:lumOff val="60000"/>
                  </a:schemeClr>
                </a:solidFill>
                <a:effectLst>
                  <a:outerShdw blurRad="50800" dist="38100" dir="8100000" algn="tr" rotWithShape="0">
                    <a:prstClr val="black">
                      <a:alpha val="40000"/>
                    </a:prstClr>
                  </a:outerShdw>
                </a:effectLst>
                <a:latin typeface="+mj-lt"/>
                <a:ea typeface="+mj-ea"/>
                <a:cs typeface="+mj-cs"/>
              </a:rPr>
              <a:t> Beltrán Sánchez</a:t>
            </a:r>
          </a:p>
          <a:p>
            <a:pPr fontAlgn="auto">
              <a:lnSpc>
                <a:spcPct val="80000"/>
              </a:lnSpc>
              <a:spcAft>
                <a:spcPts val="0"/>
              </a:spcAft>
              <a:defRPr/>
            </a:pPr>
            <a:r>
              <a:rPr lang="es-ES" sz="3200" b="1" dirty="0">
                <a:ln w="12700">
                  <a:solidFill>
                    <a:schemeClr val="tx2"/>
                  </a:solidFill>
                </a:ln>
                <a:solidFill>
                  <a:schemeClr val="accent1">
                    <a:lumMod val="40000"/>
                    <a:lumOff val="60000"/>
                  </a:schemeClr>
                </a:solidFill>
                <a:effectLst>
                  <a:outerShdw blurRad="50800" dist="38100" dir="8100000" algn="tr" rotWithShape="0">
                    <a:prstClr val="black">
                      <a:alpha val="40000"/>
                    </a:prstClr>
                  </a:outerShdw>
                </a:effectLst>
                <a:latin typeface="+mj-lt"/>
                <a:ea typeface="+mj-ea"/>
                <a:cs typeface="+mj-cs"/>
              </a:rPr>
              <a:t>Director: Jordi Bécares Ferrés</a:t>
            </a:r>
          </a:p>
          <a:p>
            <a:pPr fontAlgn="auto">
              <a:lnSpc>
                <a:spcPct val="80000"/>
              </a:lnSpc>
              <a:spcAft>
                <a:spcPts val="0"/>
              </a:spcAft>
              <a:defRPr/>
            </a:pPr>
            <a:endParaRPr lang="es-ES" sz="3200" b="1" dirty="0">
              <a:ln w="12700">
                <a:solidFill>
                  <a:schemeClr val="tx2"/>
                </a:solidFill>
              </a:ln>
              <a:solidFill>
                <a:schemeClr val="accent1">
                  <a:lumMod val="40000"/>
                  <a:lumOff val="60000"/>
                </a:schemeClr>
              </a:solidFill>
              <a:effectLst>
                <a:outerShdw blurRad="50800" dist="38100" dir="8100000" algn="tr" rotWithShape="0">
                  <a:prstClr val="black">
                    <a:alpha val="40000"/>
                  </a:prstClr>
                </a:outerShdw>
              </a:effectLst>
              <a:latin typeface="+mj-lt"/>
              <a:ea typeface="+mj-ea"/>
              <a:cs typeface="+mj-cs"/>
            </a:endParaRPr>
          </a:p>
          <a:p>
            <a:pPr fontAlgn="auto">
              <a:lnSpc>
                <a:spcPct val="80000"/>
              </a:lnSpc>
              <a:spcAft>
                <a:spcPts val="0"/>
              </a:spcAft>
              <a:defRPr/>
            </a:pPr>
            <a:r>
              <a:rPr lang="es-ES" sz="3200" b="1" dirty="0">
                <a:ln w="12700">
                  <a:solidFill>
                    <a:schemeClr val="tx2"/>
                  </a:solidFill>
                </a:ln>
                <a:solidFill>
                  <a:schemeClr val="accent1">
                    <a:lumMod val="40000"/>
                    <a:lumOff val="60000"/>
                  </a:schemeClr>
                </a:solidFill>
                <a:effectLst>
                  <a:outerShdw blurRad="50800" dist="38100" dir="8100000" algn="tr" rotWithShape="0">
                    <a:prstClr val="black">
                      <a:alpha val="40000"/>
                    </a:prstClr>
                  </a:outerShdw>
                </a:effectLst>
                <a:latin typeface="+mj-lt"/>
                <a:ea typeface="+mj-ea"/>
                <a:cs typeface="+mj-cs"/>
              </a:rPr>
              <a:t>Ingeniería Técnica Informática de Sistemas</a:t>
            </a:r>
          </a:p>
          <a:p>
            <a:pPr fontAlgn="auto">
              <a:lnSpc>
                <a:spcPct val="80000"/>
              </a:lnSpc>
              <a:spcAft>
                <a:spcPts val="0"/>
              </a:spcAft>
              <a:defRPr/>
            </a:pPr>
            <a:r>
              <a:rPr lang="es-ES" sz="3200" b="1" dirty="0">
                <a:ln w="12700">
                  <a:solidFill>
                    <a:schemeClr val="tx2"/>
                  </a:solidFill>
                </a:ln>
                <a:solidFill>
                  <a:schemeClr val="accent1">
                    <a:lumMod val="40000"/>
                    <a:lumOff val="60000"/>
                  </a:schemeClr>
                </a:solidFill>
                <a:effectLst>
                  <a:outerShdw blurRad="50800" dist="38100" dir="8100000" algn="tr" rotWithShape="0">
                    <a:prstClr val="black">
                      <a:alpha val="40000"/>
                    </a:prstClr>
                  </a:outerShdw>
                </a:effectLst>
                <a:latin typeface="+mj-lt"/>
                <a:ea typeface="+mj-ea"/>
                <a:cs typeface="+mj-cs"/>
              </a:rPr>
              <a:t>Universitat Oberta de Catalunya</a:t>
            </a:r>
          </a:p>
          <a:p>
            <a:pPr fontAlgn="auto">
              <a:lnSpc>
                <a:spcPct val="80000"/>
              </a:lnSpc>
              <a:spcAft>
                <a:spcPts val="0"/>
              </a:spcAft>
              <a:defRPr/>
            </a:pPr>
            <a:r>
              <a:rPr lang="es-ES" sz="3200" b="1" dirty="0">
                <a:ln w="12700">
                  <a:solidFill>
                    <a:schemeClr val="tx2"/>
                  </a:solidFill>
                </a:ln>
                <a:solidFill>
                  <a:schemeClr val="accent1">
                    <a:lumMod val="40000"/>
                    <a:lumOff val="60000"/>
                  </a:schemeClr>
                </a:solidFill>
                <a:effectLst>
                  <a:outerShdw blurRad="50800" dist="38100" dir="8100000" algn="tr" rotWithShape="0">
                    <a:prstClr val="black">
                      <a:alpha val="40000"/>
                    </a:prstClr>
                  </a:outerShdw>
                </a:effectLst>
                <a:latin typeface="+mj-lt"/>
                <a:ea typeface="+mj-ea"/>
                <a:cs typeface="+mj-cs"/>
              </a:rPr>
              <a:t>Junio de 2011</a:t>
            </a:r>
          </a:p>
        </p:txBody>
      </p:sp>
    </p:spTree>
  </p:cSld>
  <p:clrMapOvr>
    <a:masterClrMapping/>
  </p:clrMapOvr>
  <p:transition spd="slow" advTm="600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contenido"/>
          <p:cNvSpPr>
            <a:spLocks noGrp="1"/>
          </p:cNvSpPr>
          <p:nvPr>
            <p:ph sz="quarter" idx="13"/>
          </p:nvPr>
        </p:nvSpPr>
        <p:spPr>
          <a:xfrm>
            <a:off x="395536" y="1052736"/>
            <a:ext cx="8208912" cy="5184576"/>
          </a:xfrm>
          <a:extLst/>
        </p:spPr>
        <p:txBody>
          <a:bodyPr rtlCol="0">
            <a:noAutofit/>
          </a:bodyPr>
          <a:lstStyle/>
          <a:p>
            <a:pPr lvl="1">
              <a:buFont typeface="Wingdings" pitchFamily="2" charset="2"/>
              <a:buChar char="§"/>
              <a:defRPr/>
            </a:pPr>
            <a:r>
              <a:rPr lang="es-ES" dirty="0" smtClean="0">
                <a:ln>
                  <a:solidFill>
                    <a:schemeClr val="tx2"/>
                  </a:solidFill>
                </a:ln>
              </a:rPr>
              <a:t>Utilidad Meshprog </a:t>
            </a:r>
            <a:r>
              <a:rPr lang="es-ES" dirty="0">
                <a:ln>
                  <a:solidFill>
                    <a:schemeClr val="tx2"/>
                  </a:solidFill>
                </a:ln>
              </a:rPr>
              <a:t>(</a:t>
            </a:r>
            <a:r>
              <a:rPr lang="es-ES" dirty="0" smtClean="0">
                <a:ln>
                  <a:solidFill>
                    <a:schemeClr val="tx2"/>
                  </a:solidFill>
                </a:ln>
              </a:rPr>
              <a:t>desarrollada </a:t>
            </a:r>
            <a:r>
              <a:rPr lang="es-ES" dirty="0">
                <a:ln>
                  <a:solidFill>
                    <a:schemeClr val="tx2"/>
                  </a:solidFill>
                </a:ln>
              </a:rPr>
              <a:t>por </a:t>
            </a:r>
            <a:r>
              <a:rPr lang="es-ES" dirty="0" smtClean="0">
                <a:ln>
                  <a:solidFill>
                    <a:schemeClr val="tx2"/>
                  </a:solidFill>
                </a:ln>
              </a:rPr>
              <a:t>Meshnetics). Nos ha permitido </a:t>
            </a:r>
            <a:r>
              <a:rPr lang="es-ES" dirty="0">
                <a:ln>
                  <a:solidFill>
                    <a:schemeClr val="tx2"/>
                  </a:solidFill>
                </a:ln>
              </a:rPr>
              <a:t>programar las motas con </a:t>
            </a:r>
            <a:r>
              <a:rPr lang="es-ES" dirty="0" smtClean="0">
                <a:ln>
                  <a:solidFill>
                    <a:schemeClr val="tx2"/>
                  </a:solidFill>
                </a:ln>
              </a:rPr>
              <a:t>el software que hemos desarrollado </a:t>
            </a:r>
          </a:p>
          <a:p>
            <a:pPr lvl="1">
              <a:buFont typeface="Wingdings" pitchFamily="2" charset="2"/>
              <a:buChar char="§"/>
              <a:defRPr/>
            </a:pPr>
            <a:r>
              <a:rPr lang="es-ES" dirty="0" smtClean="0">
                <a:ln>
                  <a:solidFill>
                    <a:schemeClr val="tx2"/>
                  </a:solidFill>
                </a:ln>
              </a:rPr>
              <a:t>Instalación </a:t>
            </a:r>
            <a:r>
              <a:rPr lang="es-ES" dirty="0">
                <a:ln>
                  <a:solidFill>
                    <a:schemeClr val="tx2"/>
                  </a:solidFill>
                </a:ln>
              </a:rPr>
              <a:t>del IDE Eclipse </a:t>
            </a:r>
            <a:r>
              <a:rPr lang="es-ES" dirty="0" smtClean="0">
                <a:ln>
                  <a:solidFill>
                    <a:schemeClr val="tx2"/>
                  </a:solidFill>
                </a:ln>
              </a:rPr>
              <a:t>Ganymede</a:t>
            </a:r>
          </a:p>
          <a:p>
            <a:pPr lvl="1">
              <a:buFont typeface="Wingdings" pitchFamily="2" charset="2"/>
              <a:buChar char="§"/>
              <a:defRPr/>
            </a:pPr>
            <a:r>
              <a:rPr lang="es-ES" dirty="0" smtClean="0">
                <a:ln>
                  <a:solidFill>
                    <a:schemeClr val="tx2"/>
                  </a:solidFill>
                </a:ln>
              </a:rPr>
              <a:t>Instalación </a:t>
            </a:r>
            <a:r>
              <a:rPr lang="es-ES" dirty="0">
                <a:ln>
                  <a:solidFill>
                    <a:schemeClr val="tx2"/>
                  </a:solidFill>
                </a:ln>
              </a:rPr>
              <a:t>del </a:t>
            </a:r>
            <a:r>
              <a:rPr lang="es-ES" dirty="0" smtClean="0">
                <a:ln>
                  <a:solidFill>
                    <a:schemeClr val="tx2"/>
                  </a:solidFill>
                </a:ln>
              </a:rPr>
              <a:t>plugin Yeti </a:t>
            </a:r>
            <a:r>
              <a:rPr lang="es-ES" dirty="0">
                <a:ln>
                  <a:solidFill>
                    <a:schemeClr val="tx2"/>
                  </a:solidFill>
                </a:ln>
              </a:rPr>
              <a:t>(ETHZ), para integrar TinyOS sobre </a:t>
            </a:r>
            <a:r>
              <a:rPr lang="es-ES" dirty="0" smtClean="0">
                <a:ln>
                  <a:solidFill>
                    <a:schemeClr val="tx2"/>
                  </a:solidFill>
                </a:ln>
              </a:rPr>
              <a:t>Eclipse</a:t>
            </a:r>
          </a:p>
          <a:p>
            <a:pPr lvl="1">
              <a:buFont typeface="Wingdings" pitchFamily="2" charset="2"/>
              <a:buChar char="§"/>
              <a:defRPr/>
            </a:pPr>
            <a:r>
              <a:rPr lang="es-ES" dirty="0" smtClean="0">
                <a:ln>
                  <a:solidFill>
                    <a:schemeClr val="tx2"/>
                  </a:solidFill>
                </a:ln>
              </a:rPr>
              <a:t>Instalación </a:t>
            </a:r>
            <a:r>
              <a:rPr lang="es-ES" dirty="0">
                <a:ln>
                  <a:solidFill>
                    <a:schemeClr val="tx2"/>
                  </a:solidFill>
                </a:ln>
              </a:rPr>
              <a:t>Graphviz (software </a:t>
            </a:r>
            <a:r>
              <a:rPr lang="es-ES" dirty="0" smtClean="0">
                <a:ln>
                  <a:solidFill>
                    <a:schemeClr val="tx2"/>
                  </a:solidFill>
                </a:ln>
              </a:rPr>
              <a:t>Open Source que permite </a:t>
            </a:r>
            <a:r>
              <a:rPr lang="es-ES" dirty="0">
                <a:ln>
                  <a:solidFill>
                    <a:schemeClr val="tx2"/>
                  </a:solidFill>
                </a:ln>
              </a:rPr>
              <a:t>visualizar gráficamente la estructura </a:t>
            </a:r>
            <a:r>
              <a:rPr lang="es-ES" dirty="0" smtClean="0">
                <a:ln>
                  <a:solidFill>
                    <a:schemeClr val="tx2"/>
                  </a:solidFill>
                </a:ln>
              </a:rPr>
              <a:t>del software desarrollado)</a:t>
            </a:r>
            <a:endParaRPr lang="es-ES" dirty="0">
              <a:ln>
                <a:solidFill>
                  <a:schemeClr val="tx2"/>
                </a:solidFill>
              </a:ln>
            </a:endParaRPr>
          </a:p>
          <a:p>
            <a:pPr marL="0" indent="0">
              <a:buFont typeface="Arial" charset="0"/>
              <a:buNone/>
              <a:defRPr/>
            </a:pPr>
            <a:endParaRPr lang="es-ES" sz="1800" dirty="0">
              <a:ln>
                <a:solidFill>
                  <a:schemeClr val="tx2"/>
                </a:solidFill>
              </a:ln>
            </a:endParaRPr>
          </a:p>
          <a:p>
            <a:pPr>
              <a:defRPr/>
            </a:pPr>
            <a:r>
              <a:rPr lang="es-ES" sz="1800" dirty="0" smtClean="0">
                <a:ln>
                  <a:solidFill>
                    <a:schemeClr val="tx2"/>
                  </a:solidFill>
                </a:ln>
              </a:rPr>
              <a:t>La instalación del software de ejemplo disponible para nuestras motas, ha sido una parte fundamental en el desarrollo del proyecto:</a:t>
            </a:r>
            <a:endParaRPr lang="es-ES" sz="1800" dirty="0">
              <a:ln>
                <a:solidFill>
                  <a:schemeClr val="tx2"/>
                </a:solidFill>
              </a:ln>
            </a:endParaRPr>
          </a:p>
          <a:p>
            <a:pPr>
              <a:defRPr/>
            </a:pPr>
            <a:endParaRPr lang="es-ES" sz="1800" dirty="0">
              <a:ln>
                <a:solidFill>
                  <a:schemeClr val="tx2"/>
                </a:solidFill>
              </a:ln>
            </a:endParaRPr>
          </a:p>
          <a:p>
            <a:pPr lvl="1">
              <a:buFont typeface="Wingdings" pitchFamily="2" charset="2"/>
              <a:buChar char="§"/>
              <a:defRPr/>
            </a:pPr>
            <a:r>
              <a:rPr lang="es-ES" dirty="0">
                <a:ln>
                  <a:solidFill>
                    <a:schemeClr val="tx2"/>
                  </a:solidFill>
                </a:ln>
                <a:solidFill>
                  <a:schemeClr val="tx2"/>
                </a:solidFill>
              </a:rPr>
              <a:t>BaseStation: Su función es la de realizan de transceptor entre la mota remota y el PC al que se conecta</a:t>
            </a:r>
          </a:p>
          <a:p>
            <a:pPr lvl="1">
              <a:buFont typeface="Wingdings" pitchFamily="2" charset="2"/>
              <a:buChar char="§"/>
              <a:defRPr/>
            </a:pPr>
            <a:r>
              <a:rPr lang="es-ES" dirty="0" smtClean="0">
                <a:ln>
                  <a:solidFill>
                    <a:schemeClr val="tx2"/>
                  </a:solidFill>
                </a:ln>
                <a:solidFill>
                  <a:schemeClr val="tx2"/>
                </a:solidFill>
              </a:rPr>
              <a:t>BlinkCou</a:t>
            </a:r>
            <a:r>
              <a:rPr lang="es-ES" dirty="0">
                <a:ln>
                  <a:solidFill>
                    <a:schemeClr val="tx2"/>
                  </a:solidFill>
                </a:ln>
                <a:solidFill>
                  <a:schemeClr val="tx2"/>
                </a:solidFill>
              </a:rPr>
              <a:t>: Contiene </a:t>
            </a:r>
            <a:r>
              <a:rPr lang="es-ES" dirty="0" smtClean="0">
                <a:ln>
                  <a:solidFill>
                    <a:schemeClr val="tx2"/>
                  </a:solidFill>
                </a:ln>
                <a:solidFill>
                  <a:schemeClr val="tx2"/>
                </a:solidFill>
              </a:rPr>
              <a:t>el </a:t>
            </a:r>
            <a:r>
              <a:rPr lang="es-ES" dirty="0">
                <a:ln>
                  <a:solidFill>
                    <a:schemeClr val="tx2"/>
                  </a:solidFill>
                </a:ln>
                <a:solidFill>
                  <a:schemeClr val="tx2"/>
                </a:solidFill>
              </a:rPr>
              <a:t>software necesario para poder hacer lecturas de todos los sensores y programar el botón USR de la mota</a:t>
            </a:r>
          </a:p>
          <a:p>
            <a:pPr lvl="1">
              <a:buFont typeface="Wingdings" pitchFamily="2" charset="2"/>
              <a:buChar char="§"/>
              <a:defRPr/>
            </a:pPr>
            <a:r>
              <a:rPr lang="es-ES" dirty="0">
                <a:ln>
                  <a:solidFill>
                    <a:schemeClr val="tx2"/>
                  </a:solidFill>
                </a:ln>
                <a:solidFill>
                  <a:schemeClr val="tx2"/>
                </a:solidFill>
              </a:rPr>
              <a:t>COUTester: La clase java MainTester, reúne todas las funcionalidades necesarias para poder recibir y enviar mensajes desde y hacia las motas  </a:t>
            </a:r>
          </a:p>
        </p:txBody>
      </p:sp>
      <p:sp>
        <p:nvSpPr>
          <p:cNvPr id="8" name="7 Marcador de número de diapositiva"/>
          <p:cNvSpPr>
            <a:spLocks noGrp="1"/>
          </p:cNvSpPr>
          <p:nvPr>
            <p:ph type="sldNum" sz="quarter" idx="15"/>
          </p:nvPr>
        </p:nvSpPr>
        <p:spPr/>
        <p:txBody>
          <a:bodyPr/>
          <a:lstStyle/>
          <a:p>
            <a:pPr>
              <a:defRPr/>
            </a:pPr>
            <a:fld id="{25F5796E-1B77-46B8-85CE-8E23A1E39025}" type="slidenum">
              <a:rPr lang="es-ES" sz="2400"/>
              <a:pPr>
                <a:defRPr/>
              </a:pPr>
              <a:t>10</a:t>
            </a:fld>
            <a:endParaRPr lang="es-ES" sz="2400" dirty="0"/>
          </a:p>
        </p:txBody>
      </p:sp>
      <p:sp>
        <p:nvSpPr>
          <p:cNvPr id="3" name="2 Marcador de pie de página"/>
          <p:cNvSpPr>
            <a:spLocks noGrp="1"/>
          </p:cNvSpPr>
          <p:nvPr>
            <p:ph type="ftr" sz="quarter" idx="14"/>
          </p:nvPr>
        </p:nvSpPr>
        <p:spPr>
          <a:xfrm>
            <a:off x="467544" y="6530826"/>
            <a:ext cx="7954936" cy="328464"/>
          </a:xfrm>
        </p:spPr>
        <p:txBody>
          <a:bodyPr/>
          <a:lstStyle/>
          <a:p>
            <a:pPr>
              <a:defRPr/>
            </a:pPr>
            <a:r>
              <a:rPr lang="es-ES" sz="2000" b="1">
                <a:ln>
                  <a:solidFill>
                    <a:schemeClr val="tx2"/>
                  </a:solidFill>
                </a:ln>
                <a:solidFill>
                  <a:schemeClr val="bg1"/>
                </a:solidFill>
              </a:rPr>
              <a:t>TFC Sistemas Empotrados					     UOC 2011</a:t>
            </a:r>
          </a:p>
        </p:txBody>
      </p:sp>
      <p:sp>
        <p:nvSpPr>
          <p:cNvPr id="4" name="3 CuadroTexto"/>
          <p:cNvSpPr txBox="1"/>
          <p:nvPr/>
        </p:nvSpPr>
        <p:spPr>
          <a:xfrm>
            <a:off x="395536" y="80154"/>
            <a:ext cx="7488832" cy="830997"/>
          </a:xfrm>
          <a:prstGeom prst="rect">
            <a:avLst/>
          </a:prstGeom>
          <a:noFill/>
        </p:spPr>
        <p:txBody>
          <a:bodyPr>
            <a:spAutoFit/>
          </a:bodyPr>
          <a:lstStyle/>
          <a:p>
            <a:pPr fontAlgn="auto">
              <a:spcBef>
                <a:spcPts val="0"/>
              </a:spcBef>
              <a:spcAft>
                <a:spcPts val="0"/>
              </a:spcAft>
              <a:defRPr/>
            </a:pPr>
            <a:r>
              <a:rPr lang="es-ES" sz="4800" b="1" dirty="0">
                <a:ln>
                  <a:solidFill>
                    <a:schemeClr val="tx2"/>
                  </a:solidFill>
                </a:ln>
                <a:solidFill>
                  <a:schemeClr val="accent1">
                    <a:lumMod val="40000"/>
                    <a:lumOff val="60000"/>
                  </a:schemeClr>
                </a:solidFill>
                <a:effectLst>
                  <a:outerShdw blurRad="38100" dist="38100" dir="2700000" algn="tl">
                    <a:srgbClr val="000000">
                      <a:alpha val="43137"/>
                    </a:srgbClr>
                  </a:outerShdw>
                </a:effectLst>
                <a:latin typeface="+mj-lt"/>
                <a:cs typeface="+mn-cs"/>
              </a:rPr>
              <a:t>Entorno de desarrollo (II)</a:t>
            </a:r>
          </a:p>
        </p:txBody>
      </p:sp>
      <p:cxnSp>
        <p:nvCxnSpPr>
          <p:cNvPr id="6" name="5 Conector recto"/>
          <p:cNvCxnSpPr/>
          <p:nvPr/>
        </p:nvCxnSpPr>
        <p:spPr>
          <a:xfrm>
            <a:off x="107950" y="911225"/>
            <a:ext cx="9036050" cy="0"/>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Tm="30000">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contenido"/>
          <p:cNvSpPr>
            <a:spLocks noGrp="1"/>
          </p:cNvSpPr>
          <p:nvPr>
            <p:ph sz="quarter" idx="13"/>
          </p:nvPr>
        </p:nvSpPr>
        <p:spPr>
          <a:xfrm>
            <a:off x="306093" y="5589240"/>
            <a:ext cx="7752057" cy="792088"/>
          </a:xfrm>
          <a:extLst/>
        </p:spPr>
        <p:txBody>
          <a:bodyPr rtlCol="0">
            <a:noAutofit/>
          </a:bodyPr>
          <a:lstStyle/>
          <a:p>
            <a:pPr marL="0" indent="0" eaLnBrk="1" fontAlgn="auto" hangingPunct="1">
              <a:spcAft>
                <a:spcPts val="0"/>
              </a:spcAft>
              <a:buFont typeface="Arial" charset="0"/>
              <a:buNone/>
              <a:defRPr/>
            </a:pPr>
            <a:r>
              <a:rPr lang="es-ES" sz="1600" dirty="0" smtClean="0">
                <a:ln>
                  <a:solidFill>
                    <a:schemeClr val="tx2"/>
                  </a:solidFill>
                </a:ln>
              </a:rPr>
              <a:t>(*) SerialForwarder forma parte de TinyOS. Este software hace la función de intermediario entre nuestra aplicación y el interfaz serie. De esta forma, la gestión de dicho interfaz es completamente transparente para nosotros</a:t>
            </a:r>
            <a:endParaRPr lang="es-ES" sz="1600" dirty="0">
              <a:ln>
                <a:solidFill>
                  <a:schemeClr val="tx2"/>
                </a:solidFill>
              </a:ln>
              <a:solidFill>
                <a:schemeClr val="accent1">
                  <a:lumMod val="40000"/>
                  <a:lumOff val="60000"/>
                </a:schemeClr>
              </a:solidFill>
            </a:endParaRPr>
          </a:p>
        </p:txBody>
      </p:sp>
      <p:sp>
        <p:nvSpPr>
          <p:cNvPr id="8" name="7 Marcador de número de diapositiva"/>
          <p:cNvSpPr>
            <a:spLocks noGrp="1"/>
          </p:cNvSpPr>
          <p:nvPr>
            <p:ph type="sldNum" sz="quarter" idx="15"/>
          </p:nvPr>
        </p:nvSpPr>
        <p:spPr/>
        <p:txBody>
          <a:bodyPr/>
          <a:lstStyle/>
          <a:p>
            <a:pPr>
              <a:defRPr/>
            </a:pPr>
            <a:fld id="{EE2D0EC0-6F7F-4A4D-9B19-F88D9A7E7A3E}" type="slidenum">
              <a:rPr lang="es-ES" sz="2400"/>
              <a:pPr>
                <a:defRPr/>
              </a:pPr>
              <a:t>11</a:t>
            </a:fld>
            <a:endParaRPr lang="es-ES" sz="2400" dirty="0"/>
          </a:p>
        </p:txBody>
      </p:sp>
      <p:sp>
        <p:nvSpPr>
          <p:cNvPr id="3" name="2 Marcador de pie de página"/>
          <p:cNvSpPr>
            <a:spLocks noGrp="1"/>
          </p:cNvSpPr>
          <p:nvPr>
            <p:ph type="ftr" sz="quarter" idx="14"/>
          </p:nvPr>
        </p:nvSpPr>
        <p:spPr>
          <a:xfrm>
            <a:off x="467544" y="6530826"/>
            <a:ext cx="7954936" cy="328464"/>
          </a:xfrm>
        </p:spPr>
        <p:txBody>
          <a:bodyPr/>
          <a:lstStyle/>
          <a:p>
            <a:pPr>
              <a:defRPr/>
            </a:pPr>
            <a:r>
              <a:rPr lang="es-ES" sz="2000" b="1">
                <a:ln>
                  <a:solidFill>
                    <a:schemeClr val="tx2"/>
                  </a:solidFill>
                </a:ln>
                <a:solidFill>
                  <a:schemeClr val="bg1"/>
                </a:solidFill>
              </a:rPr>
              <a:t>TFC Sistemas Empotrados					     UOC 2011</a:t>
            </a:r>
          </a:p>
        </p:txBody>
      </p:sp>
      <p:sp>
        <p:nvSpPr>
          <p:cNvPr id="4" name="3 CuadroTexto"/>
          <p:cNvSpPr txBox="1"/>
          <p:nvPr/>
        </p:nvSpPr>
        <p:spPr>
          <a:xfrm>
            <a:off x="323528" y="80154"/>
            <a:ext cx="7488832" cy="830997"/>
          </a:xfrm>
          <a:prstGeom prst="rect">
            <a:avLst/>
          </a:prstGeom>
          <a:noFill/>
        </p:spPr>
        <p:txBody>
          <a:bodyPr>
            <a:spAutoFit/>
          </a:bodyPr>
          <a:lstStyle/>
          <a:p>
            <a:pPr fontAlgn="auto">
              <a:spcBef>
                <a:spcPts val="0"/>
              </a:spcBef>
              <a:spcAft>
                <a:spcPts val="0"/>
              </a:spcAft>
              <a:defRPr/>
            </a:pPr>
            <a:r>
              <a:rPr lang="es-ES" sz="4800" b="1" dirty="0">
                <a:ln>
                  <a:solidFill>
                    <a:schemeClr val="tx2"/>
                  </a:solidFill>
                </a:ln>
                <a:solidFill>
                  <a:schemeClr val="accent1">
                    <a:lumMod val="40000"/>
                    <a:lumOff val="60000"/>
                  </a:schemeClr>
                </a:solidFill>
                <a:effectLst>
                  <a:outerShdw blurRad="38100" dist="38100" dir="2700000" algn="tl">
                    <a:srgbClr val="000000">
                      <a:alpha val="43137"/>
                    </a:srgbClr>
                  </a:outerShdw>
                </a:effectLst>
                <a:latin typeface="+mj-lt"/>
                <a:cs typeface="+mn-cs"/>
              </a:rPr>
              <a:t>Entorno de desarrollo (III)</a:t>
            </a:r>
          </a:p>
        </p:txBody>
      </p:sp>
      <p:cxnSp>
        <p:nvCxnSpPr>
          <p:cNvPr id="6" name="5 Conector recto"/>
          <p:cNvCxnSpPr/>
          <p:nvPr/>
        </p:nvCxnSpPr>
        <p:spPr>
          <a:xfrm>
            <a:off x="107950" y="911225"/>
            <a:ext cx="9036050"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4343" name="Picture 3" descr="C:\_Carpeta\_Personal\__UOC\_Curso 2010-2011\Segundo_semestre\1. TFC.Sistemas empotrados\4. Memoria\WSNmot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0675" y="2133600"/>
            <a:ext cx="984250"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4" name="Picture 4" descr="C:\_Carpeta\_Personal\__UOC\_Curso 2010-2011\Segundo_semestre\1. TFC.Sistemas empotrados\4. Memoria\WSNmot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5925" y="3035300"/>
            <a:ext cx="984250"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5" name="laptop"/>
          <p:cNvSpPr>
            <a:spLocks noEditPoints="1" noChangeArrowheads="1"/>
          </p:cNvSpPr>
          <p:nvPr/>
        </p:nvSpPr>
        <p:spPr bwMode="auto">
          <a:xfrm>
            <a:off x="1274763" y="2768600"/>
            <a:ext cx="1368425" cy="958850"/>
          </a:xfrm>
          <a:custGeom>
            <a:avLst/>
            <a:gdLst>
              <a:gd name="T0" fmla="*/ 2147483647 w 21600"/>
              <a:gd name="T1" fmla="*/ 0 h 21600"/>
              <a:gd name="T2" fmla="*/ 2147483647 w 21600"/>
              <a:gd name="T3" fmla="*/ 2147483647 h 21600"/>
              <a:gd name="T4" fmla="*/ 2147483647 w 21600"/>
              <a:gd name="T5" fmla="*/ 0 h 21600"/>
              <a:gd name="T6" fmla="*/ 2147483647 w 21600"/>
              <a:gd name="T7" fmla="*/ 2147483647 h 21600"/>
              <a:gd name="T8" fmla="*/ 2147483647 w 21600"/>
              <a:gd name="T9" fmla="*/ 0 h 21600"/>
              <a:gd name="T10" fmla="*/ 2147483647 w 21600"/>
              <a:gd name="T11" fmla="*/ 2147483647 h 21600"/>
              <a:gd name="T12" fmla="*/ 0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es-ES"/>
          </a:p>
        </p:txBody>
      </p:sp>
      <p:sp>
        <p:nvSpPr>
          <p:cNvPr id="14346" name="8 CuadroTexto"/>
          <p:cNvSpPr txBox="1">
            <a:spLocks noChangeArrowheads="1"/>
          </p:cNvSpPr>
          <p:nvPr/>
        </p:nvSpPr>
        <p:spPr bwMode="auto">
          <a:xfrm>
            <a:off x="950913" y="3765550"/>
            <a:ext cx="2016125" cy="373063"/>
          </a:xfrm>
          <a:prstGeom prst="rect">
            <a:avLst/>
          </a:prstGeom>
          <a:solidFill>
            <a:schemeClr val="bg1"/>
          </a:solidFill>
          <a:ln w="9525">
            <a:solidFill>
              <a:schemeClr val="accent1">
                <a:alpha val="87842"/>
              </a:schemeClr>
            </a:solidFill>
            <a:miter lim="800000"/>
            <a:headEnd/>
            <a:tailEnd/>
          </a:ln>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s-ES"/>
              <a:t>PC</a:t>
            </a:r>
          </a:p>
        </p:txBody>
      </p:sp>
      <p:sp>
        <p:nvSpPr>
          <p:cNvPr id="14347" name="12 CuadroTexto"/>
          <p:cNvSpPr txBox="1">
            <a:spLocks noChangeArrowheads="1"/>
          </p:cNvSpPr>
          <p:nvPr/>
        </p:nvSpPr>
        <p:spPr bwMode="auto">
          <a:xfrm>
            <a:off x="950913" y="4124325"/>
            <a:ext cx="2016125" cy="371475"/>
          </a:xfrm>
          <a:prstGeom prst="rect">
            <a:avLst/>
          </a:prstGeom>
          <a:solidFill>
            <a:schemeClr val="bg1"/>
          </a:solidFill>
          <a:ln w="9525">
            <a:solidFill>
              <a:schemeClr val="accent1">
                <a:alpha val="87842"/>
              </a:schemeClr>
            </a:solidFill>
            <a:miter lim="800000"/>
            <a:headEnd/>
            <a:tailEnd/>
          </a:ln>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s-ES"/>
              <a:t>SerialForwarder(*)</a:t>
            </a:r>
          </a:p>
        </p:txBody>
      </p:sp>
      <p:sp>
        <p:nvSpPr>
          <p:cNvPr id="14348" name="13 CuadroTexto"/>
          <p:cNvSpPr txBox="1">
            <a:spLocks noChangeArrowheads="1"/>
          </p:cNvSpPr>
          <p:nvPr/>
        </p:nvSpPr>
        <p:spPr bwMode="auto">
          <a:xfrm>
            <a:off x="1954213" y="4497388"/>
            <a:ext cx="1008062" cy="652462"/>
          </a:xfrm>
          <a:prstGeom prst="rect">
            <a:avLst/>
          </a:prstGeom>
          <a:solidFill>
            <a:schemeClr val="bg1"/>
          </a:solidFill>
          <a:ln w="9525">
            <a:solidFill>
              <a:schemeClr val="accent1">
                <a:alpha val="87842"/>
              </a:schemeClr>
            </a:solidFill>
            <a:miter lim="800000"/>
            <a:headEnd/>
            <a:tailEnd/>
          </a:ln>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s-ES"/>
              <a:t>Interfaz serie</a:t>
            </a:r>
          </a:p>
        </p:txBody>
      </p:sp>
      <p:sp>
        <p:nvSpPr>
          <p:cNvPr id="14349" name="14 CuadroTexto"/>
          <p:cNvSpPr txBox="1">
            <a:spLocks noChangeArrowheads="1"/>
          </p:cNvSpPr>
          <p:nvPr/>
        </p:nvSpPr>
        <p:spPr bwMode="auto">
          <a:xfrm>
            <a:off x="3508375" y="4154488"/>
            <a:ext cx="2016125" cy="373062"/>
          </a:xfrm>
          <a:prstGeom prst="rect">
            <a:avLst/>
          </a:prstGeom>
          <a:solidFill>
            <a:schemeClr val="bg1"/>
          </a:solidFill>
          <a:ln w="9525">
            <a:solidFill>
              <a:schemeClr val="accent1">
                <a:alpha val="87842"/>
              </a:schemeClr>
            </a:solidFill>
            <a:miter lim="800000"/>
            <a:headEnd/>
            <a:tailEnd/>
          </a:ln>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s-ES"/>
              <a:t>Mota Base</a:t>
            </a:r>
          </a:p>
        </p:txBody>
      </p:sp>
      <p:sp>
        <p:nvSpPr>
          <p:cNvPr id="14350" name="15 CuadroTexto"/>
          <p:cNvSpPr txBox="1">
            <a:spLocks noChangeArrowheads="1"/>
          </p:cNvSpPr>
          <p:nvPr/>
        </p:nvSpPr>
        <p:spPr bwMode="auto">
          <a:xfrm>
            <a:off x="4510088" y="4521200"/>
            <a:ext cx="1009650" cy="652463"/>
          </a:xfrm>
          <a:prstGeom prst="rect">
            <a:avLst/>
          </a:prstGeom>
          <a:solidFill>
            <a:schemeClr val="bg1"/>
          </a:solidFill>
          <a:ln w="9525">
            <a:solidFill>
              <a:schemeClr val="accent1">
                <a:alpha val="87842"/>
              </a:schemeClr>
            </a:solidFill>
            <a:miter lim="800000"/>
            <a:headEnd/>
            <a:tailEnd/>
          </a:ln>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s-ES"/>
              <a:t>Interfaz radio</a:t>
            </a:r>
          </a:p>
        </p:txBody>
      </p:sp>
      <p:sp>
        <p:nvSpPr>
          <p:cNvPr id="14351" name="16 CuadroTexto"/>
          <p:cNvSpPr txBox="1">
            <a:spLocks noChangeArrowheads="1"/>
          </p:cNvSpPr>
          <p:nvPr/>
        </p:nvSpPr>
        <p:spPr bwMode="auto">
          <a:xfrm>
            <a:off x="3502025" y="4519613"/>
            <a:ext cx="1008063" cy="652462"/>
          </a:xfrm>
          <a:prstGeom prst="rect">
            <a:avLst/>
          </a:prstGeom>
          <a:solidFill>
            <a:schemeClr val="bg1"/>
          </a:solidFill>
          <a:ln w="9525">
            <a:solidFill>
              <a:schemeClr val="accent1">
                <a:alpha val="87842"/>
              </a:schemeClr>
            </a:solidFill>
            <a:miter lim="800000"/>
            <a:headEnd/>
            <a:tailEnd/>
          </a:ln>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s-ES"/>
              <a:t>Interfaz serie</a:t>
            </a:r>
          </a:p>
        </p:txBody>
      </p:sp>
      <p:cxnSp>
        <p:nvCxnSpPr>
          <p:cNvPr id="11" name="10 Conector recto"/>
          <p:cNvCxnSpPr>
            <a:stCxn id="14348" idx="3"/>
          </p:cNvCxnSpPr>
          <p:nvPr/>
        </p:nvCxnSpPr>
        <p:spPr>
          <a:xfrm flipV="1">
            <a:off x="2962275" y="4822825"/>
            <a:ext cx="5397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17 Conector angular"/>
          <p:cNvCxnSpPr>
            <a:stCxn id="14350" idx="3"/>
            <a:endCxn id="14355" idx="2"/>
          </p:cNvCxnSpPr>
          <p:nvPr/>
        </p:nvCxnSpPr>
        <p:spPr>
          <a:xfrm flipV="1">
            <a:off x="5519738" y="4295775"/>
            <a:ext cx="1022350" cy="552450"/>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4354" name="23 CuadroTexto"/>
          <p:cNvSpPr txBox="1">
            <a:spLocks noChangeArrowheads="1"/>
          </p:cNvSpPr>
          <p:nvPr/>
        </p:nvSpPr>
        <p:spPr bwMode="auto">
          <a:xfrm>
            <a:off x="6042025" y="3259138"/>
            <a:ext cx="2016125" cy="373062"/>
          </a:xfrm>
          <a:prstGeom prst="rect">
            <a:avLst/>
          </a:prstGeom>
          <a:solidFill>
            <a:schemeClr val="bg1"/>
          </a:solidFill>
          <a:ln w="9525">
            <a:solidFill>
              <a:schemeClr val="accent1">
                <a:alpha val="87842"/>
              </a:schemeClr>
            </a:solidFill>
            <a:miter lim="800000"/>
            <a:headEnd/>
            <a:tailEnd/>
          </a:ln>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s-ES"/>
              <a:t>Mota Remota</a:t>
            </a:r>
          </a:p>
        </p:txBody>
      </p:sp>
      <p:sp>
        <p:nvSpPr>
          <p:cNvPr id="14355" name="24 CuadroTexto"/>
          <p:cNvSpPr txBox="1">
            <a:spLocks noChangeArrowheads="1"/>
          </p:cNvSpPr>
          <p:nvPr/>
        </p:nvSpPr>
        <p:spPr bwMode="auto">
          <a:xfrm>
            <a:off x="6037263" y="3643313"/>
            <a:ext cx="1009650" cy="652462"/>
          </a:xfrm>
          <a:prstGeom prst="rect">
            <a:avLst/>
          </a:prstGeom>
          <a:solidFill>
            <a:schemeClr val="bg1"/>
          </a:solidFill>
          <a:ln w="9525">
            <a:solidFill>
              <a:schemeClr val="accent1">
                <a:alpha val="87842"/>
              </a:schemeClr>
            </a:solidFill>
            <a:miter lim="800000"/>
            <a:headEnd/>
            <a:tailEnd/>
          </a:ln>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s-ES"/>
              <a:t>Interfaz radio</a:t>
            </a:r>
          </a:p>
        </p:txBody>
      </p:sp>
      <p:sp>
        <p:nvSpPr>
          <p:cNvPr id="20" name="6 Marcador de contenido"/>
          <p:cNvSpPr txBox="1">
            <a:spLocks/>
          </p:cNvSpPr>
          <p:nvPr/>
        </p:nvSpPr>
        <p:spPr bwMode="auto">
          <a:xfrm>
            <a:off x="323528" y="1052736"/>
            <a:ext cx="8280920"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2800" kern="1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Calibri" pitchFamily="34"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eaLnBrk="1" fontAlgn="auto" hangingPunct="1">
              <a:spcAft>
                <a:spcPts val="0"/>
              </a:spcAft>
              <a:defRPr/>
            </a:pPr>
            <a:r>
              <a:rPr lang="es-ES" sz="1800" dirty="0" smtClean="0">
                <a:ln>
                  <a:solidFill>
                    <a:schemeClr val="tx2"/>
                  </a:solidFill>
                </a:ln>
              </a:rPr>
              <a:t>La siguiente ilustración describe de una manera gráfica todos y cada uno de los componentes que forman el entorno de desarrollo de nuestro proyecto</a:t>
            </a:r>
            <a:endParaRPr lang="es-ES" dirty="0">
              <a:ln>
                <a:solidFill>
                  <a:schemeClr val="tx2"/>
                </a:solidFill>
              </a:ln>
              <a:solidFill>
                <a:schemeClr val="accent1">
                  <a:lumMod val="40000"/>
                  <a:lumOff val="60000"/>
                </a:schemeClr>
              </a:solidFill>
            </a:endParaRPr>
          </a:p>
        </p:txBody>
      </p:sp>
    </p:spTree>
  </p:cSld>
  <p:clrMapOvr>
    <a:masterClrMapping/>
  </p:clrMapOvr>
  <p:transition spd="slow" advTm="30000">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número de diapositiva"/>
          <p:cNvSpPr>
            <a:spLocks noGrp="1"/>
          </p:cNvSpPr>
          <p:nvPr>
            <p:ph type="sldNum" sz="quarter" idx="15"/>
          </p:nvPr>
        </p:nvSpPr>
        <p:spPr/>
        <p:txBody>
          <a:bodyPr/>
          <a:lstStyle/>
          <a:p>
            <a:pPr>
              <a:defRPr/>
            </a:pPr>
            <a:fld id="{3F6BBA57-78BC-4627-BB42-D7A50921ADE2}" type="slidenum">
              <a:rPr lang="es-ES" sz="2400"/>
              <a:pPr>
                <a:defRPr/>
              </a:pPr>
              <a:t>12</a:t>
            </a:fld>
            <a:endParaRPr lang="es-ES" sz="2400" dirty="0"/>
          </a:p>
        </p:txBody>
      </p:sp>
      <p:sp>
        <p:nvSpPr>
          <p:cNvPr id="3" name="2 Marcador de pie de página"/>
          <p:cNvSpPr>
            <a:spLocks noGrp="1"/>
          </p:cNvSpPr>
          <p:nvPr>
            <p:ph type="ftr" sz="quarter" idx="14"/>
          </p:nvPr>
        </p:nvSpPr>
        <p:spPr>
          <a:xfrm>
            <a:off x="467544" y="6530826"/>
            <a:ext cx="7954936" cy="328464"/>
          </a:xfrm>
        </p:spPr>
        <p:txBody>
          <a:bodyPr/>
          <a:lstStyle/>
          <a:p>
            <a:pPr>
              <a:defRPr/>
            </a:pPr>
            <a:r>
              <a:rPr lang="es-ES" sz="2000" b="1">
                <a:ln>
                  <a:solidFill>
                    <a:schemeClr val="tx2"/>
                  </a:solidFill>
                </a:ln>
                <a:solidFill>
                  <a:schemeClr val="bg1"/>
                </a:solidFill>
              </a:rPr>
              <a:t>TFC Sistemas Empotrados					     UOC 2011</a:t>
            </a:r>
          </a:p>
        </p:txBody>
      </p:sp>
      <p:sp>
        <p:nvSpPr>
          <p:cNvPr id="4" name="3 CuadroTexto"/>
          <p:cNvSpPr txBox="1"/>
          <p:nvPr/>
        </p:nvSpPr>
        <p:spPr>
          <a:xfrm>
            <a:off x="323528" y="80154"/>
            <a:ext cx="7488832" cy="830997"/>
          </a:xfrm>
          <a:prstGeom prst="rect">
            <a:avLst/>
          </a:prstGeom>
          <a:noFill/>
        </p:spPr>
        <p:txBody>
          <a:bodyPr>
            <a:spAutoFit/>
          </a:bodyPr>
          <a:lstStyle/>
          <a:p>
            <a:pPr fontAlgn="auto">
              <a:spcBef>
                <a:spcPts val="0"/>
              </a:spcBef>
              <a:spcAft>
                <a:spcPts val="0"/>
              </a:spcAft>
              <a:defRPr/>
            </a:pPr>
            <a:r>
              <a:rPr lang="es-ES" sz="4800" b="1" dirty="0">
                <a:ln>
                  <a:solidFill>
                    <a:schemeClr val="tx2"/>
                  </a:solidFill>
                </a:ln>
                <a:solidFill>
                  <a:schemeClr val="accent1">
                    <a:lumMod val="40000"/>
                    <a:lumOff val="60000"/>
                  </a:schemeClr>
                </a:solidFill>
                <a:effectLst>
                  <a:outerShdw blurRad="38100" dist="38100" dir="2700000" algn="tl">
                    <a:srgbClr val="000000">
                      <a:alpha val="43137"/>
                    </a:srgbClr>
                  </a:outerShdw>
                </a:effectLst>
                <a:latin typeface="+mj-lt"/>
                <a:cs typeface="+mn-cs"/>
              </a:rPr>
              <a:t>Funcionamiento Software (I)</a:t>
            </a:r>
          </a:p>
        </p:txBody>
      </p:sp>
      <p:cxnSp>
        <p:nvCxnSpPr>
          <p:cNvPr id="6" name="5 Conector recto"/>
          <p:cNvCxnSpPr/>
          <p:nvPr/>
        </p:nvCxnSpPr>
        <p:spPr>
          <a:xfrm>
            <a:off x="179388" y="911225"/>
            <a:ext cx="8964612"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5366" name="8 CuadroTexto"/>
          <p:cNvSpPr txBox="1">
            <a:spLocks noChangeArrowheads="1"/>
          </p:cNvSpPr>
          <p:nvPr/>
        </p:nvSpPr>
        <p:spPr bwMode="auto">
          <a:xfrm>
            <a:off x="755650" y="1341438"/>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s-ES"/>
          </a:p>
        </p:txBody>
      </p:sp>
      <p:sp>
        <p:nvSpPr>
          <p:cNvPr id="11" name="10 CuadroTexto"/>
          <p:cNvSpPr txBox="1"/>
          <p:nvPr/>
        </p:nvSpPr>
        <p:spPr>
          <a:xfrm>
            <a:off x="323528" y="1017603"/>
            <a:ext cx="8280920" cy="5355312"/>
          </a:xfrm>
          <a:prstGeom prst="rect">
            <a:avLst/>
          </a:prstGeom>
          <a:noFill/>
        </p:spPr>
        <p:txBody>
          <a:bodyPr>
            <a:spAutoFit/>
          </a:bodyPr>
          <a:lstStyle/>
          <a:p>
            <a:pPr marL="285750" lvl="7" indent="-285750" fontAlgn="base">
              <a:spcBef>
                <a:spcPct val="0"/>
              </a:spcBef>
              <a:spcAft>
                <a:spcPct val="0"/>
              </a:spcAft>
              <a:buFont typeface="Calibri" pitchFamily="34" charset="0"/>
              <a:buChar char="»"/>
              <a:defRPr/>
            </a:pPr>
            <a:r>
              <a:rPr lang="es-ES" dirty="0">
                <a:ln>
                  <a:solidFill>
                    <a:schemeClr val="tx2"/>
                  </a:solidFill>
                </a:ln>
              </a:rPr>
              <a:t>Antes de pasar a explicar el funcionamiento de TinyDomus, conozcamos los distintos componentes que la forman: </a:t>
            </a:r>
          </a:p>
          <a:p>
            <a:pPr marL="285750" lvl="7" indent="-285750" fontAlgn="base">
              <a:spcBef>
                <a:spcPct val="0"/>
              </a:spcBef>
              <a:spcAft>
                <a:spcPct val="0"/>
              </a:spcAft>
              <a:buFont typeface="Calibri" pitchFamily="34" charset="0"/>
              <a:buChar char="»"/>
              <a:defRPr/>
            </a:pPr>
            <a:endParaRPr lang="es-ES" dirty="0">
              <a:ln>
                <a:solidFill>
                  <a:schemeClr val="tx2"/>
                </a:solidFill>
              </a:ln>
            </a:endParaRPr>
          </a:p>
          <a:p>
            <a:pPr lvl="1">
              <a:buFont typeface="Wingdings" pitchFamily="2" charset="2"/>
              <a:buChar char="§"/>
              <a:defRPr/>
            </a:pPr>
            <a:r>
              <a:rPr lang="es-ES" dirty="0">
                <a:ln>
                  <a:solidFill>
                    <a:schemeClr val="tx2"/>
                  </a:solidFill>
                </a:ln>
              </a:rPr>
              <a:t> </a:t>
            </a:r>
            <a:r>
              <a:rPr lang="es-ES" u="sng" dirty="0">
                <a:ln>
                  <a:solidFill>
                    <a:schemeClr val="tx2"/>
                  </a:solidFill>
                </a:ln>
              </a:rPr>
              <a:t>Aplicación de escritorio (Control Remoto):</a:t>
            </a:r>
            <a:r>
              <a:rPr lang="es-ES" dirty="0">
                <a:ln>
                  <a:solidFill>
                    <a:schemeClr val="tx2"/>
                  </a:solidFill>
                </a:ln>
              </a:rPr>
              <a:t> Su interfaz gráfica nos permitirá visualizar los datos obtenidos de cada uno de los sensores y gestionar los parámetros que regulan el funcionamiento del sistema</a:t>
            </a:r>
          </a:p>
          <a:p>
            <a:pPr lvl="1">
              <a:buFont typeface="Wingdings" pitchFamily="2" charset="2"/>
              <a:buChar char="§"/>
              <a:defRPr/>
            </a:pPr>
            <a:endParaRPr lang="es-ES" dirty="0">
              <a:ln>
                <a:solidFill>
                  <a:schemeClr val="tx2"/>
                </a:solidFill>
              </a:ln>
            </a:endParaRPr>
          </a:p>
          <a:p>
            <a:pPr lvl="1">
              <a:buFont typeface="Wingdings" pitchFamily="2" charset="2"/>
              <a:buChar char="§"/>
              <a:defRPr/>
            </a:pPr>
            <a:r>
              <a:rPr lang="es-ES" u="sng" dirty="0">
                <a:ln>
                  <a:solidFill>
                    <a:schemeClr val="tx2"/>
                  </a:solidFill>
                </a:ln>
              </a:rPr>
              <a:t>Mota Base: </a:t>
            </a:r>
            <a:r>
              <a:rPr lang="es-ES" dirty="0">
                <a:ln>
                  <a:solidFill>
                    <a:schemeClr val="tx2"/>
                  </a:solidFill>
                </a:ln>
              </a:rPr>
              <a:t>Su función consisten en gestionar las comunicaciones entre la mota remota y el sistema de control</a:t>
            </a:r>
          </a:p>
          <a:p>
            <a:pPr lvl="1">
              <a:defRPr/>
            </a:pPr>
            <a:endParaRPr lang="es-ES" dirty="0">
              <a:ln>
                <a:solidFill>
                  <a:schemeClr val="tx2"/>
                </a:solidFill>
              </a:ln>
            </a:endParaRPr>
          </a:p>
          <a:p>
            <a:pPr lvl="1">
              <a:buFont typeface="Wingdings" pitchFamily="2" charset="2"/>
              <a:buChar char="§"/>
              <a:defRPr/>
            </a:pPr>
            <a:r>
              <a:rPr lang="es-ES" u="sng" dirty="0">
                <a:ln>
                  <a:solidFill>
                    <a:schemeClr val="tx2"/>
                  </a:solidFill>
                </a:ln>
              </a:rPr>
              <a:t>Mota Remota:</a:t>
            </a:r>
            <a:r>
              <a:rPr lang="es-ES" dirty="0">
                <a:ln>
                  <a:solidFill>
                    <a:schemeClr val="tx2"/>
                  </a:solidFill>
                </a:ln>
              </a:rPr>
              <a:t> Es la responsable de r</a:t>
            </a:r>
            <a:r>
              <a:rPr lang="es-ES" dirty="0">
                <a:ln>
                  <a:solidFill>
                    <a:schemeClr val="tx2"/>
                  </a:solidFill>
                </a:ln>
                <a:solidFill>
                  <a:schemeClr val="tx2"/>
                </a:solidFill>
              </a:rPr>
              <a:t>ealizar las lecturas de cada uno de los sensores y modificar el estado de los Led (simulando el funcionamiento de cada uno de los sistemas del hogar). También es la responsable de atender todas las peticiones que se realizan desde el panel de control</a:t>
            </a:r>
          </a:p>
          <a:p>
            <a:pPr lvl="1">
              <a:buFont typeface="Wingdings" pitchFamily="2" charset="2"/>
              <a:buChar char="§"/>
              <a:defRPr/>
            </a:pPr>
            <a:endParaRPr lang="es-ES" dirty="0">
              <a:ln>
                <a:solidFill>
                  <a:schemeClr val="tx2"/>
                </a:solidFill>
              </a:ln>
              <a:solidFill>
                <a:schemeClr val="tx2"/>
              </a:solidFill>
            </a:endParaRPr>
          </a:p>
          <a:p>
            <a:pPr marL="285750" indent="-285750">
              <a:buFont typeface="Calibri" pitchFamily="34" charset="0"/>
              <a:buChar char="»"/>
              <a:defRPr/>
            </a:pPr>
            <a:r>
              <a:rPr lang="es-ES" dirty="0">
                <a:ln>
                  <a:solidFill>
                    <a:schemeClr val="tx2"/>
                  </a:solidFill>
                </a:ln>
                <a:solidFill>
                  <a:schemeClr val="tx2"/>
                </a:solidFill>
              </a:rPr>
              <a:t>Una vez hecha esta aclaración, pasemos a describir su funcionamiento:</a:t>
            </a:r>
          </a:p>
          <a:p>
            <a:pPr marL="285750" indent="-285750">
              <a:buFont typeface="Calibri" pitchFamily="34" charset="0"/>
              <a:buChar char="»"/>
              <a:defRPr/>
            </a:pPr>
            <a:endParaRPr lang="es-ES" dirty="0">
              <a:ln>
                <a:solidFill>
                  <a:schemeClr val="tx2"/>
                </a:solidFill>
              </a:ln>
              <a:solidFill>
                <a:schemeClr val="tx2"/>
              </a:solidFill>
            </a:endParaRPr>
          </a:p>
          <a:p>
            <a:pPr marL="742950" lvl="1" indent="-285750">
              <a:buFont typeface="Wingdings" pitchFamily="2" charset="2"/>
              <a:buChar char="§"/>
              <a:defRPr/>
            </a:pPr>
            <a:r>
              <a:rPr lang="es-ES" dirty="0">
                <a:ln>
                  <a:solidFill>
                    <a:schemeClr val="tx2"/>
                  </a:solidFill>
                </a:ln>
                <a:solidFill>
                  <a:schemeClr val="tx2"/>
                </a:solidFill>
              </a:rPr>
              <a:t>La mota base debe estar conectada al puerto USB del equipo, SerialForwarder arrancado y el nodo remota operativo</a:t>
            </a:r>
            <a:endParaRPr lang="es-ES" dirty="0"/>
          </a:p>
        </p:txBody>
      </p:sp>
    </p:spTree>
  </p:cSld>
  <p:clrMapOvr>
    <a:masterClrMapping/>
  </p:clrMapOvr>
  <p:transition spd="slow" advTm="25000">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número de diapositiva"/>
          <p:cNvSpPr>
            <a:spLocks noGrp="1"/>
          </p:cNvSpPr>
          <p:nvPr>
            <p:ph type="sldNum" sz="quarter" idx="15"/>
          </p:nvPr>
        </p:nvSpPr>
        <p:spPr/>
        <p:txBody>
          <a:bodyPr/>
          <a:lstStyle/>
          <a:p>
            <a:pPr>
              <a:defRPr/>
            </a:pPr>
            <a:fld id="{7FBA5A34-816C-4A92-8001-6C3EEA4C89F7}" type="slidenum">
              <a:rPr lang="es-ES" sz="2400"/>
              <a:pPr>
                <a:defRPr/>
              </a:pPr>
              <a:t>13</a:t>
            </a:fld>
            <a:endParaRPr lang="es-ES" sz="2400" dirty="0"/>
          </a:p>
        </p:txBody>
      </p:sp>
      <p:sp>
        <p:nvSpPr>
          <p:cNvPr id="3" name="2 Marcador de pie de página"/>
          <p:cNvSpPr>
            <a:spLocks noGrp="1"/>
          </p:cNvSpPr>
          <p:nvPr>
            <p:ph type="ftr" sz="quarter" idx="14"/>
          </p:nvPr>
        </p:nvSpPr>
        <p:spPr>
          <a:xfrm>
            <a:off x="467544" y="6530826"/>
            <a:ext cx="7954936" cy="328464"/>
          </a:xfrm>
        </p:spPr>
        <p:txBody>
          <a:bodyPr/>
          <a:lstStyle/>
          <a:p>
            <a:pPr>
              <a:defRPr/>
            </a:pPr>
            <a:r>
              <a:rPr lang="es-ES" sz="2000" b="1">
                <a:ln>
                  <a:solidFill>
                    <a:schemeClr val="tx2"/>
                  </a:solidFill>
                </a:ln>
                <a:solidFill>
                  <a:schemeClr val="bg1"/>
                </a:solidFill>
              </a:rPr>
              <a:t>TFC Sistemas Empotrados					     UOC 2011</a:t>
            </a:r>
          </a:p>
        </p:txBody>
      </p:sp>
      <p:sp>
        <p:nvSpPr>
          <p:cNvPr id="4" name="3 CuadroTexto"/>
          <p:cNvSpPr txBox="1"/>
          <p:nvPr/>
        </p:nvSpPr>
        <p:spPr>
          <a:xfrm>
            <a:off x="323528" y="80154"/>
            <a:ext cx="7848872" cy="830997"/>
          </a:xfrm>
          <a:prstGeom prst="rect">
            <a:avLst/>
          </a:prstGeom>
          <a:noFill/>
        </p:spPr>
        <p:txBody>
          <a:bodyPr>
            <a:spAutoFit/>
          </a:bodyPr>
          <a:lstStyle/>
          <a:p>
            <a:pPr fontAlgn="auto">
              <a:spcBef>
                <a:spcPts val="0"/>
              </a:spcBef>
              <a:spcAft>
                <a:spcPts val="0"/>
              </a:spcAft>
              <a:defRPr/>
            </a:pPr>
            <a:r>
              <a:rPr lang="es-ES" sz="4800" b="1" dirty="0">
                <a:ln>
                  <a:solidFill>
                    <a:schemeClr val="tx2"/>
                  </a:solidFill>
                </a:ln>
                <a:solidFill>
                  <a:schemeClr val="accent1">
                    <a:lumMod val="40000"/>
                    <a:lumOff val="60000"/>
                  </a:schemeClr>
                </a:solidFill>
                <a:effectLst>
                  <a:outerShdw blurRad="38100" dist="38100" dir="2700000" algn="tl">
                    <a:srgbClr val="000000">
                      <a:alpha val="43137"/>
                    </a:srgbClr>
                  </a:outerShdw>
                </a:effectLst>
                <a:latin typeface="+mj-lt"/>
                <a:cs typeface="+mn-cs"/>
              </a:rPr>
              <a:t>Funcionamiento Software (II)</a:t>
            </a:r>
          </a:p>
        </p:txBody>
      </p:sp>
      <p:cxnSp>
        <p:nvCxnSpPr>
          <p:cNvPr id="6" name="5 Conector recto"/>
          <p:cNvCxnSpPr/>
          <p:nvPr/>
        </p:nvCxnSpPr>
        <p:spPr>
          <a:xfrm>
            <a:off x="179388" y="911225"/>
            <a:ext cx="8964612"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 name="9 CuadroTexto"/>
          <p:cNvSpPr txBox="1"/>
          <p:nvPr/>
        </p:nvSpPr>
        <p:spPr>
          <a:xfrm>
            <a:off x="323528" y="1017603"/>
            <a:ext cx="8280920" cy="5355312"/>
          </a:xfrm>
          <a:prstGeom prst="rect">
            <a:avLst/>
          </a:prstGeom>
          <a:noFill/>
        </p:spPr>
        <p:txBody>
          <a:bodyPr>
            <a:spAutoFit/>
          </a:bodyPr>
          <a:lstStyle/>
          <a:p>
            <a:pPr marL="742950" lvl="1" indent="-285750">
              <a:buFont typeface="Wingdings" pitchFamily="2" charset="2"/>
              <a:buChar char="§"/>
              <a:defRPr/>
            </a:pPr>
            <a:r>
              <a:rPr lang="es-ES" dirty="0">
                <a:ln>
                  <a:solidFill>
                    <a:schemeClr val="tx2"/>
                  </a:solidFill>
                </a:ln>
                <a:solidFill>
                  <a:schemeClr val="tx2"/>
                </a:solidFill>
              </a:rPr>
              <a:t>Tras arrancar TinyDomus, la aplicación solicita a la mota remota los valores actuales de los sensores y de los parámetros por defecto (intervalo de muestreo, valor MIN fotosensor y valores MIN/MAX temperatura),  para mostrarlos en pantalla (pestaña «Controles»). Cada uno de estos parámetros pueden ser modificados por el usuario</a:t>
            </a:r>
          </a:p>
          <a:p>
            <a:pPr marL="742950" lvl="1" indent="-285750">
              <a:buFont typeface="Wingdings" pitchFamily="2" charset="2"/>
              <a:buChar char="§"/>
              <a:defRPr/>
            </a:pPr>
            <a:r>
              <a:rPr lang="es-ES" dirty="0">
                <a:ln>
                  <a:solidFill>
                    <a:schemeClr val="tx2"/>
                  </a:solidFill>
                </a:ln>
                <a:solidFill>
                  <a:schemeClr val="tx2"/>
                </a:solidFill>
              </a:rPr>
              <a:t>La lectura de los sensores se realizará periódicamente en función del intervalo de muestreo definido. No obstante, el usuario tiene la posibilidad de detener el temporizador (bien pulsando el botón «Parar Muestreo», bien pulsando el botón «USR» de la mota base). Para volver a activarlo sólo tendrá que introducir un intervalo de muestreo y pulsar el botón «Cambiar»</a:t>
            </a:r>
          </a:p>
          <a:p>
            <a:pPr marL="742950" lvl="1" indent="-285750">
              <a:buFont typeface="Wingdings" pitchFamily="2" charset="2"/>
              <a:buChar char="§"/>
              <a:defRPr/>
            </a:pPr>
            <a:r>
              <a:rPr lang="es-ES" dirty="0">
                <a:ln>
                  <a:solidFill>
                    <a:schemeClr val="tx2"/>
                  </a:solidFill>
                </a:ln>
                <a:solidFill>
                  <a:schemeClr val="tx2"/>
                </a:solidFill>
              </a:rPr>
              <a:t>El valor MIN fotosensor regula el encendido del Led de luminosidad (rojo). Si la temperatura está por debajo, el Led se encenderá con una intensidad mayor  a medida que vaya oscureciendo </a:t>
            </a:r>
          </a:p>
          <a:p>
            <a:pPr marL="742950" lvl="1" indent="-285750">
              <a:buFont typeface="Wingdings" pitchFamily="2" charset="2"/>
              <a:buChar char="§"/>
              <a:defRPr/>
            </a:pPr>
            <a:r>
              <a:rPr lang="es-ES" dirty="0">
                <a:ln>
                  <a:solidFill>
                    <a:schemeClr val="tx2"/>
                  </a:solidFill>
                </a:ln>
                <a:solidFill>
                  <a:schemeClr val="tx2"/>
                </a:solidFill>
              </a:rPr>
              <a:t>Los valores MIN/MAX temperatura gestionan el funcionamiento del Led amarillo (entre estos valores permanecerá apagado):</a:t>
            </a:r>
          </a:p>
          <a:p>
            <a:pPr marL="1200150" lvl="2" indent="-285750">
              <a:buFont typeface="Courier New" pitchFamily="49" charset="0"/>
              <a:buChar char="o"/>
              <a:defRPr/>
            </a:pPr>
            <a:r>
              <a:rPr lang="es-ES" dirty="0">
                <a:ln>
                  <a:solidFill>
                    <a:schemeClr val="tx2"/>
                  </a:solidFill>
                </a:ln>
                <a:solidFill>
                  <a:schemeClr val="tx2"/>
                </a:solidFill>
              </a:rPr>
              <a:t>Por debajo del valor MIN, el Led permanecerá encendido simulando la puesta en marcha del sistema de calefacción</a:t>
            </a:r>
          </a:p>
          <a:p>
            <a:pPr marL="1200150" lvl="2" indent="-285750">
              <a:buFont typeface="Courier New" pitchFamily="49" charset="0"/>
              <a:buChar char="o"/>
              <a:defRPr/>
            </a:pPr>
            <a:r>
              <a:rPr lang="es-ES" dirty="0">
                <a:ln>
                  <a:solidFill>
                    <a:schemeClr val="tx2"/>
                  </a:solidFill>
                </a:ln>
                <a:solidFill>
                  <a:schemeClr val="tx2"/>
                </a:solidFill>
              </a:rPr>
              <a:t>Por encima del valor MAX, comenzará a parpadear indicando el encendido del aire acondicionado</a:t>
            </a:r>
          </a:p>
        </p:txBody>
      </p:sp>
    </p:spTree>
  </p:cSld>
  <p:clrMapOvr>
    <a:masterClrMapping/>
  </p:clrMapOvr>
  <p:transition spd="slow" advTm="40000">
    <p:blinds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número de diapositiva"/>
          <p:cNvSpPr>
            <a:spLocks noGrp="1"/>
          </p:cNvSpPr>
          <p:nvPr>
            <p:ph type="sldNum" sz="quarter" idx="15"/>
          </p:nvPr>
        </p:nvSpPr>
        <p:spPr/>
        <p:txBody>
          <a:bodyPr/>
          <a:lstStyle/>
          <a:p>
            <a:pPr>
              <a:defRPr/>
            </a:pPr>
            <a:fld id="{0529106A-F68E-4422-A1E9-0ED4AD7F580D}" type="slidenum">
              <a:rPr lang="es-ES" sz="2400"/>
              <a:pPr>
                <a:defRPr/>
              </a:pPr>
              <a:t>14</a:t>
            </a:fld>
            <a:endParaRPr lang="es-ES" sz="2400" dirty="0"/>
          </a:p>
        </p:txBody>
      </p:sp>
      <p:sp>
        <p:nvSpPr>
          <p:cNvPr id="3" name="2 Marcador de pie de página"/>
          <p:cNvSpPr>
            <a:spLocks noGrp="1"/>
          </p:cNvSpPr>
          <p:nvPr>
            <p:ph type="ftr" sz="quarter" idx="14"/>
          </p:nvPr>
        </p:nvSpPr>
        <p:spPr>
          <a:xfrm>
            <a:off x="467544" y="6530826"/>
            <a:ext cx="7954936" cy="328464"/>
          </a:xfrm>
        </p:spPr>
        <p:txBody>
          <a:bodyPr/>
          <a:lstStyle/>
          <a:p>
            <a:pPr>
              <a:defRPr/>
            </a:pPr>
            <a:r>
              <a:rPr lang="es-ES" sz="2000" b="1">
                <a:ln>
                  <a:solidFill>
                    <a:schemeClr val="tx2"/>
                  </a:solidFill>
                </a:ln>
                <a:solidFill>
                  <a:schemeClr val="bg1"/>
                </a:solidFill>
              </a:rPr>
              <a:t>TFC Sistemas Empotrados					     UOC 2011</a:t>
            </a:r>
          </a:p>
        </p:txBody>
      </p:sp>
      <p:sp>
        <p:nvSpPr>
          <p:cNvPr id="4" name="3 CuadroTexto"/>
          <p:cNvSpPr txBox="1"/>
          <p:nvPr/>
        </p:nvSpPr>
        <p:spPr>
          <a:xfrm>
            <a:off x="323528" y="80154"/>
            <a:ext cx="7848872" cy="830997"/>
          </a:xfrm>
          <a:prstGeom prst="rect">
            <a:avLst/>
          </a:prstGeom>
          <a:noFill/>
        </p:spPr>
        <p:txBody>
          <a:bodyPr>
            <a:spAutoFit/>
          </a:bodyPr>
          <a:lstStyle/>
          <a:p>
            <a:pPr fontAlgn="auto">
              <a:spcBef>
                <a:spcPts val="0"/>
              </a:spcBef>
              <a:spcAft>
                <a:spcPts val="0"/>
              </a:spcAft>
              <a:defRPr/>
            </a:pPr>
            <a:r>
              <a:rPr lang="es-ES" sz="4800" b="1" dirty="0">
                <a:ln>
                  <a:solidFill>
                    <a:schemeClr val="tx2"/>
                  </a:solidFill>
                </a:ln>
                <a:solidFill>
                  <a:schemeClr val="accent1">
                    <a:lumMod val="40000"/>
                    <a:lumOff val="60000"/>
                  </a:schemeClr>
                </a:solidFill>
                <a:effectLst>
                  <a:outerShdw blurRad="38100" dist="38100" dir="2700000" algn="tl">
                    <a:srgbClr val="000000">
                      <a:alpha val="43137"/>
                    </a:srgbClr>
                  </a:outerShdw>
                </a:effectLst>
                <a:latin typeface="+mj-lt"/>
                <a:cs typeface="+mn-cs"/>
              </a:rPr>
              <a:t>Funcionamiento Software (III)</a:t>
            </a:r>
          </a:p>
        </p:txBody>
      </p:sp>
      <p:cxnSp>
        <p:nvCxnSpPr>
          <p:cNvPr id="6" name="5 Conector recto"/>
          <p:cNvCxnSpPr/>
          <p:nvPr/>
        </p:nvCxnSpPr>
        <p:spPr>
          <a:xfrm>
            <a:off x="179388" y="911225"/>
            <a:ext cx="8964612"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 name="9 CuadroTexto"/>
          <p:cNvSpPr txBox="1"/>
          <p:nvPr/>
        </p:nvSpPr>
        <p:spPr>
          <a:xfrm>
            <a:off x="323528" y="1017603"/>
            <a:ext cx="8280920" cy="1200329"/>
          </a:xfrm>
          <a:prstGeom prst="rect">
            <a:avLst/>
          </a:prstGeom>
          <a:noFill/>
        </p:spPr>
        <p:txBody>
          <a:bodyPr>
            <a:spAutoFit/>
          </a:bodyPr>
          <a:lstStyle/>
          <a:p>
            <a:pPr marL="742950" lvl="1" indent="-285750">
              <a:buFont typeface="Wingdings" pitchFamily="2" charset="2"/>
              <a:buChar char="§"/>
              <a:defRPr/>
            </a:pPr>
            <a:r>
              <a:rPr lang="es-ES" dirty="0">
                <a:ln>
                  <a:solidFill>
                    <a:schemeClr val="tx2"/>
                  </a:solidFill>
                </a:ln>
                <a:solidFill>
                  <a:schemeClr val="tx2"/>
                </a:solidFill>
              </a:rPr>
              <a:t>El Led verde se asociado al sensor de Efecto Hall y se activará durante unos segundos al detectar un pico magnético</a:t>
            </a:r>
          </a:p>
          <a:p>
            <a:pPr marL="742950" lvl="1" indent="-285750">
              <a:buFont typeface="Wingdings" pitchFamily="2" charset="2"/>
              <a:buChar char="§"/>
              <a:defRPr/>
            </a:pPr>
            <a:r>
              <a:rPr lang="es-ES" dirty="0">
                <a:ln>
                  <a:solidFill>
                    <a:schemeClr val="tx2"/>
                  </a:solidFill>
                </a:ln>
                <a:solidFill>
                  <a:schemeClr val="tx2"/>
                </a:solidFill>
              </a:rPr>
              <a:t>En la siguiente imagen se describen todas las funcionalidades del panel de control</a:t>
            </a:r>
            <a:endParaRPr lang="es-ES" dirty="0"/>
          </a:p>
        </p:txBody>
      </p:sp>
      <p:pic>
        <p:nvPicPr>
          <p:cNvPr id="17415" name="4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90825" y="2217738"/>
            <a:ext cx="3741738"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6 Conector recto de flecha"/>
          <p:cNvCxnSpPr>
            <a:stCxn id="17417" idx="3"/>
          </p:cNvCxnSpPr>
          <p:nvPr/>
        </p:nvCxnSpPr>
        <p:spPr>
          <a:xfrm>
            <a:off x="2411413" y="2606675"/>
            <a:ext cx="865187" cy="17351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417" name="10 CuadroTexto"/>
          <p:cNvSpPr txBox="1">
            <a:spLocks noChangeArrowheads="1"/>
          </p:cNvSpPr>
          <p:nvPr/>
        </p:nvSpPr>
        <p:spPr bwMode="auto">
          <a:xfrm>
            <a:off x="323850" y="2284413"/>
            <a:ext cx="2087563" cy="646112"/>
          </a:xfrm>
          <a:prstGeom prst="rect">
            <a:avLst/>
          </a:prstGeom>
          <a:noFill/>
          <a:ln w="9525" cap="rnd">
            <a:solidFill>
              <a:schemeClr val="tx1">
                <a:alpha val="50195"/>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s-ES" sz="1200"/>
              <a:t>Estos botones permiten forzar la lectura de los sensores de temperatura y luminosidad</a:t>
            </a:r>
          </a:p>
        </p:txBody>
      </p:sp>
      <p:cxnSp>
        <p:nvCxnSpPr>
          <p:cNvPr id="13" name="12 Conector recto de flecha"/>
          <p:cNvCxnSpPr>
            <a:stCxn id="17417" idx="3"/>
          </p:cNvCxnSpPr>
          <p:nvPr/>
        </p:nvCxnSpPr>
        <p:spPr>
          <a:xfrm>
            <a:off x="2411413" y="2606675"/>
            <a:ext cx="2447925" cy="17351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419" name="21 CuadroTexto"/>
          <p:cNvSpPr txBox="1">
            <a:spLocks noChangeArrowheads="1"/>
          </p:cNvSpPr>
          <p:nvPr/>
        </p:nvSpPr>
        <p:spPr bwMode="auto">
          <a:xfrm>
            <a:off x="323850" y="3143250"/>
            <a:ext cx="2058988" cy="461963"/>
          </a:xfrm>
          <a:prstGeom prst="rect">
            <a:avLst/>
          </a:prstGeom>
          <a:noFill/>
          <a:ln w="9525" cap="rnd">
            <a:solidFill>
              <a:schemeClr val="tx1">
                <a:alpha val="50195"/>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s-ES" sz="1200"/>
              <a:t>Desde aquí modificaremos el intervalo de muestreo</a:t>
            </a:r>
          </a:p>
        </p:txBody>
      </p:sp>
      <p:cxnSp>
        <p:nvCxnSpPr>
          <p:cNvPr id="23" name="22 Conector recto de flecha"/>
          <p:cNvCxnSpPr>
            <a:stCxn id="17419" idx="3"/>
          </p:cNvCxnSpPr>
          <p:nvPr/>
        </p:nvCxnSpPr>
        <p:spPr>
          <a:xfrm>
            <a:off x="2382838" y="3373438"/>
            <a:ext cx="763587" cy="13700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421" name="25 CuadroTexto"/>
          <p:cNvSpPr txBox="1">
            <a:spLocks noChangeArrowheads="1"/>
          </p:cNvSpPr>
          <p:nvPr/>
        </p:nvSpPr>
        <p:spPr bwMode="auto">
          <a:xfrm>
            <a:off x="323850" y="3790950"/>
            <a:ext cx="2030413" cy="646113"/>
          </a:xfrm>
          <a:prstGeom prst="rect">
            <a:avLst/>
          </a:prstGeom>
          <a:noFill/>
          <a:ln w="9525" cap="rnd">
            <a:solidFill>
              <a:schemeClr val="tx1">
                <a:alpha val="50195"/>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s-ES" sz="1200"/>
              <a:t>Podemos modificar el valor MIN de temperatura para encender la calefacción</a:t>
            </a:r>
          </a:p>
        </p:txBody>
      </p:sp>
      <p:cxnSp>
        <p:nvCxnSpPr>
          <p:cNvPr id="27" name="26 Conector recto de flecha"/>
          <p:cNvCxnSpPr>
            <a:stCxn id="17421" idx="3"/>
          </p:cNvCxnSpPr>
          <p:nvPr/>
        </p:nvCxnSpPr>
        <p:spPr>
          <a:xfrm>
            <a:off x="2354263" y="4114800"/>
            <a:ext cx="638175" cy="10556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423" name="29 CuadroTexto"/>
          <p:cNvSpPr txBox="1">
            <a:spLocks noChangeArrowheads="1"/>
          </p:cNvSpPr>
          <p:nvPr/>
        </p:nvSpPr>
        <p:spPr bwMode="auto">
          <a:xfrm>
            <a:off x="6659563" y="3371850"/>
            <a:ext cx="2305050" cy="646113"/>
          </a:xfrm>
          <a:prstGeom prst="rect">
            <a:avLst/>
          </a:prstGeom>
          <a:noFill/>
          <a:ln w="9525" cap="rnd">
            <a:solidFill>
              <a:schemeClr val="tx1">
                <a:alpha val="50195"/>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s-ES" sz="1200"/>
              <a:t>Podemos modificar el valor MAX de temperatura para encender el aire acondicionado</a:t>
            </a:r>
          </a:p>
        </p:txBody>
      </p:sp>
      <p:sp>
        <p:nvSpPr>
          <p:cNvPr id="17424" name="30 CuadroTexto"/>
          <p:cNvSpPr txBox="1">
            <a:spLocks noChangeArrowheads="1"/>
          </p:cNvSpPr>
          <p:nvPr/>
        </p:nvSpPr>
        <p:spPr bwMode="auto">
          <a:xfrm>
            <a:off x="6659563" y="2454275"/>
            <a:ext cx="2089150" cy="647700"/>
          </a:xfrm>
          <a:prstGeom prst="rect">
            <a:avLst/>
          </a:prstGeom>
          <a:noFill/>
          <a:ln w="9525" cap="rnd">
            <a:solidFill>
              <a:schemeClr val="tx1">
                <a:alpha val="50195"/>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s-ES" sz="1200"/>
              <a:t>En este apartado podremos definir el valor MIN para el fotosensor</a:t>
            </a:r>
          </a:p>
        </p:txBody>
      </p:sp>
      <p:cxnSp>
        <p:nvCxnSpPr>
          <p:cNvPr id="32" name="31 Conector recto de flecha"/>
          <p:cNvCxnSpPr>
            <a:stCxn id="17424" idx="1"/>
          </p:cNvCxnSpPr>
          <p:nvPr/>
        </p:nvCxnSpPr>
        <p:spPr>
          <a:xfrm flipH="1">
            <a:off x="5795963" y="2778125"/>
            <a:ext cx="863600" cy="1865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35 Conector recto de flecha"/>
          <p:cNvCxnSpPr>
            <a:stCxn id="17423" idx="1"/>
          </p:cNvCxnSpPr>
          <p:nvPr/>
        </p:nvCxnSpPr>
        <p:spPr>
          <a:xfrm flipH="1">
            <a:off x="6070600" y="3694113"/>
            <a:ext cx="588963" cy="1476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427" name="39 CuadroTexto"/>
          <p:cNvSpPr txBox="1">
            <a:spLocks noChangeArrowheads="1"/>
          </p:cNvSpPr>
          <p:nvPr/>
        </p:nvSpPr>
        <p:spPr bwMode="auto">
          <a:xfrm>
            <a:off x="468313" y="4641850"/>
            <a:ext cx="1943100" cy="646113"/>
          </a:xfrm>
          <a:prstGeom prst="rect">
            <a:avLst/>
          </a:prstGeom>
          <a:noFill/>
          <a:ln w="9525" cap="rnd">
            <a:solidFill>
              <a:schemeClr val="tx1">
                <a:alpha val="50195"/>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s-ES" sz="1200"/>
              <a:t>El apartado «Apariencia» nos permitirá modificar el aspecto del panel de control</a:t>
            </a:r>
          </a:p>
        </p:txBody>
      </p:sp>
      <p:cxnSp>
        <p:nvCxnSpPr>
          <p:cNvPr id="41" name="40 Conector recto de flecha"/>
          <p:cNvCxnSpPr>
            <a:stCxn id="17427" idx="3"/>
          </p:cNvCxnSpPr>
          <p:nvPr/>
        </p:nvCxnSpPr>
        <p:spPr>
          <a:xfrm>
            <a:off x="2411413" y="4965700"/>
            <a:ext cx="576262" cy="10556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429" name="44 CuadroTexto"/>
          <p:cNvSpPr txBox="1">
            <a:spLocks noChangeArrowheads="1"/>
          </p:cNvSpPr>
          <p:nvPr/>
        </p:nvSpPr>
        <p:spPr bwMode="auto">
          <a:xfrm>
            <a:off x="6659563" y="4203700"/>
            <a:ext cx="2305050" cy="1384300"/>
          </a:xfrm>
          <a:prstGeom prst="rect">
            <a:avLst/>
          </a:prstGeom>
          <a:noFill/>
          <a:ln w="9525" cap="rnd">
            <a:solidFill>
              <a:schemeClr val="tx1">
                <a:alpha val="50195"/>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s-ES" sz="1200"/>
              <a:t>«Unidades de Tiempo» nos permitirá visualizar el valor del temporizador en Segundos o Minutos. «Unidad Temperatura» nos permitirá seleccionar entre Grados Celsius o Fahrenheit como unidades de temperatura</a:t>
            </a:r>
          </a:p>
        </p:txBody>
      </p:sp>
      <p:cxnSp>
        <p:nvCxnSpPr>
          <p:cNvPr id="49" name="48 Conector recto de flecha"/>
          <p:cNvCxnSpPr/>
          <p:nvPr/>
        </p:nvCxnSpPr>
        <p:spPr>
          <a:xfrm flipH="1">
            <a:off x="6213475" y="5170488"/>
            <a:ext cx="446088" cy="4016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51 Conector recto de flecha"/>
          <p:cNvCxnSpPr/>
          <p:nvPr/>
        </p:nvCxnSpPr>
        <p:spPr>
          <a:xfrm flipH="1">
            <a:off x="4173538" y="5170488"/>
            <a:ext cx="2486025" cy="4016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60 Conector recto de flecha"/>
          <p:cNvCxnSpPr/>
          <p:nvPr/>
        </p:nvCxnSpPr>
        <p:spPr>
          <a:xfrm flipH="1">
            <a:off x="6213475" y="6091238"/>
            <a:ext cx="446088" cy="34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433" name="68 CuadroTexto"/>
          <p:cNvSpPr txBox="1">
            <a:spLocks noChangeArrowheads="1"/>
          </p:cNvSpPr>
          <p:nvPr/>
        </p:nvSpPr>
        <p:spPr bwMode="auto">
          <a:xfrm>
            <a:off x="6659563" y="5743575"/>
            <a:ext cx="1152525" cy="461963"/>
          </a:xfrm>
          <a:prstGeom prst="rect">
            <a:avLst/>
          </a:prstGeom>
          <a:noFill/>
          <a:ln w="9525" cap="rnd">
            <a:solidFill>
              <a:schemeClr val="tx1">
                <a:alpha val="50195"/>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s-ES" sz="1200"/>
              <a:t>Para salir de la aplicación</a:t>
            </a:r>
          </a:p>
        </p:txBody>
      </p:sp>
      <p:sp>
        <p:nvSpPr>
          <p:cNvPr id="17434" name="73 CuadroTexto"/>
          <p:cNvSpPr txBox="1">
            <a:spLocks noChangeArrowheads="1"/>
          </p:cNvSpPr>
          <p:nvPr/>
        </p:nvSpPr>
        <p:spPr bwMode="auto">
          <a:xfrm>
            <a:off x="323850" y="5467350"/>
            <a:ext cx="2339975" cy="1014413"/>
          </a:xfrm>
          <a:prstGeom prst="rect">
            <a:avLst/>
          </a:prstGeom>
          <a:noFill/>
          <a:ln w="9525" cap="rnd">
            <a:solidFill>
              <a:schemeClr val="tx1">
                <a:alpha val="50195"/>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s-ES" sz="1200"/>
              <a:t>El botón «Consultar Parámetros» mostrará en pantalla los valores definidos en la mota remota.</a:t>
            </a:r>
          </a:p>
          <a:p>
            <a:pPr eaLnBrk="1" hangingPunct="1"/>
            <a:r>
              <a:rPr lang="es-ES" sz="1200"/>
              <a:t>El botón «Parar Muestreo» detendrá el temporizador</a:t>
            </a:r>
          </a:p>
        </p:txBody>
      </p:sp>
      <p:cxnSp>
        <p:nvCxnSpPr>
          <p:cNvPr id="75" name="74 Conector recto de flecha"/>
          <p:cNvCxnSpPr/>
          <p:nvPr/>
        </p:nvCxnSpPr>
        <p:spPr>
          <a:xfrm flipV="1">
            <a:off x="2663825" y="6157913"/>
            <a:ext cx="133191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Tm="35000">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número de diapositiva"/>
          <p:cNvSpPr>
            <a:spLocks noGrp="1"/>
          </p:cNvSpPr>
          <p:nvPr>
            <p:ph type="sldNum" sz="quarter" idx="15"/>
          </p:nvPr>
        </p:nvSpPr>
        <p:spPr/>
        <p:txBody>
          <a:bodyPr/>
          <a:lstStyle/>
          <a:p>
            <a:pPr>
              <a:defRPr/>
            </a:pPr>
            <a:fld id="{1CA9ECD3-DF40-4D2A-87A0-51D05BEC7E7C}" type="slidenum">
              <a:rPr lang="es-ES" sz="2400"/>
              <a:pPr>
                <a:defRPr/>
              </a:pPr>
              <a:t>15</a:t>
            </a:fld>
            <a:endParaRPr lang="es-ES" sz="2400" dirty="0"/>
          </a:p>
        </p:txBody>
      </p:sp>
      <p:sp>
        <p:nvSpPr>
          <p:cNvPr id="3" name="2 Marcador de pie de página"/>
          <p:cNvSpPr>
            <a:spLocks noGrp="1"/>
          </p:cNvSpPr>
          <p:nvPr>
            <p:ph type="ftr" sz="quarter" idx="14"/>
          </p:nvPr>
        </p:nvSpPr>
        <p:spPr>
          <a:xfrm>
            <a:off x="467544" y="6530826"/>
            <a:ext cx="7954936" cy="328464"/>
          </a:xfrm>
        </p:spPr>
        <p:txBody>
          <a:bodyPr/>
          <a:lstStyle/>
          <a:p>
            <a:pPr>
              <a:defRPr/>
            </a:pPr>
            <a:r>
              <a:rPr lang="es-ES" sz="2000" b="1">
                <a:ln>
                  <a:solidFill>
                    <a:schemeClr val="tx2"/>
                  </a:solidFill>
                </a:ln>
                <a:solidFill>
                  <a:schemeClr val="bg1"/>
                </a:solidFill>
              </a:rPr>
              <a:t>TFC Sistemas Empotrados					     UOC 2011</a:t>
            </a:r>
          </a:p>
        </p:txBody>
      </p:sp>
      <p:sp>
        <p:nvSpPr>
          <p:cNvPr id="4" name="3 CuadroTexto"/>
          <p:cNvSpPr txBox="1"/>
          <p:nvPr/>
        </p:nvSpPr>
        <p:spPr>
          <a:xfrm>
            <a:off x="323528" y="80154"/>
            <a:ext cx="7848872" cy="830997"/>
          </a:xfrm>
          <a:prstGeom prst="rect">
            <a:avLst/>
          </a:prstGeom>
          <a:noFill/>
        </p:spPr>
        <p:txBody>
          <a:bodyPr>
            <a:spAutoFit/>
          </a:bodyPr>
          <a:lstStyle/>
          <a:p>
            <a:pPr fontAlgn="auto">
              <a:spcBef>
                <a:spcPts val="0"/>
              </a:spcBef>
              <a:spcAft>
                <a:spcPts val="0"/>
              </a:spcAft>
              <a:defRPr/>
            </a:pPr>
            <a:r>
              <a:rPr lang="es-ES" sz="4800" b="1" dirty="0">
                <a:ln>
                  <a:solidFill>
                    <a:schemeClr val="tx2"/>
                  </a:solidFill>
                </a:ln>
                <a:solidFill>
                  <a:schemeClr val="accent1">
                    <a:lumMod val="40000"/>
                    <a:lumOff val="60000"/>
                  </a:schemeClr>
                </a:solidFill>
                <a:effectLst>
                  <a:outerShdw blurRad="38100" dist="38100" dir="2700000" algn="tl">
                    <a:srgbClr val="000000">
                      <a:alpha val="43137"/>
                    </a:srgbClr>
                  </a:outerShdw>
                </a:effectLst>
                <a:latin typeface="+mj-lt"/>
                <a:cs typeface="+mn-cs"/>
              </a:rPr>
              <a:t>Funcionamiento Software (IV)</a:t>
            </a:r>
          </a:p>
        </p:txBody>
      </p:sp>
      <p:cxnSp>
        <p:nvCxnSpPr>
          <p:cNvPr id="6" name="5 Conector recto"/>
          <p:cNvCxnSpPr/>
          <p:nvPr/>
        </p:nvCxnSpPr>
        <p:spPr>
          <a:xfrm>
            <a:off x="179388" y="911225"/>
            <a:ext cx="8964612"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 name="9 CuadroTexto"/>
          <p:cNvSpPr txBox="1"/>
          <p:nvPr/>
        </p:nvSpPr>
        <p:spPr>
          <a:xfrm>
            <a:off x="323528" y="1017603"/>
            <a:ext cx="8280920" cy="923330"/>
          </a:xfrm>
          <a:prstGeom prst="rect">
            <a:avLst/>
          </a:prstGeom>
          <a:noFill/>
        </p:spPr>
        <p:txBody>
          <a:bodyPr>
            <a:spAutoFit/>
          </a:bodyPr>
          <a:lstStyle/>
          <a:p>
            <a:pPr marL="742950" lvl="1" indent="-285750">
              <a:buFont typeface="Wingdings" pitchFamily="2" charset="2"/>
              <a:buChar char="§"/>
              <a:defRPr/>
            </a:pPr>
            <a:r>
              <a:rPr lang="es-ES" dirty="0">
                <a:ln>
                  <a:solidFill>
                    <a:schemeClr val="tx2"/>
                  </a:solidFill>
                </a:ln>
                <a:solidFill>
                  <a:schemeClr val="tx2"/>
                </a:solidFill>
              </a:rPr>
              <a:t>La ventana principal dispone de una segunda pestaña, «Registro Mensajes» donde se podrán visualizar cada uno de los mensaje que se envían o reciben desde el nodo remoto</a:t>
            </a:r>
            <a:endParaRPr lang="es-ES" dirty="0"/>
          </a:p>
        </p:txBody>
      </p:sp>
      <p:pic>
        <p:nvPicPr>
          <p:cNvPr id="18439" name="1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70163" y="2060575"/>
            <a:ext cx="3683000" cy="406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20000">
    <p:blinds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número de diapositiva"/>
          <p:cNvSpPr>
            <a:spLocks noGrp="1"/>
          </p:cNvSpPr>
          <p:nvPr>
            <p:ph type="sldNum" sz="quarter" idx="15"/>
          </p:nvPr>
        </p:nvSpPr>
        <p:spPr/>
        <p:txBody>
          <a:bodyPr/>
          <a:lstStyle/>
          <a:p>
            <a:pPr>
              <a:defRPr/>
            </a:pPr>
            <a:fld id="{4CEFF3CE-70AD-4839-B420-9C08B3933BFF}" type="slidenum">
              <a:rPr lang="es-ES" sz="2400"/>
              <a:pPr>
                <a:defRPr/>
              </a:pPr>
              <a:t>16</a:t>
            </a:fld>
            <a:endParaRPr lang="es-ES" sz="2400" dirty="0"/>
          </a:p>
        </p:txBody>
      </p:sp>
      <p:sp>
        <p:nvSpPr>
          <p:cNvPr id="3" name="2 Marcador de pie de página"/>
          <p:cNvSpPr>
            <a:spLocks noGrp="1"/>
          </p:cNvSpPr>
          <p:nvPr>
            <p:ph type="ftr" sz="quarter" idx="14"/>
          </p:nvPr>
        </p:nvSpPr>
        <p:spPr>
          <a:xfrm>
            <a:off x="467544" y="6530826"/>
            <a:ext cx="7954936" cy="328464"/>
          </a:xfrm>
        </p:spPr>
        <p:txBody>
          <a:bodyPr/>
          <a:lstStyle/>
          <a:p>
            <a:pPr>
              <a:defRPr/>
            </a:pPr>
            <a:r>
              <a:rPr lang="es-ES" sz="2000" b="1">
                <a:ln>
                  <a:solidFill>
                    <a:schemeClr val="tx2"/>
                  </a:solidFill>
                </a:ln>
                <a:solidFill>
                  <a:schemeClr val="bg1"/>
                </a:solidFill>
              </a:rPr>
              <a:t>TFC Sistemas Empotrados					     UOC 2011</a:t>
            </a:r>
          </a:p>
        </p:txBody>
      </p:sp>
      <p:sp>
        <p:nvSpPr>
          <p:cNvPr id="4" name="3 CuadroTexto"/>
          <p:cNvSpPr txBox="1"/>
          <p:nvPr/>
        </p:nvSpPr>
        <p:spPr>
          <a:xfrm>
            <a:off x="323528" y="116632"/>
            <a:ext cx="7488832" cy="830997"/>
          </a:xfrm>
          <a:prstGeom prst="rect">
            <a:avLst/>
          </a:prstGeom>
          <a:noFill/>
        </p:spPr>
        <p:txBody>
          <a:bodyPr>
            <a:spAutoFit/>
          </a:bodyPr>
          <a:lstStyle/>
          <a:p>
            <a:pPr fontAlgn="auto">
              <a:spcBef>
                <a:spcPts val="0"/>
              </a:spcBef>
              <a:spcAft>
                <a:spcPts val="0"/>
              </a:spcAft>
              <a:defRPr/>
            </a:pPr>
            <a:r>
              <a:rPr lang="es-ES" sz="4800" b="1" dirty="0">
                <a:ln>
                  <a:solidFill>
                    <a:schemeClr val="tx2"/>
                  </a:solidFill>
                </a:ln>
                <a:solidFill>
                  <a:schemeClr val="accent1">
                    <a:lumMod val="40000"/>
                    <a:lumOff val="60000"/>
                  </a:schemeClr>
                </a:solidFill>
                <a:effectLst>
                  <a:outerShdw blurRad="38100" dist="38100" dir="2700000" algn="tl">
                    <a:srgbClr val="000000">
                      <a:alpha val="43137"/>
                    </a:srgbClr>
                  </a:outerShdw>
                </a:effectLst>
                <a:latin typeface="+mj-lt"/>
                <a:cs typeface="+mn-cs"/>
              </a:rPr>
              <a:t>Caso práctico</a:t>
            </a:r>
          </a:p>
        </p:txBody>
      </p:sp>
      <p:cxnSp>
        <p:nvCxnSpPr>
          <p:cNvPr id="6" name="5 Conector recto"/>
          <p:cNvCxnSpPr/>
          <p:nvPr/>
        </p:nvCxnSpPr>
        <p:spPr>
          <a:xfrm>
            <a:off x="107950" y="911225"/>
            <a:ext cx="903605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 name="6 Marcador de contenido"/>
          <p:cNvSpPr txBox="1">
            <a:spLocks/>
          </p:cNvSpPr>
          <p:nvPr/>
        </p:nvSpPr>
        <p:spPr bwMode="auto">
          <a:xfrm>
            <a:off x="323528" y="1052736"/>
            <a:ext cx="8280920"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2800" kern="1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Calibri" pitchFamily="34"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eaLnBrk="1" fontAlgn="auto" hangingPunct="1">
              <a:spcAft>
                <a:spcPts val="0"/>
              </a:spcAft>
              <a:buFont typeface="Calibri" pitchFamily="34" charset="0"/>
              <a:buChar char="»"/>
              <a:defRPr/>
            </a:pPr>
            <a:r>
              <a:rPr lang="es-ES" sz="1800" dirty="0">
                <a:ln>
                  <a:solidFill>
                    <a:schemeClr val="tx2"/>
                  </a:solidFill>
                </a:ln>
                <a:solidFill>
                  <a:schemeClr val="accent1">
                    <a:lumMod val="50000"/>
                  </a:schemeClr>
                </a:solidFill>
              </a:rPr>
              <a:t>El siguiente vídeo </a:t>
            </a:r>
            <a:r>
              <a:rPr lang="es-ES" sz="1800" dirty="0" smtClean="0">
                <a:ln>
                  <a:solidFill>
                    <a:schemeClr val="tx2"/>
                  </a:solidFill>
                </a:ln>
                <a:solidFill>
                  <a:schemeClr val="accent1">
                    <a:lumMod val="50000"/>
                  </a:schemeClr>
                </a:solidFill>
              </a:rPr>
              <a:t>muestra un caso de uso real de TinyDomus</a:t>
            </a:r>
            <a:endParaRPr lang="es-ES" sz="1800" dirty="0">
              <a:ln>
                <a:solidFill>
                  <a:schemeClr val="tx2"/>
                </a:solidFill>
              </a:ln>
              <a:solidFill>
                <a:schemeClr val="accent1">
                  <a:lumMod val="50000"/>
                </a:schemeClr>
              </a:solidFill>
            </a:endParaRPr>
          </a:p>
        </p:txBody>
      </p:sp>
    </p:spTree>
    <p:controls>
      <mc:AlternateContent xmlns:mc="http://schemas.openxmlformats.org/markup-compatibility/2006">
        <mc:Choice xmlns:v="urn:schemas-microsoft-com:vml" Requires="v">
          <p:control spid="1027" name="WindowsMediaPlayer1" r:id="rId2" imgW="6268325" imgH="3962953"/>
        </mc:Choice>
        <mc:Fallback>
          <p:control name="WindowsMediaPlayer1" r:id="rId2" imgW="6268325" imgH="3962953">
            <p:pic>
              <p:nvPicPr>
                <p:cNvPr id="0" name="WindowsMediaPlayer1"/>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1400175" y="1843088"/>
                  <a:ext cx="6269038" cy="39624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ransition spd="slow" advTm="235000">
    <p:blinds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contenido"/>
          <p:cNvSpPr>
            <a:spLocks noGrp="1"/>
          </p:cNvSpPr>
          <p:nvPr>
            <p:ph sz="quarter" idx="13"/>
          </p:nvPr>
        </p:nvSpPr>
        <p:spPr>
          <a:xfrm>
            <a:off x="323528" y="1052736"/>
            <a:ext cx="8208912" cy="5328592"/>
          </a:xfrm>
          <a:extLst/>
        </p:spPr>
        <p:txBody>
          <a:bodyPr rtlCol="0">
            <a:noAutofit/>
          </a:bodyPr>
          <a:lstStyle/>
          <a:p>
            <a:pPr>
              <a:defRPr/>
            </a:pPr>
            <a:r>
              <a:rPr lang="es-ES" sz="1800" dirty="0" smtClean="0">
                <a:ln>
                  <a:solidFill>
                    <a:schemeClr val="tx2"/>
                  </a:solidFill>
                </a:ln>
                <a:solidFill>
                  <a:schemeClr val="accent1">
                    <a:lumMod val="50000"/>
                  </a:schemeClr>
                </a:solidFill>
              </a:rPr>
              <a:t>TinyOS es un sistema operativo Open Source</a:t>
            </a:r>
            <a:r>
              <a:rPr lang="es-ES" sz="1800" dirty="0">
                <a:ln>
                  <a:solidFill>
                    <a:schemeClr val="tx2"/>
                  </a:solidFill>
                </a:ln>
                <a:solidFill>
                  <a:schemeClr val="accent1">
                    <a:lumMod val="50000"/>
                  </a:schemeClr>
                </a:solidFill>
              </a:rPr>
              <a:t> </a:t>
            </a:r>
            <a:r>
              <a:rPr lang="es-ES" sz="1800" dirty="0" smtClean="0">
                <a:ln>
                  <a:solidFill>
                    <a:schemeClr val="tx2"/>
                  </a:solidFill>
                </a:ln>
                <a:solidFill>
                  <a:schemeClr val="accent1">
                    <a:lumMod val="50000"/>
                  </a:schemeClr>
                </a:solidFill>
              </a:rPr>
              <a:t>bajo licencia BSD (Berkeley Software Distribution), diseñado para dispositivos inalámbricos de bajo consumo tales como los utilizados en las redes de sensores</a:t>
            </a:r>
          </a:p>
          <a:p>
            <a:pPr marL="0" indent="0">
              <a:buFont typeface="Arial" charset="0"/>
              <a:buNone/>
              <a:defRPr/>
            </a:pPr>
            <a:endParaRPr lang="es-ES" sz="1800" dirty="0" smtClean="0">
              <a:ln>
                <a:solidFill>
                  <a:schemeClr val="tx2"/>
                </a:solidFill>
              </a:ln>
              <a:solidFill>
                <a:schemeClr val="accent1">
                  <a:lumMod val="50000"/>
                </a:schemeClr>
              </a:solidFill>
            </a:endParaRPr>
          </a:p>
          <a:p>
            <a:pPr>
              <a:defRPr/>
            </a:pPr>
            <a:r>
              <a:rPr lang="es-ES" sz="1800" dirty="0" smtClean="0">
                <a:ln>
                  <a:solidFill>
                    <a:schemeClr val="tx2"/>
                  </a:solidFill>
                </a:ln>
                <a:solidFill>
                  <a:schemeClr val="accent1">
                    <a:lumMod val="50000"/>
                  </a:schemeClr>
                </a:solidFill>
              </a:rPr>
              <a:t>Su modelo de ejecución está basado en eventos. Estos eventos son provocados por interrupciones (causadas por temporizadores, botones, hardware). Los eventos, a su vez, programan otro tipo de operaciones más lentas  a través de tareas que se ejecutan por orden de llegada (FIFO)</a:t>
            </a:r>
          </a:p>
          <a:p>
            <a:pPr marL="0" indent="0">
              <a:buFont typeface="Arial" charset="0"/>
              <a:buNone/>
              <a:defRPr/>
            </a:pPr>
            <a:endParaRPr lang="es-ES" sz="1800" dirty="0" smtClean="0">
              <a:ln>
                <a:solidFill>
                  <a:schemeClr val="tx2"/>
                </a:solidFill>
              </a:ln>
              <a:solidFill>
                <a:schemeClr val="accent1">
                  <a:lumMod val="50000"/>
                </a:schemeClr>
              </a:solidFill>
            </a:endParaRPr>
          </a:p>
          <a:p>
            <a:pPr>
              <a:defRPr/>
            </a:pPr>
            <a:r>
              <a:rPr lang="es-ES" sz="1800" dirty="0" smtClean="0">
                <a:ln>
                  <a:solidFill>
                    <a:schemeClr val="tx2"/>
                  </a:solidFill>
                </a:ln>
                <a:solidFill>
                  <a:schemeClr val="accent1">
                    <a:lumMod val="50000"/>
                  </a:schemeClr>
                </a:solidFill>
              </a:rPr>
              <a:t>nesC es su lenguaje de programación. Básicamente es un envoltorio de C que utiliza el concepto de interfaz para comunicarse con otros componentes. Esto lo convierte en un lenguaje muy modular. Su nivel de abstracción le proporciona cierta independencia con respecto al hardware</a:t>
            </a:r>
          </a:p>
          <a:p>
            <a:pPr>
              <a:defRPr/>
            </a:pPr>
            <a:endParaRPr lang="es-ES" sz="1800" dirty="0" smtClean="0">
              <a:ln>
                <a:solidFill>
                  <a:schemeClr val="tx2"/>
                </a:solidFill>
              </a:ln>
              <a:solidFill>
                <a:schemeClr val="accent1">
                  <a:lumMod val="50000"/>
                </a:schemeClr>
              </a:solidFill>
            </a:endParaRPr>
          </a:p>
          <a:p>
            <a:pPr>
              <a:defRPr/>
            </a:pPr>
            <a:r>
              <a:rPr lang="es-ES" sz="1800" dirty="0" smtClean="0">
                <a:ln>
                  <a:solidFill>
                    <a:schemeClr val="tx2"/>
                  </a:solidFill>
                </a:ln>
                <a:solidFill>
                  <a:schemeClr val="accent1">
                    <a:lumMod val="50000"/>
                  </a:schemeClr>
                </a:solidFill>
              </a:rPr>
              <a:t>Los dispositivos inalámbricos que componen una red de sensores se denominan motas. Sus componentes básicos son la memoria, el micro controlador, un módulo de radio y su antena, los diferentes sensores y un interfaz serie que le proporciona conectividad con otros equipos </a:t>
            </a:r>
            <a:endParaRPr lang="es-ES" sz="1600" dirty="0" smtClean="0">
              <a:ln>
                <a:solidFill>
                  <a:schemeClr val="tx2"/>
                </a:solidFill>
              </a:ln>
              <a:solidFill>
                <a:schemeClr val="accent1">
                  <a:lumMod val="50000"/>
                </a:schemeClr>
              </a:solidFill>
            </a:endParaRPr>
          </a:p>
          <a:p>
            <a:pPr eaLnBrk="1" fontAlgn="auto" hangingPunct="1">
              <a:spcAft>
                <a:spcPts val="0"/>
              </a:spcAft>
              <a:buFont typeface="Wingdings" pitchFamily="2" charset="2"/>
              <a:buChar char="Ø"/>
              <a:defRPr/>
            </a:pPr>
            <a:endParaRPr lang="es-ES" sz="1600" dirty="0">
              <a:ln>
                <a:solidFill>
                  <a:schemeClr val="tx2"/>
                </a:solidFill>
              </a:ln>
              <a:solidFill>
                <a:schemeClr val="accent1">
                  <a:lumMod val="50000"/>
                </a:schemeClr>
              </a:solidFill>
            </a:endParaRPr>
          </a:p>
          <a:p>
            <a:pPr eaLnBrk="1" fontAlgn="auto" hangingPunct="1">
              <a:spcAft>
                <a:spcPts val="0"/>
              </a:spcAft>
              <a:buFont typeface="Wingdings" pitchFamily="2" charset="2"/>
              <a:buChar char="Ø"/>
              <a:defRPr/>
            </a:pPr>
            <a:endParaRPr lang="es-ES" sz="1600" dirty="0">
              <a:ln>
                <a:solidFill>
                  <a:schemeClr val="tx2"/>
                </a:solidFill>
              </a:ln>
              <a:solidFill>
                <a:schemeClr val="accent1">
                  <a:lumMod val="50000"/>
                </a:schemeClr>
              </a:solidFill>
            </a:endParaRPr>
          </a:p>
          <a:p>
            <a:pPr eaLnBrk="1" fontAlgn="auto" hangingPunct="1">
              <a:spcAft>
                <a:spcPts val="0"/>
              </a:spcAft>
              <a:buFont typeface="Wingdings" pitchFamily="2" charset="2"/>
              <a:buChar char="Ø"/>
              <a:defRPr/>
            </a:pPr>
            <a:endParaRPr lang="es-ES" sz="1600" dirty="0">
              <a:ln>
                <a:solidFill>
                  <a:schemeClr val="tx2"/>
                </a:solidFill>
              </a:ln>
              <a:solidFill>
                <a:schemeClr val="accent1">
                  <a:lumMod val="50000"/>
                </a:schemeClr>
              </a:solidFill>
            </a:endParaRPr>
          </a:p>
        </p:txBody>
      </p:sp>
      <p:sp>
        <p:nvSpPr>
          <p:cNvPr id="8" name="7 Marcador de número de diapositiva"/>
          <p:cNvSpPr>
            <a:spLocks noGrp="1"/>
          </p:cNvSpPr>
          <p:nvPr>
            <p:ph type="sldNum" sz="quarter" idx="15"/>
          </p:nvPr>
        </p:nvSpPr>
        <p:spPr/>
        <p:txBody>
          <a:bodyPr/>
          <a:lstStyle/>
          <a:p>
            <a:pPr>
              <a:defRPr/>
            </a:pPr>
            <a:fld id="{C4476761-C31D-4F98-BDF7-D6FE491F558A}" type="slidenum">
              <a:rPr lang="es-ES" sz="2400"/>
              <a:pPr>
                <a:defRPr/>
              </a:pPr>
              <a:t>17</a:t>
            </a:fld>
            <a:endParaRPr lang="es-ES" sz="2400" dirty="0"/>
          </a:p>
        </p:txBody>
      </p:sp>
      <p:sp>
        <p:nvSpPr>
          <p:cNvPr id="3" name="2 Marcador de pie de página"/>
          <p:cNvSpPr>
            <a:spLocks noGrp="1"/>
          </p:cNvSpPr>
          <p:nvPr>
            <p:ph type="ftr" sz="quarter" idx="14"/>
          </p:nvPr>
        </p:nvSpPr>
        <p:spPr>
          <a:xfrm>
            <a:off x="467544" y="6530826"/>
            <a:ext cx="7954936" cy="328464"/>
          </a:xfrm>
        </p:spPr>
        <p:txBody>
          <a:bodyPr/>
          <a:lstStyle/>
          <a:p>
            <a:pPr>
              <a:defRPr/>
            </a:pPr>
            <a:r>
              <a:rPr lang="es-ES" sz="2000" b="1">
                <a:ln>
                  <a:solidFill>
                    <a:schemeClr val="tx2"/>
                  </a:solidFill>
                </a:ln>
                <a:solidFill>
                  <a:schemeClr val="bg1"/>
                </a:solidFill>
              </a:rPr>
              <a:t>TFC Sistemas Empotrados					     UOC 2011</a:t>
            </a:r>
          </a:p>
        </p:txBody>
      </p:sp>
      <p:sp>
        <p:nvSpPr>
          <p:cNvPr id="4" name="3 CuadroTexto"/>
          <p:cNvSpPr txBox="1"/>
          <p:nvPr/>
        </p:nvSpPr>
        <p:spPr>
          <a:xfrm>
            <a:off x="323528" y="116632"/>
            <a:ext cx="7488832" cy="830997"/>
          </a:xfrm>
          <a:prstGeom prst="rect">
            <a:avLst/>
          </a:prstGeom>
          <a:noFill/>
        </p:spPr>
        <p:txBody>
          <a:bodyPr>
            <a:spAutoFit/>
          </a:bodyPr>
          <a:lstStyle/>
          <a:p>
            <a:pPr fontAlgn="auto">
              <a:spcBef>
                <a:spcPts val="0"/>
              </a:spcBef>
              <a:spcAft>
                <a:spcPts val="0"/>
              </a:spcAft>
              <a:defRPr/>
            </a:pPr>
            <a:r>
              <a:rPr lang="es-ES" sz="4800" b="1" dirty="0">
                <a:ln>
                  <a:solidFill>
                    <a:schemeClr val="tx2"/>
                  </a:solidFill>
                </a:ln>
                <a:solidFill>
                  <a:schemeClr val="accent1">
                    <a:lumMod val="40000"/>
                    <a:lumOff val="60000"/>
                  </a:schemeClr>
                </a:solidFill>
                <a:effectLst>
                  <a:outerShdw blurRad="38100" dist="38100" dir="2700000" algn="tl">
                    <a:srgbClr val="000000">
                      <a:alpha val="43137"/>
                    </a:srgbClr>
                  </a:outerShdw>
                </a:effectLst>
                <a:latin typeface="+mj-lt"/>
                <a:cs typeface="+mn-cs"/>
              </a:rPr>
              <a:t>Conclusiones (I)</a:t>
            </a:r>
          </a:p>
        </p:txBody>
      </p:sp>
      <p:cxnSp>
        <p:nvCxnSpPr>
          <p:cNvPr id="9" name="8 Conector recto"/>
          <p:cNvCxnSpPr/>
          <p:nvPr/>
        </p:nvCxnSpPr>
        <p:spPr>
          <a:xfrm>
            <a:off x="179388" y="911225"/>
            <a:ext cx="8964612" cy="0"/>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Tm="30000">
    <p:blinds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contenido"/>
          <p:cNvSpPr>
            <a:spLocks noGrp="1"/>
          </p:cNvSpPr>
          <p:nvPr>
            <p:ph sz="quarter" idx="13"/>
          </p:nvPr>
        </p:nvSpPr>
        <p:spPr>
          <a:xfrm>
            <a:off x="323528" y="1124744"/>
            <a:ext cx="8136904" cy="5112568"/>
          </a:xfrm>
          <a:extLst/>
        </p:spPr>
        <p:txBody>
          <a:bodyPr rtlCol="0">
            <a:noAutofit/>
          </a:bodyPr>
          <a:lstStyle/>
          <a:p>
            <a:pPr eaLnBrk="1" fontAlgn="auto" hangingPunct="1">
              <a:spcAft>
                <a:spcPts val="0"/>
              </a:spcAft>
              <a:buFont typeface="Calibri" pitchFamily="34" charset="0"/>
              <a:buChar char="»"/>
              <a:defRPr/>
            </a:pPr>
            <a:r>
              <a:rPr lang="es-ES" sz="1800" dirty="0" smtClean="0">
                <a:ln>
                  <a:solidFill>
                    <a:schemeClr val="tx2"/>
                  </a:solidFill>
                </a:ln>
                <a:solidFill>
                  <a:schemeClr val="accent1">
                    <a:lumMod val="50000"/>
                  </a:schemeClr>
                </a:solidFill>
              </a:rPr>
              <a:t>La </a:t>
            </a:r>
            <a:r>
              <a:rPr lang="es-ES" sz="1800" dirty="0">
                <a:ln>
                  <a:solidFill>
                    <a:schemeClr val="tx2"/>
                  </a:solidFill>
                </a:ln>
                <a:solidFill>
                  <a:schemeClr val="accent1">
                    <a:lumMod val="50000"/>
                  </a:schemeClr>
                </a:solidFill>
              </a:rPr>
              <a:t>conectividad inalámbrica entre los diferentes dispositivos facilita enormemente el despliegue de este tipo de soluciones en diferentes entornos (incluso en escenarios de </a:t>
            </a:r>
            <a:r>
              <a:rPr lang="es-ES" sz="1800" dirty="0" smtClean="0">
                <a:ln>
                  <a:solidFill>
                    <a:schemeClr val="tx2"/>
                  </a:solidFill>
                </a:ln>
                <a:solidFill>
                  <a:schemeClr val="accent1">
                    <a:lumMod val="50000"/>
                  </a:schemeClr>
                </a:solidFill>
              </a:rPr>
              <a:t>condiciones </a:t>
            </a:r>
            <a:r>
              <a:rPr lang="es-ES" sz="1800" dirty="0">
                <a:ln>
                  <a:solidFill>
                    <a:schemeClr val="tx2"/>
                  </a:solidFill>
                </a:ln>
                <a:solidFill>
                  <a:schemeClr val="accent1">
                    <a:lumMod val="50000"/>
                  </a:schemeClr>
                </a:solidFill>
              </a:rPr>
              <a:t>extremas o </a:t>
            </a:r>
            <a:r>
              <a:rPr lang="es-ES" sz="1800" dirty="0" smtClean="0">
                <a:ln>
                  <a:solidFill>
                    <a:schemeClr val="tx2"/>
                  </a:solidFill>
                </a:ln>
                <a:solidFill>
                  <a:schemeClr val="accent1">
                    <a:lumMod val="50000"/>
                  </a:schemeClr>
                </a:solidFill>
              </a:rPr>
              <a:t>con </a:t>
            </a:r>
            <a:r>
              <a:rPr lang="es-ES" sz="1800" dirty="0">
                <a:ln>
                  <a:solidFill>
                    <a:schemeClr val="tx2"/>
                  </a:solidFill>
                </a:ln>
                <a:solidFill>
                  <a:schemeClr val="accent1">
                    <a:lumMod val="50000"/>
                  </a:schemeClr>
                </a:solidFill>
              </a:rPr>
              <a:t>difícil acceso</a:t>
            </a:r>
            <a:r>
              <a:rPr lang="es-ES" sz="1800" dirty="0" smtClean="0">
                <a:ln>
                  <a:solidFill>
                    <a:schemeClr val="tx2"/>
                  </a:solidFill>
                </a:ln>
                <a:solidFill>
                  <a:schemeClr val="accent1">
                    <a:lumMod val="50000"/>
                  </a:schemeClr>
                </a:solidFill>
              </a:rPr>
              <a:t>)</a:t>
            </a:r>
          </a:p>
          <a:p>
            <a:pPr eaLnBrk="1" fontAlgn="auto" hangingPunct="1">
              <a:spcAft>
                <a:spcPts val="0"/>
              </a:spcAft>
              <a:buFont typeface="Calibri" pitchFamily="34" charset="0"/>
              <a:buChar char="»"/>
              <a:defRPr/>
            </a:pPr>
            <a:endParaRPr lang="es-ES" sz="1800" dirty="0" smtClean="0">
              <a:ln>
                <a:solidFill>
                  <a:schemeClr val="tx2"/>
                </a:solidFill>
              </a:ln>
              <a:solidFill>
                <a:schemeClr val="accent1">
                  <a:lumMod val="50000"/>
                </a:schemeClr>
              </a:solidFill>
            </a:endParaRPr>
          </a:p>
          <a:p>
            <a:pPr eaLnBrk="1" fontAlgn="auto" hangingPunct="1">
              <a:spcAft>
                <a:spcPts val="0"/>
              </a:spcAft>
              <a:buFont typeface="Calibri" pitchFamily="34" charset="0"/>
              <a:buChar char="»"/>
              <a:defRPr/>
            </a:pPr>
            <a:r>
              <a:rPr lang="es-ES" sz="1800" dirty="0" smtClean="0">
                <a:ln>
                  <a:solidFill>
                    <a:schemeClr val="tx2"/>
                  </a:solidFill>
                </a:ln>
                <a:solidFill>
                  <a:schemeClr val="accent1">
                    <a:lumMod val="50000"/>
                  </a:schemeClr>
                </a:solidFill>
              </a:rPr>
              <a:t>La capacidad </a:t>
            </a:r>
            <a:r>
              <a:rPr lang="es-ES" sz="1800" dirty="0">
                <a:ln>
                  <a:solidFill>
                    <a:schemeClr val="tx2"/>
                  </a:solidFill>
                </a:ln>
                <a:solidFill>
                  <a:schemeClr val="accent1">
                    <a:lumMod val="50000"/>
                  </a:schemeClr>
                </a:solidFill>
              </a:rPr>
              <a:t>de interactuar con el </a:t>
            </a:r>
            <a:r>
              <a:rPr lang="es-ES" sz="1800" dirty="0" smtClean="0">
                <a:ln>
                  <a:solidFill>
                    <a:schemeClr val="tx2"/>
                  </a:solidFill>
                </a:ln>
                <a:solidFill>
                  <a:schemeClr val="accent1">
                    <a:lumMod val="50000"/>
                  </a:schemeClr>
                </a:solidFill>
              </a:rPr>
              <a:t>entorno que poseen las WSN </a:t>
            </a:r>
            <a:r>
              <a:rPr lang="es-ES" sz="1800" dirty="0">
                <a:ln>
                  <a:solidFill>
                    <a:schemeClr val="tx2"/>
                  </a:solidFill>
                </a:ln>
                <a:solidFill>
                  <a:schemeClr val="accent1">
                    <a:lumMod val="50000"/>
                  </a:schemeClr>
                </a:solidFill>
              </a:rPr>
              <a:t>y </a:t>
            </a:r>
            <a:r>
              <a:rPr lang="es-ES" sz="1800" dirty="0" smtClean="0">
                <a:ln>
                  <a:solidFill>
                    <a:schemeClr val="tx2"/>
                  </a:solidFill>
                </a:ln>
                <a:solidFill>
                  <a:schemeClr val="accent1">
                    <a:lumMod val="50000"/>
                  </a:schemeClr>
                </a:solidFill>
              </a:rPr>
              <a:t>su </a:t>
            </a:r>
            <a:r>
              <a:rPr lang="es-ES" sz="1800" dirty="0">
                <a:ln>
                  <a:solidFill>
                    <a:schemeClr val="tx2"/>
                  </a:solidFill>
                </a:ln>
                <a:solidFill>
                  <a:schemeClr val="accent1">
                    <a:lumMod val="50000"/>
                  </a:schemeClr>
                </a:solidFill>
              </a:rPr>
              <a:t>facilidad de </a:t>
            </a:r>
            <a:r>
              <a:rPr lang="es-ES" sz="1800" dirty="0" smtClean="0">
                <a:ln>
                  <a:solidFill>
                    <a:schemeClr val="tx2"/>
                  </a:solidFill>
                </a:ln>
                <a:solidFill>
                  <a:schemeClr val="accent1">
                    <a:lumMod val="50000"/>
                  </a:schemeClr>
                </a:solidFill>
              </a:rPr>
              <a:t>instalación </a:t>
            </a:r>
            <a:r>
              <a:rPr lang="es-ES" sz="1800" dirty="0">
                <a:ln>
                  <a:solidFill>
                    <a:schemeClr val="tx2"/>
                  </a:solidFill>
                </a:ln>
                <a:solidFill>
                  <a:schemeClr val="accent1">
                    <a:lumMod val="50000"/>
                  </a:schemeClr>
                </a:solidFill>
              </a:rPr>
              <a:t>dotan a la plataforma de múltiples </a:t>
            </a:r>
            <a:r>
              <a:rPr lang="es-ES" sz="1800" dirty="0" smtClean="0">
                <a:ln>
                  <a:solidFill>
                    <a:schemeClr val="tx2"/>
                  </a:solidFill>
                </a:ln>
                <a:solidFill>
                  <a:schemeClr val="accent1">
                    <a:lumMod val="50000"/>
                  </a:schemeClr>
                </a:solidFill>
              </a:rPr>
              <a:t>aplicaciones ( domótica e Inmótica,  seguimiento en tiempo real de pacientes en medicina, prevención de catástrofes, monitorización de estructuras, distribución de tráfico, control de factores ambientales en agricultura, aplicaciones militares, etc.)</a:t>
            </a:r>
          </a:p>
          <a:p>
            <a:pPr marL="0" indent="0" eaLnBrk="1" fontAlgn="auto" hangingPunct="1">
              <a:spcAft>
                <a:spcPts val="0"/>
              </a:spcAft>
              <a:buFont typeface="Arial" charset="0"/>
              <a:buNone/>
              <a:defRPr/>
            </a:pPr>
            <a:endParaRPr lang="es-ES" sz="1800" dirty="0" smtClean="0">
              <a:ln>
                <a:solidFill>
                  <a:schemeClr val="tx2"/>
                </a:solidFill>
              </a:ln>
              <a:solidFill>
                <a:schemeClr val="accent1">
                  <a:lumMod val="50000"/>
                </a:schemeClr>
              </a:solidFill>
            </a:endParaRPr>
          </a:p>
          <a:p>
            <a:pPr eaLnBrk="1" fontAlgn="auto" hangingPunct="1">
              <a:spcAft>
                <a:spcPts val="0"/>
              </a:spcAft>
              <a:buFont typeface="Calibri" pitchFamily="34" charset="0"/>
              <a:buChar char="»"/>
              <a:defRPr/>
            </a:pPr>
            <a:r>
              <a:rPr lang="es-ES" sz="1800" dirty="0" smtClean="0">
                <a:ln>
                  <a:solidFill>
                    <a:schemeClr val="tx2"/>
                  </a:solidFill>
                </a:ln>
                <a:solidFill>
                  <a:schemeClr val="accent1">
                    <a:lumMod val="50000"/>
                  </a:schemeClr>
                </a:solidFill>
              </a:rPr>
              <a:t>Se está llevando a cabo una gran labor de investigación para tratan de solucionar las limitaciones que tienen las redes inalámbricas de sensores en la actualidad (autonomía de las mota, capacidad de proceso , fiabilidad y  seguridad de las WSN, respeto con el medio ambiente, tamaño de los dispositivos, etc.)</a:t>
            </a:r>
          </a:p>
          <a:p>
            <a:pPr marL="0" indent="0" eaLnBrk="1" fontAlgn="auto" hangingPunct="1">
              <a:spcAft>
                <a:spcPts val="0"/>
              </a:spcAft>
              <a:buFont typeface="Arial" charset="0"/>
              <a:buNone/>
              <a:defRPr/>
            </a:pPr>
            <a:endParaRPr lang="es-ES" sz="1800" dirty="0" smtClean="0">
              <a:ln>
                <a:solidFill>
                  <a:schemeClr val="tx2"/>
                </a:solidFill>
              </a:ln>
              <a:solidFill>
                <a:schemeClr val="accent1">
                  <a:lumMod val="50000"/>
                </a:schemeClr>
              </a:solidFill>
            </a:endParaRPr>
          </a:p>
          <a:p>
            <a:pPr eaLnBrk="1" fontAlgn="auto" hangingPunct="1">
              <a:spcAft>
                <a:spcPts val="0"/>
              </a:spcAft>
              <a:buFont typeface="Calibri" pitchFamily="34" charset="0"/>
              <a:buChar char="»"/>
              <a:defRPr/>
            </a:pPr>
            <a:r>
              <a:rPr lang="es-ES" sz="1800" dirty="0" smtClean="0">
                <a:ln>
                  <a:solidFill>
                    <a:schemeClr val="tx2"/>
                  </a:solidFill>
                </a:ln>
                <a:solidFill>
                  <a:schemeClr val="accent1">
                    <a:lumMod val="50000"/>
                  </a:schemeClr>
                </a:solidFill>
              </a:rPr>
              <a:t>Los </a:t>
            </a:r>
            <a:r>
              <a:rPr lang="es-ES" sz="1800" dirty="0">
                <a:ln>
                  <a:solidFill>
                    <a:schemeClr val="tx2"/>
                  </a:solidFill>
                </a:ln>
                <a:solidFill>
                  <a:schemeClr val="accent1">
                    <a:lumMod val="50000"/>
                  </a:schemeClr>
                </a:solidFill>
              </a:rPr>
              <a:t>futuros avances en esta tecnología no harán sino aumentar sus posibilidades en un mundo cada vez más complejo e </a:t>
            </a:r>
            <a:r>
              <a:rPr lang="es-ES" sz="1800" dirty="0" smtClean="0">
                <a:ln>
                  <a:solidFill>
                    <a:schemeClr val="tx2"/>
                  </a:solidFill>
                </a:ln>
                <a:solidFill>
                  <a:schemeClr val="accent1">
                    <a:lumMod val="50000"/>
                  </a:schemeClr>
                </a:solidFill>
              </a:rPr>
              <a:t>interconectado</a:t>
            </a:r>
          </a:p>
          <a:p>
            <a:pPr eaLnBrk="1" fontAlgn="auto" hangingPunct="1">
              <a:spcAft>
                <a:spcPts val="0"/>
              </a:spcAft>
              <a:buFont typeface="Wingdings" pitchFamily="2" charset="2"/>
              <a:buChar char="Ø"/>
              <a:defRPr/>
            </a:pPr>
            <a:endParaRPr lang="es-ES" sz="1600" dirty="0">
              <a:ln>
                <a:solidFill>
                  <a:schemeClr val="tx2"/>
                </a:solidFill>
              </a:ln>
              <a:solidFill>
                <a:schemeClr val="accent1">
                  <a:lumMod val="50000"/>
                </a:schemeClr>
              </a:solidFill>
            </a:endParaRPr>
          </a:p>
        </p:txBody>
      </p:sp>
      <p:sp>
        <p:nvSpPr>
          <p:cNvPr id="8" name="7 Marcador de número de diapositiva"/>
          <p:cNvSpPr>
            <a:spLocks noGrp="1"/>
          </p:cNvSpPr>
          <p:nvPr>
            <p:ph type="sldNum" sz="quarter" idx="15"/>
          </p:nvPr>
        </p:nvSpPr>
        <p:spPr/>
        <p:txBody>
          <a:bodyPr/>
          <a:lstStyle/>
          <a:p>
            <a:pPr>
              <a:defRPr/>
            </a:pPr>
            <a:fld id="{D538B1B8-BA20-4755-86C5-A778405E52FB}" type="slidenum">
              <a:rPr lang="es-ES" sz="2400"/>
              <a:pPr>
                <a:defRPr/>
              </a:pPr>
              <a:t>18</a:t>
            </a:fld>
            <a:endParaRPr lang="es-ES" sz="2400" dirty="0"/>
          </a:p>
        </p:txBody>
      </p:sp>
      <p:sp>
        <p:nvSpPr>
          <p:cNvPr id="3" name="2 Marcador de pie de página"/>
          <p:cNvSpPr>
            <a:spLocks noGrp="1"/>
          </p:cNvSpPr>
          <p:nvPr>
            <p:ph type="ftr" sz="quarter" idx="14"/>
          </p:nvPr>
        </p:nvSpPr>
        <p:spPr>
          <a:xfrm>
            <a:off x="467544" y="6530826"/>
            <a:ext cx="7954936" cy="328464"/>
          </a:xfrm>
        </p:spPr>
        <p:txBody>
          <a:bodyPr/>
          <a:lstStyle/>
          <a:p>
            <a:pPr>
              <a:defRPr/>
            </a:pPr>
            <a:r>
              <a:rPr lang="es-ES" sz="2000" b="1">
                <a:ln>
                  <a:solidFill>
                    <a:schemeClr val="tx2"/>
                  </a:solidFill>
                </a:ln>
                <a:solidFill>
                  <a:schemeClr val="bg1"/>
                </a:solidFill>
              </a:rPr>
              <a:t>TFC Sistemas Empotrados					     UOC 2011</a:t>
            </a:r>
          </a:p>
        </p:txBody>
      </p:sp>
      <p:sp>
        <p:nvSpPr>
          <p:cNvPr id="5" name="4 CuadroTexto"/>
          <p:cNvSpPr txBox="1"/>
          <p:nvPr/>
        </p:nvSpPr>
        <p:spPr>
          <a:xfrm>
            <a:off x="323528" y="116632"/>
            <a:ext cx="7488832" cy="830997"/>
          </a:xfrm>
          <a:prstGeom prst="rect">
            <a:avLst/>
          </a:prstGeom>
          <a:noFill/>
        </p:spPr>
        <p:txBody>
          <a:bodyPr>
            <a:spAutoFit/>
          </a:bodyPr>
          <a:lstStyle/>
          <a:p>
            <a:pPr fontAlgn="auto">
              <a:spcBef>
                <a:spcPts val="0"/>
              </a:spcBef>
              <a:spcAft>
                <a:spcPts val="0"/>
              </a:spcAft>
              <a:defRPr/>
            </a:pPr>
            <a:r>
              <a:rPr lang="es-ES" sz="4800" b="1" dirty="0">
                <a:ln>
                  <a:solidFill>
                    <a:schemeClr val="tx2"/>
                  </a:solidFill>
                </a:ln>
                <a:solidFill>
                  <a:schemeClr val="accent1">
                    <a:lumMod val="40000"/>
                    <a:lumOff val="60000"/>
                  </a:schemeClr>
                </a:solidFill>
                <a:effectLst>
                  <a:outerShdw blurRad="38100" dist="38100" dir="2700000" algn="tl">
                    <a:srgbClr val="000000">
                      <a:alpha val="43137"/>
                    </a:srgbClr>
                  </a:outerShdw>
                </a:effectLst>
                <a:latin typeface="+mj-lt"/>
                <a:cs typeface="+mn-cs"/>
              </a:rPr>
              <a:t>Conclusiones (II)</a:t>
            </a:r>
          </a:p>
        </p:txBody>
      </p:sp>
      <p:cxnSp>
        <p:nvCxnSpPr>
          <p:cNvPr id="6" name="5 Conector recto"/>
          <p:cNvCxnSpPr/>
          <p:nvPr/>
        </p:nvCxnSpPr>
        <p:spPr>
          <a:xfrm>
            <a:off x="179388" y="911225"/>
            <a:ext cx="8964612" cy="0"/>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Tm="30000">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contenido"/>
          <p:cNvSpPr>
            <a:spLocks noGrp="1"/>
          </p:cNvSpPr>
          <p:nvPr>
            <p:ph sz="quarter" idx="13"/>
          </p:nvPr>
        </p:nvSpPr>
        <p:spPr>
          <a:xfrm>
            <a:off x="827584" y="1772816"/>
            <a:ext cx="7330008" cy="4176464"/>
          </a:xfrm>
          <a:extLst/>
        </p:spPr>
        <p:txBody>
          <a:bodyPr rtlCol="0">
            <a:noAutofit/>
          </a:bodyPr>
          <a:lstStyle/>
          <a:p>
            <a:pPr eaLnBrk="1" fontAlgn="auto" hangingPunct="1">
              <a:spcAft>
                <a:spcPts val="0"/>
              </a:spcAft>
              <a:buFont typeface="Wingdings" pitchFamily="2" charset="2"/>
              <a:buChar char="§"/>
              <a:defRPr/>
            </a:pPr>
            <a:r>
              <a:rPr lang="es-ES" sz="3600" b="1" dirty="0" smtClean="0">
                <a:ln>
                  <a:solidFill>
                    <a:schemeClr val="tx2"/>
                  </a:solidFill>
                </a:ln>
                <a:solidFill>
                  <a:schemeClr val="accent1">
                    <a:lumMod val="40000"/>
                    <a:lumOff val="60000"/>
                  </a:schemeClr>
                </a:solidFill>
                <a:effectLst>
                  <a:outerShdw blurRad="38100" dist="38100" dir="2700000" algn="tl">
                    <a:srgbClr val="000000">
                      <a:alpha val="43137"/>
                    </a:srgbClr>
                  </a:outerShdw>
                </a:effectLst>
                <a:latin typeface="+mj-lt"/>
              </a:rPr>
              <a:t>Introducción</a:t>
            </a:r>
          </a:p>
          <a:p>
            <a:pPr eaLnBrk="1" fontAlgn="auto" hangingPunct="1">
              <a:spcAft>
                <a:spcPts val="0"/>
              </a:spcAft>
              <a:buFont typeface="Wingdings" pitchFamily="2" charset="2"/>
              <a:buChar char="§"/>
              <a:defRPr/>
            </a:pPr>
            <a:r>
              <a:rPr lang="es-ES" sz="3600" b="1" dirty="0" smtClean="0">
                <a:ln>
                  <a:solidFill>
                    <a:schemeClr val="tx2"/>
                  </a:solidFill>
                </a:ln>
                <a:solidFill>
                  <a:schemeClr val="accent1">
                    <a:lumMod val="40000"/>
                    <a:lumOff val="60000"/>
                  </a:schemeClr>
                </a:solidFill>
                <a:effectLst>
                  <a:outerShdw blurRad="38100" dist="38100" dir="2700000" algn="tl">
                    <a:srgbClr val="000000">
                      <a:alpha val="43137"/>
                    </a:srgbClr>
                  </a:outerShdw>
                </a:effectLst>
                <a:latin typeface="+mj-lt"/>
              </a:rPr>
              <a:t>Componentes Hardware</a:t>
            </a:r>
          </a:p>
          <a:p>
            <a:pPr eaLnBrk="1" fontAlgn="auto" hangingPunct="1">
              <a:spcAft>
                <a:spcPts val="0"/>
              </a:spcAft>
              <a:buFont typeface="Wingdings" pitchFamily="2" charset="2"/>
              <a:buChar char="§"/>
              <a:defRPr/>
            </a:pPr>
            <a:r>
              <a:rPr lang="es-ES" sz="3600" b="1" dirty="0" smtClean="0">
                <a:ln>
                  <a:solidFill>
                    <a:schemeClr val="tx2"/>
                  </a:solidFill>
                </a:ln>
                <a:solidFill>
                  <a:schemeClr val="accent1">
                    <a:lumMod val="40000"/>
                    <a:lumOff val="60000"/>
                  </a:schemeClr>
                </a:solidFill>
                <a:effectLst>
                  <a:outerShdw blurRad="38100" dist="38100" dir="2700000" algn="tl">
                    <a:srgbClr val="000000">
                      <a:alpha val="43137"/>
                    </a:srgbClr>
                  </a:outerShdw>
                </a:effectLst>
                <a:latin typeface="+mj-lt"/>
              </a:rPr>
              <a:t>Entorno de desarrollo</a:t>
            </a:r>
          </a:p>
          <a:p>
            <a:pPr eaLnBrk="1" fontAlgn="auto" hangingPunct="1">
              <a:spcAft>
                <a:spcPts val="0"/>
              </a:spcAft>
              <a:buFont typeface="Wingdings" pitchFamily="2" charset="2"/>
              <a:buChar char="§"/>
              <a:defRPr/>
            </a:pPr>
            <a:r>
              <a:rPr lang="es-ES" sz="3600" b="1" dirty="0" smtClean="0">
                <a:ln>
                  <a:solidFill>
                    <a:schemeClr val="tx2"/>
                  </a:solidFill>
                </a:ln>
                <a:solidFill>
                  <a:schemeClr val="accent1">
                    <a:lumMod val="40000"/>
                    <a:lumOff val="60000"/>
                  </a:schemeClr>
                </a:solidFill>
                <a:effectLst>
                  <a:outerShdw blurRad="38100" dist="38100" dir="2700000" algn="tl">
                    <a:srgbClr val="000000">
                      <a:alpha val="43137"/>
                    </a:srgbClr>
                  </a:outerShdw>
                </a:effectLst>
                <a:latin typeface="+mj-lt"/>
              </a:rPr>
              <a:t>Funcionamiento Software</a:t>
            </a:r>
          </a:p>
          <a:p>
            <a:pPr eaLnBrk="1" fontAlgn="auto" hangingPunct="1">
              <a:spcAft>
                <a:spcPts val="0"/>
              </a:spcAft>
              <a:buFont typeface="Wingdings" pitchFamily="2" charset="2"/>
              <a:buChar char="§"/>
              <a:defRPr/>
            </a:pPr>
            <a:r>
              <a:rPr lang="es-ES" sz="3600" b="1" dirty="0" smtClean="0">
                <a:ln>
                  <a:solidFill>
                    <a:schemeClr val="tx2"/>
                  </a:solidFill>
                </a:ln>
                <a:solidFill>
                  <a:schemeClr val="accent1">
                    <a:lumMod val="40000"/>
                    <a:lumOff val="60000"/>
                  </a:schemeClr>
                </a:solidFill>
                <a:effectLst>
                  <a:outerShdw blurRad="38100" dist="38100" dir="2700000" algn="tl">
                    <a:srgbClr val="000000">
                      <a:alpha val="43137"/>
                    </a:srgbClr>
                  </a:outerShdw>
                </a:effectLst>
                <a:latin typeface="+mj-lt"/>
              </a:rPr>
              <a:t>Caso práctico</a:t>
            </a:r>
          </a:p>
          <a:p>
            <a:pPr eaLnBrk="1" fontAlgn="auto" hangingPunct="1">
              <a:spcAft>
                <a:spcPts val="0"/>
              </a:spcAft>
              <a:buFont typeface="Wingdings" pitchFamily="2" charset="2"/>
              <a:buChar char="§"/>
              <a:defRPr/>
            </a:pPr>
            <a:r>
              <a:rPr lang="es-ES" sz="3600" b="1" dirty="0" smtClean="0">
                <a:ln>
                  <a:solidFill>
                    <a:schemeClr val="tx2"/>
                  </a:solidFill>
                </a:ln>
                <a:solidFill>
                  <a:schemeClr val="accent1">
                    <a:lumMod val="40000"/>
                    <a:lumOff val="60000"/>
                  </a:schemeClr>
                </a:solidFill>
                <a:effectLst>
                  <a:outerShdw blurRad="38100" dist="38100" dir="2700000" algn="tl">
                    <a:srgbClr val="000000">
                      <a:alpha val="43137"/>
                    </a:srgbClr>
                  </a:outerShdw>
                </a:effectLst>
                <a:latin typeface="+mj-lt"/>
              </a:rPr>
              <a:t>Conclusiones</a:t>
            </a:r>
            <a:endParaRPr lang="es-ES" sz="3600" b="1" dirty="0">
              <a:ln>
                <a:solidFill>
                  <a:schemeClr val="tx2"/>
                </a:solidFill>
              </a:ln>
              <a:solidFill>
                <a:schemeClr val="accent1">
                  <a:lumMod val="40000"/>
                  <a:lumOff val="60000"/>
                </a:schemeClr>
              </a:solidFill>
              <a:effectLst>
                <a:outerShdw blurRad="38100" dist="38100" dir="2700000" algn="tl">
                  <a:srgbClr val="000000">
                    <a:alpha val="43137"/>
                  </a:srgbClr>
                </a:outerShdw>
              </a:effectLst>
              <a:latin typeface="+mj-lt"/>
            </a:endParaRPr>
          </a:p>
        </p:txBody>
      </p:sp>
      <p:sp>
        <p:nvSpPr>
          <p:cNvPr id="8" name="7 Marcador de número de diapositiva"/>
          <p:cNvSpPr>
            <a:spLocks noGrp="1"/>
          </p:cNvSpPr>
          <p:nvPr>
            <p:ph type="sldNum" sz="quarter" idx="15"/>
          </p:nvPr>
        </p:nvSpPr>
        <p:spPr/>
        <p:txBody>
          <a:bodyPr/>
          <a:lstStyle/>
          <a:p>
            <a:pPr>
              <a:defRPr/>
            </a:pPr>
            <a:fld id="{052952D4-3B87-4644-95A3-5C8A842919BE}" type="slidenum">
              <a:rPr lang="es-ES" sz="2400"/>
              <a:pPr>
                <a:defRPr/>
              </a:pPr>
              <a:t>2</a:t>
            </a:fld>
            <a:endParaRPr lang="es-ES" sz="2400" dirty="0"/>
          </a:p>
        </p:txBody>
      </p:sp>
      <p:sp>
        <p:nvSpPr>
          <p:cNvPr id="3" name="2 Marcador de pie de página"/>
          <p:cNvSpPr>
            <a:spLocks noGrp="1"/>
          </p:cNvSpPr>
          <p:nvPr>
            <p:ph type="ftr" sz="quarter" idx="14"/>
          </p:nvPr>
        </p:nvSpPr>
        <p:spPr>
          <a:xfrm>
            <a:off x="467544" y="6530826"/>
            <a:ext cx="7954936" cy="328464"/>
          </a:xfrm>
        </p:spPr>
        <p:txBody>
          <a:bodyPr/>
          <a:lstStyle/>
          <a:p>
            <a:pPr>
              <a:defRPr/>
            </a:pPr>
            <a:r>
              <a:rPr lang="es-ES" sz="2000" b="1">
                <a:ln>
                  <a:solidFill>
                    <a:schemeClr val="tx2"/>
                  </a:solidFill>
                </a:ln>
                <a:solidFill>
                  <a:schemeClr val="bg1"/>
                </a:solidFill>
              </a:rPr>
              <a:t>TFC Sistemas Empotrados					     UOC 2011</a:t>
            </a:r>
          </a:p>
        </p:txBody>
      </p:sp>
      <p:sp>
        <p:nvSpPr>
          <p:cNvPr id="4" name="3 CuadroTexto"/>
          <p:cNvSpPr txBox="1"/>
          <p:nvPr/>
        </p:nvSpPr>
        <p:spPr>
          <a:xfrm>
            <a:off x="467544" y="220946"/>
            <a:ext cx="7848872" cy="1015663"/>
          </a:xfrm>
          <a:prstGeom prst="rect">
            <a:avLst/>
          </a:prstGeom>
          <a:noFill/>
        </p:spPr>
        <p:txBody>
          <a:bodyPr>
            <a:spAutoFit/>
          </a:bodyPr>
          <a:lstStyle/>
          <a:p>
            <a:pPr fontAlgn="auto">
              <a:spcBef>
                <a:spcPts val="0"/>
              </a:spcBef>
              <a:spcAft>
                <a:spcPts val="0"/>
              </a:spcAft>
              <a:defRPr/>
            </a:pPr>
            <a:r>
              <a:rPr lang="es-ES" sz="6000" b="1" dirty="0">
                <a:ln>
                  <a:solidFill>
                    <a:schemeClr val="tx2"/>
                  </a:solidFill>
                </a:ln>
                <a:solidFill>
                  <a:schemeClr val="bg1"/>
                </a:solidFill>
                <a:effectLst>
                  <a:outerShdw blurRad="38100" dist="38100" dir="2700000" algn="tl">
                    <a:srgbClr val="000000">
                      <a:alpha val="43137"/>
                    </a:srgbClr>
                  </a:outerShdw>
                </a:effectLst>
                <a:latin typeface="+mj-lt"/>
                <a:cs typeface="+mn-cs"/>
              </a:rPr>
              <a:t>Índice de Contenidos</a:t>
            </a:r>
          </a:p>
        </p:txBody>
      </p:sp>
      <p:cxnSp>
        <p:nvCxnSpPr>
          <p:cNvPr id="6" name="5 Conector recto"/>
          <p:cNvCxnSpPr/>
          <p:nvPr/>
        </p:nvCxnSpPr>
        <p:spPr>
          <a:xfrm>
            <a:off x="179388" y="1158875"/>
            <a:ext cx="8964612" cy="0"/>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Tm="9000">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número de diapositiva"/>
          <p:cNvSpPr>
            <a:spLocks noGrp="1"/>
          </p:cNvSpPr>
          <p:nvPr>
            <p:ph type="sldNum" sz="quarter" idx="15"/>
          </p:nvPr>
        </p:nvSpPr>
        <p:spPr/>
        <p:txBody>
          <a:bodyPr/>
          <a:lstStyle/>
          <a:p>
            <a:pPr>
              <a:defRPr/>
            </a:pPr>
            <a:fld id="{01829334-8B63-464A-8BE4-B89CAA7F777C}" type="slidenum">
              <a:rPr lang="es-ES" sz="2400"/>
              <a:pPr>
                <a:defRPr/>
              </a:pPr>
              <a:t>3</a:t>
            </a:fld>
            <a:endParaRPr lang="es-ES" sz="2400" dirty="0"/>
          </a:p>
        </p:txBody>
      </p:sp>
      <p:sp>
        <p:nvSpPr>
          <p:cNvPr id="3" name="2 Marcador de pie de página"/>
          <p:cNvSpPr>
            <a:spLocks noGrp="1"/>
          </p:cNvSpPr>
          <p:nvPr>
            <p:ph type="ftr" sz="quarter" idx="14"/>
          </p:nvPr>
        </p:nvSpPr>
        <p:spPr>
          <a:xfrm>
            <a:off x="467544" y="6530826"/>
            <a:ext cx="7954936" cy="328464"/>
          </a:xfrm>
        </p:spPr>
        <p:txBody>
          <a:bodyPr/>
          <a:lstStyle/>
          <a:p>
            <a:pPr>
              <a:defRPr/>
            </a:pPr>
            <a:r>
              <a:rPr lang="es-ES" sz="2000" b="1" dirty="0">
                <a:ln>
                  <a:solidFill>
                    <a:schemeClr val="tx2"/>
                  </a:solidFill>
                </a:ln>
                <a:solidFill>
                  <a:schemeClr val="bg1"/>
                </a:solidFill>
              </a:rPr>
              <a:t>TFC Sistemas Empotrados					     UOC 2011</a:t>
            </a:r>
          </a:p>
        </p:txBody>
      </p:sp>
      <p:sp>
        <p:nvSpPr>
          <p:cNvPr id="4" name="3 CuadroTexto"/>
          <p:cNvSpPr txBox="1"/>
          <p:nvPr/>
        </p:nvSpPr>
        <p:spPr>
          <a:xfrm>
            <a:off x="323528" y="98311"/>
            <a:ext cx="7848872" cy="830997"/>
          </a:xfrm>
          <a:prstGeom prst="rect">
            <a:avLst/>
          </a:prstGeom>
          <a:noFill/>
        </p:spPr>
        <p:txBody>
          <a:bodyPr>
            <a:spAutoFit/>
          </a:bodyPr>
          <a:lstStyle/>
          <a:p>
            <a:pPr fontAlgn="auto">
              <a:spcBef>
                <a:spcPts val="0"/>
              </a:spcBef>
              <a:spcAft>
                <a:spcPts val="0"/>
              </a:spcAft>
              <a:defRPr/>
            </a:pPr>
            <a:r>
              <a:rPr lang="es-ES" sz="4800" b="1" dirty="0">
                <a:ln>
                  <a:solidFill>
                    <a:schemeClr val="tx2"/>
                  </a:solidFill>
                </a:ln>
                <a:solidFill>
                  <a:schemeClr val="accent1">
                    <a:lumMod val="40000"/>
                    <a:lumOff val="60000"/>
                  </a:schemeClr>
                </a:solidFill>
                <a:effectLst>
                  <a:outerShdw blurRad="38100" dist="38100" dir="2700000" algn="tl">
                    <a:srgbClr val="000000">
                      <a:alpha val="43137"/>
                    </a:srgbClr>
                  </a:outerShdw>
                </a:effectLst>
                <a:latin typeface="+mj-lt"/>
                <a:cs typeface="+mn-cs"/>
              </a:rPr>
              <a:t>Introducción (I)</a:t>
            </a:r>
          </a:p>
        </p:txBody>
      </p:sp>
      <p:sp>
        <p:nvSpPr>
          <p:cNvPr id="9" name="6 Marcador de contenido"/>
          <p:cNvSpPr txBox="1">
            <a:spLocks/>
          </p:cNvSpPr>
          <p:nvPr/>
        </p:nvSpPr>
        <p:spPr bwMode="auto">
          <a:xfrm>
            <a:off x="323850" y="2252663"/>
            <a:ext cx="8280400"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fontAlgn="base">
              <a:spcBef>
                <a:spcPct val="20000"/>
              </a:spcBef>
              <a:spcAft>
                <a:spcPct val="0"/>
              </a:spcAft>
              <a:buFont typeface="Arial" charset="0"/>
              <a:buChar char="»"/>
              <a:defRPr sz="2800" kern="1200">
                <a:solidFill>
                  <a:schemeClr val="tx2"/>
                </a:solidFill>
                <a:latin typeface="+mn-lt"/>
                <a:ea typeface="+mn-ea"/>
                <a:cs typeface="+mn-cs"/>
              </a:defRPr>
            </a:lvl1pPr>
            <a:lvl2pPr marL="742950" indent="-285750" algn="l" rtl="0" fontAlgn="base">
              <a:spcBef>
                <a:spcPct val="20000"/>
              </a:spcBef>
              <a:spcAft>
                <a:spcPct val="0"/>
              </a:spcAft>
              <a:buFont typeface="Arial" charset="0"/>
              <a:buChar char="˃"/>
              <a:defRPr kern="1200">
                <a:solidFill>
                  <a:schemeClr val="tx1"/>
                </a:solidFill>
                <a:latin typeface="+mn-lt"/>
                <a:ea typeface="+mn-ea"/>
                <a:cs typeface="+mn-cs"/>
              </a:defRPr>
            </a:lvl2pPr>
            <a:lvl3pPr marL="1143000" indent="-228600" algn="l" rtl="0" fontAlgn="base">
              <a:spcBef>
                <a:spcPct val="20000"/>
              </a:spcBef>
              <a:spcAft>
                <a:spcPct val="0"/>
              </a:spcAft>
              <a:buFont typeface="Calibri" pitchFamily="34" charset="0"/>
              <a:buChar char="+"/>
              <a:defRPr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a:buFont typeface="Calibri" pitchFamily="34" charset="0"/>
              <a:buChar char="»"/>
              <a:defRPr/>
            </a:pPr>
            <a:endParaRPr lang="es-ES" sz="1800" dirty="0">
              <a:ln>
                <a:solidFill>
                  <a:schemeClr val="tx2"/>
                </a:solidFill>
              </a:ln>
              <a:solidFill>
                <a:schemeClr val="tx1"/>
              </a:solidFill>
            </a:endParaRPr>
          </a:p>
        </p:txBody>
      </p:sp>
      <p:sp>
        <p:nvSpPr>
          <p:cNvPr id="10" name="9 CuadroTexto"/>
          <p:cNvSpPr txBox="1"/>
          <p:nvPr/>
        </p:nvSpPr>
        <p:spPr>
          <a:xfrm>
            <a:off x="323529" y="1052736"/>
            <a:ext cx="8136904" cy="5133713"/>
          </a:xfrm>
          <a:prstGeom prst="rect">
            <a:avLst/>
          </a:prstGeom>
          <a:noFill/>
        </p:spPr>
        <p:txBody>
          <a:bodyPr>
            <a:spAutoFit/>
          </a:bodyPr>
          <a:lstStyle/>
          <a:p>
            <a:pPr marL="342900" indent="-342900">
              <a:spcBef>
                <a:spcPct val="20000"/>
              </a:spcBef>
              <a:buFont typeface="Calibri" pitchFamily="34" charset="0"/>
              <a:buChar char="»"/>
              <a:defRPr/>
            </a:pPr>
            <a:r>
              <a:rPr lang="es-ES" dirty="0">
                <a:ln>
                  <a:solidFill>
                    <a:schemeClr val="tx2"/>
                  </a:solidFill>
                </a:ln>
                <a:latin typeface="+mn-lt"/>
                <a:cs typeface="+mn-cs"/>
              </a:rPr>
              <a:t>El control de factores medioambientales o físicos interviene, en mayor o menor medida, en muchas de las actividades que el ser  humano realiza diariamente.      La elaboración de mecanismos que faciliten el seguimiento y análisis de estas magnitudes esta siendo objeto de una gran labor de investigación  </a:t>
            </a:r>
          </a:p>
          <a:p>
            <a:pPr>
              <a:spcBef>
                <a:spcPct val="20000"/>
              </a:spcBef>
              <a:defRPr/>
            </a:pPr>
            <a:endParaRPr lang="es-ES" dirty="0">
              <a:ln>
                <a:solidFill>
                  <a:schemeClr val="tx2"/>
                </a:solidFill>
              </a:ln>
              <a:latin typeface="+mn-lt"/>
              <a:cs typeface="+mn-cs"/>
            </a:endParaRPr>
          </a:p>
          <a:p>
            <a:pPr marL="342900" indent="-342900">
              <a:spcBef>
                <a:spcPct val="20000"/>
              </a:spcBef>
              <a:buFont typeface="Calibri" pitchFamily="34" charset="0"/>
              <a:buChar char="»"/>
              <a:defRPr/>
            </a:pPr>
            <a:r>
              <a:rPr lang="es-ES" dirty="0">
                <a:ln>
                  <a:solidFill>
                    <a:schemeClr val="tx2"/>
                  </a:solidFill>
                </a:ln>
              </a:rPr>
              <a:t>Prueba de ello es el avance que está experimentando la tecnología de Redes Inalámbricas de Sensores ( del inglés Wireless Sensor Networks  o WSN). En opinión de consultoras especializadas en tecnología, este crecimiento irá en aumento durante los próximos años</a:t>
            </a:r>
          </a:p>
          <a:p>
            <a:pPr>
              <a:spcBef>
                <a:spcPct val="20000"/>
              </a:spcBef>
              <a:defRPr/>
            </a:pPr>
            <a:endParaRPr lang="es-ES" dirty="0">
              <a:ln>
                <a:solidFill>
                  <a:schemeClr val="tx2"/>
                </a:solidFill>
              </a:ln>
            </a:endParaRPr>
          </a:p>
          <a:p>
            <a:pPr marL="342900" indent="-342900">
              <a:spcBef>
                <a:spcPct val="20000"/>
              </a:spcBef>
              <a:buFont typeface="Calibri" pitchFamily="34" charset="0"/>
              <a:buChar char="»"/>
              <a:defRPr/>
            </a:pPr>
            <a:r>
              <a:rPr lang="es-ES" dirty="0">
                <a:ln>
                  <a:solidFill>
                    <a:schemeClr val="tx2"/>
                  </a:solidFill>
                </a:ln>
              </a:rPr>
              <a:t>La unidad elemental de una WSN es un dispositivo denominado mota o nodo. El número de motas que componen este tipo de redes puede ir desde unas pocas hasta varios miles de unidades </a:t>
            </a:r>
          </a:p>
          <a:p>
            <a:pPr marL="342900" indent="-342900">
              <a:spcBef>
                <a:spcPct val="20000"/>
              </a:spcBef>
              <a:buFont typeface="Calibri" pitchFamily="34" charset="0"/>
              <a:buChar char="»"/>
              <a:defRPr/>
            </a:pPr>
            <a:endParaRPr lang="es-ES" dirty="0">
              <a:ln>
                <a:solidFill>
                  <a:schemeClr val="tx2"/>
                </a:solidFill>
              </a:ln>
            </a:endParaRPr>
          </a:p>
          <a:p>
            <a:pPr marL="342900" indent="-342900">
              <a:spcBef>
                <a:spcPct val="20000"/>
              </a:spcBef>
              <a:buFont typeface="Calibri" pitchFamily="34" charset="0"/>
              <a:buChar char="»"/>
              <a:defRPr/>
            </a:pPr>
            <a:r>
              <a:rPr lang="es-ES" dirty="0">
                <a:ln>
                  <a:solidFill>
                    <a:schemeClr val="tx2"/>
                  </a:solidFill>
                </a:ln>
              </a:rPr>
              <a:t>Estos nodos son pequeñas unidades funcionales formadas por una memoria, un micro procesador, un transceptor de radio, una batería y un juego de sensores cuya función dependerá de los factores que se deseen monitorizar</a:t>
            </a:r>
          </a:p>
        </p:txBody>
      </p:sp>
      <p:cxnSp>
        <p:nvCxnSpPr>
          <p:cNvPr id="13" name="12 Conector recto"/>
          <p:cNvCxnSpPr/>
          <p:nvPr/>
        </p:nvCxnSpPr>
        <p:spPr>
          <a:xfrm>
            <a:off x="179388" y="911225"/>
            <a:ext cx="8964612" cy="0"/>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Tm="36000">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número de diapositiva"/>
          <p:cNvSpPr>
            <a:spLocks noGrp="1"/>
          </p:cNvSpPr>
          <p:nvPr>
            <p:ph type="sldNum" sz="quarter" idx="15"/>
          </p:nvPr>
        </p:nvSpPr>
        <p:spPr/>
        <p:txBody>
          <a:bodyPr/>
          <a:lstStyle/>
          <a:p>
            <a:pPr>
              <a:defRPr/>
            </a:pPr>
            <a:fld id="{DCC0D59F-5E1B-4E40-950B-5E66BC0211F1}" type="slidenum">
              <a:rPr lang="es-ES" sz="2400"/>
              <a:pPr>
                <a:defRPr/>
              </a:pPr>
              <a:t>4</a:t>
            </a:fld>
            <a:endParaRPr lang="es-ES" sz="2400" dirty="0"/>
          </a:p>
        </p:txBody>
      </p:sp>
      <p:sp>
        <p:nvSpPr>
          <p:cNvPr id="3" name="2 Marcador de pie de página"/>
          <p:cNvSpPr>
            <a:spLocks noGrp="1"/>
          </p:cNvSpPr>
          <p:nvPr>
            <p:ph type="ftr" sz="quarter" idx="14"/>
          </p:nvPr>
        </p:nvSpPr>
        <p:spPr>
          <a:xfrm>
            <a:off x="467544" y="6530826"/>
            <a:ext cx="7954936" cy="328464"/>
          </a:xfrm>
        </p:spPr>
        <p:txBody>
          <a:bodyPr/>
          <a:lstStyle/>
          <a:p>
            <a:pPr>
              <a:defRPr/>
            </a:pPr>
            <a:r>
              <a:rPr lang="es-ES" sz="2000" b="1">
                <a:ln>
                  <a:solidFill>
                    <a:schemeClr val="tx2"/>
                  </a:solidFill>
                </a:ln>
                <a:solidFill>
                  <a:schemeClr val="bg1"/>
                </a:solidFill>
              </a:rPr>
              <a:t>TFC Sistemas Empotrados					     UOC 2011</a:t>
            </a:r>
          </a:p>
        </p:txBody>
      </p:sp>
      <p:sp>
        <p:nvSpPr>
          <p:cNvPr id="7" name="6 Marcador de contenido"/>
          <p:cNvSpPr txBox="1">
            <a:spLocks/>
          </p:cNvSpPr>
          <p:nvPr/>
        </p:nvSpPr>
        <p:spPr bwMode="auto">
          <a:xfrm>
            <a:off x="323528" y="1051489"/>
            <a:ext cx="8282562" cy="5317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2800" kern="1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Calibri" pitchFamily="34"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285750" indent="-285750" eaLnBrk="1" hangingPunct="1">
              <a:spcBef>
                <a:spcPct val="0"/>
              </a:spcBef>
              <a:buFont typeface="Calibri" pitchFamily="34" charset="0"/>
              <a:buChar char="»"/>
              <a:defRPr/>
            </a:pPr>
            <a:r>
              <a:rPr lang="es-ES" sz="1800" dirty="0" smtClean="0">
                <a:ln>
                  <a:solidFill>
                    <a:schemeClr val="tx2"/>
                  </a:solidFill>
                </a:ln>
                <a:solidFill>
                  <a:schemeClr val="tx1"/>
                </a:solidFill>
                <a:cs typeface="Arial" charset="0"/>
              </a:rPr>
              <a:t>Actualmente, las redes inalámbricas de sensores tienen </a:t>
            </a:r>
            <a:r>
              <a:rPr lang="es-ES" sz="1800" dirty="0">
                <a:ln>
                  <a:solidFill>
                    <a:schemeClr val="tx2"/>
                  </a:solidFill>
                </a:ln>
                <a:solidFill>
                  <a:schemeClr val="tx1"/>
                </a:solidFill>
                <a:cs typeface="Arial" charset="0"/>
              </a:rPr>
              <a:t>múltiples </a:t>
            </a:r>
            <a:r>
              <a:rPr lang="es-ES" sz="1800" dirty="0" smtClean="0">
                <a:ln>
                  <a:solidFill>
                    <a:schemeClr val="tx2"/>
                  </a:solidFill>
                </a:ln>
                <a:solidFill>
                  <a:schemeClr val="tx1"/>
                </a:solidFill>
                <a:cs typeface="Arial" charset="0"/>
              </a:rPr>
              <a:t>aplicaciones (monitorización ambiental, prevención de catástrofes, aplicaciones militares, asistencia sanitaria, </a:t>
            </a:r>
            <a:r>
              <a:rPr lang="es-ES" sz="1800" dirty="0">
                <a:ln>
                  <a:solidFill>
                    <a:schemeClr val="tx2"/>
                  </a:solidFill>
                </a:ln>
                <a:solidFill>
                  <a:schemeClr val="tx1"/>
                </a:solidFill>
                <a:cs typeface="Arial" charset="0"/>
              </a:rPr>
              <a:t>Domótica e Inmótica, </a:t>
            </a:r>
            <a:r>
              <a:rPr lang="es-ES" sz="1800" dirty="0" smtClean="0">
                <a:ln>
                  <a:solidFill>
                    <a:schemeClr val="tx2"/>
                  </a:solidFill>
                </a:ln>
                <a:solidFill>
                  <a:schemeClr val="tx1"/>
                </a:solidFill>
                <a:cs typeface="Arial" charset="0"/>
              </a:rPr>
              <a:t>control de procesos industriales, gestión del tráfico, monitorización de estructuras, etc.)</a:t>
            </a:r>
          </a:p>
          <a:p>
            <a:pPr marL="0" indent="0" eaLnBrk="1" hangingPunct="1">
              <a:spcBef>
                <a:spcPct val="0"/>
              </a:spcBef>
              <a:buFont typeface="Arial" charset="0"/>
              <a:buNone/>
              <a:defRPr/>
            </a:pPr>
            <a:endParaRPr lang="es-ES" sz="1800" dirty="0" smtClean="0">
              <a:ln>
                <a:solidFill>
                  <a:schemeClr val="tx2"/>
                </a:solidFill>
              </a:ln>
              <a:solidFill>
                <a:schemeClr val="tx1"/>
              </a:solidFill>
              <a:cs typeface="Arial" charset="0"/>
            </a:endParaRPr>
          </a:p>
          <a:p>
            <a:pPr marL="285750" indent="-285750">
              <a:buFont typeface="Calibri" pitchFamily="34" charset="0"/>
              <a:buChar char="»"/>
              <a:defRPr/>
            </a:pPr>
            <a:r>
              <a:rPr lang="es-ES" sz="1800" dirty="0">
                <a:ln>
                  <a:solidFill>
                    <a:schemeClr val="tx2"/>
                  </a:solidFill>
                </a:ln>
                <a:solidFill>
                  <a:schemeClr val="tx1"/>
                </a:solidFill>
                <a:cs typeface="Arial" charset="0"/>
              </a:rPr>
              <a:t>El TFC Sistemas Empotrados ha supuesto una aproximación práctica a la tecnología de redes inalámbricas. A partir de dos motas dotadas de sensores y el material de apoyo necesario, se han cumplido los siguientes objetivos:</a:t>
            </a:r>
          </a:p>
          <a:p>
            <a:pPr marL="0" indent="0">
              <a:buFont typeface="Arial" charset="0"/>
              <a:buNone/>
              <a:defRPr/>
            </a:pPr>
            <a:endParaRPr lang="es-ES" sz="1800" dirty="0">
              <a:ln>
                <a:solidFill>
                  <a:schemeClr val="tx2"/>
                </a:solidFill>
              </a:ln>
              <a:solidFill>
                <a:schemeClr val="tx1"/>
              </a:solidFill>
              <a:cs typeface="Arial" charset="0"/>
            </a:endParaRPr>
          </a:p>
          <a:p>
            <a:pPr lvl="1">
              <a:buFont typeface="Wingdings" pitchFamily="2" charset="2"/>
              <a:buChar char="§"/>
              <a:defRPr/>
            </a:pPr>
            <a:r>
              <a:rPr lang="es-ES" dirty="0">
                <a:ln>
                  <a:solidFill>
                    <a:schemeClr val="tx2"/>
                  </a:solidFill>
                </a:ln>
              </a:rPr>
              <a:t>Configurar un entorno funcional para poder interactuar con las </a:t>
            </a:r>
            <a:r>
              <a:rPr lang="es-ES" dirty="0" smtClean="0">
                <a:ln>
                  <a:solidFill>
                    <a:schemeClr val="tx2"/>
                  </a:solidFill>
                </a:ln>
              </a:rPr>
              <a:t>motas</a:t>
            </a:r>
          </a:p>
          <a:p>
            <a:pPr lvl="1">
              <a:buFont typeface="Wingdings" pitchFamily="2" charset="2"/>
              <a:buChar char="§"/>
              <a:defRPr/>
            </a:pPr>
            <a:r>
              <a:rPr lang="es-ES" dirty="0">
                <a:ln>
                  <a:solidFill>
                    <a:schemeClr val="tx2"/>
                  </a:solidFill>
                </a:ln>
              </a:rPr>
              <a:t>Conocer las posibilidades que nos ofrece el sistema operativo TinyOS</a:t>
            </a:r>
          </a:p>
          <a:p>
            <a:pPr lvl="1">
              <a:buFont typeface="Wingdings" pitchFamily="2" charset="2"/>
              <a:buChar char="§"/>
              <a:defRPr/>
            </a:pPr>
            <a:r>
              <a:rPr lang="es-ES" dirty="0">
                <a:ln>
                  <a:solidFill>
                    <a:schemeClr val="tx2"/>
                  </a:solidFill>
                </a:ln>
              </a:rPr>
              <a:t>Familiarizarnos con su lenguaje de programación, nesC, y ser capaces de desarrollar un software para estos dispositivos</a:t>
            </a:r>
          </a:p>
          <a:p>
            <a:pPr lvl="1">
              <a:buFont typeface="Wingdings" pitchFamily="2" charset="2"/>
              <a:buChar char="§"/>
              <a:defRPr/>
            </a:pPr>
            <a:r>
              <a:rPr lang="es-ES" dirty="0">
                <a:ln>
                  <a:solidFill>
                    <a:schemeClr val="tx2"/>
                  </a:solidFill>
                </a:ln>
              </a:rPr>
              <a:t>Crear una aplicación de escritorio que nos permita interactuar con la red        de sensores</a:t>
            </a:r>
          </a:p>
          <a:p>
            <a:pPr lvl="1">
              <a:buFont typeface="Wingdings" pitchFamily="2" charset="2"/>
              <a:buChar char="§"/>
              <a:defRPr/>
            </a:pPr>
            <a:endParaRPr lang="es-ES" dirty="0">
              <a:ln>
                <a:solidFill>
                  <a:schemeClr val="tx2"/>
                </a:solidFill>
              </a:ln>
            </a:endParaRPr>
          </a:p>
          <a:p>
            <a:pPr marL="285750" indent="-285750" eaLnBrk="1" hangingPunct="1">
              <a:spcBef>
                <a:spcPct val="0"/>
              </a:spcBef>
              <a:buFont typeface="Calibri" pitchFamily="34" charset="0"/>
              <a:buChar char="»"/>
              <a:defRPr/>
            </a:pPr>
            <a:endParaRPr lang="es-ES" sz="1800" dirty="0" smtClean="0">
              <a:ln>
                <a:solidFill>
                  <a:schemeClr val="tx2"/>
                </a:solidFill>
              </a:ln>
              <a:solidFill>
                <a:schemeClr val="tx1"/>
              </a:solidFill>
              <a:cs typeface="Arial" charset="0"/>
            </a:endParaRPr>
          </a:p>
          <a:p>
            <a:pPr marL="285750" indent="-285750" eaLnBrk="1" hangingPunct="1">
              <a:spcBef>
                <a:spcPct val="0"/>
              </a:spcBef>
              <a:buFont typeface="Calibri" pitchFamily="34" charset="0"/>
              <a:buChar char="»"/>
              <a:defRPr/>
            </a:pPr>
            <a:endParaRPr lang="es-ES" sz="1800" dirty="0" smtClean="0">
              <a:ln>
                <a:solidFill>
                  <a:schemeClr val="tx2"/>
                </a:solidFill>
              </a:ln>
              <a:solidFill>
                <a:schemeClr val="tx1"/>
              </a:solidFill>
              <a:cs typeface="Arial" charset="0"/>
            </a:endParaRPr>
          </a:p>
          <a:p>
            <a:pPr marL="285750" indent="-285750" eaLnBrk="1" hangingPunct="1">
              <a:spcBef>
                <a:spcPct val="0"/>
              </a:spcBef>
              <a:buFont typeface="Calibri" pitchFamily="34" charset="0"/>
              <a:buChar char="»"/>
              <a:defRPr/>
            </a:pPr>
            <a:endParaRPr lang="es-ES" sz="1800" dirty="0">
              <a:ln>
                <a:solidFill>
                  <a:schemeClr val="tx2"/>
                </a:solidFill>
              </a:ln>
              <a:solidFill>
                <a:schemeClr val="tx1"/>
              </a:solidFill>
              <a:cs typeface="Arial" charset="0"/>
            </a:endParaRPr>
          </a:p>
        </p:txBody>
      </p:sp>
      <p:sp>
        <p:nvSpPr>
          <p:cNvPr id="11" name="10 CuadroTexto"/>
          <p:cNvSpPr txBox="1"/>
          <p:nvPr/>
        </p:nvSpPr>
        <p:spPr>
          <a:xfrm>
            <a:off x="323528" y="98311"/>
            <a:ext cx="7848872" cy="830997"/>
          </a:xfrm>
          <a:prstGeom prst="rect">
            <a:avLst/>
          </a:prstGeom>
          <a:noFill/>
        </p:spPr>
        <p:txBody>
          <a:bodyPr>
            <a:spAutoFit/>
          </a:bodyPr>
          <a:lstStyle/>
          <a:p>
            <a:pPr fontAlgn="auto">
              <a:spcBef>
                <a:spcPts val="0"/>
              </a:spcBef>
              <a:spcAft>
                <a:spcPts val="0"/>
              </a:spcAft>
              <a:defRPr/>
            </a:pPr>
            <a:r>
              <a:rPr lang="es-ES" sz="4800" b="1" dirty="0">
                <a:ln>
                  <a:solidFill>
                    <a:schemeClr val="tx2"/>
                  </a:solidFill>
                </a:ln>
                <a:solidFill>
                  <a:schemeClr val="accent1">
                    <a:lumMod val="40000"/>
                    <a:lumOff val="60000"/>
                  </a:schemeClr>
                </a:solidFill>
                <a:effectLst>
                  <a:outerShdw blurRad="38100" dist="38100" dir="2700000" algn="tl">
                    <a:srgbClr val="000000">
                      <a:alpha val="43137"/>
                    </a:srgbClr>
                  </a:outerShdw>
                </a:effectLst>
                <a:latin typeface="+mj-lt"/>
                <a:cs typeface="+mn-cs"/>
              </a:rPr>
              <a:t>Introducción (II)</a:t>
            </a:r>
          </a:p>
        </p:txBody>
      </p:sp>
      <p:cxnSp>
        <p:nvCxnSpPr>
          <p:cNvPr id="12" name="11 Conector recto"/>
          <p:cNvCxnSpPr/>
          <p:nvPr/>
        </p:nvCxnSpPr>
        <p:spPr>
          <a:xfrm>
            <a:off x="107950" y="911225"/>
            <a:ext cx="9036050" cy="0"/>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Tm="30000">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número de diapositiva"/>
          <p:cNvSpPr>
            <a:spLocks noGrp="1"/>
          </p:cNvSpPr>
          <p:nvPr>
            <p:ph type="sldNum" sz="quarter" idx="15"/>
          </p:nvPr>
        </p:nvSpPr>
        <p:spPr/>
        <p:txBody>
          <a:bodyPr/>
          <a:lstStyle/>
          <a:p>
            <a:pPr>
              <a:defRPr/>
            </a:pPr>
            <a:fld id="{842BF6D5-3B45-4F10-9816-D4FB1549B4A3}" type="slidenum">
              <a:rPr lang="es-ES" sz="2400"/>
              <a:pPr>
                <a:defRPr/>
              </a:pPr>
              <a:t>5</a:t>
            </a:fld>
            <a:endParaRPr lang="es-ES" sz="2400" dirty="0"/>
          </a:p>
        </p:txBody>
      </p:sp>
      <p:sp>
        <p:nvSpPr>
          <p:cNvPr id="3" name="2 Marcador de pie de página"/>
          <p:cNvSpPr>
            <a:spLocks noGrp="1"/>
          </p:cNvSpPr>
          <p:nvPr>
            <p:ph type="ftr" sz="quarter" idx="14"/>
          </p:nvPr>
        </p:nvSpPr>
        <p:spPr>
          <a:xfrm>
            <a:off x="467544" y="6530826"/>
            <a:ext cx="7954936" cy="328464"/>
          </a:xfrm>
        </p:spPr>
        <p:txBody>
          <a:bodyPr/>
          <a:lstStyle/>
          <a:p>
            <a:pPr>
              <a:defRPr/>
            </a:pPr>
            <a:r>
              <a:rPr lang="es-ES" sz="2000" b="1">
                <a:ln>
                  <a:solidFill>
                    <a:schemeClr val="tx2"/>
                  </a:solidFill>
                </a:ln>
                <a:solidFill>
                  <a:schemeClr val="bg1"/>
                </a:solidFill>
              </a:rPr>
              <a:t>TFC Sistemas Empotrados					     UOC 2011</a:t>
            </a:r>
          </a:p>
        </p:txBody>
      </p:sp>
      <p:sp>
        <p:nvSpPr>
          <p:cNvPr id="7" name="6 Marcador de contenido"/>
          <p:cNvSpPr txBox="1">
            <a:spLocks/>
          </p:cNvSpPr>
          <p:nvPr/>
        </p:nvSpPr>
        <p:spPr bwMode="auto">
          <a:xfrm>
            <a:off x="323528" y="1051489"/>
            <a:ext cx="8282562" cy="5317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2800" kern="1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Calibri" pitchFamily="34"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a:buFont typeface="Calibri" pitchFamily="34" charset="0"/>
              <a:buChar char="»"/>
              <a:defRPr/>
            </a:pPr>
            <a:r>
              <a:rPr lang="es-ES" sz="1800" dirty="0" smtClean="0">
                <a:ln>
                  <a:solidFill>
                    <a:schemeClr val="tx2"/>
                  </a:solidFill>
                </a:ln>
              </a:rPr>
              <a:t>El </a:t>
            </a:r>
            <a:r>
              <a:rPr lang="es-ES" sz="1800" dirty="0">
                <a:ln>
                  <a:solidFill>
                    <a:schemeClr val="tx2"/>
                  </a:solidFill>
                </a:ln>
              </a:rPr>
              <a:t>proyecto TinyDomus </a:t>
            </a:r>
            <a:r>
              <a:rPr lang="es-ES" sz="1800" dirty="0" smtClean="0">
                <a:ln>
                  <a:solidFill>
                    <a:schemeClr val="tx2"/>
                  </a:solidFill>
                </a:ln>
              </a:rPr>
              <a:t>ha consistido en la aplicación de esta tecnología al mundo de la Domótica. Partiendo de la información que nos proporcionan los sensores de nuestras motas (temperatura, luminosidad y picos magnéticos), se ha tratado de simular la gestión de </a:t>
            </a:r>
            <a:r>
              <a:rPr lang="es-ES" sz="1800" dirty="0">
                <a:ln>
                  <a:solidFill>
                    <a:schemeClr val="tx2"/>
                  </a:solidFill>
                </a:ln>
              </a:rPr>
              <a:t>un hogar </a:t>
            </a:r>
            <a:r>
              <a:rPr lang="es-ES" sz="1800" dirty="0" smtClean="0">
                <a:ln>
                  <a:solidFill>
                    <a:schemeClr val="tx2"/>
                  </a:solidFill>
                </a:ln>
              </a:rPr>
              <a:t>digital</a:t>
            </a:r>
          </a:p>
          <a:p>
            <a:pPr>
              <a:buFont typeface="Calibri" pitchFamily="34" charset="0"/>
              <a:buChar char="»"/>
              <a:defRPr/>
            </a:pPr>
            <a:endParaRPr lang="es-ES" sz="1800" dirty="0">
              <a:ln>
                <a:solidFill>
                  <a:schemeClr val="tx2"/>
                </a:solidFill>
              </a:ln>
            </a:endParaRPr>
          </a:p>
          <a:p>
            <a:pPr>
              <a:buFont typeface="Calibri" pitchFamily="34" charset="0"/>
              <a:buChar char="»"/>
              <a:defRPr/>
            </a:pPr>
            <a:r>
              <a:rPr lang="es-ES" sz="1800" dirty="0">
                <a:ln>
                  <a:solidFill>
                    <a:schemeClr val="tx2"/>
                  </a:solidFill>
                </a:ln>
              </a:rPr>
              <a:t>TinyDomus utiliza las características de cada sensor para automatizar la gestión de los siguientes aspectos de la vivienda:</a:t>
            </a:r>
          </a:p>
          <a:p>
            <a:pPr>
              <a:buFont typeface="Calibri" pitchFamily="34" charset="0"/>
              <a:buChar char="»"/>
              <a:defRPr/>
            </a:pPr>
            <a:endParaRPr lang="es-ES" sz="1800" dirty="0">
              <a:ln>
                <a:solidFill>
                  <a:schemeClr val="tx2"/>
                </a:solidFill>
              </a:ln>
            </a:endParaRPr>
          </a:p>
          <a:p>
            <a:pPr lvl="1">
              <a:buFont typeface="Wingdings" pitchFamily="2" charset="2"/>
              <a:buChar char="§"/>
              <a:defRPr/>
            </a:pPr>
            <a:r>
              <a:rPr lang="es-ES" dirty="0">
                <a:ln>
                  <a:solidFill>
                    <a:schemeClr val="tx2"/>
                  </a:solidFill>
                </a:ln>
                <a:solidFill>
                  <a:schemeClr val="tx2"/>
                </a:solidFill>
              </a:rPr>
              <a:t>Sistema de climatización: Se controla a partir de los datos obtenidos por el sensor de temperatura</a:t>
            </a:r>
          </a:p>
          <a:p>
            <a:pPr lvl="1">
              <a:buFont typeface="Wingdings" pitchFamily="2" charset="2"/>
              <a:buChar char="§"/>
              <a:defRPr/>
            </a:pPr>
            <a:r>
              <a:rPr lang="es-ES" dirty="0">
                <a:ln>
                  <a:solidFill>
                    <a:schemeClr val="tx2"/>
                  </a:solidFill>
                </a:ln>
                <a:solidFill>
                  <a:schemeClr val="tx2"/>
                </a:solidFill>
              </a:rPr>
              <a:t>Sistemas de iluminación: Tanto su apagado como su puesta en funcionamiento dependerán de la información proporcionada </a:t>
            </a:r>
            <a:r>
              <a:rPr lang="es-ES" dirty="0" smtClean="0">
                <a:ln>
                  <a:solidFill>
                    <a:schemeClr val="tx2"/>
                  </a:solidFill>
                </a:ln>
              </a:rPr>
              <a:t>por el fotosensor</a:t>
            </a:r>
          </a:p>
          <a:p>
            <a:pPr lvl="1">
              <a:buFont typeface="Wingdings" pitchFamily="2" charset="2"/>
              <a:buChar char="§"/>
              <a:defRPr/>
            </a:pPr>
            <a:r>
              <a:rPr lang="es-ES" dirty="0" smtClean="0">
                <a:ln>
                  <a:solidFill>
                    <a:schemeClr val="tx2"/>
                  </a:solidFill>
                </a:ln>
              </a:rPr>
              <a:t>Sistema de seguridad: El </a:t>
            </a:r>
            <a:r>
              <a:rPr lang="es-ES" dirty="0">
                <a:ln>
                  <a:solidFill>
                    <a:schemeClr val="tx2"/>
                  </a:solidFill>
                </a:ln>
              </a:rPr>
              <a:t>sensor de efecto </a:t>
            </a:r>
            <a:r>
              <a:rPr lang="es-ES" dirty="0" smtClean="0">
                <a:ln>
                  <a:solidFill>
                    <a:schemeClr val="tx2"/>
                  </a:solidFill>
                </a:ln>
              </a:rPr>
              <a:t>Hall será el responsable del sistema de detección de intrusos y activación de alarmas</a:t>
            </a:r>
            <a:endParaRPr lang="es-ES" dirty="0" smtClean="0">
              <a:ln>
                <a:solidFill>
                  <a:schemeClr val="tx2"/>
                </a:solidFill>
              </a:ln>
              <a:cs typeface="Arial" charset="0"/>
            </a:endParaRPr>
          </a:p>
          <a:p>
            <a:pPr marL="285750" indent="-285750" eaLnBrk="1" hangingPunct="1">
              <a:spcBef>
                <a:spcPct val="0"/>
              </a:spcBef>
              <a:buFont typeface="Calibri" pitchFamily="34" charset="0"/>
              <a:buChar char="»"/>
              <a:defRPr/>
            </a:pPr>
            <a:endParaRPr lang="es-ES" sz="1800" dirty="0" smtClean="0">
              <a:ln>
                <a:solidFill>
                  <a:schemeClr val="tx2"/>
                </a:solidFill>
              </a:ln>
              <a:solidFill>
                <a:schemeClr val="tx1"/>
              </a:solidFill>
              <a:cs typeface="Arial" charset="0"/>
            </a:endParaRPr>
          </a:p>
          <a:p>
            <a:pPr marL="285750" indent="-285750" eaLnBrk="1" hangingPunct="1">
              <a:spcBef>
                <a:spcPct val="0"/>
              </a:spcBef>
              <a:buFont typeface="Calibri" pitchFamily="34" charset="0"/>
              <a:buChar char="»"/>
              <a:defRPr/>
            </a:pPr>
            <a:endParaRPr lang="es-ES" sz="1800" dirty="0">
              <a:ln>
                <a:solidFill>
                  <a:schemeClr val="tx2"/>
                </a:solidFill>
              </a:ln>
              <a:solidFill>
                <a:schemeClr val="tx1"/>
              </a:solidFill>
              <a:cs typeface="Arial" charset="0"/>
            </a:endParaRPr>
          </a:p>
        </p:txBody>
      </p:sp>
      <p:sp>
        <p:nvSpPr>
          <p:cNvPr id="11" name="10 CuadroTexto"/>
          <p:cNvSpPr txBox="1"/>
          <p:nvPr/>
        </p:nvSpPr>
        <p:spPr>
          <a:xfrm>
            <a:off x="323528" y="98311"/>
            <a:ext cx="7848872" cy="830997"/>
          </a:xfrm>
          <a:prstGeom prst="rect">
            <a:avLst/>
          </a:prstGeom>
          <a:noFill/>
        </p:spPr>
        <p:txBody>
          <a:bodyPr>
            <a:spAutoFit/>
          </a:bodyPr>
          <a:lstStyle/>
          <a:p>
            <a:pPr fontAlgn="auto">
              <a:spcBef>
                <a:spcPts val="0"/>
              </a:spcBef>
              <a:spcAft>
                <a:spcPts val="0"/>
              </a:spcAft>
              <a:defRPr/>
            </a:pPr>
            <a:r>
              <a:rPr lang="es-ES" sz="4800" b="1" dirty="0">
                <a:ln>
                  <a:solidFill>
                    <a:schemeClr val="tx2"/>
                  </a:solidFill>
                </a:ln>
                <a:solidFill>
                  <a:schemeClr val="accent1">
                    <a:lumMod val="40000"/>
                    <a:lumOff val="60000"/>
                  </a:schemeClr>
                </a:solidFill>
                <a:effectLst>
                  <a:outerShdw blurRad="38100" dist="38100" dir="2700000" algn="tl">
                    <a:srgbClr val="000000">
                      <a:alpha val="43137"/>
                    </a:srgbClr>
                  </a:outerShdw>
                </a:effectLst>
                <a:latin typeface="+mj-lt"/>
                <a:cs typeface="+mn-cs"/>
              </a:rPr>
              <a:t>Introducción (III)</a:t>
            </a:r>
          </a:p>
        </p:txBody>
      </p:sp>
      <p:cxnSp>
        <p:nvCxnSpPr>
          <p:cNvPr id="12" name="11 Conector recto"/>
          <p:cNvCxnSpPr/>
          <p:nvPr/>
        </p:nvCxnSpPr>
        <p:spPr>
          <a:xfrm>
            <a:off x="107950" y="911225"/>
            <a:ext cx="9036050" cy="0"/>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Tm="25000">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contenido"/>
          <p:cNvSpPr>
            <a:spLocks noGrp="1"/>
          </p:cNvSpPr>
          <p:nvPr>
            <p:ph sz="quarter" idx="13"/>
          </p:nvPr>
        </p:nvSpPr>
        <p:spPr>
          <a:xfrm>
            <a:off x="323528" y="1052736"/>
            <a:ext cx="8280920" cy="5040560"/>
          </a:xfrm>
          <a:extLst/>
        </p:spPr>
        <p:txBody>
          <a:bodyPr rtlCol="0">
            <a:noAutofit/>
          </a:bodyPr>
          <a:lstStyle/>
          <a:p>
            <a:pPr marL="285750" indent="-285750" eaLnBrk="1" hangingPunct="1">
              <a:spcBef>
                <a:spcPct val="0"/>
              </a:spcBef>
              <a:buFont typeface="Calibri" pitchFamily="34" charset="0"/>
              <a:buChar char="»"/>
              <a:defRPr/>
            </a:pPr>
            <a:r>
              <a:rPr lang="es-ES" sz="1800" dirty="0" smtClean="0">
                <a:ln>
                  <a:solidFill>
                    <a:schemeClr val="tx2"/>
                  </a:solidFill>
                </a:ln>
                <a:solidFill>
                  <a:schemeClr val="tx1"/>
                </a:solidFill>
                <a:cs typeface="Arial" charset="0"/>
              </a:rPr>
              <a:t>Para la realización </a:t>
            </a:r>
            <a:r>
              <a:rPr lang="es-ES" sz="1800" dirty="0">
                <a:ln>
                  <a:solidFill>
                    <a:schemeClr val="tx2"/>
                  </a:solidFill>
                </a:ln>
                <a:solidFill>
                  <a:schemeClr val="tx1"/>
                </a:solidFill>
                <a:cs typeface="Arial" charset="0"/>
              </a:rPr>
              <a:t>del proyecto </a:t>
            </a:r>
            <a:r>
              <a:rPr lang="es-ES" sz="1800" dirty="0" smtClean="0">
                <a:ln>
                  <a:solidFill>
                    <a:schemeClr val="tx2"/>
                  </a:solidFill>
                </a:ln>
                <a:solidFill>
                  <a:schemeClr val="tx1"/>
                </a:solidFill>
                <a:cs typeface="Arial" charset="0"/>
              </a:rPr>
              <a:t>ha sido necesario el uso de dispositivos que nos permitan desplegar </a:t>
            </a:r>
            <a:r>
              <a:rPr lang="es-ES" sz="1800" dirty="0">
                <a:ln>
                  <a:solidFill>
                    <a:schemeClr val="tx2"/>
                  </a:solidFill>
                </a:ln>
                <a:solidFill>
                  <a:schemeClr val="tx1"/>
                </a:solidFill>
                <a:cs typeface="Arial" charset="0"/>
              </a:rPr>
              <a:t>una red </a:t>
            </a:r>
            <a:r>
              <a:rPr lang="es-ES" sz="1800" dirty="0" smtClean="0">
                <a:ln>
                  <a:solidFill>
                    <a:schemeClr val="tx2"/>
                  </a:solidFill>
                </a:ln>
                <a:solidFill>
                  <a:schemeClr val="tx1"/>
                </a:solidFill>
                <a:cs typeface="Arial" charset="0"/>
              </a:rPr>
              <a:t>inalámbrica de sensores y, por supuesto, un entorno </a:t>
            </a:r>
            <a:r>
              <a:rPr lang="es-ES" sz="1800" dirty="0">
                <a:ln>
                  <a:solidFill>
                    <a:schemeClr val="tx2"/>
                  </a:solidFill>
                </a:ln>
                <a:solidFill>
                  <a:schemeClr val="tx1"/>
                </a:solidFill>
                <a:cs typeface="Arial" charset="0"/>
              </a:rPr>
              <a:t>de desarrollo completamente </a:t>
            </a:r>
            <a:r>
              <a:rPr lang="es-ES" sz="1800" dirty="0" smtClean="0">
                <a:ln>
                  <a:solidFill>
                    <a:schemeClr val="tx2"/>
                  </a:solidFill>
                </a:ln>
                <a:solidFill>
                  <a:schemeClr val="tx1"/>
                </a:solidFill>
                <a:cs typeface="Arial" charset="0"/>
              </a:rPr>
              <a:t>operativo</a:t>
            </a:r>
            <a:r>
              <a:rPr lang="es-ES" sz="1800" dirty="0">
                <a:ln>
                  <a:solidFill>
                    <a:schemeClr val="tx2"/>
                  </a:solidFill>
                </a:ln>
                <a:solidFill>
                  <a:schemeClr val="tx1"/>
                </a:solidFill>
                <a:cs typeface="Arial" charset="0"/>
              </a:rPr>
              <a:t> </a:t>
            </a:r>
            <a:endParaRPr lang="es-ES" sz="1800" dirty="0" smtClean="0">
              <a:ln>
                <a:solidFill>
                  <a:schemeClr val="tx2"/>
                </a:solidFill>
              </a:ln>
              <a:solidFill>
                <a:schemeClr val="tx1"/>
              </a:solidFill>
              <a:cs typeface="Arial" charset="0"/>
            </a:endParaRPr>
          </a:p>
          <a:p>
            <a:pPr marL="285750" indent="-285750" eaLnBrk="1" hangingPunct="1">
              <a:spcBef>
                <a:spcPct val="0"/>
              </a:spcBef>
              <a:buFont typeface="Calibri" pitchFamily="34" charset="0"/>
              <a:buChar char="»"/>
              <a:defRPr/>
            </a:pPr>
            <a:endParaRPr lang="es-ES" sz="1800" dirty="0">
              <a:ln>
                <a:solidFill>
                  <a:schemeClr val="tx2"/>
                </a:solidFill>
              </a:ln>
              <a:solidFill>
                <a:schemeClr val="tx1"/>
              </a:solidFill>
              <a:cs typeface="Arial" charset="0"/>
            </a:endParaRPr>
          </a:p>
          <a:p>
            <a:pPr marL="285750" indent="-285750" eaLnBrk="1" hangingPunct="1">
              <a:spcBef>
                <a:spcPct val="0"/>
              </a:spcBef>
              <a:buFont typeface="Calibri" pitchFamily="34" charset="0"/>
              <a:buChar char="»"/>
              <a:defRPr/>
            </a:pPr>
            <a:r>
              <a:rPr lang="es-ES" sz="1800" dirty="0" smtClean="0">
                <a:ln>
                  <a:solidFill>
                    <a:schemeClr val="tx2"/>
                  </a:solidFill>
                </a:ln>
                <a:solidFill>
                  <a:schemeClr val="tx1"/>
                </a:solidFill>
                <a:cs typeface="Arial" charset="0"/>
              </a:rPr>
              <a:t>Como  </a:t>
            </a:r>
            <a:r>
              <a:rPr lang="es-ES" sz="1800" dirty="0">
                <a:ln>
                  <a:solidFill>
                    <a:schemeClr val="tx2"/>
                  </a:solidFill>
                </a:ln>
                <a:solidFill>
                  <a:schemeClr val="tx1"/>
                </a:solidFill>
                <a:cs typeface="Arial" charset="0"/>
              </a:rPr>
              <a:t>equipo </a:t>
            </a:r>
            <a:r>
              <a:rPr lang="es-ES" sz="1800" dirty="0" smtClean="0">
                <a:ln>
                  <a:solidFill>
                    <a:schemeClr val="tx2"/>
                  </a:solidFill>
                </a:ln>
                <a:solidFill>
                  <a:schemeClr val="tx1"/>
                </a:solidFill>
                <a:cs typeface="Arial" charset="0"/>
              </a:rPr>
              <a:t>de desarrollo hemos utilizado un </a:t>
            </a:r>
            <a:r>
              <a:rPr lang="es-ES" sz="1800" dirty="0">
                <a:ln>
                  <a:solidFill>
                    <a:schemeClr val="tx2"/>
                  </a:solidFill>
                </a:ln>
                <a:solidFill>
                  <a:schemeClr val="tx1"/>
                </a:solidFill>
                <a:cs typeface="Arial" charset="0"/>
              </a:rPr>
              <a:t>ordenador portátil Apple </a:t>
            </a:r>
            <a:r>
              <a:rPr lang="es-ES" sz="1800" dirty="0" smtClean="0">
                <a:ln>
                  <a:solidFill>
                    <a:schemeClr val="tx2"/>
                  </a:solidFill>
                </a:ln>
                <a:solidFill>
                  <a:schemeClr val="tx1"/>
                </a:solidFill>
                <a:cs typeface="Arial" charset="0"/>
              </a:rPr>
              <a:t>MacBook Pro cuya configuración detallaremos en </a:t>
            </a:r>
            <a:r>
              <a:rPr lang="es-ES" sz="1800" dirty="0">
                <a:ln>
                  <a:solidFill>
                    <a:schemeClr val="tx2"/>
                  </a:solidFill>
                </a:ln>
                <a:solidFill>
                  <a:schemeClr val="tx1"/>
                </a:solidFill>
                <a:cs typeface="Arial" charset="0"/>
              </a:rPr>
              <a:t>el </a:t>
            </a:r>
            <a:r>
              <a:rPr lang="es-ES" sz="1800" dirty="0" smtClean="0">
                <a:ln>
                  <a:solidFill>
                    <a:schemeClr val="tx2"/>
                  </a:solidFill>
                </a:ln>
                <a:solidFill>
                  <a:schemeClr val="tx1"/>
                </a:solidFill>
                <a:cs typeface="Arial" charset="0"/>
              </a:rPr>
              <a:t>siguiente apartado</a:t>
            </a:r>
            <a:endParaRPr lang="es-ES" sz="1800" dirty="0">
              <a:ln>
                <a:solidFill>
                  <a:schemeClr val="tx2"/>
                </a:solidFill>
              </a:ln>
              <a:solidFill>
                <a:schemeClr val="tx1"/>
              </a:solidFill>
              <a:cs typeface="Arial" charset="0"/>
            </a:endParaRPr>
          </a:p>
          <a:p>
            <a:pPr marL="0" indent="0" eaLnBrk="1" hangingPunct="1">
              <a:spcBef>
                <a:spcPct val="0"/>
              </a:spcBef>
              <a:buFont typeface="Arial" charset="0"/>
              <a:buNone/>
              <a:defRPr/>
            </a:pPr>
            <a:endParaRPr lang="es-ES" sz="1800" dirty="0">
              <a:ln>
                <a:solidFill>
                  <a:schemeClr val="tx2"/>
                </a:solidFill>
              </a:ln>
              <a:solidFill>
                <a:schemeClr val="tx1"/>
              </a:solidFill>
              <a:cs typeface="Arial" charset="0"/>
            </a:endParaRPr>
          </a:p>
          <a:p>
            <a:pPr marL="285750" indent="-285750" eaLnBrk="1" hangingPunct="1">
              <a:spcBef>
                <a:spcPct val="0"/>
              </a:spcBef>
              <a:buFont typeface="Calibri" pitchFamily="34" charset="0"/>
              <a:buChar char="»"/>
              <a:defRPr/>
            </a:pPr>
            <a:r>
              <a:rPr lang="es-ES" sz="1800" dirty="0" smtClean="0">
                <a:ln>
                  <a:solidFill>
                    <a:schemeClr val="tx2"/>
                  </a:solidFill>
                </a:ln>
                <a:solidFill>
                  <a:schemeClr val="tx1"/>
                </a:solidFill>
                <a:cs typeface="Arial" charset="0"/>
              </a:rPr>
              <a:t>La WSN utilizada se compone de dos </a:t>
            </a:r>
            <a:r>
              <a:rPr lang="es-ES" sz="1800" dirty="0">
                <a:ln>
                  <a:solidFill>
                    <a:schemeClr val="tx2"/>
                  </a:solidFill>
                </a:ln>
                <a:solidFill>
                  <a:schemeClr val="tx1"/>
                </a:solidFill>
                <a:cs typeface="Arial" charset="0"/>
              </a:rPr>
              <a:t>motas </a:t>
            </a:r>
            <a:r>
              <a:rPr lang="es-ES" sz="1800" dirty="0" smtClean="0">
                <a:ln>
                  <a:solidFill>
                    <a:schemeClr val="tx2"/>
                  </a:solidFill>
                </a:ln>
                <a:solidFill>
                  <a:schemeClr val="tx1"/>
                </a:solidFill>
                <a:cs typeface="Arial" charset="0"/>
              </a:rPr>
              <a:t>de la familia COU24 (concretamente COU_1_1). Cada una de ellas consta de los siguientes </a:t>
            </a:r>
            <a:r>
              <a:rPr lang="es-ES" sz="1800" dirty="0">
                <a:ln>
                  <a:solidFill>
                    <a:schemeClr val="tx2"/>
                  </a:solidFill>
                </a:ln>
                <a:solidFill>
                  <a:schemeClr val="tx1"/>
                </a:solidFill>
                <a:cs typeface="Arial" charset="0"/>
              </a:rPr>
              <a:t>componentes</a:t>
            </a:r>
            <a:r>
              <a:rPr lang="es-ES" sz="1800" dirty="0" smtClean="0">
                <a:ln>
                  <a:solidFill>
                    <a:schemeClr val="tx2"/>
                  </a:solidFill>
                </a:ln>
                <a:solidFill>
                  <a:schemeClr val="tx1"/>
                </a:solidFill>
                <a:cs typeface="Arial" charset="0"/>
              </a:rPr>
              <a:t>:</a:t>
            </a:r>
          </a:p>
          <a:p>
            <a:pPr marL="0" indent="0" eaLnBrk="1" hangingPunct="1">
              <a:spcBef>
                <a:spcPct val="0"/>
              </a:spcBef>
              <a:buFont typeface="Arial" charset="0"/>
              <a:buNone/>
              <a:defRPr/>
            </a:pPr>
            <a:endParaRPr lang="es-ES" sz="1800" dirty="0" smtClean="0">
              <a:ln>
                <a:solidFill>
                  <a:schemeClr val="tx2"/>
                </a:solidFill>
              </a:ln>
              <a:solidFill>
                <a:schemeClr val="tx1"/>
              </a:solidFill>
              <a:cs typeface="Arial" charset="0"/>
            </a:endParaRPr>
          </a:p>
          <a:p>
            <a:pPr marL="685800" lvl="1" eaLnBrk="1" hangingPunct="1">
              <a:spcBef>
                <a:spcPct val="0"/>
              </a:spcBef>
              <a:buFont typeface="Wingdings" pitchFamily="2" charset="2"/>
              <a:buChar char="§"/>
              <a:defRPr/>
            </a:pPr>
            <a:r>
              <a:rPr lang="es-ES" dirty="0" smtClean="0">
                <a:ln>
                  <a:solidFill>
                    <a:schemeClr val="tx2"/>
                  </a:solidFill>
                </a:ln>
                <a:cs typeface="Arial" charset="0"/>
              </a:rPr>
              <a:t>Un </a:t>
            </a:r>
            <a:r>
              <a:rPr lang="es-ES" dirty="0">
                <a:ln>
                  <a:solidFill>
                    <a:schemeClr val="tx2"/>
                  </a:solidFill>
                </a:ln>
                <a:cs typeface="Arial" charset="0"/>
              </a:rPr>
              <a:t>núcleo Atmel ATZB-900-B0 compuesto por un </a:t>
            </a:r>
            <a:r>
              <a:rPr lang="es-ES" dirty="0" smtClean="0">
                <a:ln>
                  <a:solidFill>
                    <a:schemeClr val="tx2"/>
                  </a:solidFill>
                </a:ln>
                <a:cs typeface="Arial" charset="0"/>
              </a:rPr>
              <a:t>micro controlador (uC), Atmega 1281, </a:t>
            </a:r>
            <a:r>
              <a:rPr lang="es-ES" dirty="0">
                <a:ln>
                  <a:solidFill>
                    <a:schemeClr val="tx2"/>
                  </a:solidFill>
                </a:ln>
                <a:cs typeface="Arial" charset="0"/>
              </a:rPr>
              <a:t>y el dispositivo de </a:t>
            </a:r>
            <a:r>
              <a:rPr lang="es-ES" dirty="0" smtClean="0">
                <a:ln>
                  <a:solidFill>
                    <a:schemeClr val="tx2"/>
                  </a:solidFill>
                </a:ln>
                <a:cs typeface="Arial" charset="0"/>
              </a:rPr>
              <a:t>radio ZigBee </a:t>
            </a:r>
            <a:r>
              <a:rPr lang="es-ES" dirty="0">
                <a:ln>
                  <a:solidFill>
                    <a:schemeClr val="tx2"/>
                  </a:solidFill>
                </a:ln>
                <a:cs typeface="Arial" charset="0"/>
              </a:rPr>
              <a:t>at86rf212 RF </a:t>
            </a:r>
            <a:r>
              <a:rPr lang="es-ES" dirty="0" smtClean="0">
                <a:ln>
                  <a:solidFill>
                    <a:schemeClr val="tx2"/>
                  </a:solidFill>
                </a:ln>
                <a:cs typeface="Arial" charset="0"/>
              </a:rPr>
              <a:t>Transceiver</a:t>
            </a:r>
          </a:p>
          <a:p>
            <a:pPr marL="685800" lvl="1" eaLnBrk="1" hangingPunct="1">
              <a:spcBef>
                <a:spcPct val="0"/>
              </a:spcBef>
              <a:buFont typeface="Wingdings" pitchFamily="2" charset="2"/>
              <a:buChar char="§"/>
              <a:defRPr/>
            </a:pPr>
            <a:r>
              <a:rPr lang="es-ES" dirty="0" smtClean="0">
                <a:ln>
                  <a:solidFill>
                    <a:schemeClr val="tx2"/>
                  </a:solidFill>
                </a:ln>
                <a:cs typeface="Arial" charset="0"/>
              </a:rPr>
              <a:t>Un juego de sensores de temperatura</a:t>
            </a:r>
            <a:r>
              <a:rPr lang="es-ES" dirty="0">
                <a:ln>
                  <a:solidFill>
                    <a:schemeClr val="tx2"/>
                  </a:solidFill>
                </a:ln>
                <a:cs typeface="Arial" charset="0"/>
              </a:rPr>
              <a:t>, luminosidad, picos magnéticos (efecto Hall</a:t>
            </a:r>
            <a:r>
              <a:rPr lang="es-ES" dirty="0" smtClean="0">
                <a:ln>
                  <a:solidFill>
                    <a:schemeClr val="tx2"/>
                  </a:solidFill>
                </a:ln>
                <a:cs typeface="Arial" charset="0"/>
              </a:rPr>
              <a:t>) </a:t>
            </a:r>
            <a:r>
              <a:rPr lang="es-ES" dirty="0">
                <a:ln>
                  <a:solidFill>
                    <a:schemeClr val="tx2"/>
                  </a:solidFill>
                </a:ln>
                <a:cs typeface="Arial" charset="0"/>
              </a:rPr>
              <a:t>y voltaje de la </a:t>
            </a:r>
            <a:r>
              <a:rPr lang="es-ES" dirty="0" smtClean="0">
                <a:ln>
                  <a:solidFill>
                    <a:schemeClr val="tx2"/>
                  </a:solidFill>
                </a:ln>
                <a:cs typeface="Arial" charset="0"/>
              </a:rPr>
              <a:t>batería</a:t>
            </a:r>
          </a:p>
          <a:p>
            <a:pPr marL="685800" lvl="1" eaLnBrk="1" hangingPunct="1">
              <a:spcBef>
                <a:spcPct val="0"/>
              </a:spcBef>
              <a:buFont typeface="Wingdings" pitchFamily="2" charset="2"/>
              <a:buChar char="§"/>
              <a:defRPr/>
            </a:pPr>
            <a:r>
              <a:rPr lang="es-ES" dirty="0" smtClean="0">
                <a:ln>
                  <a:solidFill>
                    <a:schemeClr val="tx2"/>
                  </a:solidFill>
                </a:ln>
                <a:cs typeface="Arial" charset="0"/>
              </a:rPr>
              <a:t>Un chip </a:t>
            </a:r>
            <a:r>
              <a:rPr lang="es-ES" dirty="0">
                <a:ln>
                  <a:solidFill>
                    <a:schemeClr val="tx2"/>
                  </a:solidFill>
                </a:ln>
                <a:cs typeface="Arial" charset="0"/>
              </a:rPr>
              <a:t>MAC para redes </a:t>
            </a:r>
            <a:r>
              <a:rPr lang="es-ES" dirty="0" smtClean="0">
                <a:ln>
                  <a:solidFill>
                    <a:schemeClr val="tx2"/>
                  </a:solidFill>
                </a:ln>
                <a:cs typeface="Arial" charset="0"/>
              </a:rPr>
              <a:t>inalámbricas</a:t>
            </a:r>
          </a:p>
          <a:p>
            <a:pPr marL="685800" lvl="1" eaLnBrk="1" hangingPunct="1">
              <a:spcBef>
                <a:spcPct val="0"/>
              </a:spcBef>
              <a:buFont typeface="Wingdings" pitchFamily="2" charset="2"/>
              <a:buChar char="§"/>
              <a:defRPr/>
            </a:pPr>
            <a:r>
              <a:rPr lang="es-ES" dirty="0" smtClean="0">
                <a:ln>
                  <a:solidFill>
                    <a:schemeClr val="tx2"/>
                  </a:solidFill>
                </a:ln>
                <a:cs typeface="Arial" charset="0"/>
              </a:rPr>
              <a:t>C</a:t>
            </a:r>
            <a:r>
              <a:rPr lang="en-US" dirty="0" smtClean="0">
                <a:ln>
                  <a:solidFill>
                    <a:schemeClr val="tx2"/>
                  </a:solidFill>
                </a:ln>
                <a:cs typeface="Arial" charset="0"/>
              </a:rPr>
              <a:t>onversor </a:t>
            </a:r>
            <a:r>
              <a:rPr lang="en-US" dirty="0">
                <a:ln>
                  <a:solidFill>
                    <a:schemeClr val="tx2"/>
                  </a:solidFill>
                </a:ln>
                <a:cs typeface="Arial" charset="0"/>
              </a:rPr>
              <a:t>UART a </a:t>
            </a:r>
            <a:r>
              <a:rPr lang="en-US" dirty="0" smtClean="0">
                <a:ln>
                  <a:solidFill>
                    <a:schemeClr val="tx2"/>
                  </a:solidFill>
                </a:ln>
                <a:cs typeface="Arial" charset="0"/>
              </a:rPr>
              <a:t>USB</a:t>
            </a:r>
          </a:p>
          <a:p>
            <a:pPr marL="685800" lvl="1" eaLnBrk="1" hangingPunct="1">
              <a:spcBef>
                <a:spcPct val="0"/>
              </a:spcBef>
              <a:buFont typeface="Wingdings" pitchFamily="2" charset="2"/>
              <a:buChar char="§"/>
              <a:defRPr/>
            </a:pPr>
            <a:r>
              <a:rPr lang="en-US" dirty="0" smtClean="0">
                <a:ln>
                  <a:solidFill>
                    <a:schemeClr val="tx2"/>
                  </a:solidFill>
                </a:ln>
                <a:cs typeface="Arial" charset="0"/>
              </a:rPr>
              <a:t>Botones </a:t>
            </a:r>
            <a:r>
              <a:rPr lang="es-ES" dirty="0" smtClean="0">
                <a:ln>
                  <a:solidFill>
                    <a:schemeClr val="tx2"/>
                  </a:solidFill>
                </a:ln>
                <a:cs typeface="Arial" charset="0"/>
              </a:rPr>
              <a:t>RST (para </a:t>
            </a:r>
            <a:r>
              <a:rPr lang="es-ES" dirty="0">
                <a:ln>
                  <a:solidFill>
                    <a:schemeClr val="tx2"/>
                  </a:solidFill>
                </a:ln>
                <a:cs typeface="Arial" charset="0"/>
              </a:rPr>
              <a:t>reiniciar la </a:t>
            </a:r>
            <a:r>
              <a:rPr lang="es-ES" dirty="0" smtClean="0">
                <a:ln>
                  <a:solidFill>
                    <a:schemeClr val="tx2"/>
                  </a:solidFill>
                </a:ln>
                <a:cs typeface="Arial" charset="0"/>
              </a:rPr>
              <a:t>mota), y USR (como su propio nombre indica, puede ser programado para realizar  una tarea determinada por el usuario)</a:t>
            </a:r>
          </a:p>
          <a:p>
            <a:pPr marL="685800" lvl="1" eaLnBrk="1" hangingPunct="1">
              <a:spcBef>
                <a:spcPct val="0"/>
              </a:spcBef>
              <a:buFont typeface="Wingdings" pitchFamily="2" charset="2"/>
              <a:buChar char="§"/>
              <a:defRPr/>
            </a:pPr>
            <a:endParaRPr lang="es-ES" dirty="0">
              <a:ln>
                <a:solidFill>
                  <a:schemeClr val="tx2"/>
                </a:solidFill>
              </a:ln>
              <a:cs typeface="Arial" charset="0"/>
            </a:endParaRPr>
          </a:p>
        </p:txBody>
      </p:sp>
      <p:sp>
        <p:nvSpPr>
          <p:cNvPr id="8" name="7 Marcador de número de diapositiva"/>
          <p:cNvSpPr>
            <a:spLocks noGrp="1"/>
          </p:cNvSpPr>
          <p:nvPr>
            <p:ph type="sldNum" sz="quarter" idx="15"/>
          </p:nvPr>
        </p:nvSpPr>
        <p:spPr/>
        <p:txBody>
          <a:bodyPr/>
          <a:lstStyle/>
          <a:p>
            <a:pPr>
              <a:defRPr/>
            </a:pPr>
            <a:fld id="{272E6E78-ABC8-46EA-83F5-132A70FB80AB}" type="slidenum">
              <a:rPr lang="es-ES" sz="2400"/>
              <a:pPr>
                <a:defRPr/>
              </a:pPr>
              <a:t>6</a:t>
            </a:fld>
            <a:endParaRPr lang="es-ES" sz="2400" dirty="0"/>
          </a:p>
        </p:txBody>
      </p:sp>
      <p:sp>
        <p:nvSpPr>
          <p:cNvPr id="3" name="2 Marcador de pie de página"/>
          <p:cNvSpPr>
            <a:spLocks noGrp="1"/>
          </p:cNvSpPr>
          <p:nvPr>
            <p:ph type="ftr" sz="quarter" idx="14"/>
          </p:nvPr>
        </p:nvSpPr>
        <p:spPr>
          <a:xfrm>
            <a:off x="467544" y="6530826"/>
            <a:ext cx="7954936" cy="328464"/>
          </a:xfrm>
        </p:spPr>
        <p:txBody>
          <a:bodyPr/>
          <a:lstStyle/>
          <a:p>
            <a:pPr>
              <a:defRPr/>
            </a:pPr>
            <a:r>
              <a:rPr lang="es-ES" sz="2000" b="1">
                <a:ln>
                  <a:solidFill>
                    <a:schemeClr val="tx2"/>
                  </a:solidFill>
                </a:ln>
                <a:solidFill>
                  <a:schemeClr val="bg1"/>
                </a:solidFill>
              </a:rPr>
              <a:t>TFC Sistemas Empotrados					     UOC 2011</a:t>
            </a:r>
          </a:p>
        </p:txBody>
      </p:sp>
      <p:sp>
        <p:nvSpPr>
          <p:cNvPr id="4" name="3 CuadroTexto"/>
          <p:cNvSpPr txBox="1"/>
          <p:nvPr/>
        </p:nvSpPr>
        <p:spPr>
          <a:xfrm>
            <a:off x="323528" y="80154"/>
            <a:ext cx="7488832" cy="830997"/>
          </a:xfrm>
          <a:prstGeom prst="rect">
            <a:avLst/>
          </a:prstGeom>
          <a:noFill/>
        </p:spPr>
        <p:txBody>
          <a:bodyPr>
            <a:spAutoFit/>
          </a:bodyPr>
          <a:lstStyle/>
          <a:p>
            <a:pPr fontAlgn="auto">
              <a:spcBef>
                <a:spcPts val="0"/>
              </a:spcBef>
              <a:spcAft>
                <a:spcPts val="0"/>
              </a:spcAft>
              <a:defRPr/>
            </a:pPr>
            <a:r>
              <a:rPr lang="es-ES" sz="4800" b="1" dirty="0">
                <a:ln>
                  <a:solidFill>
                    <a:schemeClr val="tx2"/>
                  </a:solidFill>
                </a:ln>
                <a:solidFill>
                  <a:schemeClr val="accent1">
                    <a:lumMod val="40000"/>
                    <a:lumOff val="60000"/>
                  </a:schemeClr>
                </a:solidFill>
                <a:effectLst>
                  <a:outerShdw blurRad="38100" dist="38100" dir="2700000" algn="tl">
                    <a:srgbClr val="000000">
                      <a:alpha val="43137"/>
                    </a:srgbClr>
                  </a:outerShdw>
                </a:effectLst>
                <a:latin typeface="+mj-lt"/>
                <a:cs typeface="+mn-cs"/>
              </a:rPr>
              <a:t>Componentes Hardware (I)</a:t>
            </a:r>
          </a:p>
        </p:txBody>
      </p:sp>
      <p:cxnSp>
        <p:nvCxnSpPr>
          <p:cNvPr id="6" name="5 Conector recto"/>
          <p:cNvCxnSpPr/>
          <p:nvPr/>
        </p:nvCxnSpPr>
        <p:spPr>
          <a:xfrm>
            <a:off x="107950" y="911225"/>
            <a:ext cx="9036050" cy="0"/>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Tm="35000">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contenido"/>
          <p:cNvSpPr>
            <a:spLocks noGrp="1"/>
          </p:cNvSpPr>
          <p:nvPr>
            <p:ph sz="quarter" idx="13"/>
          </p:nvPr>
        </p:nvSpPr>
        <p:spPr>
          <a:xfrm>
            <a:off x="406159" y="1052736"/>
            <a:ext cx="8280920" cy="792088"/>
          </a:xfrm>
          <a:extLst/>
        </p:spPr>
        <p:txBody>
          <a:bodyPr rtlCol="0">
            <a:noAutofit/>
          </a:bodyPr>
          <a:lstStyle/>
          <a:p>
            <a:pPr eaLnBrk="1" fontAlgn="auto" hangingPunct="1">
              <a:spcAft>
                <a:spcPts val="0"/>
              </a:spcAft>
              <a:defRPr/>
            </a:pPr>
            <a:r>
              <a:rPr lang="es-ES" sz="1800" dirty="0">
                <a:ln>
                  <a:solidFill>
                    <a:schemeClr val="tx2"/>
                  </a:solidFill>
                </a:ln>
                <a:solidFill>
                  <a:schemeClr val="tx1"/>
                </a:solidFill>
                <a:cs typeface="Arial" charset="0"/>
              </a:rPr>
              <a:t>La siguiente imagen detalla la ubicación de cada uno de los componentes descritos </a:t>
            </a:r>
            <a:r>
              <a:rPr lang="es-ES" sz="1800" dirty="0" smtClean="0">
                <a:ln>
                  <a:solidFill>
                    <a:schemeClr val="tx2"/>
                  </a:solidFill>
                </a:ln>
                <a:solidFill>
                  <a:schemeClr val="tx1"/>
                </a:solidFill>
                <a:cs typeface="Arial" charset="0"/>
              </a:rPr>
              <a:t>anteriormente</a:t>
            </a:r>
            <a:endParaRPr lang="es-ES" sz="1800" dirty="0">
              <a:ln>
                <a:solidFill>
                  <a:schemeClr val="tx2"/>
                </a:solidFill>
              </a:ln>
              <a:solidFill>
                <a:schemeClr val="tx1"/>
              </a:solidFill>
              <a:cs typeface="Arial" charset="0"/>
            </a:endParaRPr>
          </a:p>
        </p:txBody>
      </p:sp>
      <p:sp>
        <p:nvSpPr>
          <p:cNvPr id="8" name="7 Marcador de número de diapositiva"/>
          <p:cNvSpPr>
            <a:spLocks noGrp="1"/>
          </p:cNvSpPr>
          <p:nvPr>
            <p:ph type="sldNum" sz="quarter" idx="15"/>
          </p:nvPr>
        </p:nvSpPr>
        <p:spPr/>
        <p:txBody>
          <a:bodyPr/>
          <a:lstStyle/>
          <a:p>
            <a:pPr>
              <a:defRPr/>
            </a:pPr>
            <a:fld id="{7D14CC57-BF4D-4F98-B376-BAC187FE3F32}" type="slidenum">
              <a:rPr lang="es-ES" sz="2400"/>
              <a:pPr>
                <a:defRPr/>
              </a:pPr>
              <a:t>7</a:t>
            </a:fld>
            <a:endParaRPr lang="es-ES" sz="2400" dirty="0"/>
          </a:p>
        </p:txBody>
      </p:sp>
      <p:sp>
        <p:nvSpPr>
          <p:cNvPr id="3" name="2 Marcador de pie de página"/>
          <p:cNvSpPr>
            <a:spLocks noGrp="1"/>
          </p:cNvSpPr>
          <p:nvPr>
            <p:ph type="ftr" sz="quarter" idx="14"/>
          </p:nvPr>
        </p:nvSpPr>
        <p:spPr>
          <a:xfrm>
            <a:off x="467544" y="6530826"/>
            <a:ext cx="7954936" cy="328464"/>
          </a:xfrm>
        </p:spPr>
        <p:txBody>
          <a:bodyPr/>
          <a:lstStyle/>
          <a:p>
            <a:pPr>
              <a:defRPr/>
            </a:pPr>
            <a:r>
              <a:rPr lang="es-ES" sz="2000" b="1">
                <a:ln>
                  <a:solidFill>
                    <a:schemeClr val="tx2"/>
                  </a:solidFill>
                </a:ln>
                <a:solidFill>
                  <a:schemeClr val="bg1"/>
                </a:solidFill>
              </a:rPr>
              <a:t>TFC Sistemas Empotrados					     UOC 2011</a:t>
            </a:r>
          </a:p>
        </p:txBody>
      </p:sp>
      <p:sp>
        <p:nvSpPr>
          <p:cNvPr id="4" name="3 CuadroTexto"/>
          <p:cNvSpPr txBox="1"/>
          <p:nvPr/>
        </p:nvSpPr>
        <p:spPr>
          <a:xfrm>
            <a:off x="323528" y="80154"/>
            <a:ext cx="7488832" cy="830997"/>
          </a:xfrm>
          <a:prstGeom prst="rect">
            <a:avLst/>
          </a:prstGeom>
          <a:noFill/>
        </p:spPr>
        <p:txBody>
          <a:bodyPr>
            <a:spAutoFit/>
          </a:bodyPr>
          <a:lstStyle/>
          <a:p>
            <a:pPr fontAlgn="auto">
              <a:spcBef>
                <a:spcPts val="0"/>
              </a:spcBef>
              <a:spcAft>
                <a:spcPts val="0"/>
              </a:spcAft>
              <a:defRPr/>
            </a:pPr>
            <a:r>
              <a:rPr lang="es-ES" sz="4800" b="1" dirty="0">
                <a:ln>
                  <a:solidFill>
                    <a:schemeClr val="tx2"/>
                  </a:solidFill>
                </a:ln>
                <a:solidFill>
                  <a:schemeClr val="accent1">
                    <a:lumMod val="40000"/>
                    <a:lumOff val="60000"/>
                  </a:schemeClr>
                </a:solidFill>
                <a:effectLst>
                  <a:outerShdw blurRad="38100" dist="38100" dir="2700000" algn="tl">
                    <a:srgbClr val="000000">
                      <a:alpha val="43137"/>
                    </a:srgbClr>
                  </a:outerShdw>
                </a:effectLst>
                <a:latin typeface="+mj-lt"/>
                <a:cs typeface="+mn-cs"/>
              </a:rPr>
              <a:t>Componentes Hardware (II)</a:t>
            </a:r>
          </a:p>
        </p:txBody>
      </p:sp>
      <p:cxnSp>
        <p:nvCxnSpPr>
          <p:cNvPr id="6" name="5 Conector recto"/>
          <p:cNvCxnSpPr/>
          <p:nvPr/>
        </p:nvCxnSpPr>
        <p:spPr>
          <a:xfrm>
            <a:off x="107950" y="911225"/>
            <a:ext cx="9036050"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0247" name="4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71675" y="1936750"/>
            <a:ext cx="5322888" cy="394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25000">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contenido"/>
          <p:cNvSpPr>
            <a:spLocks noGrp="1"/>
          </p:cNvSpPr>
          <p:nvPr>
            <p:ph sz="quarter" idx="13"/>
          </p:nvPr>
        </p:nvSpPr>
        <p:spPr>
          <a:xfrm>
            <a:off x="323528" y="1052736"/>
            <a:ext cx="8280920" cy="4968552"/>
          </a:xfrm>
          <a:extLst/>
        </p:spPr>
        <p:txBody>
          <a:bodyPr rtlCol="0">
            <a:noAutofit/>
          </a:bodyPr>
          <a:lstStyle/>
          <a:p>
            <a:pPr>
              <a:buFont typeface="Calibri" pitchFamily="34" charset="0"/>
              <a:buChar char="»"/>
              <a:defRPr/>
            </a:pPr>
            <a:r>
              <a:rPr lang="es-ES" sz="1800" dirty="0" smtClean="0">
                <a:ln>
                  <a:solidFill>
                    <a:schemeClr val="tx2"/>
                  </a:solidFill>
                </a:ln>
              </a:rPr>
              <a:t>En la actualidad existe una amplia gama de motas disponibles en el mercado. No obstante, las diferentes arquitecturas tratan de satisfacer, en mayor o menor medida, los siguientes objetivos: </a:t>
            </a:r>
            <a:endParaRPr lang="es-ES" sz="1800" dirty="0">
              <a:ln>
                <a:solidFill>
                  <a:schemeClr val="tx2"/>
                </a:solidFill>
              </a:ln>
            </a:endParaRPr>
          </a:p>
          <a:p>
            <a:pPr>
              <a:defRPr/>
            </a:pPr>
            <a:endParaRPr lang="es-ES" sz="1800" dirty="0">
              <a:ln>
                <a:solidFill>
                  <a:schemeClr val="tx2"/>
                </a:solidFill>
              </a:ln>
            </a:endParaRPr>
          </a:p>
          <a:p>
            <a:pPr lvl="1">
              <a:buFont typeface="Wingdings" pitchFamily="2" charset="2"/>
              <a:buChar char="§"/>
              <a:defRPr/>
            </a:pPr>
            <a:r>
              <a:rPr lang="es-ES" dirty="0" smtClean="0">
                <a:ln>
                  <a:solidFill>
                    <a:schemeClr val="tx2"/>
                  </a:solidFill>
                </a:ln>
              </a:rPr>
              <a:t>Tienden a ser dispositivos de bajo coste </a:t>
            </a:r>
          </a:p>
          <a:p>
            <a:pPr lvl="1">
              <a:buFont typeface="Wingdings" pitchFamily="2" charset="2"/>
              <a:buChar char="§"/>
              <a:defRPr/>
            </a:pPr>
            <a:r>
              <a:rPr lang="es-ES" dirty="0" smtClean="0">
                <a:ln>
                  <a:solidFill>
                    <a:schemeClr val="tx2"/>
                  </a:solidFill>
                </a:ln>
              </a:rPr>
              <a:t>Tamaño más o menos reducido en función de su uso</a:t>
            </a:r>
          </a:p>
          <a:p>
            <a:pPr lvl="1">
              <a:buFont typeface="Wingdings" pitchFamily="2" charset="2"/>
              <a:buChar char="§"/>
              <a:defRPr/>
            </a:pPr>
            <a:r>
              <a:rPr lang="es-ES" dirty="0" smtClean="0">
                <a:ln>
                  <a:solidFill>
                    <a:schemeClr val="tx2"/>
                  </a:solidFill>
                </a:ln>
              </a:rPr>
              <a:t>Robustez y mínimo mantenimiento. Para poder operar de manera desatendida el mayor tiempo posible (incluso en condiciones  extremas)</a:t>
            </a:r>
          </a:p>
          <a:p>
            <a:pPr lvl="1">
              <a:buFont typeface="Wingdings" pitchFamily="2" charset="2"/>
              <a:buChar char="§"/>
              <a:defRPr/>
            </a:pPr>
            <a:r>
              <a:rPr lang="es-ES" dirty="0" smtClean="0">
                <a:ln>
                  <a:solidFill>
                    <a:schemeClr val="tx2"/>
                  </a:solidFill>
                </a:ln>
              </a:rPr>
              <a:t>Suelen formar redes inalámbricas de topología dinámica (nodos móviles)</a:t>
            </a:r>
            <a:endParaRPr lang="es-ES" dirty="0">
              <a:ln>
                <a:solidFill>
                  <a:schemeClr val="tx2"/>
                </a:solidFill>
              </a:ln>
            </a:endParaRPr>
          </a:p>
          <a:p>
            <a:pPr lvl="1">
              <a:buFont typeface="Wingdings" pitchFamily="2" charset="2"/>
              <a:buChar char="§"/>
              <a:defRPr/>
            </a:pPr>
            <a:r>
              <a:rPr lang="es-ES" dirty="0">
                <a:ln>
                  <a:solidFill>
                    <a:schemeClr val="tx2"/>
                  </a:solidFill>
                </a:ln>
              </a:rPr>
              <a:t>Capacidad de procesar la información de manera autónoma</a:t>
            </a:r>
          </a:p>
          <a:p>
            <a:pPr lvl="1">
              <a:buFont typeface="Wingdings" pitchFamily="2" charset="2"/>
              <a:buChar char="§"/>
              <a:defRPr/>
            </a:pPr>
            <a:r>
              <a:rPr lang="es-ES" dirty="0" smtClean="0">
                <a:ln>
                  <a:solidFill>
                    <a:schemeClr val="tx2"/>
                  </a:solidFill>
                </a:ln>
              </a:rPr>
              <a:t>Facilitar </a:t>
            </a:r>
            <a:r>
              <a:rPr lang="es-ES" dirty="0">
                <a:ln>
                  <a:solidFill>
                    <a:schemeClr val="tx2"/>
                  </a:solidFill>
                </a:ln>
              </a:rPr>
              <a:t>el despliegue de redes inalámbricas Ad-Hoc sin necesidad de una infraestructura de red previa  </a:t>
            </a:r>
            <a:endParaRPr lang="es-ES" dirty="0" smtClean="0">
              <a:ln>
                <a:solidFill>
                  <a:schemeClr val="tx2"/>
                </a:solidFill>
              </a:ln>
            </a:endParaRPr>
          </a:p>
          <a:p>
            <a:pPr lvl="1">
              <a:buFont typeface="Wingdings" pitchFamily="2" charset="2"/>
              <a:buChar char="§"/>
              <a:defRPr/>
            </a:pPr>
            <a:r>
              <a:rPr lang="es-ES" dirty="0" smtClean="0">
                <a:ln>
                  <a:solidFill>
                    <a:schemeClr val="tx2"/>
                  </a:solidFill>
                </a:ln>
              </a:rPr>
              <a:t>Mínimo </a:t>
            </a:r>
            <a:r>
              <a:rPr lang="es-ES" dirty="0">
                <a:ln>
                  <a:solidFill>
                    <a:schemeClr val="tx2"/>
                  </a:solidFill>
                </a:ln>
              </a:rPr>
              <a:t>consumo energético </a:t>
            </a:r>
            <a:r>
              <a:rPr lang="es-ES" dirty="0" smtClean="0">
                <a:ln>
                  <a:solidFill>
                    <a:schemeClr val="tx2"/>
                  </a:solidFill>
                </a:ln>
              </a:rPr>
              <a:t>(el objetivo final es que puedan llegar a ser autosuficientes) </a:t>
            </a:r>
            <a:endParaRPr lang="es-ES" dirty="0">
              <a:ln>
                <a:solidFill>
                  <a:schemeClr val="tx2"/>
                </a:solidFill>
              </a:ln>
            </a:endParaRPr>
          </a:p>
          <a:p>
            <a:pPr lvl="1">
              <a:buFont typeface="Wingdings" pitchFamily="2" charset="2"/>
              <a:buChar char="§"/>
              <a:defRPr/>
            </a:pPr>
            <a:r>
              <a:rPr lang="es-ES" dirty="0" smtClean="0">
                <a:ln>
                  <a:solidFill>
                    <a:schemeClr val="tx2"/>
                  </a:solidFill>
                </a:ln>
              </a:rPr>
              <a:t>En función de su finalidad, van equipadas con diferentes tipos de sensores especializados</a:t>
            </a:r>
            <a:endParaRPr lang="es-ES" dirty="0">
              <a:ln>
                <a:solidFill>
                  <a:schemeClr val="tx2"/>
                </a:solidFill>
              </a:ln>
            </a:endParaRPr>
          </a:p>
          <a:p>
            <a:pPr lvl="1">
              <a:buFont typeface="Wingdings" pitchFamily="2" charset="2"/>
              <a:buChar char="§"/>
              <a:defRPr/>
            </a:pPr>
            <a:endParaRPr lang="es-ES" dirty="0">
              <a:ln>
                <a:solidFill>
                  <a:schemeClr val="tx2"/>
                </a:solidFill>
              </a:ln>
            </a:endParaRPr>
          </a:p>
        </p:txBody>
      </p:sp>
      <p:sp>
        <p:nvSpPr>
          <p:cNvPr id="8" name="7 Marcador de número de diapositiva"/>
          <p:cNvSpPr>
            <a:spLocks noGrp="1"/>
          </p:cNvSpPr>
          <p:nvPr>
            <p:ph type="sldNum" sz="quarter" idx="15"/>
          </p:nvPr>
        </p:nvSpPr>
        <p:spPr/>
        <p:txBody>
          <a:bodyPr/>
          <a:lstStyle/>
          <a:p>
            <a:pPr>
              <a:defRPr/>
            </a:pPr>
            <a:fld id="{EAD41496-2CA9-4D40-A5AC-A38A13C0EB2B}" type="slidenum">
              <a:rPr lang="es-ES" sz="2400"/>
              <a:pPr>
                <a:defRPr/>
              </a:pPr>
              <a:t>8</a:t>
            </a:fld>
            <a:endParaRPr lang="es-ES" sz="2400" dirty="0"/>
          </a:p>
        </p:txBody>
      </p:sp>
      <p:sp>
        <p:nvSpPr>
          <p:cNvPr id="3" name="2 Marcador de pie de página"/>
          <p:cNvSpPr>
            <a:spLocks noGrp="1"/>
          </p:cNvSpPr>
          <p:nvPr>
            <p:ph type="ftr" sz="quarter" idx="14"/>
          </p:nvPr>
        </p:nvSpPr>
        <p:spPr>
          <a:xfrm>
            <a:off x="467544" y="6530826"/>
            <a:ext cx="7954936" cy="328464"/>
          </a:xfrm>
        </p:spPr>
        <p:txBody>
          <a:bodyPr/>
          <a:lstStyle/>
          <a:p>
            <a:pPr>
              <a:defRPr/>
            </a:pPr>
            <a:r>
              <a:rPr lang="es-ES" sz="2000" b="1">
                <a:ln>
                  <a:solidFill>
                    <a:schemeClr val="tx2"/>
                  </a:solidFill>
                </a:ln>
                <a:solidFill>
                  <a:schemeClr val="bg1"/>
                </a:solidFill>
              </a:rPr>
              <a:t>TFC Sistemas Empotrados					     UOC 2011</a:t>
            </a:r>
          </a:p>
        </p:txBody>
      </p:sp>
      <p:sp>
        <p:nvSpPr>
          <p:cNvPr id="4" name="3 CuadroTexto"/>
          <p:cNvSpPr txBox="1"/>
          <p:nvPr/>
        </p:nvSpPr>
        <p:spPr>
          <a:xfrm>
            <a:off x="323528" y="80154"/>
            <a:ext cx="7488832" cy="830997"/>
          </a:xfrm>
          <a:prstGeom prst="rect">
            <a:avLst/>
          </a:prstGeom>
          <a:noFill/>
        </p:spPr>
        <p:txBody>
          <a:bodyPr>
            <a:spAutoFit/>
          </a:bodyPr>
          <a:lstStyle/>
          <a:p>
            <a:pPr fontAlgn="auto">
              <a:spcBef>
                <a:spcPts val="0"/>
              </a:spcBef>
              <a:spcAft>
                <a:spcPts val="0"/>
              </a:spcAft>
              <a:defRPr/>
            </a:pPr>
            <a:r>
              <a:rPr lang="es-ES" sz="4800" b="1" dirty="0">
                <a:ln>
                  <a:solidFill>
                    <a:schemeClr val="tx2"/>
                  </a:solidFill>
                </a:ln>
                <a:solidFill>
                  <a:schemeClr val="accent1">
                    <a:lumMod val="40000"/>
                    <a:lumOff val="60000"/>
                  </a:schemeClr>
                </a:solidFill>
                <a:effectLst>
                  <a:outerShdw blurRad="38100" dist="38100" dir="2700000" algn="tl">
                    <a:srgbClr val="000000">
                      <a:alpha val="43137"/>
                    </a:srgbClr>
                  </a:outerShdw>
                </a:effectLst>
                <a:latin typeface="+mj-lt"/>
                <a:cs typeface="+mn-cs"/>
              </a:rPr>
              <a:t>Componentes Hardware (III)</a:t>
            </a:r>
          </a:p>
        </p:txBody>
      </p:sp>
      <p:cxnSp>
        <p:nvCxnSpPr>
          <p:cNvPr id="6" name="5 Conector recto"/>
          <p:cNvCxnSpPr/>
          <p:nvPr/>
        </p:nvCxnSpPr>
        <p:spPr>
          <a:xfrm>
            <a:off x="107950" y="911225"/>
            <a:ext cx="9036050" cy="0"/>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Tm="30000">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contenido"/>
          <p:cNvSpPr>
            <a:spLocks noGrp="1"/>
          </p:cNvSpPr>
          <p:nvPr>
            <p:ph sz="quarter" idx="13"/>
          </p:nvPr>
        </p:nvSpPr>
        <p:spPr>
          <a:xfrm>
            <a:off x="395536" y="1052736"/>
            <a:ext cx="8208912" cy="5184576"/>
          </a:xfrm>
          <a:extLst/>
        </p:spPr>
        <p:txBody>
          <a:bodyPr rtlCol="0">
            <a:noAutofit/>
          </a:bodyPr>
          <a:lstStyle/>
          <a:p>
            <a:pPr>
              <a:defRPr/>
            </a:pPr>
            <a:r>
              <a:rPr lang="es-ES" sz="1800" dirty="0" smtClean="0">
                <a:ln>
                  <a:solidFill>
                    <a:schemeClr val="tx2"/>
                  </a:solidFill>
                </a:ln>
              </a:rPr>
              <a:t>La configuración de un entorno de desarrollo que nos permita interactuar con las motas ha sido una condición fundamental para poder llevar a cabo el proyecto</a:t>
            </a:r>
          </a:p>
          <a:p>
            <a:pPr>
              <a:defRPr/>
            </a:pPr>
            <a:endParaRPr lang="es-ES" sz="1800" dirty="0" smtClean="0">
              <a:ln>
                <a:solidFill>
                  <a:schemeClr val="tx2"/>
                </a:solidFill>
              </a:ln>
            </a:endParaRPr>
          </a:p>
          <a:p>
            <a:pPr>
              <a:defRPr/>
            </a:pPr>
            <a:r>
              <a:rPr lang="es-ES" sz="1800" dirty="0" smtClean="0">
                <a:ln>
                  <a:solidFill>
                    <a:schemeClr val="tx2"/>
                  </a:solidFill>
                </a:ln>
              </a:rPr>
              <a:t>Tras analizar </a:t>
            </a:r>
            <a:r>
              <a:rPr lang="es-ES" sz="1800" dirty="0">
                <a:ln>
                  <a:solidFill>
                    <a:schemeClr val="tx2"/>
                  </a:solidFill>
                </a:ln>
              </a:rPr>
              <a:t>las diferentes alternativas </a:t>
            </a:r>
            <a:r>
              <a:rPr lang="es-ES" sz="1800" dirty="0" smtClean="0">
                <a:ln>
                  <a:solidFill>
                    <a:schemeClr val="tx2"/>
                  </a:solidFill>
                </a:ln>
              </a:rPr>
              <a:t>posibles hemos </a:t>
            </a:r>
            <a:r>
              <a:rPr lang="es-ES" sz="1800" dirty="0">
                <a:ln>
                  <a:solidFill>
                    <a:schemeClr val="tx2"/>
                  </a:solidFill>
                </a:ln>
              </a:rPr>
              <a:t>optado por la configuración de una partición Linux  (Ubuntu 10.04.2 Lucid Lynx), sobre un portátil </a:t>
            </a:r>
            <a:r>
              <a:rPr lang="es-ES" sz="1800" dirty="0" smtClean="0">
                <a:ln>
                  <a:solidFill>
                    <a:schemeClr val="tx2"/>
                  </a:solidFill>
                </a:ln>
              </a:rPr>
              <a:t>Apple MacBook Pro</a:t>
            </a:r>
          </a:p>
          <a:p>
            <a:pPr>
              <a:defRPr/>
            </a:pPr>
            <a:endParaRPr lang="es-ES" sz="1800" dirty="0" smtClean="0">
              <a:ln>
                <a:solidFill>
                  <a:schemeClr val="tx2"/>
                </a:solidFill>
              </a:ln>
            </a:endParaRPr>
          </a:p>
          <a:p>
            <a:pPr>
              <a:defRPr/>
            </a:pPr>
            <a:r>
              <a:rPr lang="es-ES" sz="1800" dirty="0" smtClean="0">
                <a:ln>
                  <a:solidFill>
                    <a:schemeClr val="tx2"/>
                  </a:solidFill>
                </a:ln>
              </a:rPr>
              <a:t>En </a:t>
            </a:r>
            <a:r>
              <a:rPr lang="es-ES" sz="1800" dirty="0">
                <a:ln>
                  <a:solidFill>
                    <a:schemeClr val="tx2"/>
                  </a:solidFill>
                </a:ln>
              </a:rPr>
              <a:t>dicha partición se han configurado todas las herramientas necesarias para el desarrollo, instalación y puesta en funcionamiento de nuestro proyecto:</a:t>
            </a:r>
          </a:p>
          <a:p>
            <a:pPr marL="0" indent="0">
              <a:buFont typeface="Arial" charset="0"/>
              <a:buNone/>
              <a:defRPr/>
            </a:pPr>
            <a:endParaRPr lang="es-ES" sz="1800" dirty="0">
              <a:ln>
                <a:solidFill>
                  <a:schemeClr val="tx2"/>
                </a:solidFill>
              </a:ln>
            </a:endParaRPr>
          </a:p>
          <a:p>
            <a:pPr lvl="1">
              <a:buFont typeface="Wingdings" pitchFamily="2" charset="2"/>
              <a:buChar char="§"/>
              <a:defRPr/>
            </a:pPr>
            <a:r>
              <a:rPr lang="es-ES" dirty="0">
                <a:ln>
                  <a:solidFill>
                    <a:schemeClr val="tx2"/>
                  </a:solidFill>
                </a:ln>
              </a:rPr>
              <a:t>Java 1.6 </a:t>
            </a:r>
            <a:r>
              <a:rPr lang="es-ES" dirty="0" smtClean="0">
                <a:ln>
                  <a:solidFill>
                    <a:schemeClr val="tx2"/>
                  </a:solidFill>
                </a:ln>
              </a:rPr>
              <a:t>JDK</a:t>
            </a:r>
          </a:p>
          <a:p>
            <a:pPr lvl="1">
              <a:buFont typeface="Wingdings" pitchFamily="2" charset="2"/>
              <a:buChar char="§"/>
              <a:defRPr/>
            </a:pPr>
            <a:r>
              <a:rPr lang="es-ES" dirty="0" smtClean="0">
                <a:ln>
                  <a:solidFill>
                    <a:schemeClr val="tx2"/>
                  </a:solidFill>
                </a:ln>
              </a:rPr>
              <a:t>Compiladores nativos para nuestras motas </a:t>
            </a:r>
            <a:r>
              <a:rPr lang="es-ES" dirty="0">
                <a:ln>
                  <a:solidFill>
                    <a:schemeClr val="tx2"/>
                  </a:solidFill>
                </a:ln>
              </a:rPr>
              <a:t>(Atmel AVT Tools</a:t>
            </a:r>
            <a:r>
              <a:rPr lang="es-ES" dirty="0" smtClean="0">
                <a:ln>
                  <a:solidFill>
                    <a:schemeClr val="tx2"/>
                  </a:solidFill>
                </a:ln>
              </a:rPr>
              <a:t>)</a:t>
            </a:r>
          </a:p>
          <a:p>
            <a:pPr lvl="1">
              <a:buFont typeface="Wingdings" pitchFamily="2" charset="2"/>
              <a:buChar char="§"/>
              <a:defRPr/>
            </a:pPr>
            <a:r>
              <a:rPr lang="es-ES" dirty="0" smtClean="0">
                <a:ln>
                  <a:solidFill>
                    <a:schemeClr val="tx2"/>
                  </a:solidFill>
                </a:ln>
              </a:rPr>
              <a:t>S</a:t>
            </a:r>
            <a:r>
              <a:rPr lang="en-US" dirty="0" smtClean="0">
                <a:ln>
                  <a:solidFill>
                    <a:schemeClr val="tx2"/>
                  </a:solidFill>
                </a:ln>
              </a:rPr>
              <a:t>istema</a:t>
            </a:r>
            <a:r>
              <a:rPr lang="es-ES" dirty="0" smtClean="0">
                <a:ln>
                  <a:solidFill>
                    <a:schemeClr val="tx2"/>
                  </a:solidFill>
                </a:ln>
              </a:rPr>
              <a:t> </a:t>
            </a:r>
            <a:r>
              <a:rPr lang="es-ES" dirty="0">
                <a:ln>
                  <a:solidFill>
                    <a:schemeClr val="tx2"/>
                  </a:solidFill>
                </a:ln>
              </a:rPr>
              <a:t>operativo </a:t>
            </a:r>
            <a:r>
              <a:rPr lang="en-US" dirty="0" smtClean="0">
                <a:ln>
                  <a:solidFill>
                    <a:schemeClr val="tx2"/>
                  </a:solidFill>
                </a:ln>
              </a:rPr>
              <a:t>TinyOS 2.x (desarrollado por la Universidad de Berkeley)</a:t>
            </a:r>
          </a:p>
          <a:p>
            <a:pPr lvl="1">
              <a:buFont typeface="Wingdings" pitchFamily="2" charset="2"/>
              <a:buChar char="§"/>
              <a:defRPr/>
            </a:pPr>
            <a:r>
              <a:rPr lang="es-ES" dirty="0" smtClean="0">
                <a:ln>
                  <a:solidFill>
                    <a:schemeClr val="tx2"/>
                  </a:solidFill>
                </a:ln>
              </a:rPr>
              <a:t>Para </a:t>
            </a:r>
            <a:r>
              <a:rPr lang="es-ES" dirty="0">
                <a:ln>
                  <a:solidFill>
                    <a:schemeClr val="tx2"/>
                  </a:solidFill>
                </a:ln>
              </a:rPr>
              <a:t>adaptar de la estructura de TinyOS al hardware de las motas </a:t>
            </a:r>
            <a:r>
              <a:rPr lang="es-ES" dirty="0" smtClean="0">
                <a:ln>
                  <a:solidFill>
                    <a:schemeClr val="tx2"/>
                  </a:solidFill>
                </a:ln>
              </a:rPr>
              <a:t>utilizadas, ha sido necesario instalar un software desarrollado </a:t>
            </a:r>
            <a:r>
              <a:rPr lang="es-ES" dirty="0">
                <a:ln>
                  <a:solidFill>
                    <a:schemeClr val="tx2"/>
                  </a:solidFill>
                </a:ln>
              </a:rPr>
              <a:t>por </a:t>
            </a:r>
            <a:r>
              <a:rPr lang="es-ES" dirty="0" smtClean="0">
                <a:ln>
                  <a:solidFill>
                    <a:schemeClr val="tx2"/>
                  </a:solidFill>
                </a:ln>
              </a:rPr>
              <a:t>el ETHZ (Instituto Tecnológico de Zúrich ) </a:t>
            </a:r>
            <a:endParaRPr lang="es-ES" dirty="0">
              <a:ln>
                <a:solidFill>
                  <a:schemeClr val="tx2"/>
                </a:solidFill>
              </a:ln>
            </a:endParaRPr>
          </a:p>
        </p:txBody>
      </p:sp>
      <p:sp>
        <p:nvSpPr>
          <p:cNvPr id="8" name="7 Marcador de número de diapositiva"/>
          <p:cNvSpPr>
            <a:spLocks noGrp="1"/>
          </p:cNvSpPr>
          <p:nvPr>
            <p:ph type="sldNum" sz="quarter" idx="15"/>
          </p:nvPr>
        </p:nvSpPr>
        <p:spPr/>
        <p:txBody>
          <a:bodyPr/>
          <a:lstStyle/>
          <a:p>
            <a:pPr>
              <a:defRPr/>
            </a:pPr>
            <a:fld id="{9CD1EC12-0E41-451A-814D-9B4185C6884A}" type="slidenum">
              <a:rPr lang="es-ES" sz="2400"/>
              <a:pPr>
                <a:defRPr/>
              </a:pPr>
              <a:t>9</a:t>
            </a:fld>
            <a:endParaRPr lang="es-ES" sz="2400" dirty="0"/>
          </a:p>
        </p:txBody>
      </p:sp>
      <p:sp>
        <p:nvSpPr>
          <p:cNvPr id="3" name="2 Marcador de pie de página"/>
          <p:cNvSpPr>
            <a:spLocks noGrp="1"/>
          </p:cNvSpPr>
          <p:nvPr>
            <p:ph type="ftr" sz="quarter" idx="14"/>
          </p:nvPr>
        </p:nvSpPr>
        <p:spPr>
          <a:xfrm>
            <a:off x="467544" y="6530826"/>
            <a:ext cx="7954936" cy="328464"/>
          </a:xfrm>
        </p:spPr>
        <p:txBody>
          <a:bodyPr/>
          <a:lstStyle/>
          <a:p>
            <a:pPr>
              <a:defRPr/>
            </a:pPr>
            <a:r>
              <a:rPr lang="es-ES" sz="2000" b="1">
                <a:ln>
                  <a:solidFill>
                    <a:schemeClr val="tx2"/>
                  </a:solidFill>
                </a:ln>
                <a:solidFill>
                  <a:schemeClr val="bg1"/>
                </a:solidFill>
              </a:rPr>
              <a:t>TFC Sistemas Empotrados					     UOC 2011</a:t>
            </a:r>
          </a:p>
        </p:txBody>
      </p:sp>
      <p:sp>
        <p:nvSpPr>
          <p:cNvPr id="4" name="3 CuadroTexto"/>
          <p:cNvSpPr txBox="1"/>
          <p:nvPr/>
        </p:nvSpPr>
        <p:spPr>
          <a:xfrm>
            <a:off x="395536" y="80154"/>
            <a:ext cx="7488832" cy="830997"/>
          </a:xfrm>
          <a:prstGeom prst="rect">
            <a:avLst/>
          </a:prstGeom>
          <a:noFill/>
        </p:spPr>
        <p:txBody>
          <a:bodyPr>
            <a:spAutoFit/>
          </a:bodyPr>
          <a:lstStyle/>
          <a:p>
            <a:pPr fontAlgn="auto">
              <a:spcBef>
                <a:spcPts val="0"/>
              </a:spcBef>
              <a:spcAft>
                <a:spcPts val="0"/>
              </a:spcAft>
              <a:defRPr/>
            </a:pPr>
            <a:r>
              <a:rPr lang="es-ES" sz="4800" b="1" dirty="0">
                <a:ln>
                  <a:solidFill>
                    <a:schemeClr val="tx2"/>
                  </a:solidFill>
                </a:ln>
                <a:solidFill>
                  <a:schemeClr val="accent1">
                    <a:lumMod val="40000"/>
                    <a:lumOff val="60000"/>
                  </a:schemeClr>
                </a:solidFill>
                <a:effectLst>
                  <a:outerShdw blurRad="38100" dist="38100" dir="2700000" algn="tl">
                    <a:srgbClr val="000000">
                      <a:alpha val="43137"/>
                    </a:srgbClr>
                  </a:outerShdw>
                </a:effectLst>
                <a:latin typeface="+mj-lt"/>
                <a:cs typeface="+mn-cs"/>
              </a:rPr>
              <a:t>Entorno de desarrollo (I)</a:t>
            </a:r>
          </a:p>
        </p:txBody>
      </p:sp>
      <p:cxnSp>
        <p:nvCxnSpPr>
          <p:cNvPr id="6" name="5 Conector recto"/>
          <p:cNvCxnSpPr/>
          <p:nvPr/>
        </p:nvCxnSpPr>
        <p:spPr>
          <a:xfrm>
            <a:off x="107950" y="911225"/>
            <a:ext cx="9036050" cy="0"/>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Tm="25000">
    <p:blinds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rmal">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t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Thermal</Template>
  <TotalTime>2485</TotalTime>
  <Words>1912</Words>
  <Application>Microsoft Office PowerPoint</Application>
  <PresentationFormat>Presentación en pantalla (4:3)</PresentationFormat>
  <Paragraphs>189</Paragraphs>
  <Slides>18</Slides>
  <Notes>1</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termal</vt:lpstr>
      <vt:lpstr>TFC Sistemas Empotrados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TFC Sistemas Empotrados</dc:title>
  <dc:creator>Beltran, Ramon</dc:creator>
  <cp:lastModifiedBy>Beltran, Ramon</cp:lastModifiedBy>
  <cp:revision>209</cp:revision>
  <dcterms:created xsi:type="dcterms:W3CDTF">2011-04-28T08:39:49Z</dcterms:created>
  <dcterms:modified xsi:type="dcterms:W3CDTF">2011-06-15T21:10:19Z</dcterms:modified>
</cp:coreProperties>
</file>