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2" r:id="rId5"/>
    <p:sldId id="261" r:id="rId6"/>
    <p:sldId id="263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91FC8-43C9-46DE-8F4E-9878BD239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494971"/>
            <a:ext cx="7766936" cy="2555865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Autoliquidación de </a:t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Tasa Portuaria de</a:t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Ayudas a la Navegación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88614F-29F7-4D1E-9FF8-D9E0B4EF7F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/>
                </a:solidFill>
              </a:rPr>
              <a:t>Embarcaciones deportivas o de recreo</a:t>
            </a:r>
          </a:p>
          <a:p>
            <a:r>
              <a:rPr lang="es-ES" dirty="0">
                <a:solidFill>
                  <a:schemeClr val="accent2"/>
                </a:solidFill>
              </a:rPr>
              <a:t>Embarcaciones de pesca de bajura o litoral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E00EE5-CFB0-4B7A-A546-868A37B9832D}"/>
              </a:ext>
            </a:extLst>
          </p:cNvPr>
          <p:cNvSpPr txBox="1"/>
          <p:nvPr/>
        </p:nvSpPr>
        <p:spPr>
          <a:xfrm>
            <a:off x="1146629" y="5283203"/>
            <a:ext cx="4383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Francisco Máiquez Beltrán</a:t>
            </a:r>
          </a:p>
          <a:p>
            <a:r>
              <a:rPr lang="es-ES" dirty="0"/>
              <a:t>Presentación de Proyecto Final de Grado</a:t>
            </a:r>
          </a:p>
          <a:p>
            <a:r>
              <a:rPr lang="es-ES" dirty="0"/>
              <a:t>Ingeniería Web – Grado Multimedia</a:t>
            </a:r>
          </a:p>
          <a:p>
            <a:r>
              <a:rPr lang="es-ES" dirty="0"/>
              <a:t>11-Junio-2018</a:t>
            </a:r>
          </a:p>
        </p:txBody>
      </p:sp>
    </p:spTree>
    <p:extLst>
      <p:ext uri="{BB962C8B-B14F-4D97-AF65-F5344CB8AC3E}">
        <p14:creationId xmlns:p14="http://schemas.microsoft.com/office/powerpoint/2010/main" val="185195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299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Presentamos </a:t>
            </a:r>
            <a:r>
              <a:rPr lang="es-ES" sz="2400" b="1" dirty="0">
                <a:solidFill>
                  <a:srgbClr val="002060"/>
                </a:solidFill>
              </a:rPr>
              <a:t>TasaT0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746621" y="1680371"/>
            <a:ext cx="474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Además de recabar datos, TasaT0 posibilita: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09B591-FFCF-4D2C-B0FC-E40FD32AD74D}"/>
              </a:ext>
            </a:extLst>
          </p:cNvPr>
          <p:cNvSpPr txBox="1"/>
          <p:nvPr/>
        </p:nvSpPr>
        <p:spPr>
          <a:xfrm>
            <a:off x="924421" y="2127077"/>
            <a:ext cx="403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Adjuntar documentación requerida.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E78166-9BBF-4638-97D9-E7C8BC4EA4F6}"/>
              </a:ext>
            </a:extLst>
          </p:cNvPr>
          <p:cNvSpPr txBox="1"/>
          <p:nvPr/>
        </p:nvSpPr>
        <p:spPr>
          <a:xfrm>
            <a:off x="924421" y="2524771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Envío de notificaciones por email.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A71FA3B-EF92-47EB-84E1-BAEC52E2F39D}"/>
              </a:ext>
            </a:extLst>
          </p:cNvPr>
          <p:cNvSpPr txBox="1"/>
          <p:nvPr/>
        </p:nvSpPr>
        <p:spPr>
          <a:xfrm>
            <a:off x="926025" y="3272591"/>
            <a:ext cx="477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Área privada para administrativos de la AP.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6B1A64C-98D0-49B5-AC4D-A935787B0C96}"/>
              </a:ext>
            </a:extLst>
          </p:cNvPr>
          <p:cNvSpPr txBox="1"/>
          <p:nvPr/>
        </p:nvSpPr>
        <p:spPr>
          <a:xfrm>
            <a:off x="924421" y="3665369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Área privada para declarantes *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6D78EA-B9B8-4A32-831E-8FA0648E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051" y="411068"/>
            <a:ext cx="4881180" cy="621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5CAE11-3084-4A89-ADC4-A54298E05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400" y="3763991"/>
            <a:ext cx="2878571" cy="309400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78F5745-8058-42B3-AC22-CA145B39619B}"/>
              </a:ext>
            </a:extLst>
          </p:cNvPr>
          <p:cNvSpPr txBox="1"/>
          <p:nvPr/>
        </p:nvSpPr>
        <p:spPr>
          <a:xfrm>
            <a:off x="924421" y="4034701"/>
            <a:ext cx="379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Acceso desde PC, </a:t>
            </a:r>
            <a:r>
              <a:rPr lang="es-ES" dirty="0" err="1"/>
              <a:t>tablet</a:t>
            </a:r>
            <a:r>
              <a:rPr lang="es-ES" dirty="0"/>
              <a:t> o móvil *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C583F1-5488-406D-A710-0A2B3D69C8F6}"/>
              </a:ext>
            </a:extLst>
          </p:cNvPr>
          <p:cNvSpPr txBox="1"/>
          <p:nvPr/>
        </p:nvSpPr>
        <p:spPr>
          <a:xfrm>
            <a:off x="924421" y="2887810"/>
            <a:ext cx="571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Realización de autoliquidaciones complementarias *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5056B0-E08F-4BA0-9C81-B211747F4E8A}"/>
              </a:ext>
            </a:extLst>
          </p:cNvPr>
          <p:cNvSpPr txBox="1"/>
          <p:nvPr/>
        </p:nvSpPr>
        <p:spPr>
          <a:xfrm>
            <a:off x="746621" y="5975037"/>
            <a:ext cx="28969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 </a:t>
            </a:r>
            <a:r>
              <a:rPr lang="es-ES" sz="1600" dirty="0"/>
              <a:t>Funcionalidades disponibles</a:t>
            </a:r>
          </a:p>
          <a:p>
            <a:r>
              <a:rPr lang="es-ES" sz="1600" dirty="0"/>
              <a:t>  a partir de Agosto del 2018</a:t>
            </a:r>
          </a:p>
        </p:txBody>
      </p:sp>
    </p:spTree>
    <p:extLst>
      <p:ext uri="{BB962C8B-B14F-4D97-AF65-F5344CB8AC3E}">
        <p14:creationId xmlns:p14="http://schemas.microsoft.com/office/powerpoint/2010/main" val="3828243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7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75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75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  <p:bldP spid="10" grpId="0"/>
      <p:bldP spid="13" grpId="0"/>
      <p:bldP spid="14" grpId="0"/>
      <p:bldP spid="17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350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Recabar datos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924421" y="1680372"/>
            <a:ext cx="38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Validación de datos introducidos.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09B591-FFCF-4D2C-B0FC-E40FD32AD74D}"/>
              </a:ext>
            </a:extLst>
          </p:cNvPr>
          <p:cNvSpPr txBox="1"/>
          <p:nvPr/>
        </p:nvSpPr>
        <p:spPr>
          <a:xfrm>
            <a:off x="924421" y="2102341"/>
            <a:ext cx="38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Cálculo y explicación del importe.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E78166-9BBF-4638-97D9-E7C8BC4EA4F6}"/>
              </a:ext>
            </a:extLst>
          </p:cNvPr>
          <p:cNvSpPr txBox="1"/>
          <p:nvPr/>
        </p:nvSpPr>
        <p:spPr>
          <a:xfrm>
            <a:off x="924421" y="2524771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Indicación de la periodicidad del pago.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86606C-C99C-4E9C-A6CE-04F9EAE43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920"/>
          <a:stretch/>
        </p:blipFill>
        <p:spPr>
          <a:xfrm>
            <a:off x="6103100" y="854329"/>
            <a:ext cx="5795561" cy="4643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8E717E-F9C8-4D61-9F26-4D065D0F6E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2" t="85634" r="56394" b="11116"/>
          <a:stretch/>
        </p:blipFill>
        <p:spPr>
          <a:xfrm>
            <a:off x="746621" y="3369170"/>
            <a:ext cx="4942979" cy="354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63C2AF2-DB63-40F7-92D1-25F29E625149}"/>
              </a:ext>
            </a:extLst>
          </p:cNvPr>
          <p:cNvCxnSpPr>
            <a:cxnSpLocks/>
          </p:cNvCxnSpPr>
          <p:nvPr/>
        </p:nvCxnSpPr>
        <p:spPr>
          <a:xfrm flipH="1" flipV="1">
            <a:off x="5619750" y="3676650"/>
            <a:ext cx="1257300" cy="1228725"/>
          </a:xfrm>
          <a:prstGeom prst="straightConnector1">
            <a:avLst/>
          </a:prstGeom>
          <a:ln>
            <a:solidFill>
              <a:srgbClr val="C00000"/>
            </a:solidFill>
            <a:headEnd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664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4854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Adjuntar documentación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924421" y="1680372"/>
            <a:ext cx="349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Validación del tipo de archivo.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09B591-FFCF-4D2C-B0FC-E40FD32AD74D}"/>
              </a:ext>
            </a:extLst>
          </p:cNvPr>
          <p:cNvSpPr txBox="1"/>
          <p:nvPr/>
        </p:nvSpPr>
        <p:spPr>
          <a:xfrm>
            <a:off x="924421" y="2102341"/>
            <a:ext cx="38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Limitación del tamaño de archivo.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E78166-9BBF-4638-97D9-E7C8BC4EA4F6}"/>
              </a:ext>
            </a:extLst>
          </p:cNvPr>
          <p:cNvSpPr txBox="1"/>
          <p:nvPr/>
        </p:nvSpPr>
        <p:spPr>
          <a:xfrm>
            <a:off x="924421" y="2524771"/>
            <a:ext cx="4721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Todos los archivos de cada autoliquidación</a:t>
            </a:r>
          </a:p>
          <a:p>
            <a:r>
              <a:rPr lang="es-ES" dirty="0"/>
              <a:t>  se guardan en el servidor en la misma</a:t>
            </a:r>
          </a:p>
          <a:p>
            <a:r>
              <a:rPr lang="es-ES" dirty="0"/>
              <a:t>  carpeta, nombrada por su </a:t>
            </a:r>
            <a:r>
              <a:rPr lang="es-ES" dirty="0" err="1"/>
              <a:t>nº</a:t>
            </a:r>
            <a:r>
              <a:rPr lang="es-ES" dirty="0"/>
              <a:t> de registro.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D0F13AC-0DB8-49C4-A55E-7DBD23981865}"/>
              </a:ext>
            </a:extLst>
          </p:cNvPr>
          <p:cNvSpPr txBox="1"/>
          <p:nvPr/>
        </p:nvSpPr>
        <p:spPr>
          <a:xfrm>
            <a:off x="924421" y="3448101"/>
            <a:ext cx="3762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Acceso restringido a los archivos.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905970-3047-4034-9FFF-6C6B71D4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942" y="1106524"/>
            <a:ext cx="6167875" cy="4139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52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4829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Notificaciones por email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924421" y="1680372"/>
            <a:ext cx="27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Al registrar la solicitud.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09B591-FFCF-4D2C-B0FC-E40FD32AD74D}"/>
              </a:ext>
            </a:extLst>
          </p:cNvPr>
          <p:cNvSpPr txBox="1"/>
          <p:nvPr/>
        </p:nvSpPr>
        <p:spPr>
          <a:xfrm>
            <a:off x="924421" y="2102341"/>
            <a:ext cx="491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- 7 días antes de que expire el plazo de pago.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4F6E6F-7F56-4FCD-AE6C-526D012E6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22" y="2623552"/>
            <a:ext cx="3813718" cy="3986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6F3922-D6E6-4E19-A968-B34D69451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600" y="311150"/>
            <a:ext cx="5778558" cy="6235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62FC6AB-1AB9-4D35-87B4-AFB21FEB778A}"/>
              </a:ext>
            </a:extLst>
          </p:cNvPr>
          <p:cNvCxnSpPr>
            <a:cxnSpLocks/>
          </p:cNvCxnSpPr>
          <p:nvPr/>
        </p:nvCxnSpPr>
        <p:spPr>
          <a:xfrm flipV="1">
            <a:off x="5024438" y="2279650"/>
            <a:ext cx="1230312" cy="663575"/>
          </a:xfrm>
          <a:prstGeom prst="straightConnector1">
            <a:avLst/>
          </a:prstGeom>
          <a:ln w="41275">
            <a:solidFill>
              <a:srgbClr val="C00000"/>
            </a:solidFill>
            <a:headEnd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0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407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Complementarias *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924421" y="1680372"/>
            <a:ext cx="379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Validación del código de registro.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C47568-6C6D-4A56-AB2D-4DB72B2F2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17" y="2869344"/>
            <a:ext cx="5356399" cy="1209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1D45C5-9E33-4107-8980-466BC98CC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866" y="311150"/>
            <a:ext cx="5673292" cy="6235700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62FC6AB-1AB9-4D35-87B4-AFB21FEB778A}"/>
              </a:ext>
            </a:extLst>
          </p:cNvPr>
          <p:cNvCxnSpPr>
            <a:cxnSpLocks/>
          </p:cNvCxnSpPr>
          <p:nvPr/>
        </p:nvCxnSpPr>
        <p:spPr>
          <a:xfrm flipV="1">
            <a:off x="5176912" y="2049704"/>
            <a:ext cx="4460574" cy="1840125"/>
          </a:xfrm>
          <a:prstGeom prst="straightConnector1">
            <a:avLst/>
          </a:prstGeom>
          <a:ln w="41275">
            <a:solidFill>
              <a:srgbClr val="C00000"/>
            </a:solidFill>
            <a:headEnd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D2B6D31-F4F7-4F69-883E-9A9F5B2860EC}"/>
              </a:ext>
            </a:extLst>
          </p:cNvPr>
          <p:cNvSpPr/>
          <p:nvPr/>
        </p:nvSpPr>
        <p:spPr>
          <a:xfrm>
            <a:off x="8287657" y="3817256"/>
            <a:ext cx="1538514" cy="3053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045D456-E9FC-4389-B0AF-57D7493FD7A1}"/>
              </a:ext>
            </a:extLst>
          </p:cNvPr>
          <p:cNvSpPr/>
          <p:nvPr/>
        </p:nvSpPr>
        <p:spPr>
          <a:xfrm>
            <a:off x="9199109" y="3163539"/>
            <a:ext cx="1611085" cy="174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4899BAF-EB68-4802-9A4E-BFFCA72B463C}"/>
              </a:ext>
            </a:extLst>
          </p:cNvPr>
          <p:cNvSpPr/>
          <p:nvPr/>
        </p:nvSpPr>
        <p:spPr>
          <a:xfrm>
            <a:off x="9637486" y="1836200"/>
            <a:ext cx="2066834" cy="3053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000561D-0F6C-4BF1-8623-F37D1AA07749}"/>
              </a:ext>
            </a:extLst>
          </p:cNvPr>
          <p:cNvSpPr txBox="1"/>
          <p:nvPr/>
        </p:nvSpPr>
        <p:spPr>
          <a:xfrm>
            <a:off x="746621" y="5975037"/>
            <a:ext cx="28969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 </a:t>
            </a:r>
            <a:r>
              <a:rPr lang="es-ES" sz="1600" dirty="0"/>
              <a:t>Funcionalidad disponible</a:t>
            </a:r>
          </a:p>
          <a:p>
            <a:r>
              <a:rPr lang="es-ES" sz="1600" dirty="0"/>
              <a:t>  a partir de Agosto del 2018</a:t>
            </a:r>
          </a:p>
        </p:txBody>
      </p:sp>
    </p:spTree>
    <p:extLst>
      <p:ext uri="{BB962C8B-B14F-4D97-AF65-F5344CB8AC3E}">
        <p14:creationId xmlns:p14="http://schemas.microsoft.com/office/powerpoint/2010/main" val="1237921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3" grpId="0" animBg="1"/>
      <p:bldP spid="17" grpId="0" animBg="1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3798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Área Privada A.P.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924421" y="1680372"/>
            <a:ext cx="4155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Listado y detalle de Declarantes,</a:t>
            </a:r>
          </a:p>
          <a:p>
            <a:r>
              <a:rPr lang="es-ES" dirty="0"/>
              <a:t>  Embarcaciones y Autoliquidaciones.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000561D-0F6C-4BF1-8623-F37D1AA07749}"/>
              </a:ext>
            </a:extLst>
          </p:cNvPr>
          <p:cNvSpPr txBox="1"/>
          <p:nvPr/>
        </p:nvSpPr>
        <p:spPr>
          <a:xfrm>
            <a:off x="746621" y="5975037"/>
            <a:ext cx="28969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 </a:t>
            </a:r>
            <a:r>
              <a:rPr lang="es-ES" sz="1600" dirty="0"/>
              <a:t>Acciones disponibles</a:t>
            </a:r>
          </a:p>
          <a:p>
            <a:r>
              <a:rPr lang="es-ES" sz="1600" dirty="0"/>
              <a:t>  a partir de Agosto del 2018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EE8B62-4D77-432A-ABA9-E72ECAEB88E2}"/>
              </a:ext>
            </a:extLst>
          </p:cNvPr>
          <p:cNvSpPr txBox="1"/>
          <p:nvPr/>
        </p:nvSpPr>
        <p:spPr>
          <a:xfrm>
            <a:off x="884083" y="2326703"/>
            <a:ext cx="474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Histórico de Declarantes y Embarcaciones.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2440CE-D1F3-4888-B414-6E8B00861E55}"/>
              </a:ext>
            </a:extLst>
          </p:cNvPr>
          <p:cNvSpPr txBox="1"/>
          <p:nvPr/>
        </p:nvSpPr>
        <p:spPr>
          <a:xfrm>
            <a:off x="884083" y="2724374"/>
            <a:ext cx="396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Visualización de archivos adjuntos.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2D85EE-1D37-42ED-B7E5-89EC1EFA4631}"/>
              </a:ext>
            </a:extLst>
          </p:cNvPr>
          <p:cNvSpPr txBox="1"/>
          <p:nvPr/>
        </p:nvSpPr>
        <p:spPr>
          <a:xfrm>
            <a:off x="884082" y="3122045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Gestión de solicitudes por estados *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EE8E3F-C4B0-4798-A4C6-156AA1C0E86C}"/>
              </a:ext>
            </a:extLst>
          </p:cNvPr>
          <p:cNvSpPr txBox="1"/>
          <p:nvPr/>
        </p:nvSpPr>
        <p:spPr>
          <a:xfrm>
            <a:off x="905347" y="3519716"/>
            <a:ext cx="361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Alta de parámetros de Tasa T0 *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8A5CF34-A00D-4023-9380-4191BC97C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45" y="1225728"/>
            <a:ext cx="6114037" cy="4161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230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9" grpId="0"/>
      <p:bldP spid="15" grpId="0"/>
      <p:bldP spid="16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3798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Área Privada A.P.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8A7BC6-CB7B-4AA7-B79D-E2A141D4C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5" y="2011398"/>
            <a:ext cx="5400000" cy="3675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2524B4-D694-413E-B1AB-968F687CA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156" y="1352663"/>
            <a:ext cx="5400000" cy="4993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081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5131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Área Privada Declarantes*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924421" y="2371526"/>
            <a:ext cx="4155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Listado y detalle de</a:t>
            </a:r>
          </a:p>
          <a:p>
            <a:r>
              <a:rPr lang="es-ES" dirty="0"/>
              <a:t>  Embarcaciones y Autoliquidaciones.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000561D-0F6C-4BF1-8623-F37D1AA07749}"/>
              </a:ext>
            </a:extLst>
          </p:cNvPr>
          <p:cNvSpPr txBox="1"/>
          <p:nvPr/>
        </p:nvSpPr>
        <p:spPr>
          <a:xfrm>
            <a:off x="746621" y="5975037"/>
            <a:ext cx="28969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 </a:t>
            </a:r>
            <a:r>
              <a:rPr lang="es-ES" sz="1600" dirty="0"/>
              <a:t>Disponible</a:t>
            </a:r>
          </a:p>
          <a:p>
            <a:r>
              <a:rPr lang="es-ES" sz="1600" dirty="0"/>
              <a:t>  a partir de Agosto del 2018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EE8B62-4D77-432A-ABA9-E72ECAEB88E2}"/>
              </a:ext>
            </a:extLst>
          </p:cNvPr>
          <p:cNvSpPr txBox="1"/>
          <p:nvPr/>
        </p:nvSpPr>
        <p:spPr>
          <a:xfrm>
            <a:off x="884083" y="3017857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Modificación de perfil de declarante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2440CE-D1F3-4888-B414-6E8B00861E55}"/>
              </a:ext>
            </a:extLst>
          </p:cNvPr>
          <p:cNvSpPr txBox="1"/>
          <p:nvPr/>
        </p:nvSpPr>
        <p:spPr>
          <a:xfrm>
            <a:off x="884083" y="1730579"/>
            <a:ext cx="27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Acceso restringido a </a:t>
            </a:r>
          </a:p>
          <a:p>
            <a:r>
              <a:rPr lang="es-ES" dirty="0"/>
              <a:t>  su información personal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2D85EE-1D37-42ED-B7E5-89EC1EFA4631}"/>
              </a:ext>
            </a:extLst>
          </p:cNvPr>
          <p:cNvSpPr txBox="1"/>
          <p:nvPr/>
        </p:nvSpPr>
        <p:spPr>
          <a:xfrm>
            <a:off x="884082" y="3392316"/>
            <a:ext cx="310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Registro de embarcaciones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EE8E3F-C4B0-4798-A4C6-156AA1C0E86C}"/>
              </a:ext>
            </a:extLst>
          </p:cNvPr>
          <p:cNvSpPr txBox="1"/>
          <p:nvPr/>
        </p:nvSpPr>
        <p:spPr>
          <a:xfrm>
            <a:off x="905347" y="3789987"/>
            <a:ext cx="434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Descarga de facturas, certificados de</a:t>
            </a:r>
          </a:p>
          <a:p>
            <a:r>
              <a:rPr lang="es-ES" dirty="0"/>
              <a:t>  exención, documentos de pago, etc.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438048E-7E03-469E-B1DF-380BA9FC3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312" y="1446372"/>
            <a:ext cx="6259845" cy="4261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9" grpId="0"/>
      <p:bldP spid="15" grpId="0"/>
      <p:bldP spid="16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C09C1F-4AC6-48BB-BBB0-9CC968EF9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r="17471"/>
          <a:stretch/>
        </p:blipFill>
        <p:spPr>
          <a:xfrm>
            <a:off x="-1767" y="0"/>
            <a:ext cx="12192001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41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TasaT0 </a:t>
            </a:r>
            <a:r>
              <a:rPr lang="es-ES" sz="2400" dirty="0">
                <a:solidFill>
                  <a:srgbClr val="002060"/>
                </a:solidFill>
              </a:rPr>
              <a:t>– PC, Tablet* y Móvil*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000561D-0F6C-4BF1-8623-F37D1AA07749}"/>
              </a:ext>
            </a:extLst>
          </p:cNvPr>
          <p:cNvSpPr txBox="1"/>
          <p:nvPr/>
        </p:nvSpPr>
        <p:spPr>
          <a:xfrm>
            <a:off x="746621" y="6076635"/>
            <a:ext cx="28969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 </a:t>
            </a:r>
            <a:r>
              <a:rPr lang="es-ES" sz="1600" dirty="0"/>
              <a:t>Disponible</a:t>
            </a:r>
          </a:p>
          <a:p>
            <a:r>
              <a:rPr lang="es-ES" sz="1600" dirty="0"/>
              <a:t>  a partir de Agosto del 2018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638524-5C94-4B0E-846A-F7CB6DB8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49" y="1954232"/>
            <a:ext cx="8705681" cy="4252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C46D92F-17BF-4E06-ADAA-A1384C8C8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039" y="3127240"/>
            <a:ext cx="2962662" cy="3730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991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F9A4B4-1D76-49EA-B4B5-66631DA36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CA44CBB-320E-4B33-B3B8-F98D2547466A}"/>
              </a:ext>
            </a:extLst>
          </p:cNvPr>
          <p:cNvSpPr/>
          <p:nvPr/>
        </p:nvSpPr>
        <p:spPr>
          <a:xfrm>
            <a:off x="924422" y="2206172"/>
            <a:ext cx="3978710" cy="193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281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TasaT0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s-ES" sz="2400" dirty="0">
                <a:solidFill>
                  <a:srgbClr val="FF0000"/>
                </a:solidFill>
              </a:rPr>
              <a:t>Seguridad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746621" y="1681508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Aplicación blindada contra ataques de tipo: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EE8B62-4D77-432A-ABA9-E72ECAEB88E2}"/>
              </a:ext>
            </a:extLst>
          </p:cNvPr>
          <p:cNvSpPr txBox="1"/>
          <p:nvPr/>
        </p:nvSpPr>
        <p:spPr>
          <a:xfrm>
            <a:off x="884083" y="2326703"/>
            <a:ext cx="413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CSRF</a:t>
            </a:r>
            <a:r>
              <a:rPr lang="es-ES" dirty="0"/>
              <a:t> – Cross-</a:t>
            </a:r>
            <a:r>
              <a:rPr lang="es-ES" dirty="0" err="1"/>
              <a:t>Site</a:t>
            </a:r>
            <a:r>
              <a:rPr lang="es-ES" dirty="0"/>
              <a:t> </a:t>
            </a:r>
            <a:r>
              <a:rPr lang="es-ES" dirty="0" err="1"/>
              <a:t>Request</a:t>
            </a:r>
            <a:r>
              <a:rPr lang="es-ES" dirty="0"/>
              <a:t> </a:t>
            </a:r>
            <a:r>
              <a:rPr lang="es-ES" dirty="0" err="1"/>
              <a:t>Forgery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2440CE-D1F3-4888-B414-6E8B00861E55}"/>
              </a:ext>
            </a:extLst>
          </p:cNvPr>
          <p:cNvSpPr txBox="1"/>
          <p:nvPr/>
        </p:nvSpPr>
        <p:spPr>
          <a:xfrm>
            <a:off x="884083" y="2724374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XSS </a:t>
            </a:r>
            <a:r>
              <a:rPr lang="es-ES" dirty="0"/>
              <a:t>– Cross-</a:t>
            </a:r>
            <a:r>
              <a:rPr lang="es-ES" dirty="0" err="1"/>
              <a:t>Site</a:t>
            </a:r>
            <a:r>
              <a:rPr lang="es-ES" dirty="0"/>
              <a:t> Scripting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2D85EE-1D37-42ED-B7E5-89EC1EFA4631}"/>
              </a:ext>
            </a:extLst>
          </p:cNvPr>
          <p:cNvSpPr txBox="1"/>
          <p:nvPr/>
        </p:nvSpPr>
        <p:spPr>
          <a:xfrm>
            <a:off x="884082" y="3122045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Mass-assignment</a:t>
            </a:r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EE8E3F-C4B0-4798-A4C6-156AA1C0E86C}"/>
              </a:ext>
            </a:extLst>
          </p:cNvPr>
          <p:cNvSpPr txBox="1"/>
          <p:nvPr/>
        </p:nvSpPr>
        <p:spPr>
          <a:xfrm>
            <a:off x="905347" y="3519716"/>
            <a:ext cx="184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SQL </a:t>
            </a:r>
            <a:r>
              <a:rPr lang="es-ES" dirty="0" err="1"/>
              <a:t>injection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4661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/>
      <p:bldP spid="11" grpId="0"/>
      <p:bldP spid="15" grpId="0"/>
      <p:bldP spid="16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BDF25B-534D-4E77-A5B9-EFC85E6F9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r="11486" b="1750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600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¿Quién está obligado al pago de esta tasa?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89399AA-BADD-42D9-8A6E-63F99657D0D8}"/>
              </a:ext>
            </a:extLst>
          </p:cNvPr>
          <p:cNvSpPr txBox="1"/>
          <p:nvPr/>
        </p:nvSpPr>
        <p:spPr>
          <a:xfrm>
            <a:off x="746621" y="1794641"/>
            <a:ext cx="343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Titulares de embarcaciones de: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162AC85-07A9-44B7-B8DD-00018BE28DB0}"/>
              </a:ext>
            </a:extLst>
          </p:cNvPr>
          <p:cNvSpPr txBox="1"/>
          <p:nvPr/>
        </p:nvSpPr>
        <p:spPr>
          <a:xfrm>
            <a:off x="1183920" y="2310444"/>
            <a:ext cx="308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Pesca de bajura o litoral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2470FA4-5380-460C-8BB8-D0C399ACD5BC}"/>
              </a:ext>
            </a:extLst>
          </p:cNvPr>
          <p:cNvSpPr txBox="1"/>
          <p:nvPr/>
        </p:nvSpPr>
        <p:spPr>
          <a:xfrm>
            <a:off x="5545982" y="1789511"/>
            <a:ext cx="240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Periodicidad del pago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Tasa Portuaria de Ayudas a la Navegación</a:t>
            </a:r>
            <a:endParaRPr lang="es-E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927080B-BEA7-4D22-9CDE-CC5307430C03}"/>
              </a:ext>
            </a:extLst>
          </p:cNvPr>
          <p:cNvSpPr txBox="1"/>
          <p:nvPr/>
        </p:nvSpPr>
        <p:spPr>
          <a:xfrm>
            <a:off x="6368514" y="231044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Anual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DD1362D-7EF5-460A-8E48-EBAB4F8A1965}"/>
              </a:ext>
            </a:extLst>
          </p:cNvPr>
          <p:cNvSpPr txBox="1"/>
          <p:nvPr/>
        </p:nvSpPr>
        <p:spPr>
          <a:xfrm>
            <a:off x="1183919" y="2826247"/>
            <a:ext cx="260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Recreo o deportivas: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84FDD7A-0AF3-482C-81BF-FA5610EDCAF2}"/>
              </a:ext>
            </a:extLst>
          </p:cNvPr>
          <p:cNvSpPr txBox="1"/>
          <p:nvPr/>
        </p:nvSpPr>
        <p:spPr>
          <a:xfrm>
            <a:off x="1831463" y="3266385"/>
            <a:ext cx="353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 motor, con eslora =&gt;  9 metros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A8DCB1-1316-4A37-AFDA-F347EE1C88E1}"/>
              </a:ext>
            </a:extLst>
          </p:cNvPr>
          <p:cNvSpPr txBox="1"/>
          <p:nvPr/>
        </p:nvSpPr>
        <p:spPr>
          <a:xfrm>
            <a:off x="6368514" y="326638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Anual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E974445-29AE-4DC3-90B7-8D61F22B23AD}"/>
              </a:ext>
            </a:extLst>
          </p:cNvPr>
          <p:cNvSpPr txBox="1"/>
          <p:nvPr/>
        </p:nvSpPr>
        <p:spPr>
          <a:xfrm>
            <a:off x="1831462" y="4025935"/>
            <a:ext cx="370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dirty="0"/>
              <a:t>A vela,   con eslora =&gt; 12 metros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2A6B5CD-AA60-4BA7-BFC7-2585487E097E}"/>
              </a:ext>
            </a:extLst>
          </p:cNvPr>
          <p:cNvSpPr txBox="1"/>
          <p:nvPr/>
        </p:nvSpPr>
        <p:spPr>
          <a:xfrm>
            <a:off x="6368512" y="402593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Anual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77FD2DB-A6F8-4653-AB17-2322E9447D3D}"/>
              </a:ext>
            </a:extLst>
          </p:cNvPr>
          <p:cNvSpPr txBox="1"/>
          <p:nvPr/>
        </p:nvSpPr>
        <p:spPr>
          <a:xfrm>
            <a:off x="1831462" y="3658748"/>
            <a:ext cx="354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 motor, con eslora  &lt;   9 metros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F8D611B-1850-4B5F-B184-AC27F5F94D67}"/>
              </a:ext>
            </a:extLst>
          </p:cNvPr>
          <p:cNvSpPr txBox="1"/>
          <p:nvPr/>
        </p:nvSpPr>
        <p:spPr>
          <a:xfrm>
            <a:off x="6106226" y="3658748"/>
            <a:ext cx="128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Pago único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016329F-314F-4C87-A4A2-9A08B59EE7FD}"/>
              </a:ext>
            </a:extLst>
          </p:cNvPr>
          <p:cNvSpPr txBox="1"/>
          <p:nvPr/>
        </p:nvSpPr>
        <p:spPr>
          <a:xfrm>
            <a:off x="1831462" y="4397369"/>
            <a:ext cx="357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dirty="0"/>
              <a:t>A vela,   con eslora  &lt; 12 metros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58D8ECB-D6A3-40CE-8AA5-F69F39F32FB2}"/>
              </a:ext>
            </a:extLst>
          </p:cNvPr>
          <p:cNvSpPr txBox="1"/>
          <p:nvPr/>
        </p:nvSpPr>
        <p:spPr>
          <a:xfrm>
            <a:off x="6258706" y="4397369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Exentas</a:t>
            </a:r>
          </a:p>
        </p:txBody>
      </p:sp>
    </p:spTree>
    <p:extLst>
      <p:ext uri="{BB962C8B-B14F-4D97-AF65-F5344CB8AC3E}">
        <p14:creationId xmlns:p14="http://schemas.microsoft.com/office/powerpoint/2010/main" val="3105006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F9A4B4-1D76-49EA-B4B5-66631DA36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CA44CBB-320E-4B33-B3B8-F98D2547466A}"/>
              </a:ext>
            </a:extLst>
          </p:cNvPr>
          <p:cNvSpPr/>
          <p:nvPr/>
        </p:nvSpPr>
        <p:spPr>
          <a:xfrm>
            <a:off x="0" y="-16678"/>
            <a:ext cx="12192000" cy="687467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4828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TasaT0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dirty="0">
                <a:solidFill>
                  <a:srgbClr val="002060"/>
                </a:solidFill>
              </a:rPr>
              <a:t>– Lenguajes y </a:t>
            </a:r>
            <a:r>
              <a:rPr lang="es-ES" sz="2400" dirty="0" err="1">
                <a:solidFill>
                  <a:srgbClr val="002060"/>
                </a:solidFill>
              </a:rPr>
              <a:t>Frameworks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746621" y="1681508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Lenguajes de programación: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EE8B62-4D77-432A-ABA9-E72ECAEB88E2}"/>
              </a:ext>
            </a:extLst>
          </p:cNvPr>
          <p:cNvSpPr txBox="1"/>
          <p:nvPr/>
        </p:nvSpPr>
        <p:spPr>
          <a:xfrm>
            <a:off x="3928903" y="1687797"/>
            <a:ext cx="16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PHP 7.1.14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2440CE-D1F3-4888-B414-6E8B00861E55}"/>
              </a:ext>
            </a:extLst>
          </p:cNvPr>
          <p:cNvSpPr txBox="1"/>
          <p:nvPr/>
        </p:nvSpPr>
        <p:spPr>
          <a:xfrm>
            <a:off x="3928903" y="2085468"/>
            <a:ext cx="3128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HTML 5, CSS 3, </a:t>
            </a:r>
            <a:r>
              <a:rPr lang="es-ES" dirty="0" err="1"/>
              <a:t>Javascript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2D85EE-1D37-42ED-B7E5-89EC1EFA4631}"/>
              </a:ext>
            </a:extLst>
          </p:cNvPr>
          <p:cNvSpPr txBox="1"/>
          <p:nvPr/>
        </p:nvSpPr>
        <p:spPr>
          <a:xfrm>
            <a:off x="1350150" y="5121409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Laravel 5.6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EE8E3F-C4B0-4798-A4C6-156AA1C0E86C}"/>
              </a:ext>
            </a:extLst>
          </p:cNvPr>
          <p:cNvSpPr txBox="1"/>
          <p:nvPr/>
        </p:nvSpPr>
        <p:spPr>
          <a:xfrm>
            <a:off x="4604624" y="5121409"/>
            <a:ext cx="1467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Vue.js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A59DDD-7ED4-40E7-A850-E157B29D4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517" y="3785442"/>
            <a:ext cx="1708374" cy="116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8CC9BEB-1CA9-4B2C-9A85-DA82E238D590}"/>
              </a:ext>
            </a:extLst>
          </p:cNvPr>
          <p:cNvSpPr txBox="1"/>
          <p:nvPr/>
        </p:nvSpPr>
        <p:spPr>
          <a:xfrm>
            <a:off x="746621" y="3249181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Frameworks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830398D-CF6F-46AB-B14A-999D3C12CCB7}"/>
              </a:ext>
            </a:extLst>
          </p:cNvPr>
          <p:cNvSpPr txBox="1"/>
          <p:nvPr/>
        </p:nvSpPr>
        <p:spPr>
          <a:xfrm>
            <a:off x="8190194" y="3785442"/>
            <a:ext cx="2664512" cy="954107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002060"/>
                </a:solidFill>
              </a:rPr>
              <a:t>Gracias</a:t>
            </a:r>
          </a:p>
          <a:p>
            <a:pPr algn="ctr"/>
            <a:r>
              <a:rPr lang="es-ES" sz="2800" dirty="0">
                <a:solidFill>
                  <a:srgbClr val="002060"/>
                </a:solidFill>
              </a:rPr>
              <a:t>por su atención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95C1AB-6C79-49A7-9D2E-6C1FFD259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613" y="3785442"/>
            <a:ext cx="1349842" cy="116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2709184-98E5-4DF6-B215-CA74628D394D}"/>
              </a:ext>
            </a:extLst>
          </p:cNvPr>
          <p:cNvSpPr txBox="1"/>
          <p:nvPr/>
        </p:nvSpPr>
        <p:spPr>
          <a:xfrm>
            <a:off x="746621" y="2707169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Base de datos: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DBC8661-F005-469E-83C3-93118DD15D93}"/>
              </a:ext>
            </a:extLst>
          </p:cNvPr>
          <p:cNvSpPr txBox="1"/>
          <p:nvPr/>
        </p:nvSpPr>
        <p:spPr>
          <a:xfrm>
            <a:off x="3928903" y="2713458"/>
            <a:ext cx="185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MySQL 5.7.19</a:t>
            </a:r>
          </a:p>
        </p:txBody>
      </p:sp>
    </p:spTree>
    <p:extLst>
      <p:ext uri="{BB962C8B-B14F-4D97-AF65-F5344CB8AC3E}">
        <p14:creationId xmlns:p14="http://schemas.microsoft.com/office/powerpoint/2010/main" val="324398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2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4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75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5" grpId="0"/>
      <p:bldP spid="16" grpId="0"/>
      <p:bldP spid="20" grpId="0"/>
      <p:bldP spid="21" grpId="0"/>
      <p:bldP spid="17" grpId="0"/>
      <p:bldP spid="14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AD06200F-FB75-43B7-AE2A-20C89E67B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r="11486" b="1750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Procedimiento de pago. Supuesto práctico.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Tasa Portuaria de Ayudas a la Navegación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8FE06F-DA04-4507-BAE2-7D5751080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71499" y="3434391"/>
            <a:ext cx="5034504" cy="4197304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AF87A6E-A05F-4973-9500-529B2102218D}"/>
              </a:ext>
            </a:extLst>
          </p:cNvPr>
          <p:cNvSpPr txBox="1"/>
          <p:nvPr/>
        </p:nvSpPr>
        <p:spPr>
          <a:xfrm>
            <a:off x="746621" y="1627735"/>
            <a:ext cx="5738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Irene ha comprado un yate de recreo nuevo, a motor.</a:t>
            </a:r>
          </a:p>
          <a:p>
            <a:r>
              <a:rPr lang="es-ES" dirty="0"/>
              <a:t>Dimensiones: 14,62m de eslora y 3,85m de manga.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4EB431-7C07-4A92-BD93-8AD688033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88" y="3374130"/>
            <a:ext cx="3252223" cy="34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96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AD06200F-FB75-43B7-AE2A-20C89E67B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r="11486" b="1750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Procedimiento de pago. Supuesto práctico.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Tasa Portuaria de Ayudas a la Navegación</a:t>
            </a:r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2A67457-725C-4F18-85A6-470F3FAF2A3E}"/>
              </a:ext>
            </a:extLst>
          </p:cNvPr>
          <p:cNvSpPr txBox="1"/>
          <p:nvPr/>
        </p:nvSpPr>
        <p:spPr>
          <a:xfrm>
            <a:off x="746621" y="2477717"/>
            <a:ext cx="8430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Irene debe ir a la Autoridad Portuaria a solicitar un impreso de autoliquidación,</a:t>
            </a:r>
          </a:p>
          <a:p>
            <a:r>
              <a:rPr lang="es-ES" dirty="0"/>
              <a:t>rellenarlo, luego a pagar a un banco y, finalmente, regresar a Capitanía para</a:t>
            </a:r>
          </a:p>
          <a:p>
            <a:r>
              <a:rPr lang="es-ES" dirty="0"/>
              <a:t>continuar con su trámite de matriculación.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2BDE090-B5B2-4359-B0CE-E2E541FFB690}"/>
              </a:ext>
            </a:extLst>
          </p:cNvPr>
          <p:cNvSpPr txBox="1"/>
          <p:nvPr/>
        </p:nvSpPr>
        <p:spPr>
          <a:xfrm>
            <a:off x="746621" y="1704023"/>
            <a:ext cx="8024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Cuando inicia el trámite de matriculación en Capitanía Marítima,</a:t>
            </a:r>
          </a:p>
          <a:p>
            <a:r>
              <a:rPr lang="es-ES" dirty="0"/>
              <a:t>le exigen un justificante de pago de la </a:t>
            </a:r>
            <a:r>
              <a:rPr lang="es-ES" b="1" dirty="0"/>
              <a:t>Tasa T0 de Ayudas a la Navegación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D39561-B5AE-4F94-A6A7-5892C6427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7" b="8769"/>
          <a:stretch/>
        </p:blipFill>
        <p:spPr>
          <a:xfrm>
            <a:off x="3814127" y="3796024"/>
            <a:ext cx="3579634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581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38141E0-8FE2-411C-ADB5-D605365CB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r="11486" b="1750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Procedimiento de pago. Supuesto práctico.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Tasa Portuaria de Ayudas a la Navegación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746621" y="1627735"/>
            <a:ext cx="8004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 Irene le hubiese gustado poder realizar todos estos trámites por Internet,</a:t>
            </a:r>
          </a:p>
          <a:p>
            <a:r>
              <a:rPr lang="es-ES" dirty="0"/>
              <a:t>sin tener que desplazarse de una Administración a otra.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09B591-FFCF-4D2C-B0FC-E40FD32AD74D}"/>
              </a:ext>
            </a:extLst>
          </p:cNvPr>
          <p:cNvSpPr txBox="1"/>
          <p:nvPr/>
        </p:nvSpPr>
        <p:spPr>
          <a:xfrm>
            <a:off x="746621" y="2332140"/>
            <a:ext cx="7196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Desconoce que tiene derecho a relacionarse por vía electrónica con</a:t>
            </a:r>
          </a:p>
          <a:p>
            <a:r>
              <a:rPr lang="es-ES" dirty="0"/>
              <a:t>la Administración Pública, según la Ley 39/2015 (LPACAP)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28E176-6633-42F1-B8D8-7C9B30DF0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156" y="3224777"/>
            <a:ext cx="3764288" cy="363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06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38141E0-8FE2-411C-ADB5-D605365CB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r="11486" b="1750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Procedimiento de pago. Supuesto práctico.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Tasa Portuaria de Ayudas a la Navegación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9D2B1-98EA-4D44-B81E-853DF18983AE}"/>
              </a:ext>
            </a:extLst>
          </p:cNvPr>
          <p:cNvSpPr txBox="1"/>
          <p:nvPr/>
        </p:nvSpPr>
        <p:spPr>
          <a:xfrm>
            <a:off x="746621" y="162773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Entonces…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986718-3E88-48F7-B831-21D4338C6739}"/>
              </a:ext>
            </a:extLst>
          </p:cNvPr>
          <p:cNvSpPr txBox="1"/>
          <p:nvPr/>
        </p:nvSpPr>
        <p:spPr>
          <a:xfrm>
            <a:off x="1022411" y="2627041"/>
            <a:ext cx="8309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2060"/>
                </a:solidFill>
              </a:rPr>
              <a:t>Por qué no dispone esta Autoridad Portuaria </a:t>
            </a:r>
          </a:p>
          <a:p>
            <a:pPr algn="ctr"/>
            <a:r>
              <a:rPr lang="es-ES" sz="3200" dirty="0">
                <a:solidFill>
                  <a:srgbClr val="002060"/>
                </a:solidFill>
              </a:rPr>
              <a:t>de una versión web de este formulario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4918AD-1A5D-43EA-9FBF-7B26B09C8631}"/>
              </a:ext>
            </a:extLst>
          </p:cNvPr>
          <p:cNvSpPr txBox="1"/>
          <p:nvPr/>
        </p:nvSpPr>
        <p:spPr>
          <a:xfrm>
            <a:off x="546100" y="1849455"/>
            <a:ext cx="682783" cy="188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00" dirty="0">
                <a:solidFill>
                  <a:srgbClr val="0070C0"/>
                </a:solidFill>
              </a:rPr>
              <a:t>¿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9204BB6-DCB0-465F-B5F6-B5923196BAC4}"/>
              </a:ext>
            </a:extLst>
          </p:cNvPr>
          <p:cNvSpPr txBox="1"/>
          <p:nvPr/>
        </p:nvSpPr>
        <p:spPr>
          <a:xfrm>
            <a:off x="9081243" y="2234626"/>
            <a:ext cx="7264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5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3450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710E35-232F-4ED2-B19C-1FE0861E3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t="4986" r="17686" b="242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831430C-31C7-4051-B5D7-5E6D8F9B91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771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Ventajas de un formulario web para la autoliquidación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60BE8-1EC1-4AAB-93A9-6E97BAD7606B}"/>
              </a:ext>
            </a:extLst>
          </p:cNvPr>
          <p:cNvSpPr txBox="1"/>
          <p:nvPr/>
        </p:nvSpPr>
        <p:spPr>
          <a:xfrm>
            <a:off x="1394321" y="1933073"/>
            <a:ext cx="501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1. Agiliza el trámite para el administrado.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8CF2A72-2A4B-4724-8A5D-3E0C60D2EA1F}"/>
              </a:ext>
            </a:extLst>
          </p:cNvPr>
          <p:cNvSpPr txBox="1"/>
          <p:nvPr/>
        </p:nvSpPr>
        <p:spPr>
          <a:xfrm>
            <a:off x="1394320" y="2438466"/>
            <a:ext cx="6264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2. Evita posibles errores en la introducción de datos.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5A4518-5D62-433E-8EED-EBE92821DB6A}"/>
              </a:ext>
            </a:extLst>
          </p:cNvPr>
          <p:cNvSpPr txBox="1"/>
          <p:nvPr/>
        </p:nvSpPr>
        <p:spPr>
          <a:xfrm>
            <a:off x="1394320" y="2943859"/>
            <a:ext cx="6009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3. Evita posibles errores en el cálculo del importe.</a:t>
            </a:r>
          </a:p>
        </p:txBody>
      </p:sp>
    </p:spTree>
    <p:extLst>
      <p:ext uri="{BB962C8B-B14F-4D97-AF65-F5344CB8AC3E}">
        <p14:creationId xmlns:p14="http://schemas.microsoft.com/office/powerpoint/2010/main" val="57475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710E35-232F-4ED2-B19C-1FE0861E3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t="4986" r="17686" b="242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831430C-31C7-4051-B5D7-5E6D8F9B91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348E9A6-DFA3-42C0-8FD2-CAD0C91CA480}"/>
              </a:ext>
            </a:extLst>
          </p:cNvPr>
          <p:cNvSpPr txBox="1"/>
          <p:nvPr/>
        </p:nvSpPr>
        <p:spPr>
          <a:xfrm>
            <a:off x="746621" y="1166070"/>
            <a:ext cx="771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Ventajas de un formulario web para la autoliquidación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60BE8-1EC1-4AAB-93A9-6E97BAD7606B}"/>
              </a:ext>
            </a:extLst>
          </p:cNvPr>
          <p:cNvSpPr txBox="1"/>
          <p:nvPr/>
        </p:nvSpPr>
        <p:spPr>
          <a:xfrm>
            <a:off x="1394321" y="1933073"/>
            <a:ext cx="3225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4. Eliminación de papeles.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8CF2A72-2A4B-4724-8A5D-3E0C60D2EA1F}"/>
              </a:ext>
            </a:extLst>
          </p:cNvPr>
          <p:cNvSpPr txBox="1"/>
          <p:nvPr/>
        </p:nvSpPr>
        <p:spPr>
          <a:xfrm>
            <a:off x="1394320" y="2438466"/>
            <a:ext cx="4992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5. Gestión informatizada de este trámite.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5A4518-5D62-433E-8EED-EBE92821DB6A}"/>
              </a:ext>
            </a:extLst>
          </p:cNvPr>
          <p:cNvSpPr txBox="1"/>
          <p:nvPr/>
        </p:nvSpPr>
        <p:spPr>
          <a:xfrm>
            <a:off x="1394320" y="2943859"/>
            <a:ext cx="3802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6. Aumento de la productividad</a:t>
            </a:r>
          </a:p>
          <a:p>
            <a:r>
              <a:rPr lang="es-ES" sz="2000" dirty="0"/>
              <a:t>    del empleado público.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A65E10-8C04-4235-B741-D97DE5FEE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3214" y="0"/>
            <a:ext cx="3068786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ED9C95-7D1E-4BD7-BDD5-A38C82B33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173" y="1670439"/>
            <a:ext cx="3119350" cy="51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13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710E35-232F-4ED2-B19C-1FE0861E3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t="4986" r="17686" b="242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831430C-31C7-4051-B5D7-5E6D8F9B91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31434C-CDEB-4515-9B92-2468BE5EF139}"/>
              </a:ext>
            </a:extLst>
          </p:cNvPr>
          <p:cNvSpPr txBox="1"/>
          <p:nvPr/>
        </p:nvSpPr>
        <p:spPr>
          <a:xfrm>
            <a:off x="746622" y="483361"/>
            <a:ext cx="4430290" cy="377371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Tasa Portuaria de Ayudas a la Navegación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1696E2-A7EC-4D65-B9B4-A86F08BAEBCA}"/>
              </a:ext>
            </a:extLst>
          </p:cNvPr>
          <p:cNvSpPr txBox="1"/>
          <p:nvPr/>
        </p:nvSpPr>
        <p:spPr>
          <a:xfrm>
            <a:off x="746621" y="162773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Entonces…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A1B293-3C4B-4464-88FF-A386CD3D4959}"/>
              </a:ext>
            </a:extLst>
          </p:cNvPr>
          <p:cNvSpPr txBox="1"/>
          <p:nvPr/>
        </p:nvSpPr>
        <p:spPr>
          <a:xfrm>
            <a:off x="2941131" y="2264228"/>
            <a:ext cx="7828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2060"/>
                </a:solidFill>
              </a:rPr>
              <a:t>Por qué esta Autoridad Portuaria no tiene</a:t>
            </a:r>
          </a:p>
          <a:p>
            <a:pPr algn="ctr"/>
            <a:r>
              <a:rPr lang="es-ES" sz="3200" dirty="0">
                <a:solidFill>
                  <a:srgbClr val="002060"/>
                </a:solidFill>
              </a:rPr>
              <a:t>aún un formulario web para esta tasa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F22CC63-0E1C-47C1-9990-8EE9C6AEC142}"/>
              </a:ext>
            </a:extLst>
          </p:cNvPr>
          <p:cNvSpPr txBox="1"/>
          <p:nvPr/>
        </p:nvSpPr>
        <p:spPr>
          <a:xfrm>
            <a:off x="2296448" y="1486642"/>
            <a:ext cx="682783" cy="188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00" dirty="0">
                <a:solidFill>
                  <a:srgbClr val="0070C0"/>
                </a:solidFill>
              </a:rPr>
              <a:t>¿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B4233DB-EDB6-465C-B7D9-DB609BB2125C}"/>
              </a:ext>
            </a:extLst>
          </p:cNvPr>
          <p:cNvSpPr txBox="1"/>
          <p:nvPr/>
        </p:nvSpPr>
        <p:spPr>
          <a:xfrm>
            <a:off x="10704591" y="1871813"/>
            <a:ext cx="7264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500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6C5B00-D255-44E2-B65E-6E8DE47E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91" y="3223436"/>
            <a:ext cx="3121158" cy="36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97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0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2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3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4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5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6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7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8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19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5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6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7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8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9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DBF424C-85C9-41C2-9548-0EDC0B717300}">
  <we:reference id="wa104178141" version="3.10.0.52" store="es-ES" storeType="OMEX"/>
  <we:alternateReferences>
    <we:reference id="WA104178141" version="3.10.0.52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875</Words>
  <Application>Microsoft Office PowerPoint</Application>
  <PresentationFormat>Panorámica</PresentationFormat>
  <Paragraphs>143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Faceta</vt:lpstr>
      <vt:lpstr>Autoliquidación de  Tasa Portuaria de Ayudas a la Navegación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Tasa Portuaria de Ayudas a la Navegación</dc:title>
  <dc:creator>Francisco Máiquez Beltrán</dc:creator>
  <cp:lastModifiedBy>Francisco Máiquez Beltrán</cp:lastModifiedBy>
  <cp:revision>99</cp:revision>
  <dcterms:created xsi:type="dcterms:W3CDTF">2018-06-10T13:40:02Z</dcterms:created>
  <dcterms:modified xsi:type="dcterms:W3CDTF">2018-06-11T14:04:41Z</dcterms:modified>
</cp:coreProperties>
</file>