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63" r:id="rId4"/>
    <p:sldId id="262" r:id="rId5"/>
    <p:sldId id="266" r:id="rId6"/>
    <p:sldId id="260" r:id="rId7"/>
    <p:sldId id="267" r:id="rId8"/>
    <p:sldId id="261" r:id="rId9"/>
    <p:sldId id="258" r:id="rId10"/>
    <p:sldId id="259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83B"/>
    <a:srgbClr val="E94581"/>
    <a:srgbClr val="2F364B"/>
    <a:srgbClr val="232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4"/>
    <p:restoredTop sz="94673"/>
  </p:normalViewPr>
  <p:slideViewPr>
    <p:cSldViewPr snapToGrid="0" snapToObjects="1">
      <p:cViewPr varScale="1">
        <p:scale>
          <a:sx n="136" d="100"/>
          <a:sy n="136" d="100"/>
        </p:scale>
        <p:origin x="24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4A23C-840E-8D40-9E6A-A770FD3AC86E}" type="datetimeFigureOut">
              <a:rPr lang="es-ES" smtClean="0"/>
              <a:t>21/6/18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63809-F57A-9943-90E4-99D1E2FEB8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37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63809-F57A-9943-90E4-99D1E2FEB81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87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63809-F57A-9943-90E4-99D1E2FEB81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401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67DF-68AC-7043-A076-7D9835B66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86829-35E0-4D41-86C1-B51A0D99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7AFE7-1AA0-9045-B0B5-AA39EFC9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33585-1650-1A4D-B864-D0508C69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347C8-BDEF-E04A-8B46-47C58287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0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262F-7799-F04E-A6D3-8AC01FA9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2EC76-C455-3143-A378-151884712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5EE89-D1CD-1349-86A9-8F76CF881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470EA-BB29-0E4D-8AB9-FE2D1F8E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71BC4-068B-DE41-B158-9D8B27C8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130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16EF21-7582-5748-9E8C-2193E6412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8502B-11A3-A746-874B-E4A8CE5BB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79D39-6E1E-DF45-B3B2-C47C0BBD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773F0-89C7-5544-BC7C-F33626CD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3234B-47F0-AA43-BCDE-0C234CD1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10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D0E79-C4E8-8C44-806F-CA59A26C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56CD4-D1D3-5142-B129-BDC12E086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5B5FD-4090-1B45-843C-4686F4F3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1D0B7-FE8A-044C-B934-D77727A1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51524-2E8E-4F4F-A42A-870CA3D1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027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5C4A-B101-D74E-A940-7E4A4829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D2895-D22A-5A43-A431-5BDC24761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CABA-FAFB-EC43-8BB0-6943D551E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266E7-3803-7444-AE62-F52E7370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43137-600C-E94C-973B-FFB3E8BC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98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03383-B0D4-C343-A353-C4E7BFC1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5D477-6DDA-AA48-A0C3-714BD09F4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CE2A3-C76E-5347-994E-B29E7A921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7147A-6034-0E4D-87D0-434602CE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51A2D-4282-214C-AF4B-C390C9C5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FFB39-2E74-C94E-9865-C05D883B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42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6002D-FFB5-6042-9054-8CC5B80C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14147-D097-FA45-A506-74684D69B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5CD46-616D-D34E-9086-382E5D149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7A766-BD79-6248-B936-5298CCF80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71AE9-9E1A-5643-9806-58CFAD8DB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FD0FAF-BFC9-4F40-AC72-EEC4F78F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3F6CE8-9BCB-4441-A51B-90AB263E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60EA46-2E94-924F-8093-7B541B2EF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45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B2A5A-7045-5746-947D-47D7C2599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A30AD-FFE2-604F-832F-CE2623D5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813CD-8868-D94D-AD45-EED095EF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9103A-145C-CA49-A8DC-6BAA953D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78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7FD96-61E2-994A-B099-8A4FA9DC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6C47D-8090-E044-BEC8-6EC2A768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9AFCE-E934-7C41-9955-E8087D2A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247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913D-F8E2-E246-B6DA-E54C37C2C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97756-1E57-9442-8FD2-5BC372D4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FB97E-0770-9A4E-90CD-F8D91B6E0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351E8-DC83-274B-8705-8E663659A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32FA3-C316-534D-B637-7F89EF33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57E0A-376C-C949-914E-0121D92A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26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D937-996B-9848-B43C-6D264E35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F80902-4DD9-4544-9786-C64C7BC9E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0B3DA-0A0F-3247-84DE-83C7E0609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ACE04-2627-0D40-9E76-3E80D69C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82D15-F366-DD4A-97B9-DBB40833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4D7F0-6275-694E-ABD8-D6710DAD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48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562AF-EFE4-4448-A69E-0632373E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ED1E6-5399-194B-A60C-A7D301962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AEE42-6181-3244-8449-F4075D638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6C554-87F8-C341-A06B-D06ED2FD9672}" type="datetimeFigureOut">
              <a:rPr lang="es-ES" smtClean="0"/>
              <a:t>21/6/18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41255-6F50-EC4A-AD5F-406EE9304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251C8-F815-B247-BCD0-8F070C323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4745E-39ED-2048-9BD7-B7015F9E0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105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6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E28A-C327-2343-A3B0-491610DF7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406" y="1198605"/>
            <a:ext cx="7142206" cy="23113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Business Wallet Cards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C10AC-8EED-5642-B0E3-DC148C1FE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827" y="3620530"/>
            <a:ext cx="6919784" cy="963827"/>
          </a:xfrm>
        </p:spPr>
        <p:txBody>
          <a:bodyPr/>
          <a:lstStyle/>
          <a:p>
            <a:pPr algn="l"/>
            <a:r>
              <a:rPr lang="es-ES" dirty="0">
                <a:solidFill>
                  <a:schemeClr val="bg1"/>
                </a:solidFill>
              </a:rPr>
              <a:t>App Android para compartir tarjetas de visita digitales inalámbricamente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5D5B4-8961-3F42-AB3B-C10DC75C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115" y="222421"/>
            <a:ext cx="3352137" cy="612895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9699270-2FA4-764C-B0BF-6E0EDBC6A372}"/>
              </a:ext>
            </a:extLst>
          </p:cNvPr>
          <p:cNvSpPr txBox="1">
            <a:spLocks/>
          </p:cNvSpPr>
          <p:nvPr/>
        </p:nvSpPr>
        <p:spPr>
          <a:xfrm>
            <a:off x="963827" y="5486399"/>
            <a:ext cx="6919784" cy="1112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>
                <a:solidFill>
                  <a:schemeClr val="bg1"/>
                </a:solidFill>
              </a:rPr>
              <a:t>Jorge </a:t>
            </a:r>
            <a:r>
              <a:rPr lang="es-ES" sz="1800" dirty="0" err="1">
                <a:solidFill>
                  <a:schemeClr val="bg1"/>
                </a:solidFill>
              </a:rPr>
              <a:t>Lavin</a:t>
            </a:r>
            <a:r>
              <a:rPr lang="es-ES" sz="1800" dirty="0">
                <a:solidFill>
                  <a:schemeClr val="bg1"/>
                </a:solidFill>
              </a:rPr>
              <a:t> Montoro</a:t>
            </a:r>
          </a:p>
          <a:p>
            <a:pPr algn="l"/>
            <a:r>
              <a:rPr lang="es-ES" sz="1800" dirty="0">
                <a:solidFill>
                  <a:schemeClr val="bg1"/>
                </a:solidFill>
              </a:rPr>
              <a:t>Master en Ingeniería de Telecomunicación</a:t>
            </a:r>
          </a:p>
          <a:p>
            <a:pPr algn="l"/>
            <a:r>
              <a:rPr lang="es-ES" sz="1800" dirty="0" err="1">
                <a:solidFill>
                  <a:schemeClr val="bg1"/>
                </a:solidFill>
              </a:rPr>
              <a:t>Universitat</a:t>
            </a:r>
            <a:r>
              <a:rPr lang="es-ES" sz="1800" dirty="0">
                <a:solidFill>
                  <a:schemeClr val="bg1"/>
                </a:solidFill>
              </a:rPr>
              <a:t> </a:t>
            </a:r>
            <a:r>
              <a:rPr lang="es-ES" sz="1800" dirty="0" err="1">
                <a:solidFill>
                  <a:schemeClr val="bg1"/>
                </a:solidFill>
              </a:rPr>
              <a:t>Oberta</a:t>
            </a:r>
            <a:r>
              <a:rPr lang="es-ES" sz="1800" dirty="0">
                <a:solidFill>
                  <a:schemeClr val="bg1"/>
                </a:solidFill>
              </a:rPr>
              <a:t> de Catalunya</a:t>
            </a:r>
          </a:p>
        </p:txBody>
      </p:sp>
      <p:pic>
        <p:nvPicPr>
          <p:cNvPr id="10" name="Intro 2">
            <a:hlinkClick r:id="" action="ppaction://media"/>
            <a:extLst>
              <a:ext uri="{FF2B5EF4-FFF2-40B4-BE49-F238E27FC236}">
                <a16:creationId xmlns:a16="http://schemas.microsoft.com/office/drawing/2014/main" id="{A8111EDE-1C84-B042-8226-7637D4E41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49275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18A3-B37C-594B-B38A-A95D7F9F54D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94581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43030-6047-484D-AEA3-C708068DB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95776"/>
          </a:xfrm>
        </p:spPr>
        <p:txBody>
          <a:bodyPr/>
          <a:lstStyle/>
          <a:p>
            <a:r>
              <a:rPr lang="es-ES" dirty="0"/>
              <a:t>Como resultado se ha obtenido un producto: </a:t>
            </a:r>
            <a:endParaRPr lang="es-ES" dirty="0">
              <a:effectLst/>
            </a:endParaRPr>
          </a:p>
          <a:p>
            <a:pPr lvl="1"/>
            <a:r>
              <a:rPr lang="es-ES" dirty="0"/>
              <a:t>Funcional.</a:t>
            </a:r>
          </a:p>
          <a:p>
            <a:pPr lvl="1"/>
            <a:r>
              <a:rPr lang="es-ES" dirty="0"/>
              <a:t>Que ofrece una alternativa a los sistemas tradicionales.</a:t>
            </a:r>
          </a:p>
          <a:p>
            <a:pPr lvl="1"/>
            <a:r>
              <a:rPr lang="es-ES" dirty="0"/>
              <a:t>Hace uso de tecnologías actuales. </a:t>
            </a:r>
            <a:endParaRPr lang="es-ES" dirty="0">
              <a:effectLst/>
            </a:endParaRPr>
          </a:p>
          <a:p>
            <a:r>
              <a:rPr lang="es-ES" dirty="0"/>
              <a:t>Trabajos a futuro: </a:t>
            </a:r>
            <a:endParaRPr lang="es-ES" dirty="0">
              <a:effectLst/>
            </a:endParaRPr>
          </a:p>
          <a:p>
            <a:pPr lvl="1"/>
            <a:r>
              <a:rPr lang="es-ES" dirty="0"/>
              <a:t>Aplicación iOS. </a:t>
            </a:r>
          </a:p>
          <a:p>
            <a:pPr lvl="1"/>
            <a:r>
              <a:rPr lang="es-ES" dirty="0"/>
              <a:t>Back-</a:t>
            </a:r>
            <a:r>
              <a:rPr lang="es-ES" dirty="0" err="1"/>
              <a:t>end</a:t>
            </a:r>
            <a:r>
              <a:rPr lang="es-ES" dirty="0"/>
              <a:t> propio</a:t>
            </a:r>
          </a:p>
          <a:p>
            <a:pPr lvl="1"/>
            <a:r>
              <a:rPr lang="es-ES" dirty="0"/>
              <a:t>Añadir opción de NFC</a:t>
            </a:r>
          </a:p>
          <a:p>
            <a:pPr lvl="1"/>
            <a:r>
              <a:rPr lang="es-ES" dirty="0"/>
              <a:t>Enriquecer la información de las tarjetas</a:t>
            </a:r>
          </a:p>
          <a:p>
            <a:pPr lvl="1"/>
            <a:r>
              <a:rPr lang="es-ES" dirty="0"/>
              <a:t>Filtros en eventos</a:t>
            </a:r>
            <a:endParaRPr lang="es-ES" dirty="0">
              <a:effectLst/>
            </a:endParaRPr>
          </a:p>
          <a:p>
            <a:endParaRPr lang="es-E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20CDA5B1-1971-204B-800D-DCB1CE8970D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03" y="5634000"/>
            <a:ext cx="1427897" cy="94623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4D9F9E-F827-D849-B09C-EA5E0B8EA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851" y="44297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1601-DBF2-F440-9A6F-98BB6C3366B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9458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¿ POR QUÉ SURGE BUSINESS WALLET CARDS?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CAE0-0F94-524F-9BAB-E5CE3553D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/>
              <a:t>En una sociedad en la que la digitalización de elementos del mundo empresarial y educativo están al orden del día nos encontramos con un elemento tan básico como son las tarjetas de visita.</a:t>
            </a:r>
          </a:p>
          <a:p>
            <a:pPr marL="0" indent="0" algn="just">
              <a:buNone/>
            </a:pPr>
            <a:endParaRPr lang="es-ES" sz="2400" dirty="0"/>
          </a:p>
          <a:p>
            <a:pPr marL="0" indent="0" algn="just">
              <a:buNone/>
            </a:pPr>
            <a:r>
              <a:rPr lang="en-GB" sz="2400" dirty="0"/>
              <a:t>Business Wallet Cards </a:t>
            </a:r>
            <a:r>
              <a:rPr lang="es-ES" sz="2400" dirty="0"/>
              <a:t>surge para ofrecer una nueva solución digital a las tarjetas de visita físicas basada en:</a:t>
            </a:r>
          </a:p>
          <a:p>
            <a:pPr marL="0" indent="0" algn="just">
              <a:buNone/>
            </a:pPr>
            <a:endParaRPr lang="es-ES" sz="1000" dirty="0"/>
          </a:p>
          <a:p>
            <a:pPr algn="just"/>
            <a:r>
              <a:rPr lang="es-ES" sz="2400" dirty="0"/>
              <a:t>Las comunicaciones inalámbricas</a:t>
            </a:r>
          </a:p>
          <a:p>
            <a:pPr algn="just"/>
            <a:r>
              <a:rPr lang="es-ES" sz="2400" dirty="0"/>
              <a:t>El concepto de red social.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E5107B22-729D-654D-A532-29C1C1076D6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03" y="5634000"/>
            <a:ext cx="1427897" cy="946238"/>
          </a:xfrm>
          <a:prstGeom prst="rect">
            <a:avLst/>
          </a:prstGeom>
        </p:spPr>
      </p:pic>
      <p:pic>
        <p:nvPicPr>
          <p:cNvPr id="5" name="Why?">
            <a:hlinkClick r:id="" action="ppaction://media"/>
            <a:extLst>
              <a:ext uri="{FF2B5EF4-FFF2-40B4-BE49-F238E27FC236}">
                <a16:creationId xmlns:a16="http://schemas.microsoft.com/office/drawing/2014/main" id="{741F08A0-48BF-7D40-A0A7-FF34871F5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44179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7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054D-9FD7-8343-815A-382BDB8DF4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94581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CONTEXTO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2F35D-089E-494D-8516-457DF05FC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504" y="1768476"/>
            <a:ext cx="6639296" cy="48514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sz="2400" dirty="0"/>
              <a:t>Las tarjetas de visita actuales han sufrido una gran evolución desde sus origines en el siglo XV tanto en denominación como en su función.</a:t>
            </a:r>
          </a:p>
          <a:p>
            <a:pPr marL="0" indent="0" algn="just">
              <a:buNone/>
            </a:pPr>
            <a:endParaRPr lang="es-ES" sz="1000" dirty="0"/>
          </a:p>
          <a:p>
            <a:pPr marL="0" indent="0" algn="just">
              <a:buNone/>
            </a:pPr>
            <a:r>
              <a:rPr lang="es-ES" sz="2400" dirty="0"/>
              <a:t>En la actualidad son utilizadas en el mundo empresarial/académico y sirven para/como:</a:t>
            </a:r>
          </a:p>
          <a:p>
            <a:pPr marL="0" indent="0" algn="just">
              <a:buNone/>
            </a:pPr>
            <a:endParaRPr lang="es-ES" sz="1000" dirty="0"/>
          </a:p>
          <a:p>
            <a:pPr algn="just"/>
            <a:r>
              <a:rPr lang="es-ES" sz="2400" dirty="0"/>
              <a:t>Facilitar el contacto entre entes/individuos</a:t>
            </a:r>
          </a:p>
          <a:p>
            <a:pPr algn="just"/>
            <a:r>
              <a:rPr lang="es-ES" sz="2400" dirty="0"/>
              <a:t>Elemento de </a:t>
            </a:r>
            <a:r>
              <a:rPr lang="es-ES" sz="2400" i="1" dirty="0"/>
              <a:t>marketing</a:t>
            </a:r>
          </a:p>
          <a:p>
            <a:pPr algn="just"/>
            <a:endParaRPr lang="es-ES" sz="1000" i="1" dirty="0"/>
          </a:p>
          <a:p>
            <a:pPr marL="0" indent="0" algn="just">
              <a:buNone/>
            </a:pPr>
            <a:r>
              <a:rPr lang="es-ES" sz="2400" dirty="0"/>
              <a:t>Se puede clasificar en:</a:t>
            </a:r>
          </a:p>
          <a:p>
            <a:pPr marL="0" indent="0" algn="just">
              <a:buNone/>
            </a:pPr>
            <a:endParaRPr lang="es-ES" sz="1100" dirty="0"/>
          </a:p>
          <a:p>
            <a:pPr algn="just"/>
            <a:r>
              <a:rPr lang="es-ES" sz="2400" dirty="0"/>
              <a:t>Tradicionales</a:t>
            </a:r>
          </a:p>
          <a:p>
            <a:pPr algn="just"/>
            <a:r>
              <a:rPr lang="es-ES" sz="2400" dirty="0"/>
              <a:t>Digitales</a:t>
            </a:r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ED69A-8AE1-454B-B4B7-8EBE2BC4ACC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8476"/>
            <a:ext cx="3810000" cy="4851400"/>
          </a:xfrm>
          <a:prstGeom prst="rect">
            <a:avLst/>
          </a:prstGeom>
        </p:spPr>
      </p:pic>
      <p:pic>
        <p:nvPicPr>
          <p:cNvPr id="5" name="Picture">
            <a:extLst>
              <a:ext uri="{FF2B5EF4-FFF2-40B4-BE49-F238E27FC236}">
                <a16:creationId xmlns:a16="http://schemas.microsoft.com/office/drawing/2014/main" id="{BB668525-BA8A-EC42-A9DC-0C2FA07E19B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03" y="5634000"/>
            <a:ext cx="1427897" cy="946238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FA9BC3-91CD-DD45-AB4A-30A684729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1000" y="4483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4ACCD-9929-B646-B347-3DBF74BE2A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94581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TRADICIONALES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3C7F2-9198-F845-8AEE-DA4E1B8C0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85066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07D3B-8045-4842-AB69-5E1F0B63E20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8159"/>
            <a:ext cx="3147843" cy="2584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698303-21F9-F642-A4E3-1B44FBBAEEAA}"/>
              </a:ext>
            </a:extLst>
          </p:cNvPr>
          <p:cNvSpPr txBox="1"/>
          <p:nvPr/>
        </p:nvSpPr>
        <p:spPr>
          <a:xfrm>
            <a:off x="4136572" y="2110595"/>
            <a:ext cx="5566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Elementos gráficos en papel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Contienen información como: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s-ES" sz="2400" dirty="0"/>
              <a:t>Nombre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s-ES" sz="2400" dirty="0"/>
              <a:t>Cargo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s-ES" sz="2400" dirty="0"/>
              <a:t>Correo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s-ES" sz="2400" dirty="0"/>
              <a:t>Teléfono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s-ES" sz="2400" dirty="0"/>
              <a:t>Redes sociales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s-ES" sz="2400" dirty="0" err="1"/>
              <a:t>Etc</a:t>
            </a:r>
            <a:endParaRPr lang="es-E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Fáciles de perder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Impacto ecológico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Importante impacto en el momento del cierre de un negocio</a:t>
            </a:r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1F5295AD-9632-5B41-9E59-B48AF65EB78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03" y="5634000"/>
            <a:ext cx="1427897" cy="946238"/>
          </a:xfrm>
          <a:prstGeom prst="rect">
            <a:avLst/>
          </a:prstGeom>
        </p:spPr>
      </p:pic>
      <p:pic>
        <p:nvPicPr>
          <p:cNvPr id="8" name="Tradicionales">
            <a:hlinkClick r:id="" action="ppaction://media"/>
            <a:extLst>
              <a:ext uri="{FF2B5EF4-FFF2-40B4-BE49-F238E27FC236}">
                <a16:creationId xmlns:a16="http://schemas.microsoft.com/office/drawing/2014/main" id="{4B8C044D-2CC1-2248-8147-BC504B517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1000" y="43727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97E87-D02D-8F41-87C6-169CAE69C1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94581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DIGITALES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19BFA5-AE53-9647-87B6-50640A1EB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20628"/>
            <a:ext cx="244762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5200B4-FF5D-B042-B55C-D35807D967CD}"/>
              </a:ext>
            </a:extLst>
          </p:cNvPr>
          <p:cNvSpPr txBox="1"/>
          <p:nvPr/>
        </p:nvSpPr>
        <p:spPr>
          <a:xfrm>
            <a:off x="3503220" y="1920628"/>
            <a:ext cx="78505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No tienen impacto ecológico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Información actualizada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Evita perdidas de contactos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Permiten introducir mas información que en una tradicional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Se pueden intercambiar utilizando: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/>
              <a:t>Redes sociales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/>
              <a:t>NFC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/>
              <a:t>Bluetooth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Etc</a:t>
            </a:r>
            <a:endParaRPr lang="es-ES" sz="2400" dirty="0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32A7103F-0C17-EE41-B32C-ECCCA081C3B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03" y="5634000"/>
            <a:ext cx="1427897" cy="9462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A6E9B6-E3C0-1245-8BDB-CE2799B63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9562" y="45912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A51D-96F9-B743-872C-9AF00B0D81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94581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COMPARATIVA SOLUCIONES DIGITALES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95BA2BA-B56F-1240-85FF-91DD1F42E6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252731"/>
              </p:ext>
            </p:extLst>
          </p:nvPr>
        </p:nvGraphicFramePr>
        <p:xfrm>
          <a:off x="838200" y="1752510"/>
          <a:ext cx="10515598" cy="4509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3839">
                  <a:extLst>
                    <a:ext uri="{9D8B030D-6E8A-4147-A177-3AD203B41FA5}">
                      <a16:colId xmlns:a16="http://schemas.microsoft.com/office/drawing/2014/main" val="302144127"/>
                    </a:ext>
                  </a:extLst>
                </a:gridCol>
                <a:gridCol w="971484">
                  <a:extLst>
                    <a:ext uri="{9D8B030D-6E8A-4147-A177-3AD203B41FA5}">
                      <a16:colId xmlns:a16="http://schemas.microsoft.com/office/drawing/2014/main" val="1396409246"/>
                    </a:ext>
                  </a:extLst>
                </a:gridCol>
                <a:gridCol w="995472">
                  <a:extLst>
                    <a:ext uri="{9D8B030D-6E8A-4147-A177-3AD203B41FA5}">
                      <a16:colId xmlns:a16="http://schemas.microsoft.com/office/drawing/2014/main" val="1901913082"/>
                    </a:ext>
                  </a:extLst>
                </a:gridCol>
                <a:gridCol w="982068">
                  <a:extLst>
                    <a:ext uri="{9D8B030D-6E8A-4147-A177-3AD203B41FA5}">
                      <a16:colId xmlns:a16="http://schemas.microsoft.com/office/drawing/2014/main" val="110107017"/>
                    </a:ext>
                  </a:extLst>
                </a:gridCol>
                <a:gridCol w="986300">
                  <a:extLst>
                    <a:ext uri="{9D8B030D-6E8A-4147-A177-3AD203B41FA5}">
                      <a16:colId xmlns:a16="http://schemas.microsoft.com/office/drawing/2014/main" val="4210211543"/>
                    </a:ext>
                  </a:extLst>
                </a:gridCol>
                <a:gridCol w="1048385">
                  <a:extLst>
                    <a:ext uri="{9D8B030D-6E8A-4147-A177-3AD203B41FA5}">
                      <a16:colId xmlns:a16="http://schemas.microsoft.com/office/drawing/2014/main" val="1689632435"/>
                    </a:ext>
                  </a:extLst>
                </a:gridCol>
                <a:gridCol w="1047680">
                  <a:extLst>
                    <a:ext uri="{9D8B030D-6E8A-4147-A177-3AD203B41FA5}">
                      <a16:colId xmlns:a16="http://schemas.microsoft.com/office/drawing/2014/main" val="2420929159"/>
                    </a:ext>
                  </a:extLst>
                </a:gridCol>
                <a:gridCol w="1004643">
                  <a:extLst>
                    <a:ext uri="{9D8B030D-6E8A-4147-A177-3AD203B41FA5}">
                      <a16:colId xmlns:a16="http://schemas.microsoft.com/office/drawing/2014/main" val="1772422367"/>
                    </a:ext>
                  </a:extLst>
                </a:gridCol>
                <a:gridCol w="1075195">
                  <a:extLst>
                    <a:ext uri="{9D8B030D-6E8A-4147-A177-3AD203B41FA5}">
                      <a16:colId xmlns:a16="http://schemas.microsoft.com/office/drawing/2014/main" val="3057289878"/>
                    </a:ext>
                  </a:extLst>
                </a:gridCol>
                <a:gridCol w="990532">
                  <a:extLst>
                    <a:ext uri="{9D8B030D-6E8A-4147-A177-3AD203B41FA5}">
                      <a16:colId xmlns:a16="http://schemas.microsoft.com/office/drawing/2014/main" val="3173758476"/>
                    </a:ext>
                  </a:extLst>
                </a:gridCol>
              </a:tblGrid>
              <a:tr h="333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Producto/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Características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i="1">
                          <a:effectLst/>
                        </a:rPr>
                        <a:t>Evernote</a:t>
                      </a:r>
                      <a:endParaRPr lang="es-ES" sz="8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i="1">
                          <a:effectLst/>
                        </a:rPr>
                        <a:t>CamCard</a:t>
                      </a:r>
                      <a:endParaRPr lang="es-ES" sz="8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i="1">
                          <a:effectLst/>
                        </a:rPr>
                        <a:t>Haystack</a:t>
                      </a:r>
                      <a:endParaRPr lang="es-ES" sz="8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i="1" dirty="0" err="1">
                          <a:effectLst/>
                        </a:rPr>
                        <a:t>Wantedly</a:t>
                      </a:r>
                      <a:r>
                        <a:rPr lang="es-ES" sz="800" i="1" dirty="0">
                          <a:effectLst/>
                        </a:rPr>
                        <a:t> </a:t>
                      </a:r>
                      <a:r>
                        <a:rPr lang="es-ES" sz="800" i="1" dirty="0" err="1">
                          <a:effectLst/>
                        </a:rPr>
                        <a:t>People</a:t>
                      </a:r>
                      <a:endParaRPr lang="es-ES" sz="8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i="1">
                          <a:effectLst/>
                        </a:rPr>
                        <a:t>Drop</a:t>
                      </a:r>
                      <a:endParaRPr lang="es-ES" sz="8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i="1">
                          <a:effectLst/>
                        </a:rPr>
                        <a:t>CardFi</a:t>
                      </a:r>
                      <a:endParaRPr lang="es-ES" sz="8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i="1">
                          <a:effectLst/>
                        </a:rPr>
                        <a:t>Inigo Cards</a:t>
                      </a:r>
                      <a:endParaRPr lang="es-ES" sz="8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i="1" dirty="0">
                          <a:effectLst/>
                        </a:rPr>
                        <a:t>BC Reader</a:t>
                      </a:r>
                      <a:endParaRPr lang="es-ES" sz="8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E94581"/>
                          </a:solidFill>
                          <a:effectLst/>
                        </a:rPr>
                        <a:t>Solución propuesta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3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796143"/>
                  </a:ext>
                </a:extLst>
              </a:tr>
              <a:tr h="315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OCR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SI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NO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28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30532"/>
                  </a:ext>
                </a:extLst>
              </a:tr>
              <a:tr h="315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OCR Múltiple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NO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017311"/>
                  </a:ext>
                </a:extLst>
              </a:tr>
              <a:tr h="333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Modelo de negocio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Modelo Premium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Modelo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Premium y Free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Modelo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Free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Modelo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Free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Modelo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Freemium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Modelo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Premium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Modelo </a:t>
                      </a:r>
                      <a:r>
                        <a:rPr lang="en-US" sz="800">
                          <a:effectLst/>
                        </a:rPr>
                        <a:t>Freemium</a:t>
                      </a:r>
                      <a:r>
                        <a:rPr lang="es-ES" sz="800">
                          <a:effectLst/>
                        </a:rPr>
                        <a:t> y Premium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Modelo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Free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Modelo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Free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28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677658"/>
                  </a:ext>
                </a:extLst>
              </a:tr>
              <a:tr h="333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Funcionalidad ilimitada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En modelo Premium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SI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027445"/>
                  </a:ext>
                </a:extLst>
              </a:tr>
              <a:tr h="315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Dispositivos adicionales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NO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F364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737777"/>
                  </a:ext>
                </a:extLst>
              </a:tr>
              <a:tr h="333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Tecnologías inalámbricas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Resonancia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BLE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NFC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 NFC y Bluetooth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Bluetooth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979433"/>
                  </a:ext>
                </a:extLst>
              </a:tr>
              <a:tr h="315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Almacenamiento en la nube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SI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28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59521"/>
                  </a:ext>
                </a:extLst>
              </a:tr>
              <a:tr h="333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Propagación cambios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SI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67942"/>
                  </a:ext>
                </a:extLst>
              </a:tr>
              <a:tr h="315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Múltiples tarjetas personales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F36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SI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F364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049808"/>
                  </a:ext>
                </a:extLst>
              </a:tr>
              <a:tr h="621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Componente social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Speaker </a:t>
                      </a:r>
                      <a:r>
                        <a:rPr lang="es-ES" sz="800" dirty="0" err="1">
                          <a:effectLst/>
                        </a:rPr>
                        <a:t>Mode</a:t>
                      </a:r>
                      <a:endParaRPr lang="es-ES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err="1">
                          <a:effectLst/>
                        </a:rPr>
                        <a:t>Broadcast</a:t>
                      </a:r>
                      <a:r>
                        <a:rPr lang="es-ES" sz="800" dirty="0">
                          <a:effectLst/>
                        </a:rPr>
                        <a:t> localización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err="1">
                          <a:effectLst/>
                        </a:rPr>
                        <a:t>Broadcast</a:t>
                      </a:r>
                      <a:r>
                        <a:rPr lang="es-ES" sz="800" dirty="0">
                          <a:effectLst/>
                        </a:rPr>
                        <a:t> localización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con notificación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Creación de </a:t>
                      </a:r>
                      <a:r>
                        <a:rPr lang="es-ES" sz="800" dirty="0" err="1">
                          <a:effectLst/>
                        </a:rPr>
                        <a:t>URLs</a:t>
                      </a:r>
                      <a:r>
                        <a:rPr lang="es-ES" sz="800" dirty="0">
                          <a:effectLst/>
                        </a:rPr>
                        <a:t> públicas para difusión en redes sociales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NO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8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Creación eventos modo red social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007868"/>
                  </a:ext>
                </a:extLst>
              </a:tr>
              <a:tr h="315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Tracking tarjetas compartidas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SI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28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NO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28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4205"/>
                  </a:ext>
                </a:extLst>
              </a:tr>
              <a:tr h="315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Solución para empresas</a:t>
                      </a:r>
                      <a:endParaRPr lang="es-E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rgbClr val="2F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NO</a:t>
                      </a:r>
                      <a:endParaRPr lang="es-ES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</a:rPr>
                        <a:t>NO</a:t>
                      </a:r>
                      <a:endParaRPr lang="es-ES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0" marR="45040" marT="0" marB="0">
                    <a:lnL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E945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077001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00244B-1B28-0A49-8D30-21C02A181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3320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0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8385-8A16-074A-BB86-1770144474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94581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¿QUÉ OFRECE BUSINESS WALLET CARDS?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8A77-8532-594C-9854-A57616E2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2400" dirty="0"/>
              <a:t>Aplicación sencilla e intuitiva</a:t>
            </a:r>
          </a:p>
          <a:p>
            <a:pPr algn="just"/>
            <a:r>
              <a:rPr lang="es-ES" sz="2400" dirty="0"/>
              <a:t>Crear y editar tarjetas virtuales</a:t>
            </a:r>
          </a:p>
          <a:p>
            <a:pPr algn="just"/>
            <a:r>
              <a:rPr lang="es-ES" sz="2400"/>
              <a:t>Número </a:t>
            </a:r>
            <a:r>
              <a:rPr lang="es-ES" sz="2400" dirty="0"/>
              <a:t>ilimitado de tarjetas virtuales personales</a:t>
            </a:r>
          </a:p>
          <a:p>
            <a:pPr algn="just"/>
            <a:r>
              <a:rPr lang="es-ES" sz="2400" dirty="0"/>
              <a:t>Sin necesidad de otros dispositivos adicionales</a:t>
            </a:r>
          </a:p>
          <a:p>
            <a:pPr algn="just"/>
            <a:r>
              <a:rPr lang="es-ES" sz="2400" dirty="0"/>
              <a:t>Intercambiar dichas tarjetas de manera inalámbrica usando QR o Bluetooth</a:t>
            </a:r>
          </a:p>
          <a:p>
            <a:pPr algn="just"/>
            <a:r>
              <a:rPr lang="es-ES" sz="2400" dirty="0"/>
              <a:t>Persistencia en la nube</a:t>
            </a:r>
          </a:p>
          <a:p>
            <a:pPr algn="just"/>
            <a:r>
              <a:rPr lang="es-ES" sz="2400" dirty="0"/>
              <a:t>Información sincronizada y siempre actualizada</a:t>
            </a:r>
          </a:p>
          <a:p>
            <a:pPr algn="just"/>
            <a:r>
              <a:rPr lang="es-ES" sz="2400" dirty="0"/>
              <a:t>Crear eventos públicos para facilitar el contacto entre asistentes</a:t>
            </a:r>
          </a:p>
          <a:p>
            <a:pPr algn="just"/>
            <a:r>
              <a:rPr lang="es-ES" sz="2400" dirty="0"/>
              <a:t>Seguridad de información</a:t>
            </a:r>
          </a:p>
          <a:p>
            <a:pPr algn="just"/>
            <a:r>
              <a:rPr lang="es-ES" sz="2400" dirty="0"/>
              <a:t>Escalabilidad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018DA9D7-78EE-BA46-849D-07548F4526C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03" y="5634000"/>
            <a:ext cx="1427897" cy="94623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9EC30D-E9E1-144D-8397-EC28834EC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46862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A225-B8EB-244F-BFA1-E602D00EF27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94581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¿CÓMO LO HACE?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EF8B6D-3C2E-EA43-8183-BCF7257D757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9" y="2095500"/>
            <a:ext cx="3949701" cy="435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0CD5A-5F09-0A4F-AEFB-AFFCDCC52146}"/>
              </a:ext>
            </a:extLst>
          </p:cNvPr>
          <p:cNvSpPr txBox="1"/>
          <p:nvPr/>
        </p:nvSpPr>
        <p:spPr>
          <a:xfrm>
            <a:off x="1591295" y="1995055"/>
            <a:ext cx="371017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Aplicación Android</a:t>
            </a:r>
          </a:p>
          <a:p>
            <a:endParaRPr lang="es-ES" sz="1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Escrita en </a:t>
            </a:r>
            <a:r>
              <a:rPr lang="es-ES" sz="2000" i="1" dirty="0" err="1"/>
              <a:t>Kotlin</a:t>
            </a:r>
            <a:r>
              <a:rPr lang="es-ES" sz="2000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Basada en </a:t>
            </a:r>
            <a:r>
              <a:rPr lang="es-ES" sz="2000" i="1" dirty="0" err="1"/>
              <a:t>Clean</a:t>
            </a:r>
            <a:r>
              <a:rPr lang="es-ES" sz="2000" i="1" dirty="0"/>
              <a:t> </a:t>
            </a:r>
            <a:r>
              <a:rPr lang="es-ES" sz="2000" i="1" dirty="0" err="1"/>
              <a:t>Architecture</a:t>
            </a:r>
            <a:endParaRPr lang="es-ES" sz="20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Que hace uso de QR y Bluetooth para el intercambio inalámbrico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89A78-AE3B-B749-A3FB-C9F325C6589C}"/>
              </a:ext>
            </a:extLst>
          </p:cNvPr>
          <p:cNvSpPr txBox="1"/>
          <p:nvPr/>
        </p:nvSpPr>
        <p:spPr>
          <a:xfrm rot="16200000">
            <a:off x="-62408" y="3734811"/>
            <a:ext cx="2072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COMBINACIÓN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A1AFA0-F1B3-AB43-9476-2652D76CF37D}"/>
              </a:ext>
            </a:extLst>
          </p:cNvPr>
          <p:cNvCxnSpPr>
            <a:cxnSpLocks/>
          </p:cNvCxnSpPr>
          <p:nvPr/>
        </p:nvCxnSpPr>
        <p:spPr>
          <a:xfrm>
            <a:off x="1674421" y="4308159"/>
            <a:ext cx="3627044" cy="0"/>
          </a:xfrm>
          <a:prstGeom prst="line">
            <a:avLst/>
          </a:prstGeom>
          <a:ln>
            <a:solidFill>
              <a:srgbClr val="2328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8D3313-F8FD-7241-98FE-28A91CF3F43E}"/>
              </a:ext>
            </a:extLst>
          </p:cNvPr>
          <p:cNvSpPr txBox="1"/>
          <p:nvPr/>
        </p:nvSpPr>
        <p:spPr>
          <a:xfrm>
            <a:off x="1591294" y="4424495"/>
            <a:ext cx="371017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Servidor </a:t>
            </a:r>
            <a:r>
              <a:rPr lang="es-ES" sz="2400" dirty="0" err="1"/>
              <a:t>Firebase</a:t>
            </a:r>
            <a:endParaRPr lang="es-ES" sz="2400" dirty="0"/>
          </a:p>
          <a:p>
            <a:endParaRPr lang="es-ES" sz="1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err="1"/>
              <a:t>FireStore</a:t>
            </a:r>
            <a:r>
              <a:rPr lang="es-ES" sz="2000" dirty="0"/>
              <a:t> para almacenar datos generados por la aplicación (NoSQL)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err="1"/>
              <a:t>FireStorage</a:t>
            </a:r>
            <a:r>
              <a:rPr lang="es-ES" sz="2000" dirty="0"/>
              <a:t> para almacenar ficheros</a:t>
            </a:r>
          </a:p>
        </p:txBody>
      </p:sp>
      <p:pic>
        <p:nvPicPr>
          <p:cNvPr id="11" name="Picture">
            <a:extLst>
              <a:ext uri="{FF2B5EF4-FFF2-40B4-BE49-F238E27FC236}">
                <a16:creationId xmlns:a16="http://schemas.microsoft.com/office/drawing/2014/main" id="{3D887022-7340-2C40-BE80-10C669D638A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03" y="5634000"/>
            <a:ext cx="1427897" cy="946238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C3A510-8C27-3446-BD2D-A843CA04E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1000" y="46889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8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2674-2138-AD4B-8D88-A4F308D0F8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94581"/>
          </a:solidFill>
          <a:ln>
            <a:noFill/>
          </a:ln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DEMO</a:t>
            </a:r>
          </a:p>
        </p:txBody>
      </p:sp>
      <p:pic>
        <p:nvPicPr>
          <p:cNvPr id="5" name="Picture">
            <a:extLst>
              <a:ext uri="{FF2B5EF4-FFF2-40B4-BE49-F238E27FC236}">
                <a16:creationId xmlns:a16="http://schemas.microsoft.com/office/drawing/2014/main" id="{63AA64A1-D06D-8742-B959-573D1617560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03" y="5634000"/>
            <a:ext cx="1427897" cy="946238"/>
          </a:xfrm>
          <a:prstGeom prst="rect">
            <a:avLst/>
          </a:prstGeom>
        </p:spPr>
      </p:pic>
      <p:pic>
        <p:nvPicPr>
          <p:cNvPr id="7" name="demo.mp4">
            <a:hlinkClick r:id="" action="ppaction://media"/>
            <a:extLst>
              <a:ext uri="{FF2B5EF4-FFF2-40B4-BE49-F238E27FC236}">
                <a16:creationId xmlns:a16="http://schemas.microsoft.com/office/drawing/2014/main" id="{4666BA51-0964-604A-95D9-C334D5F1BA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325" y="1835052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00382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561</Words>
  <Application>Microsoft Macintosh PowerPoint</Application>
  <PresentationFormat>Widescreen</PresentationFormat>
  <Paragraphs>247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Times New Roman</vt:lpstr>
      <vt:lpstr>Office Theme</vt:lpstr>
      <vt:lpstr>Business Wallet Cards</vt:lpstr>
      <vt:lpstr>¿ POR QUÉ SURGE BUSINESS WALLET CARDS?</vt:lpstr>
      <vt:lpstr>CONTEXTO</vt:lpstr>
      <vt:lpstr>TRADICIONALES</vt:lpstr>
      <vt:lpstr>DIGITALES</vt:lpstr>
      <vt:lpstr>COMPARATIVA SOLUCIONES DIGITALES</vt:lpstr>
      <vt:lpstr>¿QUÉ OFRECE BUSINESS WALLET CARDS?</vt:lpstr>
      <vt:lpstr>¿CÓMO LO HACE?</vt:lpstr>
      <vt:lpstr>DEMO</vt:lpstr>
      <vt:lpstr>CONCLUSIONES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JORGE LAVIN MONTORO</dc:creator>
  <cp:lastModifiedBy>JORGE LAVIN MONTORO</cp:lastModifiedBy>
  <cp:revision>50</cp:revision>
  <cp:lastPrinted>2018-06-21T17:57:03Z</cp:lastPrinted>
  <dcterms:created xsi:type="dcterms:W3CDTF">2018-06-13T19:06:11Z</dcterms:created>
  <dcterms:modified xsi:type="dcterms:W3CDTF">2018-06-21T17:58:22Z</dcterms:modified>
</cp:coreProperties>
</file>