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Amatic SC"/>
      <p:regular r:id="rId29"/>
      <p:bold r:id="rId30"/>
    </p:embeddedFont>
    <p:embeddedFont>
      <p:font typeface="Average"/>
      <p:regular r:id="rId31"/>
    </p:embeddedFont>
    <p:embeddedFont>
      <p:font typeface="Oswald"/>
      <p:regular r:id="rId32"/>
      <p:bold r:id="rId33"/>
    </p:embeddedFont>
    <p:embeddedFont>
      <p:font typeface="Handlee"/>
      <p:regular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maticSC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verage-regular.fntdata"/><Relationship Id="rId30" Type="http://schemas.openxmlformats.org/officeDocument/2006/relationships/font" Target="fonts/AmaticSC-bold.fntdata"/><Relationship Id="rId11" Type="http://schemas.openxmlformats.org/officeDocument/2006/relationships/slide" Target="slides/slide6.xml"/><Relationship Id="rId33" Type="http://schemas.openxmlformats.org/officeDocument/2006/relationships/font" Target="fonts/Oswald-bold.fntdata"/><Relationship Id="rId10" Type="http://schemas.openxmlformats.org/officeDocument/2006/relationships/slide" Target="slides/slide5.xml"/><Relationship Id="rId32" Type="http://schemas.openxmlformats.org/officeDocument/2006/relationships/font" Target="fonts/Oswal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Handlee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Relationship Id="rId4" Type="http://schemas.openxmlformats.org/officeDocument/2006/relationships/image" Target="../media/image14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11.png"/><Relationship Id="rId8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2063250" y="598725"/>
            <a:ext cx="5017500" cy="208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7200">
                <a:latin typeface="Amatic SC"/>
                <a:ea typeface="Amatic SC"/>
                <a:cs typeface="Amatic SC"/>
                <a:sym typeface="Amatic SC"/>
              </a:rPr>
              <a:t>S</a:t>
            </a:r>
            <a:r>
              <a:rPr b="1" lang="ca" sz="3600">
                <a:latin typeface="Amatic SC"/>
                <a:ea typeface="Amatic SC"/>
                <a:cs typeface="Amatic SC"/>
                <a:sym typeface="Amatic SC"/>
              </a:rPr>
              <a:t>&amp;</a:t>
            </a:r>
            <a:r>
              <a:rPr b="1" lang="ca" sz="7200">
                <a:latin typeface="Amatic SC"/>
                <a:ea typeface="Amatic SC"/>
                <a:cs typeface="Amatic SC"/>
                <a:sym typeface="Amatic SC"/>
              </a:rPr>
              <a:t>P</a:t>
            </a:r>
            <a:endParaRPr b="1" sz="72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6000">
                <a:latin typeface="Amatic SC"/>
                <a:ea typeface="Amatic SC"/>
                <a:cs typeface="Amatic SC"/>
                <a:sym typeface="Amatic SC"/>
              </a:rPr>
              <a:t>S</a:t>
            </a:r>
            <a:r>
              <a:rPr lang="ca" sz="6000">
                <a:latin typeface="Amatic SC"/>
                <a:ea typeface="Amatic SC"/>
                <a:cs typeface="Amatic SC"/>
                <a:sym typeface="Amatic SC"/>
              </a:rPr>
              <a:t>al i </a:t>
            </a:r>
            <a:r>
              <a:rPr b="1" lang="ca" sz="6000">
                <a:latin typeface="Amatic SC"/>
                <a:ea typeface="Amatic SC"/>
                <a:cs typeface="Amatic SC"/>
                <a:sym typeface="Amatic SC"/>
              </a:rPr>
              <a:t>P</a:t>
            </a:r>
            <a:r>
              <a:rPr lang="ca" sz="6000">
                <a:latin typeface="Amatic SC"/>
                <a:ea typeface="Amatic SC"/>
                <a:cs typeface="Amatic SC"/>
                <a:sym typeface="Amatic SC"/>
              </a:rPr>
              <a:t>ebre</a:t>
            </a:r>
            <a:endParaRPr sz="60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1760550" y="3184550"/>
            <a:ext cx="5622900" cy="4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000">
                <a:latin typeface="Amatic SC"/>
                <a:ea typeface="Amatic SC"/>
                <a:cs typeface="Amatic SC"/>
                <a:sym typeface="Amatic SC"/>
              </a:rPr>
              <a:t>Aplicació per a la gestió de menús i receptes</a:t>
            </a:r>
            <a:endParaRPr sz="30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1403975" y="426150"/>
            <a:ext cx="6628800" cy="7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4800">
                <a:latin typeface="Amatic SC"/>
                <a:ea typeface="Amatic SC"/>
                <a:cs typeface="Amatic SC"/>
                <a:sym typeface="Amatic SC"/>
              </a:rPr>
              <a:t>2.  Receptari</a:t>
            </a: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1063813" y="1513525"/>
            <a:ext cx="190500" cy="122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1403988" y="1346200"/>
            <a:ext cx="6676200" cy="7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ca">
                <a:latin typeface="Handlee"/>
                <a:ea typeface="Handlee"/>
                <a:cs typeface="Handlee"/>
                <a:sym typeface="Handlee"/>
              </a:rPr>
              <a:t>Aquest bloc és l’apartat principal de l’aplicació, ja que, a partir d’aquest, es podran elaborar els menús setmanals.</a:t>
            </a: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1063813" y="2328425"/>
            <a:ext cx="190500" cy="122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1403988" y="2161100"/>
            <a:ext cx="6676200" cy="5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ca">
                <a:latin typeface="Handlee"/>
                <a:ea typeface="Handlee"/>
                <a:cs typeface="Handlee"/>
                <a:sym typeface="Handlee"/>
              </a:rPr>
              <a:t>Comprèn tot allò que té relació amb la gestió de les receptes.</a:t>
            </a: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1063800" y="2933825"/>
            <a:ext cx="190500" cy="122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1403975" y="2766500"/>
            <a:ext cx="6676200" cy="4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ca">
                <a:latin typeface="Handlee"/>
                <a:ea typeface="Handlee"/>
                <a:cs typeface="Handlee"/>
                <a:sym typeface="Handlee"/>
              </a:rPr>
              <a:t>El podem dividir en quatre apartats principals: </a:t>
            </a: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1784163" y="3339188"/>
            <a:ext cx="115800" cy="1224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 txBox="1"/>
          <p:nvPr/>
        </p:nvSpPr>
        <p:spPr>
          <a:xfrm>
            <a:off x="2008663" y="3293263"/>
            <a:ext cx="53817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a" sz="1800">
                <a:solidFill>
                  <a:schemeClr val="accent3"/>
                </a:solidFill>
                <a:latin typeface="Handlee"/>
                <a:ea typeface="Handlee"/>
                <a:cs typeface="Handlee"/>
                <a:sym typeface="Handlee"/>
              </a:rPr>
              <a:t>La creació de noves receptes.</a:t>
            </a:r>
            <a:endParaRPr sz="1800">
              <a:solidFill>
                <a:schemeClr val="accent3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1784163" y="3642213"/>
            <a:ext cx="115800" cy="1224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 txBox="1"/>
          <p:nvPr/>
        </p:nvSpPr>
        <p:spPr>
          <a:xfrm>
            <a:off x="2008663" y="3596288"/>
            <a:ext cx="53817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a" sz="1800">
                <a:solidFill>
                  <a:schemeClr val="accent3"/>
                </a:solidFill>
                <a:latin typeface="Handlee"/>
                <a:ea typeface="Handlee"/>
                <a:cs typeface="Handlee"/>
                <a:sym typeface="Handlee"/>
              </a:rPr>
              <a:t>La cerca de receptes.</a:t>
            </a:r>
            <a:endParaRPr sz="1800">
              <a:solidFill>
                <a:schemeClr val="accent3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1784163" y="3969363"/>
            <a:ext cx="115800" cy="1224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 txBox="1"/>
          <p:nvPr/>
        </p:nvSpPr>
        <p:spPr>
          <a:xfrm>
            <a:off x="2008663" y="3923438"/>
            <a:ext cx="53817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a" sz="1800">
                <a:solidFill>
                  <a:schemeClr val="accent3"/>
                </a:solidFill>
                <a:latin typeface="Handlee"/>
                <a:ea typeface="Handlee"/>
                <a:cs typeface="Handlee"/>
                <a:sym typeface="Handlee"/>
              </a:rPr>
              <a:t>Visualització</a:t>
            </a:r>
            <a:r>
              <a:rPr lang="ca" sz="1800">
                <a:solidFill>
                  <a:schemeClr val="accent3"/>
                </a:solidFill>
                <a:latin typeface="Handlee"/>
                <a:ea typeface="Handlee"/>
                <a:cs typeface="Handlee"/>
                <a:sym typeface="Handlee"/>
              </a:rPr>
              <a:t> de les receptes.</a:t>
            </a:r>
            <a:endParaRPr sz="1800">
              <a:solidFill>
                <a:schemeClr val="accent3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1784163" y="4290463"/>
            <a:ext cx="115800" cy="1224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 txBox="1"/>
          <p:nvPr/>
        </p:nvSpPr>
        <p:spPr>
          <a:xfrm>
            <a:off x="2008663" y="4244538"/>
            <a:ext cx="53817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a" sz="1800">
                <a:solidFill>
                  <a:schemeClr val="accent3"/>
                </a:solidFill>
                <a:latin typeface="Handlee"/>
                <a:ea typeface="Handlee"/>
                <a:cs typeface="Handlee"/>
                <a:sym typeface="Handlee"/>
              </a:rPr>
              <a:t>La gestió de les receptes.</a:t>
            </a:r>
            <a:endParaRPr sz="1800">
              <a:solidFill>
                <a:schemeClr val="accent3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1415788" y="672325"/>
            <a:ext cx="6628800" cy="7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4800">
                <a:latin typeface="Amatic SC"/>
                <a:ea typeface="Amatic SC"/>
                <a:cs typeface="Amatic SC"/>
                <a:sym typeface="Amatic SC"/>
              </a:rPr>
              <a:t>2.1  Creació de receptes</a:t>
            </a: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1075600" y="2746225"/>
            <a:ext cx="190500" cy="122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1415783" y="2578900"/>
            <a:ext cx="4256700" cy="7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ca">
                <a:latin typeface="Handlee"/>
                <a:ea typeface="Handlee"/>
                <a:cs typeface="Handlee"/>
                <a:sym typeface="Handlee"/>
              </a:rPr>
              <a:t>Aquest apartat queda dividit en 3 pestanyes:</a:t>
            </a:r>
            <a:r>
              <a:rPr lang="ca">
                <a:latin typeface="Handlee"/>
                <a:ea typeface="Handlee"/>
                <a:cs typeface="Handlee"/>
                <a:sym typeface="Handlee"/>
              </a:rPr>
              <a:t> </a:t>
            </a: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2144337" y="3845963"/>
            <a:ext cx="11910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a" sz="1800">
                <a:solidFill>
                  <a:schemeClr val="accent3"/>
                </a:solidFill>
                <a:latin typeface="Handlee"/>
                <a:ea typeface="Handlee"/>
                <a:cs typeface="Handlee"/>
                <a:sym typeface="Handlee"/>
              </a:rPr>
              <a:t>Dades. </a:t>
            </a:r>
            <a:endParaRPr sz="1800">
              <a:solidFill>
                <a:schemeClr val="accent3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1994650" y="3925088"/>
            <a:ext cx="115800" cy="1224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 txBox="1"/>
          <p:nvPr/>
        </p:nvSpPr>
        <p:spPr>
          <a:xfrm>
            <a:off x="2144337" y="3139463"/>
            <a:ext cx="13809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a" sz="1800">
                <a:solidFill>
                  <a:schemeClr val="accent3"/>
                </a:solidFill>
                <a:latin typeface="Handlee"/>
                <a:ea typeface="Handlee"/>
                <a:cs typeface="Handlee"/>
                <a:sym typeface="Handlee"/>
              </a:rPr>
              <a:t>Ingred</a:t>
            </a:r>
            <a:r>
              <a:rPr lang="ca" sz="1800">
                <a:solidFill>
                  <a:schemeClr val="accent3"/>
                </a:solidFill>
                <a:latin typeface="Handlee"/>
                <a:ea typeface="Handlee"/>
                <a:cs typeface="Handlee"/>
                <a:sym typeface="Handlee"/>
              </a:rPr>
              <a:t>ie</a:t>
            </a:r>
            <a:r>
              <a:rPr lang="ca" sz="1800">
                <a:solidFill>
                  <a:schemeClr val="accent3"/>
                </a:solidFill>
                <a:latin typeface="Handlee"/>
                <a:ea typeface="Handlee"/>
                <a:cs typeface="Handlee"/>
                <a:sym typeface="Handlee"/>
              </a:rPr>
              <a:t>nts.</a:t>
            </a:r>
            <a:endParaRPr sz="1800">
              <a:solidFill>
                <a:schemeClr val="accent3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1994650" y="3190413"/>
            <a:ext cx="115800" cy="1224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 txBox="1"/>
          <p:nvPr/>
        </p:nvSpPr>
        <p:spPr>
          <a:xfrm>
            <a:off x="2144338" y="3498938"/>
            <a:ext cx="1299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a" sz="1800">
                <a:solidFill>
                  <a:schemeClr val="accent3"/>
                </a:solidFill>
                <a:latin typeface="Handlee"/>
                <a:ea typeface="Handlee"/>
                <a:cs typeface="Handlee"/>
                <a:sym typeface="Handlee"/>
              </a:rPr>
              <a:t>Elaboració.</a:t>
            </a:r>
            <a:endParaRPr sz="1800">
              <a:solidFill>
                <a:schemeClr val="accent3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1994650" y="3549888"/>
            <a:ext cx="115800" cy="1224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1075600" y="2044100"/>
            <a:ext cx="190500" cy="122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1415783" y="1876775"/>
            <a:ext cx="4256700" cy="7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ca">
                <a:latin typeface="Handlee"/>
                <a:ea typeface="Handlee"/>
                <a:cs typeface="Handlee"/>
                <a:sym typeface="Handlee"/>
              </a:rPr>
              <a:t>S’hi accedeix des de la pantalla principal.</a:t>
            </a:r>
            <a:r>
              <a:rPr lang="ca">
                <a:latin typeface="Handlee"/>
                <a:ea typeface="Handlee"/>
                <a:cs typeface="Handlee"/>
                <a:sym typeface="Handlee"/>
              </a:rPr>
              <a:t> </a:t>
            </a: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5287" y="857276"/>
            <a:ext cx="2042775" cy="342893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/>
          <p:nvPr/>
        </p:nvSpPr>
        <p:spPr>
          <a:xfrm>
            <a:off x="6281238" y="1211050"/>
            <a:ext cx="877800" cy="367500"/>
          </a:xfrm>
          <a:prstGeom prst="flowChartConnector">
            <a:avLst/>
          </a:prstGeom>
          <a:noFill/>
          <a:ln cap="flat" cmpd="sng" w="2857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1403975" y="510500"/>
            <a:ext cx="6628800" cy="7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4800">
                <a:latin typeface="Amatic SC"/>
                <a:ea typeface="Amatic SC"/>
                <a:cs typeface="Amatic SC"/>
                <a:sym typeface="Amatic SC"/>
              </a:rPr>
              <a:t>Ingredients</a:t>
            </a: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1063813" y="1750275"/>
            <a:ext cx="190500" cy="122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1404000" y="1582950"/>
            <a:ext cx="3807600" cy="8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ca">
                <a:latin typeface="Handlee"/>
                <a:ea typeface="Handlee"/>
                <a:cs typeface="Handlee"/>
                <a:sym typeface="Handlee"/>
              </a:rPr>
              <a:t>S’hi afegeixen els ingredients, quantitats i unitats de mesura.</a:t>
            </a: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8700" y="780400"/>
            <a:ext cx="2146920" cy="358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/>
          <p:nvPr/>
        </p:nvSpPr>
        <p:spPr>
          <a:xfrm>
            <a:off x="1063813" y="2589375"/>
            <a:ext cx="190500" cy="122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1404000" y="2422050"/>
            <a:ext cx="3807600" cy="8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ca">
                <a:latin typeface="Handlee"/>
                <a:ea typeface="Handlee"/>
                <a:cs typeface="Handlee"/>
                <a:sym typeface="Handlee"/>
              </a:rPr>
              <a:t>També s’hi poden afegir altres receptes, i d’aquesta manera, reutilitzar-les.</a:t>
            </a: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1063813" y="3428475"/>
            <a:ext cx="190500" cy="122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1404000" y="3261150"/>
            <a:ext cx="3807600" cy="8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ca">
                <a:latin typeface="Handlee"/>
                <a:ea typeface="Handlee"/>
                <a:cs typeface="Handlee"/>
                <a:sym typeface="Handlee"/>
              </a:rPr>
              <a:t>Es poden eliminar els elements del llistat en cas necessari.</a:t>
            </a: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6061975" y="1721300"/>
            <a:ext cx="1871100" cy="1224600"/>
          </a:xfrm>
          <a:prstGeom prst="flowChartConnector">
            <a:avLst/>
          </a:prstGeom>
          <a:noFill/>
          <a:ln cap="flat" cmpd="sng" w="2857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/>
        </p:nvSpPr>
        <p:spPr>
          <a:xfrm>
            <a:off x="6082400" y="1299475"/>
            <a:ext cx="1905000" cy="517200"/>
          </a:xfrm>
          <a:prstGeom prst="ellipse">
            <a:avLst/>
          </a:prstGeom>
          <a:noFill/>
          <a:ln cap="flat" cmpd="sng" w="2857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5762625" y="2711775"/>
            <a:ext cx="605400" cy="1860300"/>
          </a:xfrm>
          <a:prstGeom prst="flowChartConnector">
            <a:avLst/>
          </a:prstGeom>
          <a:noFill/>
          <a:ln cap="flat" cmpd="sng" w="2857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1403975" y="510500"/>
            <a:ext cx="6628800" cy="7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4800">
                <a:latin typeface="Amatic SC"/>
                <a:ea typeface="Amatic SC"/>
                <a:cs typeface="Amatic SC"/>
                <a:sym typeface="Amatic SC"/>
              </a:rPr>
              <a:t>Elaboració</a:t>
            </a: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1063813" y="1750275"/>
            <a:ext cx="190500" cy="122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1404000" y="1582950"/>
            <a:ext cx="3807600" cy="8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ca">
                <a:latin typeface="Handlee"/>
                <a:ea typeface="Handlee"/>
                <a:cs typeface="Handlee"/>
                <a:sym typeface="Handlee"/>
              </a:rPr>
              <a:t>S’hi afegeix pas a pas, o punt per punt, el procés d’elaboració de la recepta.</a:t>
            </a: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pic>
        <p:nvPicPr>
          <p:cNvPr id="217" name="Shape 217"/>
          <p:cNvPicPr preferRelativeResize="0"/>
          <p:nvPr/>
        </p:nvPicPr>
        <p:blipFill rotWithShape="1">
          <a:blip r:embed="rId3">
            <a:alphaModFix/>
          </a:blip>
          <a:srcRect b="0" l="268" r="278" t="0"/>
          <a:stretch/>
        </p:blipFill>
        <p:spPr>
          <a:xfrm>
            <a:off x="5792625" y="780400"/>
            <a:ext cx="2146920" cy="35827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/>
          <p:nvPr/>
        </p:nvSpPr>
        <p:spPr>
          <a:xfrm>
            <a:off x="1063813" y="2589375"/>
            <a:ext cx="190500" cy="122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1404000" y="2422050"/>
            <a:ext cx="38076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ca">
                <a:latin typeface="Handlee"/>
                <a:ea typeface="Handlee"/>
                <a:cs typeface="Handlee"/>
                <a:sym typeface="Handlee"/>
              </a:rPr>
              <a:t>Es poden eliminar els passos ja editats.</a:t>
            </a: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1063813" y="3201675"/>
            <a:ext cx="190500" cy="122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1404000" y="3034350"/>
            <a:ext cx="3807600" cy="8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ca">
                <a:latin typeface="Handlee"/>
                <a:ea typeface="Handlee"/>
                <a:cs typeface="Handlee"/>
                <a:sym typeface="Handlee"/>
              </a:rPr>
              <a:t>També es poden editar per ser modificats en cas necessari.</a:t>
            </a: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5930538" y="1199175"/>
            <a:ext cx="1871100" cy="1224600"/>
          </a:xfrm>
          <a:prstGeom prst="flowChartConnector">
            <a:avLst/>
          </a:prstGeom>
          <a:noFill/>
          <a:ln cap="flat" cmpd="sng" w="2857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5674175" y="2174250"/>
            <a:ext cx="449100" cy="397500"/>
          </a:xfrm>
          <a:prstGeom prst="flowChartConnector">
            <a:avLst/>
          </a:prstGeom>
          <a:noFill/>
          <a:ln cap="flat" cmpd="sng" w="2857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7629500" y="2174250"/>
            <a:ext cx="449100" cy="397500"/>
          </a:xfrm>
          <a:prstGeom prst="flowChartConnector">
            <a:avLst/>
          </a:prstGeom>
          <a:noFill/>
          <a:ln cap="flat" cmpd="sng" w="2857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4">
            <a:alphaModFix/>
          </a:blip>
          <a:srcRect b="58117" l="2751" r="1710" t="14856"/>
          <a:stretch/>
        </p:blipFill>
        <p:spPr>
          <a:xfrm>
            <a:off x="6068775" y="2823475"/>
            <a:ext cx="2233450" cy="1049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5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1403975" y="510500"/>
            <a:ext cx="6628800" cy="7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4800">
                <a:latin typeface="Amatic SC"/>
                <a:ea typeface="Amatic SC"/>
                <a:cs typeface="Amatic SC"/>
                <a:sym typeface="Amatic SC"/>
              </a:rPr>
              <a:t>Dades</a:t>
            </a: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1077413" y="1886350"/>
            <a:ext cx="190500" cy="122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1417600" y="1719025"/>
            <a:ext cx="38076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ca">
                <a:latin typeface="Handlee"/>
                <a:ea typeface="Handlee"/>
                <a:cs typeface="Handlee"/>
                <a:sym typeface="Handlee"/>
              </a:rPr>
              <a:t>S’hi afegeixen les dades de la recepta: Nom, Col·lecció, Racions, Nivell calòric i privacitat.</a:t>
            </a: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pic>
        <p:nvPicPr>
          <p:cNvPr id="233" name="Shape 233"/>
          <p:cNvPicPr preferRelativeResize="0"/>
          <p:nvPr/>
        </p:nvPicPr>
        <p:blipFill rotWithShape="1">
          <a:blip r:embed="rId3">
            <a:alphaModFix/>
          </a:blip>
          <a:srcRect b="0" l="39" r="39" t="0"/>
          <a:stretch/>
        </p:blipFill>
        <p:spPr>
          <a:xfrm>
            <a:off x="5928700" y="780400"/>
            <a:ext cx="2146920" cy="358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/>
          <p:nvPr/>
        </p:nvSpPr>
        <p:spPr>
          <a:xfrm>
            <a:off x="1077413" y="3174875"/>
            <a:ext cx="190500" cy="122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1417600" y="3007550"/>
            <a:ext cx="3807600" cy="97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ca">
                <a:latin typeface="Handlee"/>
                <a:ea typeface="Handlee"/>
                <a:cs typeface="Handlee"/>
                <a:sym typeface="Handlee"/>
              </a:rPr>
              <a:t>També, si es desitja, s’hi pot afegir una imatge mitjançant la càmera del dispositiu.</a:t>
            </a: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6061975" y="1435550"/>
            <a:ext cx="1871100" cy="1789500"/>
          </a:xfrm>
          <a:prstGeom prst="flowChartConnector">
            <a:avLst/>
          </a:prstGeom>
          <a:noFill/>
          <a:ln cap="flat" cmpd="sng" w="2857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/>
          <p:nvPr/>
        </p:nvSpPr>
        <p:spPr>
          <a:xfrm>
            <a:off x="6232075" y="3177275"/>
            <a:ext cx="1537500" cy="410700"/>
          </a:xfrm>
          <a:prstGeom prst="flowChartConnector">
            <a:avLst/>
          </a:prstGeom>
          <a:noFill/>
          <a:ln cap="flat" cmpd="sng" w="2857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1415788" y="672325"/>
            <a:ext cx="6628800" cy="7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4800">
                <a:latin typeface="Amatic SC"/>
                <a:ea typeface="Amatic SC"/>
                <a:cs typeface="Amatic SC"/>
                <a:sym typeface="Amatic SC"/>
              </a:rPr>
              <a:t>2.2  Cerca de receptes</a:t>
            </a: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1075600" y="3161250"/>
            <a:ext cx="190500" cy="122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1415783" y="2993925"/>
            <a:ext cx="4256700" cy="7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ca">
                <a:latin typeface="Handlee"/>
                <a:ea typeface="Handlee"/>
                <a:cs typeface="Handlee"/>
                <a:sym typeface="Handlee"/>
              </a:rPr>
              <a:t>O dirigir-se al cercador per realitzar cerques més avançades.</a:t>
            </a: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245" name="Shape 245"/>
          <p:cNvSpPr/>
          <p:nvPr/>
        </p:nvSpPr>
        <p:spPr>
          <a:xfrm>
            <a:off x="1075600" y="2044100"/>
            <a:ext cx="190500" cy="122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1415783" y="1876775"/>
            <a:ext cx="4256700" cy="7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ca">
                <a:latin typeface="Handlee"/>
                <a:ea typeface="Handlee"/>
                <a:cs typeface="Handlee"/>
                <a:sym typeface="Handlee"/>
              </a:rPr>
              <a:t>Es pot optar per la cerca mitjançant les col·leccions ubicades a la pàgina principal.</a:t>
            </a:r>
            <a:r>
              <a:rPr lang="ca">
                <a:latin typeface="Handlee"/>
                <a:ea typeface="Handlee"/>
                <a:cs typeface="Handlee"/>
                <a:sym typeface="Handlee"/>
              </a:rPr>
              <a:t> </a:t>
            </a: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pic>
        <p:nvPicPr>
          <p:cNvPr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5287" y="857276"/>
            <a:ext cx="2042775" cy="3428936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/>
          <p:nvPr/>
        </p:nvSpPr>
        <p:spPr>
          <a:xfrm>
            <a:off x="5969378" y="1660050"/>
            <a:ext cx="2454600" cy="2509200"/>
          </a:xfrm>
          <a:prstGeom prst="flowChartConnector">
            <a:avLst/>
          </a:prstGeom>
          <a:noFill/>
          <a:ln cap="flat" cmpd="sng" w="2857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/>
          <p:nvPr/>
        </p:nvSpPr>
        <p:spPr>
          <a:xfrm>
            <a:off x="7245800" y="1211025"/>
            <a:ext cx="843600" cy="367500"/>
          </a:xfrm>
          <a:prstGeom prst="ellipse">
            <a:avLst/>
          </a:prstGeom>
          <a:noFill/>
          <a:ln cap="flat" cmpd="sng" w="2857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1403975" y="510500"/>
            <a:ext cx="6628800" cy="7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4800">
                <a:latin typeface="Amatic SC"/>
                <a:ea typeface="Amatic SC"/>
                <a:cs typeface="Amatic SC"/>
                <a:sym typeface="Amatic SC"/>
              </a:rPr>
              <a:t>Col·leccions</a:t>
            </a: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1063813" y="1674075"/>
            <a:ext cx="190500" cy="122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1404000" y="1506750"/>
            <a:ext cx="3807600" cy="11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ca">
                <a:latin typeface="Handlee"/>
                <a:ea typeface="Handlee"/>
                <a:cs typeface="Handlee"/>
                <a:sym typeface="Handlee"/>
              </a:rPr>
              <a:t>Dins de cada col·lecció, les receptes venen ordenades pel nombre d’estrelles atorgades pels usuaris.</a:t>
            </a: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3">
            <a:alphaModFix/>
          </a:blip>
          <a:srcRect b="0" l="228" r="228" t="0"/>
          <a:stretch/>
        </p:blipFill>
        <p:spPr>
          <a:xfrm>
            <a:off x="5928700" y="780400"/>
            <a:ext cx="2146920" cy="358270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/>
          <p:nvPr/>
        </p:nvSpPr>
        <p:spPr>
          <a:xfrm>
            <a:off x="1063813" y="2887500"/>
            <a:ext cx="190500" cy="122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1404000" y="2706575"/>
            <a:ext cx="3807600" cy="14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ca">
                <a:latin typeface="Handlee"/>
                <a:ea typeface="Handlee"/>
                <a:cs typeface="Handlee"/>
                <a:sym typeface="Handlee"/>
              </a:rPr>
              <a:t>Cada resultat ens indicarà: el nom de la recepta, l’autor, l’etiqueta de valor calòric, el nombre de racions, les estrelles i la imatge.</a:t>
            </a: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1403975" y="510500"/>
            <a:ext cx="6628800" cy="7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4800">
                <a:latin typeface="Amatic SC"/>
                <a:ea typeface="Amatic SC"/>
                <a:cs typeface="Amatic SC"/>
                <a:sym typeface="Amatic SC"/>
              </a:rPr>
              <a:t>Cercador avançat</a:t>
            </a: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1063813" y="1674075"/>
            <a:ext cx="190500" cy="122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1404000" y="1506750"/>
            <a:ext cx="3807600" cy="11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ca">
                <a:latin typeface="Handlee"/>
                <a:ea typeface="Handlee"/>
                <a:cs typeface="Handlee"/>
                <a:sym typeface="Handlee"/>
              </a:rPr>
              <a:t>Es poden realitzar cerques a partir de: nom de l’autor, col·leccions, ingredients i nombre de racions .</a:t>
            </a: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pic>
        <p:nvPicPr>
          <p:cNvPr id="267" name="Shape 267"/>
          <p:cNvPicPr preferRelativeResize="0"/>
          <p:nvPr/>
        </p:nvPicPr>
        <p:blipFill rotWithShape="1">
          <a:blip r:embed="rId3">
            <a:alphaModFix/>
          </a:blip>
          <a:srcRect b="19" l="0" r="0" t="19"/>
          <a:stretch/>
        </p:blipFill>
        <p:spPr>
          <a:xfrm>
            <a:off x="5928700" y="780400"/>
            <a:ext cx="2146920" cy="3582701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/>
          <p:nvPr/>
        </p:nvSpPr>
        <p:spPr>
          <a:xfrm>
            <a:off x="1063813" y="2839850"/>
            <a:ext cx="190500" cy="122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1404000" y="2672525"/>
            <a:ext cx="3807600" cy="16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ca">
                <a:latin typeface="Handlee"/>
                <a:ea typeface="Handlee"/>
                <a:cs typeface="Handlee"/>
                <a:sym typeface="Handlee"/>
              </a:rPr>
              <a:t>Cada resultat ens indicarà: el nom de la recepta, l’autor, l’etiqueta de valor calòric, el nombre de racions, les estrelles i la imatge.</a:t>
            </a: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5928750" y="1006925"/>
            <a:ext cx="2146800" cy="1741800"/>
          </a:xfrm>
          <a:prstGeom prst="flowChartConnector">
            <a:avLst/>
          </a:prstGeom>
          <a:noFill/>
          <a:ln cap="flat" cmpd="sng" w="2857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Shape 2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7825" y="1084350"/>
            <a:ext cx="1904952" cy="1269962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 txBox="1"/>
          <p:nvPr>
            <p:ph type="title"/>
          </p:nvPr>
        </p:nvSpPr>
        <p:spPr>
          <a:xfrm>
            <a:off x="1403975" y="510500"/>
            <a:ext cx="6628800" cy="7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4800">
                <a:latin typeface="Amatic SC"/>
                <a:ea typeface="Amatic SC"/>
                <a:cs typeface="Amatic SC"/>
                <a:sym typeface="Amatic SC"/>
              </a:rPr>
              <a:t>2.3  Visualització </a:t>
            </a: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1063813" y="1750275"/>
            <a:ext cx="190500" cy="122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1404000" y="1582950"/>
            <a:ext cx="4315200" cy="103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ca">
                <a:latin typeface="Handlee"/>
                <a:ea typeface="Handlee"/>
                <a:cs typeface="Handlee"/>
                <a:sym typeface="Handlee"/>
              </a:rPr>
              <a:t>Ens mostrarà la imatge (si en té), els ingredients (i receptes) utilitzats i el procés d’elaboració.</a:t>
            </a: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1063813" y="2916325"/>
            <a:ext cx="190500" cy="122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1404000" y="2749000"/>
            <a:ext cx="4246200" cy="8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ca">
                <a:latin typeface="Handlee"/>
                <a:ea typeface="Handlee"/>
                <a:cs typeface="Handlee"/>
                <a:sym typeface="Handlee"/>
              </a:rPr>
              <a:t>L’usuari pot incloure-la al llistat de “preferides” i/o atorgar-li una estrella.</a:t>
            </a: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1063813" y="3816275"/>
            <a:ext cx="190500" cy="122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1404000" y="3648950"/>
            <a:ext cx="4142100" cy="8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ca">
                <a:latin typeface="Handlee"/>
                <a:ea typeface="Handlee"/>
                <a:cs typeface="Handlee"/>
                <a:sym typeface="Handlee"/>
              </a:rPr>
              <a:t>En cas de ser una recepta derivada, hi apareixerà un enllaç de la recepta original.</a:t>
            </a: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pic>
        <p:nvPicPr>
          <p:cNvPr id="283" name="Shape 283"/>
          <p:cNvPicPr preferRelativeResize="0"/>
          <p:nvPr/>
        </p:nvPicPr>
        <p:blipFill rotWithShape="1">
          <a:blip r:embed="rId4">
            <a:alphaModFix/>
          </a:blip>
          <a:srcRect b="1645" l="0" r="0" t="32793"/>
          <a:stretch/>
        </p:blipFill>
        <p:spPr>
          <a:xfrm>
            <a:off x="6127825" y="2791200"/>
            <a:ext cx="1904949" cy="217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Shape 284"/>
          <p:cNvPicPr preferRelativeResize="0"/>
          <p:nvPr/>
        </p:nvPicPr>
        <p:blipFill rotWithShape="1">
          <a:blip r:embed="rId5">
            <a:alphaModFix/>
          </a:blip>
          <a:srcRect b="76504" l="0" r="0" t="0"/>
          <a:stretch/>
        </p:blipFill>
        <p:spPr>
          <a:xfrm>
            <a:off x="6127825" y="297550"/>
            <a:ext cx="1904950" cy="7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/>
          <p:cNvPicPr preferRelativeResize="0"/>
          <p:nvPr/>
        </p:nvPicPr>
        <p:blipFill rotWithShape="1">
          <a:blip r:embed="rId6">
            <a:alphaModFix/>
          </a:blip>
          <a:srcRect b="67591" l="0" r="0" t="25001"/>
          <a:stretch/>
        </p:blipFill>
        <p:spPr>
          <a:xfrm>
            <a:off x="6127825" y="1084350"/>
            <a:ext cx="1904949" cy="238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Shape 286"/>
          <p:cNvPicPr preferRelativeResize="0"/>
          <p:nvPr/>
        </p:nvPicPr>
        <p:blipFill rotWithShape="1">
          <a:blip r:embed="rId7">
            <a:alphaModFix/>
          </a:blip>
          <a:srcRect b="77275" l="0" r="51073" t="14683"/>
          <a:stretch/>
        </p:blipFill>
        <p:spPr>
          <a:xfrm>
            <a:off x="6145125" y="788200"/>
            <a:ext cx="932025" cy="25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Shape 287"/>
          <p:cNvPicPr preferRelativeResize="0"/>
          <p:nvPr/>
        </p:nvPicPr>
        <p:blipFill rotWithShape="1">
          <a:blip r:embed="rId7">
            <a:alphaModFix/>
          </a:blip>
          <a:srcRect b="76936" l="49718" r="1355" t="15021"/>
          <a:stretch/>
        </p:blipFill>
        <p:spPr>
          <a:xfrm>
            <a:off x="7090125" y="801025"/>
            <a:ext cx="932025" cy="25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Shape 288"/>
          <p:cNvPicPr preferRelativeResize="0"/>
          <p:nvPr/>
        </p:nvPicPr>
        <p:blipFill rotWithShape="1">
          <a:blip r:embed="rId8">
            <a:alphaModFix/>
          </a:blip>
          <a:srcRect b="22354" l="0" r="0" t="0"/>
          <a:stretch/>
        </p:blipFill>
        <p:spPr>
          <a:xfrm>
            <a:off x="6127825" y="2592550"/>
            <a:ext cx="1904950" cy="19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/>
          <p:cNvPicPr preferRelativeResize="0"/>
          <p:nvPr/>
        </p:nvPicPr>
        <p:blipFill rotWithShape="1">
          <a:blip r:embed="rId4">
            <a:alphaModFix/>
          </a:blip>
          <a:srcRect b="67774" l="0" r="0" t="25059"/>
          <a:stretch/>
        </p:blipFill>
        <p:spPr>
          <a:xfrm>
            <a:off x="6127825" y="2354300"/>
            <a:ext cx="1904949" cy="2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1415788" y="634475"/>
            <a:ext cx="6628800" cy="74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4800">
                <a:latin typeface="Amatic SC"/>
                <a:ea typeface="Amatic SC"/>
                <a:cs typeface="Amatic SC"/>
                <a:sym typeface="Amatic SC"/>
              </a:rPr>
              <a:t>2.4  Gestió de receptes</a:t>
            </a:r>
            <a:endParaRPr/>
          </a:p>
        </p:txBody>
      </p:sp>
      <p:sp>
        <p:nvSpPr>
          <p:cNvPr id="295" name="Shape 295"/>
          <p:cNvSpPr/>
          <p:nvPr/>
        </p:nvSpPr>
        <p:spPr>
          <a:xfrm>
            <a:off x="994963" y="1719175"/>
            <a:ext cx="190500" cy="122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1335138" y="1551850"/>
            <a:ext cx="6813900" cy="47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Handlee"/>
                <a:ea typeface="Handlee"/>
                <a:cs typeface="Handlee"/>
                <a:sym typeface="Handlee"/>
              </a:rPr>
              <a:t>Totes les receptes guardades com a receptes PÚBLIQUES poden ser:</a:t>
            </a:r>
            <a:r>
              <a:rPr lang="ca">
                <a:latin typeface="Handlee"/>
                <a:ea typeface="Handlee"/>
                <a:cs typeface="Handlee"/>
                <a:sym typeface="Handlee"/>
              </a:rPr>
              <a:t> </a:t>
            </a: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297" name="Shape 297"/>
          <p:cNvSpPr txBox="1"/>
          <p:nvPr/>
        </p:nvSpPr>
        <p:spPr>
          <a:xfrm>
            <a:off x="1663463" y="2024650"/>
            <a:ext cx="49131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accent3"/>
                </a:solidFill>
                <a:latin typeface="Handlee"/>
                <a:ea typeface="Handlee"/>
                <a:cs typeface="Handlee"/>
                <a:sym typeface="Handlee"/>
              </a:rPr>
              <a:t>Enllaçades a altres receptes.</a:t>
            </a:r>
            <a:endParaRPr sz="1800">
              <a:solidFill>
                <a:schemeClr val="accent3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298" name="Shape 298"/>
          <p:cNvSpPr/>
          <p:nvPr/>
        </p:nvSpPr>
        <p:spPr>
          <a:xfrm>
            <a:off x="1513813" y="2103763"/>
            <a:ext cx="115800" cy="1224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Shape 299"/>
          <p:cNvSpPr txBox="1"/>
          <p:nvPr/>
        </p:nvSpPr>
        <p:spPr>
          <a:xfrm>
            <a:off x="1663463" y="2396550"/>
            <a:ext cx="63069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accent3"/>
                </a:solidFill>
                <a:latin typeface="Handlee"/>
                <a:ea typeface="Handlee"/>
                <a:cs typeface="Handlee"/>
                <a:sym typeface="Handlee"/>
              </a:rPr>
              <a:t>Utilitzades com a base per a la creació de noves receptes.</a:t>
            </a:r>
            <a:endParaRPr sz="1800">
              <a:solidFill>
                <a:schemeClr val="accent3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300" name="Shape 300"/>
          <p:cNvSpPr/>
          <p:nvPr/>
        </p:nvSpPr>
        <p:spPr>
          <a:xfrm>
            <a:off x="1513813" y="2475663"/>
            <a:ext cx="115800" cy="1224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Shape 301"/>
          <p:cNvSpPr/>
          <p:nvPr/>
        </p:nvSpPr>
        <p:spPr>
          <a:xfrm>
            <a:off x="1018425" y="2948325"/>
            <a:ext cx="190500" cy="122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1358625" y="2948325"/>
            <a:ext cx="6813900" cy="47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Handlee"/>
                <a:ea typeface="Handlee"/>
                <a:cs typeface="Handlee"/>
                <a:sym typeface="Handlee"/>
              </a:rPr>
              <a:t>Les receptes enllaçades apareixen dins el llistat d’ingredients de la recepta que les utilitza, i s’hi accedeix clicant sobre la mateixa.</a:t>
            </a: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303" name="Shape 303"/>
          <p:cNvSpPr/>
          <p:nvPr/>
        </p:nvSpPr>
        <p:spPr>
          <a:xfrm>
            <a:off x="971450" y="3722725"/>
            <a:ext cx="190500" cy="122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1311650" y="3722725"/>
            <a:ext cx="6813900" cy="78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Handlee"/>
                <a:ea typeface="Handlee"/>
                <a:cs typeface="Handlee"/>
                <a:sym typeface="Handlee"/>
              </a:rPr>
              <a:t>Les receptes originals utilitzades com a base per a la creació de noves receptes, apareixen enllaçades de manera molt visual dins la recepta derivada.</a:t>
            </a: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645900" y="178710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7200">
                <a:latin typeface="Amatic SC"/>
                <a:ea typeface="Amatic SC"/>
                <a:cs typeface="Amatic SC"/>
                <a:sym typeface="Amatic SC"/>
              </a:rPr>
              <a:t>el projecte</a:t>
            </a:r>
            <a:endParaRPr sz="72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mc:AlternateContent>
    <mc:Choice Requires="p14">
      <p:transition spd="slow" p14:dur="3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type="title"/>
          </p:nvPr>
        </p:nvSpPr>
        <p:spPr>
          <a:xfrm>
            <a:off x="1312913" y="569250"/>
            <a:ext cx="4122300" cy="7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4800">
                <a:latin typeface="Amatic SC"/>
                <a:ea typeface="Amatic SC"/>
                <a:cs typeface="Amatic SC"/>
                <a:sym typeface="Amatic SC"/>
              </a:rPr>
              <a:t>Les meves receptes</a:t>
            </a: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964800" y="2968775"/>
            <a:ext cx="190500" cy="122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1304988" y="2905000"/>
            <a:ext cx="4122300" cy="6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Handlee"/>
                <a:ea typeface="Handlee"/>
                <a:cs typeface="Handlee"/>
                <a:sym typeface="Handlee"/>
              </a:rPr>
              <a:t>I és d’es d’aquesta pàgina des d’on les gestionarem:</a:t>
            </a: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pic>
        <p:nvPicPr>
          <p:cNvPr id="312" name="Shape 312"/>
          <p:cNvPicPr preferRelativeResize="0"/>
          <p:nvPr/>
        </p:nvPicPr>
        <p:blipFill rotWithShape="1">
          <a:blip r:embed="rId3">
            <a:alphaModFix/>
          </a:blip>
          <a:srcRect b="534" l="0" r="0" t="544"/>
          <a:stretch/>
        </p:blipFill>
        <p:spPr>
          <a:xfrm>
            <a:off x="5837638" y="915350"/>
            <a:ext cx="2146921" cy="3582701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Shape 313"/>
          <p:cNvSpPr txBox="1"/>
          <p:nvPr/>
        </p:nvSpPr>
        <p:spPr>
          <a:xfrm>
            <a:off x="1859193" y="3671475"/>
            <a:ext cx="22842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accent3"/>
                </a:solidFill>
                <a:latin typeface="Handlee"/>
                <a:ea typeface="Handlee"/>
                <a:cs typeface="Handlee"/>
                <a:sym typeface="Handlee"/>
              </a:rPr>
              <a:t>Podem eliminar-les</a:t>
            </a:r>
            <a:r>
              <a:rPr lang="ca" sz="1800">
                <a:solidFill>
                  <a:schemeClr val="accent3"/>
                </a:solidFill>
                <a:latin typeface="Handlee"/>
                <a:ea typeface="Handlee"/>
                <a:cs typeface="Handlee"/>
                <a:sym typeface="Handlee"/>
              </a:rPr>
              <a:t>.</a:t>
            </a:r>
            <a:endParaRPr sz="1800">
              <a:solidFill>
                <a:schemeClr val="accent3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314" name="Shape 314"/>
          <p:cNvSpPr/>
          <p:nvPr/>
        </p:nvSpPr>
        <p:spPr>
          <a:xfrm>
            <a:off x="1709850" y="3750588"/>
            <a:ext cx="115800" cy="1224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Shape 315"/>
          <p:cNvSpPr txBox="1"/>
          <p:nvPr/>
        </p:nvSpPr>
        <p:spPr>
          <a:xfrm>
            <a:off x="1858611" y="4087025"/>
            <a:ext cx="22842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accent3"/>
                </a:solidFill>
                <a:latin typeface="Handlee"/>
                <a:ea typeface="Handlee"/>
                <a:cs typeface="Handlee"/>
                <a:sym typeface="Handlee"/>
              </a:rPr>
              <a:t>Podem editar-les.</a:t>
            </a:r>
            <a:endParaRPr sz="1800">
              <a:solidFill>
                <a:schemeClr val="accent3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316" name="Shape 316"/>
          <p:cNvSpPr/>
          <p:nvPr/>
        </p:nvSpPr>
        <p:spPr>
          <a:xfrm>
            <a:off x="1708950" y="4166138"/>
            <a:ext cx="115800" cy="1224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Shape 317"/>
          <p:cNvSpPr/>
          <p:nvPr/>
        </p:nvSpPr>
        <p:spPr>
          <a:xfrm>
            <a:off x="5654288" y="1180925"/>
            <a:ext cx="626100" cy="1665000"/>
          </a:xfrm>
          <a:prstGeom prst="flowChartConnector">
            <a:avLst/>
          </a:prstGeom>
          <a:noFill/>
          <a:ln cap="flat" cmpd="sng" w="2857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Shape 318"/>
          <p:cNvSpPr/>
          <p:nvPr/>
        </p:nvSpPr>
        <p:spPr>
          <a:xfrm>
            <a:off x="7553088" y="1180925"/>
            <a:ext cx="626100" cy="1665000"/>
          </a:xfrm>
          <a:prstGeom prst="flowChartConnector">
            <a:avLst/>
          </a:prstGeom>
          <a:noFill/>
          <a:ln cap="flat" cmpd="sng" w="2857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Shape 319"/>
          <p:cNvSpPr/>
          <p:nvPr/>
        </p:nvSpPr>
        <p:spPr>
          <a:xfrm>
            <a:off x="964800" y="1702588"/>
            <a:ext cx="190500" cy="122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1304988" y="1702600"/>
            <a:ext cx="4196700" cy="81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Handlee"/>
                <a:ea typeface="Handlee"/>
                <a:cs typeface="Handlee"/>
                <a:sym typeface="Handlee"/>
              </a:rPr>
              <a:t>Dins d’aquesta col·lecció hi trobem les nostres receptes ordenades per col·leccions. </a:t>
            </a: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type="title"/>
          </p:nvPr>
        </p:nvSpPr>
        <p:spPr>
          <a:xfrm>
            <a:off x="645900" y="178710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7200">
                <a:latin typeface="Amatic SC"/>
                <a:ea typeface="Amatic SC"/>
                <a:cs typeface="Amatic SC"/>
                <a:sym typeface="Amatic SC"/>
              </a:rPr>
              <a:t>projecció a futur</a:t>
            </a:r>
            <a:endParaRPr sz="72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mc:AlternateContent>
    <mc:Choice Requires="p14">
      <p:transition spd="slow" p14:dur="3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idx="1" type="body"/>
          </p:nvPr>
        </p:nvSpPr>
        <p:spPr>
          <a:xfrm>
            <a:off x="1423225" y="686975"/>
            <a:ext cx="6676200" cy="8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ca">
                <a:latin typeface="Handlee"/>
                <a:ea typeface="Handlee"/>
                <a:cs typeface="Handlee"/>
                <a:sym typeface="Handlee"/>
              </a:rPr>
              <a:t>En primera instància, hi ha diferents millores sobre la part de l’aplicació ja realitzada que s’han de resoldre, principalment:</a:t>
            </a: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1044575" y="854300"/>
            <a:ext cx="190500" cy="122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Shape 332"/>
          <p:cNvSpPr txBox="1"/>
          <p:nvPr/>
        </p:nvSpPr>
        <p:spPr>
          <a:xfrm>
            <a:off x="1946788" y="1522888"/>
            <a:ext cx="49131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accent3"/>
                </a:solidFill>
                <a:latin typeface="Handlee"/>
                <a:ea typeface="Handlee"/>
                <a:cs typeface="Handlee"/>
                <a:sym typeface="Handlee"/>
              </a:rPr>
              <a:t>Millorar la seguretat en el codi PHP</a:t>
            </a:r>
            <a:endParaRPr sz="1800">
              <a:solidFill>
                <a:schemeClr val="accent3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333" name="Shape 333"/>
          <p:cNvSpPr/>
          <p:nvPr/>
        </p:nvSpPr>
        <p:spPr>
          <a:xfrm>
            <a:off x="1797138" y="1602000"/>
            <a:ext cx="115800" cy="1224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Shape 334"/>
          <p:cNvSpPr txBox="1"/>
          <p:nvPr/>
        </p:nvSpPr>
        <p:spPr>
          <a:xfrm>
            <a:off x="1946802" y="1862338"/>
            <a:ext cx="5854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accent3"/>
                </a:solidFill>
                <a:latin typeface="Handlee"/>
                <a:ea typeface="Handlee"/>
                <a:cs typeface="Handlee"/>
                <a:sym typeface="Handlee"/>
              </a:rPr>
              <a:t>Polir el codi d’alguna de les classes amb millores potencials</a:t>
            </a:r>
            <a:endParaRPr sz="1800">
              <a:solidFill>
                <a:schemeClr val="accent3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335" name="Shape 335"/>
          <p:cNvSpPr/>
          <p:nvPr/>
        </p:nvSpPr>
        <p:spPr>
          <a:xfrm>
            <a:off x="1797138" y="1941450"/>
            <a:ext cx="115800" cy="1224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1423225" y="2605825"/>
            <a:ext cx="6676200" cy="8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ca">
                <a:latin typeface="Handlee"/>
                <a:ea typeface="Handlee"/>
                <a:cs typeface="Handlee"/>
                <a:sym typeface="Handlee"/>
              </a:rPr>
              <a:t>Un cop estructurada correctament la base inicial de l’aplicació, s’ampliaran les funcionalitats d’aquesta:</a:t>
            </a: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337" name="Shape 337"/>
          <p:cNvSpPr/>
          <p:nvPr/>
        </p:nvSpPr>
        <p:spPr>
          <a:xfrm>
            <a:off x="1044575" y="2773150"/>
            <a:ext cx="190500" cy="122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 txBox="1"/>
          <p:nvPr/>
        </p:nvSpPr>
        <p:spPr>
          <a:xfrm>
            <a:off x="1946788" y="3495688"/>
            <a:ext cx="49131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accent3"/>
                </a:solidFill>
                <a:latin typeface="Handlee"/>
                <a:ea typeface="Handlee"/>
                <a:cs typeface="Handlee"/>
                <a:sym typeface="Handlee"/>
              </a:rPr>
              <a:t>Gestió de menús</a:t>
            </a:r>
            <a:endParaRPr sz="1800">
              <a:solidFill>
                <a:schemeClr val="accent3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339" name="Shape 339"/>
          <p:cNvSpPr/>
          <p:nvPr/>
        </p:nvSpPr>
        <p:spPr>
          <a:xfrm>
            <a:off x="1797138" y="3574800"/>
            <a:ext cx="115800" cy="1224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 txBox="1"/>
          <p:nvPr/>
        </p:nvSpPr>
        <p:spPr>
          <a:xfrm>
            <a:off x="1946802" y="3835138"/>
            <a:ext cx="5854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accent3"/>
                </a:solidFill>
                <a:latin typeface="Handlee"/>
                <a:ea typeface="Handlee"/>
                <a:cs typeface="Handlee"/>
                <a:sym typeface="Handlee"/>
              </a:rPr>
              <a:t>Automatització del llistat de la compra</a:t>
            </a:r>
            <a:endParaRPr sz="1800">
              <a:solidFill>
                <a:schemeClr val="accent3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341" name="Shape 341"/>
          <p:cNvSpPr/>
          <p:nvPr/>
        </p:nvSpPr>
        <p:spPr>
          <a:xfrm>
            <a:off x="1797138" y="3914250"/>
            <a:ext cx="115800" cy="1224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Shape 342"/>
          <p:cNvSpPr txBox="1"/>
          <p:nvPr/>
        </p:nvSpPr>
        <p:spPr>
          <a:xfrm>
            <a:off x="1946802" y="4177513"/>
            <a:ext cx="5854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accent3"/>
                </a:solidFill>
                <a:latin typeface="Handlee"/>
                <a:ea typeface="Handlee"/>
                <a:cs typeface="Handlee"/>
                <a:sym typeface="Handlee"/>
              </a:rPr>
              <a:t>Interacció entre usuaris </a:t>
            </a:r>
            <a:endParaRPr sz="1800">
              <a:solidFill>
                <a:schemeClr val="accent3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343" name="Shape 343"/>
          <p:cNvSpPr/>
          <p:nvPr/>
        </p:nvSpPr>
        <p:spPr>
          <a:xfrm>
            <a:off x="1797138" y="4256625"/>
            <a:ext cx="115800" cy="1224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9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9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Shape 3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200" y="1424200"/>
            <a:ext cx="137160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4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1316725" y="306413"/>
            <a:ext cx="6889200" cy="7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4800">
                <a:latin typeface="Amatic SC"/>
                <a:ea typeface="Amatic SC"/>
                <a:cs typeface="Amatic SC"/>
                <a:sym typeface="Amatic SC"/>
              </a:rPr>
              <a:t>Definició de l’</a:t>
            </a:r>
            <a:r>
              <a:rPr b="1" lang="ca" sz="4800">
                <a:latin typeface="Amatic SC"/>
                <a:ea typeface="Amatic SC"/>
                <a:cs typeface="Amatic SC"/>
                <a:sym typeface="Amatic SC"/>
              </a:rPr>
              <a:t>aplicació 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1316725" y="1164588"/>
            <a:ext cx="6676200" cy="8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ca">
                <a:latin typeface="Handlee"/>
                <a:ea typeface="Handlee"/>
                <a:cs typeface="Handlee"/>
                <a:sym typeface="Handlee"/>
              </a:rPr>
              <a:t>S</a:t>
            </a:r>
            <a:r>
              <a:rPr b="1" lang="ca" sz="1200">
                <a:latin typeface="Amatic SC"/>
                <a:ea typeface="Amatic SC"/>
                <a:cs typeface="Amatic SC"/>
                <a:sym typeface="Amatic SC"/>
              </a:rPr>
              <a:t>&amp;</a:t>
            </a:r>
            <a:r>
              <a:rPr lang="ca">
                <a:latin typeface="Handlee"/>
                <a:ea typeface="Handlee"/>
                <a:cs typeface="Handlee"/>
                <a:sym typeface="Handlee"/>
              </a:rPr>
              <a:t>P </a:t>
            </a:r>
            <a:r>
              <a:rPr lang="ca">
                <a:latin typeface="Handlee"/>
                <a:ea typeface="Handlee"/>
                <a:cs typeface="Handlee"/>
                <a:sym typeface="Handlee"/>
              </a:rPr>
              <a:t>és una </a:t>
            </a:r>
            <a:r>
              <a:rPr lang="ca">
                <a:latin typeface="Handlee"/>
                <a:ea typeface="Handlee"/>
                <a:cs typeface="Handlee"/>
                <a:sym typeface="Handlee"/>
              </a:rPr>
              <a:t>aplicació mòbil, principalment, dissenyada per a la creació i gestió de receptes i menús setmanals.</a:t>
            </a: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72" name="Shape 72"/>
          <p:cNvSpPr txBox="1"/>
          <p:nvPr/>
        </p:nvSpPr>
        <p:spPr>
          <a:xfrm>
            <a:off x="1309925" y="2062488"/>
            <a:ext cx="66762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a" sz="1800">
                <a:solidFill>
                  <a:schemeClr val="accent3"/>
                </a:solidFill>
                <a:latin typeface="Handlee"/>
                <a:ea typeface="Handlee"/>
                <a:cs typeface="Handlee"/>
                <a:sym typeface="Handlee"/>
              </a:rPr>
              <a:t>S</a:t>
            </a:r>
            <a:r>
              <a:rPr b="1" lang="ca" sz="1200">
                <a:solidFill>
                  <a:schemeClr val="accent3"/>
                </a:solidFill>
                <a:latin typeface="Amatic SC"/>
                <a:ea typeface="Amatic SC"/>
                <a:cs typeface="Amatic SC"/>
                <a:sym typeface="Amatic SC"/>
              </a:rPr>
              <a:t>&amp;</a:t>
            </a:r>
            <a:r>
              <a:rPr lang="ca" sz="1800">
                <a:solidFill>
                  <a:schemeClr val="accent3"/>
                </a:solidFill>
                <a:latin typeface="Handlee"/>
                <a:ea typeface="Handlee"/>
                <a:cs typeface="Handlee"/>
                <a:sym typeface="Handlee"/>
              </a:rPr>
              <a:t>P pretén ser un complement indispensable a l’hora de gestionar l’alimentació quotidiana.</a:t>
            </a:r>
            <a:endParaRPr b="1" sz="1700"/>
          </a:p>
        </p:txBody>
      </p:sp>
      <p:sp>
        <p:nvSpPr>
          <p:cNvPr id="73" name="Shape 73"/>
          <p:cNvSpPr txBox="1"/>
          <p:nvPr/>
        </p:nvSpPr>
        <p:spPr>
          <a:xfrm>
            <a:off x="1316725" y="2790538"/>
            <a:ext cx="66762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a" sz="1800">
                <a:solidFill>
                  <a:schemeClr val="accent3"/>
                </a:solidFill>
                <a:latin typeface="Handlee"/>
                <a:ea typeface="Handlee"/>
                <a:cs typeface="Handlee"/>
                <a:sym typeface="Handlee"/>
              </a:rPr>
              <a:t>S</a:t>
            </a:r>
            <a:r>
              <a:rPr b="1" lang="ca" sz="1200">
                <a:solidFill>
                  <a:schemeClr val="accent3"/>
                </a:solidFill>
                <a:latin typeface="Amatic SC"/>
                <a:ea typeface="Amatic SC"/>
                <a:cs typeface="Amatic SC"/>
                <a:sym typeface="Amatic SC"/>
              </a:rPr>
              <a:t>&amp;</a:t>
            </a:r>
            <a:r>
              <a:rPr lang="ca" sz="1800">
                <a:solidFill>
                  <a:schemeClr val="accent3"/>
                </a:solidFill>
                <a:latin typeface="Handlee"/>
                <a:ea typeface="Handlee"/>
                <a:cs typeface="Handlee"/>
                <a:sym typeface="Handlee"/>
              </a:rPr>
              <a:t>P</a:t>
            </a:r>
            <a:r>
              <a:rPr lang="ca" sz="1800">
                <a:solidFill>
                  <a:schemeClr val="accent3"/>
                </a:solidFill>
                <a:latin typeface="Handlee"/>
                <a:ea typeface="Handlee"/>
                <a:cs typeface="Handlee"/>
                <a:sym typeface="Handlee"/>
              </a:rPr>
              <a:t>, en la seva totalitat, </a:t>
            </a:r>
            <a:r>
              <a:rPr lang="ca" sz="1800">
                <a:solidFill>
                  <a:schemeClr val="accent3"/>
                </a:solidFill>
                <a:latin typeface="Handlee"/>
                <a:ea typeface="Handlee"/>
                <a:cs typeface="Handlee"/>
                <a:sym typeface="Handlee"/>
              </a:rPr>
              <a:t> es composa de 4 grans blocs o funcions principals:</a:t>
            </a: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938075" y="1331913"/>
            <a:ext cx="190500" cy="122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938075" y="2108863"/>
            <a:ext cx="190500" cy="122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938075" y="2885813"/>
            <a:ext cx="190500" cy="122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 txBox="1"/>
          <p:nvPr/>
        </p:nvSpPr>
        <p:spPr>
          <a:xfrm>
            <a:off x="2946350" y="3812463"/>
            <a:ext cx="24372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a" sz="1800">
                <a:solidFill>
                  <a:schemeClr val="accent3"/>
                </a:solidFill>
                <a:latin typeface="Handlee"/>
                <a:ea typeface="Handlee"/>
                <a:cs typeface="Handlee"/>
                <a:sym typeface="Handlee"/>
              </a:rPr>
              <a:t>Receptari</a:t>
            </a: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78" name="Shape 78"/>
          <p:cNvSpPr txBox="1"/>
          <p:nvPr/>
        </p:nvSpPr>
        <p:spPr>
          <a:xfrm>
            <a:off x="2946350" y="4152663"/>
            <a:ext cx="24372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a" sz="1800">
                <a:solidFill>
                  <a:schemeClr val="accent3"/>
                </a:solidFill>
                <a:latin typeface="Handlee"/>
                <a:ea typeface="Handlee"/>
                <a:cs typeface="Handlee"/>
                <a:sym typeface="Handlee"/>
              </a:rPr>
              <a:t>Gestió de menús</a:t>
            </a: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79" name="Shape 79"/>
          <p:cNvSpPr txBox="1"/>
          <p:nvPr/>
        </p:nvSpPr>
        <p:spPr>
          <a:xfrm>
            <a:off x="2946350" y="4496888"/>
            <a:ext cx="37155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a" sz="1800">
                <a:solidFill>
                  <a:schemeClr val="accent3"/>
                </a:solidFill>
                <a:latin typeface="Handlee"/>
                <a:ea typeface="Handlee"/>
                <a:cs typeface="Handlee"/>
                <a:sym typeface="Handlee"/>
              </a:rPr>
              <a:t>Llistat </a:t>
            </a:r>
            <a:r>
              <a:rPr lang="ca" sz="1800">
                <a:solidFill>
                  <a:schemeClr val="accent3"/>
                </a:solidFill>
                <a:latin typeface="Handlee"/>
                <a:ea typeface="Handlee"/>
                <a:cs typeface="Handlee"/>
                <a:sym typeface="Handlee"/>
              </a:rPr>
              <a:t>automatitzat</a:t>
            </a:r>
            <a:r>
              <a:rPr lang="ca" sz="1800">
                <a:solidFill>
                  <a:schemeClr val="accent3"/>
                </a:solidFill>
                <a:latin typeface="Handlee"/>
                <a:ea typeface="Handlee"/>
                <a:cs typeface="Handlee"/>
                <a:sym typeface="Handlee"/>
              </a:rPr>
              <a:t> de la compra </a:t>
            </a: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2946350" y="3472263"/>
            <a:ext cx="24372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a" sz="1800">
                <a:solidFill>
                  <a:schemeClr val="accent3"/>
                </a:solidFill>
                <a:latin typeface="Handlee"/>
                <a:ea typeface="Handlee"/>
                <a:cs typeface="Handlee"/>
                <a:sym typeface="Handlee"/>
              </a:rPr>
              <a:t>Gestió d’usuaris</a:t>
            </a: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81" name="Shape 81"/>
          <p:cNvSpPr/>
          <p:nvPr/>
        </p:nvSpPr>
        <p:spPr>
          <a:xfrm>
            <a:off x="846275" y="578325"/>
            <a:ext cx="374100" cy="3879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2830550" y="3472263"/>
            <a:ext cx="115800" cy="1224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2830550" y="3812463"/>
            <a:ext cx="115800" cy="1224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2830550" y="4144388"/>
            <a:ext cx="115800" cy="1224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2830550" y="4496888"/>
            <a:ext cx="115800" cy="1224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3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3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3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1316725" y="306413"/>
            <a:ext cx="6889200" cy="7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4800">
                <a:latin typeface="Amatic SC"/>
                <a:ea typeface="Amatic SC"/>
                <a:cs typeface="Amatic SC"/>
                <a:sym typeface="Amatic SC"/>
              </a:rPr>
              <a:t>Metodologia de treball</a:t>
            </a:r>
            <a:r>
              <a:rPr b="1" lang="ca" sz="4800"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1316725" y="1164598"/>
            <a:ext cx="6676200" cy="7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ca">
                <a:latin typeface="Handlee"/>
                <a:ea typeface="Handlee"/>
                <a:cs typeface="Handlee"/>
                <a:sym typeface="Handlee"/>
              </a:rPr>
              <a:t>S’ha enfocat el procés de treball en la </a:t>
            </a:r>
            <a:r>
              <a:rPr b="1" lang="ca">
                <a:latin typeface="Handlee"/>
                <a:ea typeface="Handlee"/>
                <a:cs typeface="Handlee"/>
                <a:sym typeface="Handlee"/>
              </a:rPr>
              <a:t>metodologia del Disseny Centrat en l’Usuari</a:t>
            </a:r>
            <a:r>
              <a:rPr lang="ca">
                <a:latin typeface="Handlee"/>
                <a:ea typeface="Handlee"/>
                <a:cs typeface="Handlee"/>
                <a:sym typeface="Handlee"/>
              </a:rPr>
              <a:t>, d’aquesta manera en potenciem:</a:t>
            </a: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938075" y="1331913"/>
            <a:ext cx="190500" cy="122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846275" y="578325"/>
            <a:ext cx="374100" cy="3879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 txBox="1"/>
          <p:nvPr/>
        </p:nvSpPr>
        <p:spPr>
          <a:xfrm>
            <a:off x="2140918" y="2029425"/>
            <a:ext cx="22842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accent3"/>
                </a:solidFill>
                <a:latin typeface="Handlee"/>
                <a:ea typeface="Handlee"/>
                <a:cs typeface="Handlee"/>
                <a:sym typeface="Handlee"/>
              </a:rPr>
              <a:t>la facilitat d’ús</a:t>
            </a:r>
            <a:endParaRPr sz="1800">
              <a:solidFill>
                <a:schemeClr val="accent3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1991575" y="2108538"/>
            <a:ext cx="115800" cy="1224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 txBox="1"/>
          <p:nvPr/>
        </p:nvSpPr>
        <p:spPr>
          <a:xfrm>
            <a:off x="2140336" y="2368775"/>
            <a:ext cx="22842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accent3"/>
                </a:solidFill>
                <a:latin typeface="Handlee"/>
                <a:ea typeface="Handlee"/>
                <a:cs typeface="Handlee"/>
                <a:sym typeface="Handlee"/>
              </a:rPr>
              <a:t>la comunicació</a:t>
            </a:r>
            <a:endParaRPr sz="1800">
              <a:solidFill>
                <a:schemeClr val="accent3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1990675" y="2447888"/>
            <a:ext cx="115800" cy="1224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2141236" y="2708125"/>
            <a:ext cx="22842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accent3"/>
                </a:solidFill>
                <a:latin typeface="Handlee"/>
                <a:ea typeface="Handlee"/>
                <a:cs typeface="Handlee"/>
                <a:sym typeface="Handlee"/>
              </a:rPr>
              <a:t>la intuïció</a:t>
            </a:r>
            <a:endParaRPr sz="1800">
              <a:solidFill>
                <a:schemeClr val="accent3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1991575" y="2787238"/>
            <a:ext cx="115800" cy="1224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1316725" y="3615423"/>
            <a:ext cx="6676200" cy="7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ca">
                <a:latin typeface="Handlee"/>
                <a:ea typeface="Handlee"/>
                <a:cs typeface="Handlee"/>
                <a:sym typeface="Handlee"/>
              </a:rPr>
              <a:t>La otpimització de la usabilitat de l’aplicació resultant s’ha dut a terme mitjançant una avaluació constant en totes les etapes del projecte.</a:t>
            </a: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938075" y="3782738"/>
            <a:ext cx="190500" cy="122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 txBox="1"/>
          <p:nvPr/>
        </p:nvSpPr>
        <p:spPr>
          <a:xfrm>
            <a:off x="2140336" y="3050400"/>
            <a:ext cx="22842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accent3"/>
                </a:solidFill>
                <a:latin typeface="Handlee"/>
                <a:ea typeface="Handlee"/>
                <a:cs typeface="Handlee"/>
                <a:sym typeface="Handlee"/>
              </a:rPr>
              <a:t>la interacció</a:t>
            </a:r>
            <a:endParaRPr sz="1800">
              <a:solidFill>
                <a:schemeClr val="accent3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1990675" y="3129513"/>
            <a:ext cx="115800" cy="1224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1316725" y="379963"/>
            <a:ext cx="6889200" cy="7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4800">
                <a:latin typeface="Amatic SC"/>
                <a:ea typeface="Amatic SC"/>
                <a:cs typeface="Amatic SC"/>
                <a:sym typeface="Amatic SC"/>
              </a:rPr>
              <a:t>Objectius i abast del projecte</a:t>
            </a:r>
            <a:r>
              <a:rPr b="1" lang="ca" sz="4800"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1316725" y="1326288"/>
            <a:ext cx="6676200" cy="7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ca">
                <a:latin typeface="Handlee"/>
                <a:ea typeface="Handlee"/>
                <a:cs typeface="Handlee"/>
                <a:sym typeface="Handlee"/>
              </a:rPr>
              <a:t>L’objectiu principal d’aquest projecte és dissenyar i desenvolupar els 2 blocs que cimenten l’aplicació:</a:t>
            </a:r>
            <a:r>
              <a:rPr lang="ca">
                <a:latin typeface="Handlee"/>
                <a:ea typeface="Handlee"/>
                <a:cs typeface="Handlee"/>
                <a:sym typeface="Handlee"/>
              </a:rPr>
              <a:t> </a:t>
            </a: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938075" y="1493613"/>
            <a:ext cx="190500" cy="122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 txBox="1"/>
          <p:nvPr/>
        </p:nvSpPr>
        <p:spPr>
          <a:xfrm>
            <a:off x="1893500" y="2159250"/>
            <a:ext cx="5381700" cy="23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accent3"/>
                </a:solidFill>
                <a:latin typeface="Handlee"/>
                <a:ea typeface="Handlee"/>
                <a:cs typeface="Handlee"/>
                <a:sym typeface="Handlee"/>
              </a:rPr>
              <a:t>La gestió d’usuaris</a:t>
            </a:r>
            <a:endParaRPr sz="1800">
              <a:solidFill>
                <a:schemeClr val="accent3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1743813" y="2210225"/>
            <a:ext cx="115800" cy="1224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 txBox="1"/>
          <p:nvPr/>
        </p:nvSpPr>
        <p:spPr>
          <a:xfrm>
            <a:off x="1893500" y="2456095"/>
            <a:ext cx="5381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accent3"/>
                </a:solidFill>
                <a:latin typeface="Handlee"/>
                <a:ea typeface="Handlee"/>
                <a:cs typeface="Handlee"/>
                <a:sym typeface="Handlee"/>
              </a:rPr>
              <a:t>El receptari</a:t>
            </a:r>
            <a:endParaRPr sz="1800">
              <a:solidFill>
                <a:schemeClr val="accent3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1743813" y="2507063"/>
            <a:ext cx="115800" cy="1224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1316725" y="2924063"/>
            <a:ext cx="6676200" cy="8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ca">
                <a:latin typeface="Handlee"/>
                <a:ea typeface="Handlee"/>
                <a:cs typeface="Handlee"/>
                <a:sym typeface="Handlee"/>
              </a:rPr>
              <a:t>Com a objectius secundaris derivats de l’objectiu principal, en destaquem:</a:t>
            </a: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938075" y="3091388"/>
            <a:ext cx="190500" cy="122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846275" y="658600"/>
            <a:ext cx="374100" cy="3879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 txBox="1"/>
          <p:nvPr/>
        </p:nvSpPr>
        <p:spPr>
          <a:xfrm>
            <a:off x="1893500" y="3704175"/>
            <a:ext cx="5381700" cy="23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accent3"/>
                </a:solidFill>
                <a:latin typeface="Handlee"/>
                <a:ea typeface="Handlee"/>
                <a:cs typeface="Handlee"/>
                <a:sym typeface="Handlee"/>
              </a:rPr>
              <a:t>La gestió de la base de dades apropiada</a:t>
            </a:r>
            <a:endParaRPr sz="1800">
              <a:solidFill>
                <a:schemeClr val="accent3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1743813" y="3755150"/>
            <a:ext cx="115800" cy="1224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 txBox="1"/>
          <p:nvPr/>
        </p:nvSpPr>
        <p:spPr>
          <a:xfrm>
            <a:off x="1893500" y="4001020"/>
            <a:ext cx="5381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accent3"/>
                </a:solidFill>
                <a:latin typeface="Handlee"/>
                <a:ea typeface="Handlee"/>
                <a:cs typeface="Handlee"/>
                <a:sym typeface="Handlee"/>
              </a:rPr>
              <a:t>Un disseny fàcil i intuïtiu</a:t>
            </a:r>
            <a:endParaRPr sz="1800">
              <a:solidFill>
                <a:schemeClr val="accent3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1743813" y="4051988"/>
            <a:ext cx="115800" cy="1224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 txBox="1"/>
          <p:nvPr/>
        </p:nvSpPr>
        <p:spPr>
          <a:xfrm>
            <a:off x="1893500" y="4351270"/>
            <a:ext cx="5381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accent3"/>
                </a:solidFill>
                <a:latin typeface="Handlee"/>
                <a:ea typeface="Handlee"/>
                <a:cs typeface="Handlee"/>
                <a:sym typeface="Handlee"/>
              </a:rPr>
              <a:t>L’ experiència d’usuari </a:t>
            </a:r>
            <a:endParaRPr sz="1800">
              <a:solidFill>
                <a:schemeClr val="accent3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1743813" y="4402238"/>
            <a:ext cx="115800" cy="1224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1316725" y="379963"/>
            <a:ext cx="6889200" cy="7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4800">
                <a:latin typeface="Amatic SC"/>
                <a:ea typeface="Amatic SC"/>
                <a:cs typeface="Amatic SC"/>
                <a:sym typeface="Amatic SC"/>
              </a:rPr>
              <a:t>Arquitectura de l’aplicació</a:t>
            </a:r>
            <a:r>
              <a:rPr b="1" lang="ca" sz="4800"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1316725" y="1402488"/>
            <a:ext cx="6676200" cy="7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ca">
                <a:latin typeface="Handlee"/>
                <a:ea typeface="Handlee"/>
                <a:cs typeface="Handlee"/>
                <a:sym typeface="Handlee"/>
              </a:rPr>
              <a:t>L’estructura de l’aplicació es basa en el patró global i descentralitzat Client-Servidor.</a:t>
            </a: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938075" y="1569813"/>
            <a:ext cx="190500" cy="122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846275" y="658600"/>
            <a:ext cx="374100" cy="3879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1316725" y="2425013"/>
            <a:ext cx="6676200" cy="7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ca">
                <a:latin typeface="Handlee"/>
                <a:ea typeface="Handlee"/>
                <a:cs typeface="Handlee"/>
                <a:sym typeface="Handlee"/>
              </a:rPr>
              <a:t>Al costat del client treballa amb la plataforma Flash mitjançant el llenguatge de programació orientat a objectes ActionScript 3.</a:t>
            </a: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938075" y="2592338"/>
            <a:ext cx="190500" cy="122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1316725" y="3478938"/>
            <a:ext cx="6676200" cy="7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ca">
                <a:latin typeface="Handlee"/>
                <a:ea typeface="Handlee"/>
                <a:cs typeface="Handlee"/>
                <a:sym typeface="Handlee"/>
              </a:rPr>
              <a:t>Al costat del servidor treballa amb una base de dades relacional MySQL gestionada mitjançant llenguatge de programació PHP.</a:t>
            </a: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938075" y="3646263"/>
            <a:ext cx="190500" cy="122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645900" y="178710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7200">
                <a:latin typeface="Amatic SC"/>
                <a:ea typeface="Amatic SC"/>
                <a:cs typeface="Amatic SC"/>
                <a:sym typeface="Amatic SC"/>
              </a:rPr>
              <a:t>l’aplicació</a:t>
            </a:r>
            <a:endParaRPr sz="72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mc:AlternateContent>
    <mc:Choice Requires="p14">
      <p:transition spd="slow" p14:dur="3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1427800" y="536200"/>
            <a:ext cx="6628800" cy="7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33400" lvl="0" marL="45720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AutoNum type="arabicPeriod"/>
            </a:pPr>
            <a:r>
              <a:rPr b="1" lang="ca" sz="4800">
                <a:latin typeface="Amatic SC"/>
                <a:ea typeface="Amatic SC"/>
                <a:cs typeface="Amatic SC"/>
                <a:sym typeface="Amatic SC"/>
              </a:rPr>
              <a:t>Gestió d’usuaris</a:t>
            </a: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1087625" y="1887400"/>
            <a:ext cx="190500" cy="122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1427800" y="1720075"/>
            <a:ext cx="6676200" cy="8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ca">
                <a:latin typeface="Handlee"/>
                <a:ea typeface="Handlee"/>
                <a:cs typeface="Handlee"/>
                <a:sym typeface="Handlee"/>
              </a:rPr>
              <a:t>Aquest primer bloc correspon al mecanisme intern per a dur a terme les funcionalitats de l’aplicació.</a:t>
            </a: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1040000" y="3876725"/>
            <a:ext cx="190500" cy="122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1380175" y="3709400"/>
            <a:ext cx="6676200" cy="8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ca">
                <a:latin typeface="Handlee"/>
                <a:ea typeface="Handlee"/>
                <a:cs typeface="Handlee"/>
                <a:sym typeface="Handlee"/>
              </a:rPr>
              <a:t>Comprèn el registre d’usuaris, l’inici o tancament de la sessió i la recuperació o modificació de contrasenyes, entre d’altres.</a:t>
            </a: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1079375" y="2858900"/>
            <a:ext cx="190500" cy="122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1419550" y="2691575"/>
            <a:ext cx="6676200" cy="8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ca">
                <a:latin typeface="Handlee"/>
                <a:ea typeface="Handlee"/>
                <a:cs typeface="Handlee"/>
                <a:sym typeface="Handlee"/>
              </a:rPr>
              <a:t>Si bé no és un component de la definició de l’aplicació, és un conjunt totalment necessari pel funcionament de la mateixa.</a:t>
            </a: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200" y="630700"/>
            <a:ext cx="2521499" cy="383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4">
            <a:alphaModFix/>
          </a:blip>
          <a:srcRect b="1632" l="0" r="0" t="0"/>
          <a:stretch/>
        </p:blipFill>
        <p:spPr>
          <a:xfrm>
            <a:off x="3311250" y="630700"/>
            <a:ext cx="2521500" cy="3839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5900" y="630650"/>
            <a:ext cx="2507900" cy="3839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