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22"/>
  </p:notesMasterIdLst>
  <p:handoutMasterIdLst>
    <p:handoutMasterId r:id="rId23"/>
  </p:handoutMasterIdLst>
  <p:sldIdLst>
    <p:sldId id="256" r:id="rId2"/>
    <p:sldId id="257" r:id="rId3"/>
    <p:sldId id="258" r:id="rId4"/>
    <p:sldId id="259" r:id="rId5"/>
    <p:sldId id="282" r:id="rId6"/>
    <p:sldId id="262" r:id="rId7"/>
    <p:sldId id="264" r:id="rId8"/>
    <p:sldId id="266" r:id="rId9"/>
    <p:sldId id="268" r:id="rId10"/>
    <p:sldId id="270" r:id="rId11"/>
    <p:sldId id="283" r:id="rId12"/>
    <p:sldId id="274" r:id="rId13"/>
    <p:sldId id="285" r:id="rId14"/>
    <p:sldId id="286" r:id="rId15"/>
    <p:sldId id="288" r:id="rId16"/>
    <p:sldId id="287" r:id="rId17"/>
    <p:sldId id="289" r:id="rId18"/>
    <p:sldId id="292" r:id="rId19"/>
    <p:sldId id="290" r:id="rId20"/>
    <p:sldId id="291" r:id="rId21"/>
  </p:sldIdLst>
  <p:sldSz cx="10080625" cy="7559675"/>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1920"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BCBDC22-8CAB-43D6-8496-02BF2C8EEDE1}"/>
              </a:ext>
            </a:extLst>
          </p:cNvPr>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400" b="0" i="0" u="none" strike="noStrike" kern="1200" cap="none" spc="0" baseline="0">
              <a:solidFill>
                <a:srgbClr val="000000"/>
              </a:solidFill>
              <a:uFillTx/>
              <a:latin typeface="Liberation Sans" pitchFamily="18"/>
              <a:ea typeface="Droid Sans Fallback" pitchFamily="2"/>
              <a:cs typeface="FreeSans" pitchFamily="2"/>
            </a:endParaRPr>
          </a:p>
        </p:txBody>
      </p:sp>
      <p:sp>
        <p:nvSpPr>
          <p:cNvPr id="3" name="Marcador de fecha 2">
            <a:extLst>
              <a:ext uri="{FF2B5EF4-FFF2-40B4-BE49-F238E27FC236}">
                <a16:creationId xmlns:a16="http://schemas.microsoft.com/office/drawing/2014/main" id="{C84A9B01-FE64-4B88-9362-591E3F179CF5}"/>
              </a:ext>
            </a:extLst>
          </p:cNvPr>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400" b="0" i="0" u="none" strike="noStrike" kern="1200" cap="none" spc="0" baseline="0">
              <a:solidFill>
                <a:srgbClr val="000000"/>
              </a:solidFill>
              <a:uFillTx/>
              <a:latin typeface="Liberation Sans" pitchFamily="18"/>
              <a:ea typeface="Droid Sans Fallback" pitchFamily="2"/>
              <a:cs typeface="FreeSans" pitchFamily="2"/>
            </a:endParaRPr>
          </a:p>
        </p:txBody>
      </p:sp>
      <p:sp>
        <p:nvSpPr>
          <p:cNvPr id="4" name="Marcador de pie de página 3">
            <a:extLst>
              <a:ext uri="{FF2B5EF4-FFF2-40B4-BE49-F238E27FC236}">
                <a16:creationId xmlns:a16="http://schemas.microsoft.com/office/drawing/2014/main" id="{E6ACF67E-B89A-4C0D-8CAE-7F8D9F4A3138}"/>
              </a:ext>
            </a:extLst>
          </p:cNvPr>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400" b="0" i="0" u="none" strike="noStrike" kern="1200" cap="none" spc="0" baseline="0">
              <a:solidFill>
                <a:srgbClr val="000000"/>
              </a:solidFill>
              <a:uFillTx/>
              <a:latin typeface="Liberation Sans" pitchFamily="18"/>
              <a:ea typeface="Droid Sans Fallback" pitchFamily="2"/>
              <a:cs typeface="FreeSans" pitchFamily="2"/>
            </a:endParaRPr>
          </a:p>
        </p:txBody>
      </p:sp>
      <p:sp>
        <p:nvSpPr>
          <p:cNvPr id="5" name="Marcador de número de diapositiva 4">
            <a:extLst>
              <a:ext uri="{FF2B5EF4-FFF2-40B4-BE49-F238E27FC236}">
                <a16:creationId xmlns:a16="http://schemas.microsoft.com/office/drawing/2014/main" id="{E45AF6E5-9CF6-421F-9E75-7F6FC065599D}"/>
              </a:ext>
            </a:extLst>
          </p:cNvPr>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8042B23D-42C2-47E0-B601-1546D3B869DE}" type="slidenum">
              <a:t>‹Nº›</a:t>
            </a:fld>
            <a:endParaRPr lang="en-GB" sz="1400" b="0" i="0" u="none" strike="noStrike" kern="1200" cap="none" spc="0" baseline="0">
              <a:solidFill>
                <a:srgbClr val="000000"/>
              </a:solidFill>
              <a:uFillTx/>
              <a:latin typeface="Liberation Sans" pitchFamily="18"/>
              <a:ea typeface="Droid Sans Fallback" pitchFamily="2"/>
              <a:cs typeface="FreeSans" pitchFamily="2"/>
            </a:endParaRPr>
          </a:p>
        </p:txBody>
      </p:sp>
    </p:spTree>
    <p:extLst>
      <p:ext uri="{BB962C8B-B14F-4D97-AF65-F5344CB8AC3E}">
        <p14:creationId xmlns:p14="http://schemas.microsoft.com/office/powerpoint/2010/main" val="291565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DF09970-1AF3-43E7-A635-B1D1FF3A03DD}"/>
              </a:ext>
            </a:extLst>
          </p:cNvPr>
          <p:cNvSpPr>
            <a:spLocks noGrp="1" noRot="1" noChangeAspect="1"/>
          </p:cNvSpPr>
          <p:nvPr>
            <p:ph type="sldImg" idx="2"/>
          </p:nvPr>
        </p:nvSpPr>
        <p:spPr>
          <a:xfrm>
            <a:off x="1107000" y="812517"/>
            <a:ext cx="5345280" cy="4008958"/>
          </a:xfrm>
          <a:prstGeom prst="rect">
            <a:avLst/>
          </a:prstGeom>
          <a:noFill/>
          <a:ln>
            <a:noFill/>
            <a:prstDash val="solid"/>
          </a:ln>
        </p:spPr>
      </p:sp>
      <p:sp>
        <p:nvSpPr>
          <p:cNvPr id="3" name="Marcador de notas 2">
            <a:extLst>
              <a:ext uri="{FF2B5EF4-FFF2-40B4-BE49-F238E27FC236}">
                <a16:creationId xmlns:a16="http://schemas.microsoft.com/office/drawing/2014/main" id="{2A4119E3-9B9E-40EF-BE24-2BE8929BC55B}"/>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en-GB"/>
          </a:p>
        </p:txBody>
      </p:sp>
      <p:sp>
        <p:nvSpPr>
          <p:cNvPr id="4" name="Marcador de encabezado 3">
            <a:extLst>
              <a:ext uri="{FF2B5EF4-FFF2-40B4-BE49-F238E27FC236}">
                <a16:creationId xmlns:a16="http://schemas.microsoft.com/office/drawing/2014/main" id="{BFA46F8A-BF82-4EDF-ADB2-CFB4BB312BB8}"/>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n-GB" sz="1400" b="0" i="0" u="none" strike="noStrike" kern="1200" cap="none" spc="0" baseline="0">
                <a:solidFill>
                  <a:srgbClr val="000000"/>
                </a:solidFill>
                <a:uFillTx/>
                <a:latin typeface="Liberation Serif" pitchFamily="18"/>
                <a:ea typeface="DejaVu Sans" pitchFamily="2"/>
                <a:cs typeface="DejaVu Sans" pitchFamily="2"/>
              </a:defRPr>
            </a:lvl1pPr>
          </a:lstStyle>
          <a:p>
            <a:pPr lvl="0"/>
            <a:endParaRPr lang="en-GB"/>
          </a:p>
        </p:txBody>
      </p:sp>
      <p:sp>
        <p:nvSpPr>
          <p:cNvPr id="5" name="Marcador de fecha 4">
            <a:extLst>
              <a:ext uri="{FF2B5EF4-FFF2-40B4-BE49-F238E27FC236}">
                <a16:creationId xmlns:a16="http://schemas.microsoft.com/office/drawing/2014/main" id="{81F39749-261B-458A-A8DB-D3B8A9BA2807}"/>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n-GB" sz="1400" b="0" i="0" u="none" strike="noStrike" kern="1200" cap="none" spc="0" baseline="0">
                <a:solidFill>
                  <a:srgbClr val="000000"/>
                </a:solidFill>
                <a:uFillTx/>
                <a:latin typeface="Liberation Serif" pitchFamily="18"/>
                <a:ea typeface="DejaVu Sans" pitchFamily="2"/>
                <a:cs typeface="DejaVu Sans" pitchFamily="2"/>
              </a:defRPr>
            </a:lvl1pPr>
          </a:lstStyle>
          <a:p>
            <a:pPr lvl="0"/>
            <a:endParaRPr lang="en-GB"/>
          </a:p>
        </p:txBody>
      </p:sp>
      <p:sp>
        <p:nvSpPr>
          <p:cNvPr id="6" name="Marcador de pie de página 5">
            <a:extLst>
              <a:ext uri="{FF2B5EF4-FFF2-40B4-BE49-F238E27FC236}">
                <a16:creationId xmlns:a16="http://schemas.microsoft.com/office/drawing/2014/main" id="{3E4538B6-68FE-4CD6-92CC-F55C4354B8C4}"/>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en-GB" sz="1400" b="0" i="0" u="none" strike="noStrike" kern="1200" cap="none" spc="0" baseline="0">
                <a:solidFill>
                  <a:srgbClr val="000000"/>
                </a:solidFill>
                <a:uFillTx/>
                <a:latin typeface="Liberation Serif" pitchFamily="18"/>
                <a:ea typeface="DejaVu Sans" pitchFamily="2"/>
                <a:cs typeface="DejaVu Sans" pitchFamily="2"/>
              </a:defRPr>
            </a:lvl1pPr>
          </a:lstStyle>
          <a:p>
            <a:pPr lvl="0"/>
            <a:endParaRPr lang="en-GB"/>
          </a:p>
        </p:txBody>
      </p:sp>
      <p:sp>
        <p:nvSpPr>
          <p:cNvPr id="7" name="Marcador de número de diapositiva 6">
            <a:extLst>
              <a:ext uri="{FF2B5EF4-FFF2-40B4-BE49-F238E27FC236}">
                <a16:creationId xmlns:a16="http://schemas.microsoft.com/office/drawing/2014/main" id="{D07EEFB5-4E75-4B76-B516-5A717ACF7A7D}"/>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en-GB" sz="1400" b="0" i="0" u="none" strike="noStrike" kern="1200" cap="none" spc="0" baseline="0">
                <a:solidFill>
                  <a:srgbClr val="000000"/>
                </a:solidFill>
                <a:uFillTx/>
                <a:latin typeface="Liberation Serif" pitchFamily="18"/>
                <a:ea typeface="DejaVu Sans" pitchFamily="2"/>
                <a:cs typeface="DejaVu Sans" pitchFamily="2"/>
              </a:defRPr>
            </a:lvl1pPr>
          </a:lstStyle>
          <a:p>
            <a:pPr lvl="0"/>
            <a:fld id="{C0EA8112-5877-4575-BC9C-B01361708D45}" type="slidenum">
              <a:t>‹Nº›</a:t>
            </a:fld>
            <a:endParaRPr lang="en-GB"/>
          </a:p>
        </p:txBody>
      </p:sp>
    </p:spTree>
    <p:extLst>
      <p:ext uri="{BB962C8B-B14F-4D97-AF65-F5344CB8AC3E}">
        <p14:creationId xmlns:p14="http://schemas.microsoft.com/office/powerpoint/2010/main" val="3746775749"/>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GB" sz="2000" b="0" i="0" u="none" strike="noStrike" kern="1200" cap="none" spc="0" baseline="0">
        <a:solidFill>
          <a:srgbClr val="000000"/>
        </a:solidFill>
        <a:uFillTx/>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9C1E6162-9970-4AB2-BB21-F30D3D1B38E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62B1A4-A674-45F2-ADB5-6029AA396B0F}" type="slidenum">
              <a:t>1</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8A4E23A9-B4B7-4E3E-A9B4-4125E355BCC0}"/>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C9A53312-6491-429E-AD86-4F1BAC8E5100}"/>
              </a:ext>
            </a:extLst>
          </p:cNvPr>
          <p:cNvSpPr txBox="1">
            <a:spLocks noGrp="1"/>
          </p:cNvSpPr>
          <p:nvPr>
            <p:ph type="body" sz="quarter" idx="1"/>
          </p:nvPr>
        </p:nvSpPr>
        <p:spPr/>
        <p:txBody>
          <a:bodyPr>
            <a:spAutoFit/>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F9CD33F8-E10F-4165-9CBF-79BBC14D820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8784044-0763-40D0-B3E3-C4E3BFE6C485}" type="slidenum">
              <a:t>10</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E0A2A998-5F25-4AB5-B013-59C8E6E232FF}"/>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79B01C4F-756B-40AC-9B98-56DE4D2930A9}"/>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F9CD33F8-E10F-4165-9CBF-79BBC14D820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8784044-0763-40D0-B3E3-C4E3BFE6C485}" type="slidenum">
              <a:t>11</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E0A2A998-5F25-4AB5-B013-59C8E6E232FF}"/>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79B01C4F-756B-40AC-9B98-56DE4D2930A9}"/>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29602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12</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13</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35128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14</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83058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15</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4289342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16</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68898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17</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22660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18</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80376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19</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02807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912FBDD2-F6D5-416E-97F0-5D668445A18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A75D93-BBB4-402A-8DA2-A91C21B0F7D6}" type="slidenum">
              <a:t>2</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8B42480A-5170-45D4-B52D-272CE7A49BE4}"/>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A8E164B1-1505-460E-B9D6-88EC0DD5B1B7}"/>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401AB11B-FB32-4A56-B68A-485D8ADB10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D40D11-8860-499E-974F-9E2E2C80D8AE}" type="slidenum">
              <a:t>20</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130D49C4-4CD8-470C-AC7B-35564A68D478}"/>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92985EA1-F2BA-4827-9B67-E5D42B2D49F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91292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C2B42DA0-B1A6-4EE7-AAEB-97064623D48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6EF2FC2-9CE8-44F4-9404-4F25D2811154}" type="slidenum">
              <a:t>3</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C80E07B3-6E69-413F-B78C-A29DEEB05484}"/>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2F87F062-A5EF-4426-B0C0-93AF29F4F40C}"/>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EE649B45-DDA3-436B-A5AA-344A34A1F1A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69D234F-69F1-423B-ABBF-A9E46AD67921}" type="slidenum">
              <a:t>4</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41C987CC-61BA-4F97-BFB1-028341EF06CA}"/>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A827DD5A-A158-4C1A-A2D5-BD780E17583E}"/>
              </a:ext>
            </a:extLst>
          </p:cNvPr>
          <p:cNvSpPr txBox="1">
            <a:spLocks noGrp="1"/>
          </p:cNvSpPr>
          <p:nvPr>
            <p:ph type="body" sz="quarter" idx="1"/>
          </p:nvPr>
        </p:nvSpPr>
        <p:spPr/>
        <p:txBody>
          <a:bodyPr/>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EE649B45-DDA3-436B-A5AA-344A34A1F1A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69D234F-69F1-423B-ABBF-A9E46AD67921}" type="slidenum">
              <a:t>5</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41C987CC-61BA-4F97-BFB1-028341EF06CA}"/>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A827DD5A-A158-4C1A-A2D5-BD780E17583E}"/>
              </a:ext>
            </a:extLst>
          </p:cNvPr>
          <p:cNvSpPr txBox="1">
            <a:spLocks noGrp="1"/>
          </p:cNvSpPr>
          <p:nvPr>
            <p:ph type="body" sz="quarter" idx="1"/>
          </p:nvPr>
        </p:nvSpPr>
        <p:spPr/>
        <p:txBody>
          <a:bodyPr/>
          <a:lstStyle/>
          <a:p>
            <a:endParaRPr lang="en-GB" dirty="0"/>
          </a:p>
        </p:txBody>
      </p:sp>
    </p:spTree>
    <p:extLst>
      <p:ext uri="{BB962C8B-B14F-4D97-AF65-F5344CB8AC3E}">
        <p14:creationId xmlns:p14="http://schemas.microsoft.com/office/powerpoint/2010/main" val="266478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675B3E0B-2D00-4286-A6E7-A5D07827C60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DA9C9CE-7CD0-4FD5-8339-BA007440256A}" type="slidenum">
              <a:t>6</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329B9E88-035D-42E4-9C53-A3E4F121C9CF}"/>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4A399DD4-7E60-4C7C-AB4A-18CC46BBA0D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ADA8BB5D-A619-43B2-B7BA-933EA04B857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B033995-DC1C-40C4-81B9-B7DF7A157EAB}" type="slidenum">
              <a:t>7</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7125C6BF-F8B0-4916-82A8-1644AA8ABAD4}"/>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ED84BE16-7B46-4174-9AD0-D66370F33D5F}"/>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A2453517-8222-4133-90B9-241A9F1B509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B393C63-4A77-4853-B727-577664FCB6A4}" type="slidenum">
              <a:t>8</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9A11E627-2FCF-40EC-A109-B6785C4DCB45}"/>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7A85E5A4-14AB-42DF-8DD8-4A2C8AE2DF95}"/>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D048278F-C4F1-4332-BB00-8C2A119BCD7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80CE1A-DF30-484F-B344-40A05D6C4450}" type="slidenum">
              <a:t>9</a:t>
            </a:fld>
            <a:endParaRPr lang="en-GB" sz="1400" b="0" i="0" u="none" strike="noStrike" kern="1200" cap="none" spc="0" baseline="0">
              <a:solidFill>
                <a:srgbClr val="000000"/>
              </a:solidFill>
              <a:uFillTx/>
              <a:latin typeface="Liberation Serif" pitchFamily="18"/>
              <a:ea typeface="DejaVu Sans" pitchFamily="2"/>
              <a:cs typeface="DejaVu Sans" pitchFamily="2"/>
            </a:endParaRPr>
          </a:p>
        </p:txBody>
      </p:sp>
      <p:sp>
        <p:nvSpPr>
          <p:cNvPr id="3" name="Marcador de imagen de diapositiva 1">
            <a:extLst>
              <a:ext uri="{FF2B5EF4-FFF2-40B4-BE49-F238E27FC236}">
                <a16:creationId xmlns:a16="http://schemas.microsoft.com/office/drawing/2014/main" id="{EFABC361-CB8B-44E0-933B-118108EC3060}"/>
              </a:ext>
            </a:extLst>
          </p:cNvPr>
          <p:cNvSpPr>
            <a:spLocks noGrp="1" noRot="1" noChangeAspect="1"/>
          </p:cNvSpPr>
          <p:nvPr>
            <p:ph type="sldImg"/>
          </p:nvPr>
        </p:nvSpPr>
        <p:spPr>
          <a:xfrm>
            <a:off x="1106488" y="812800"/>
            <a:ext cx="5345112" cy="4008438"/>
          </a:xfrm>
          <a:solidFill>
            <a:srgbClr val="729FCF"/>
          </a:solidFill>
          <a:ln w="25402">
            <a:solidFill>
              <a:srgbClr val="3465A4"/>
            </a:solidFill>
            <a:prstDash val="solid"/>
          </a:ln>
        </p:spPr>
      </p:sp>
      <p:sp>
        <p:nvSpPr>
          <p:cNvPr id="4" name="Marcador de notas 2">
            <a:extLst>
              <a:ext uri="{FF2B5EF4-FFF2-40B4-BE49-F238E27FC236}">
                <a16:creationId xmlns:a16="http://schemas.microsoft.com/office/drawing/2014/main" id="{645727C7-9C6F-4AFA-93EF-3FD03FF8AFCA}"/>
              </a:ext>
            </a:extLst>
          </p:cNvPr>
          <p:cNvSpPr txBox="1">
            <a:spLocks noGrp="1"/>
          </p:cNvSpPr>
          <p:nvPr>
            <p:ph type="body" sz="quarter"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33321" y="1950592"/>
            <a:ext cx="7805237" cy="2015914"/>
          </a:xfrm>
        </p:spPr>
        <p:txBody>
          <a:bodyPr anchor="b">
            <a:normAutofit/>
          </a:bodyPr>
          <a:lstStyle>
            <a:lvl1pPr algn="ctr">
              <a:defRPr sz="595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3321" y="3966503"/>
            <a:ext cx="7805237" cy="1157284"/>
          </a:xfrm>
        </p:spPr>
        <p:txBody>
          <a:bodyPr anchor="t"/>
          <a:lstStyle>
            <a:lvl1pPr marL="0" indent="0" algn="ctr">
              <a:buNone/>
              <a:defRPr>
                <a:solidFill>
                  <a:schemeClr val="tx1"/>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5C7E5167-5CF4-415D-A34D-6C6E4C2DD13D}" type="slidenum">
              <a:rPr lang="en-GB" smtClean="0"/>
              <a:t>‹Nº›</a:t>
            </a:fld>
            <a:endParaRPr lang="en-GB"/>
          </a:p>
        </p:txBody>
      </p:sp>
    </p:spTree>
    <p:extLst>
      <p:ext uri="{BB962C8B-B14F-4D97-AF65-F5344CB8AC3E}">
        <p14:creationId xmlns:p14="http://schemas.microsoft.com/office/powerpoint/2010/main" val="3353709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03" y="595344"/>
            <a:ext cx="8440219" cy="4226687"/>
          </a:xfrm>
          <a:prstGeom prst="rect">
            <a:avLst/>
          </a:prstGeom>
        </p:spPr>
      </p:pic>
      <p:sp>
        <p:nvSpPr>
          <p:cNvPr id="2" name="Title 1"/>
          <p:cNvSpPr>
            <a:spLocks noGrp="1"/>
          </p:cNvSpPr>
          <p:nvPr>
            <p:ph type="title"/>
          </p:nvPr>
        </p:nvSpPr>
        <p:spPr>
          <a:xfrm>
            <a:off x="755556" y="5032348"/>
            <a:ext cx="8562021" cy="599077"/>
          </a:xfrm>
        </p:spPr>
        <p:txBody>
          <a:bodyPr anchor="b">
            <a:normAutofit/>
          </a:bodyPr>
          <a:lstStyle>
            <a:lvl1pPr algn="ctr">
              <a:defRPr sz="3086"/>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21090" y="766121"/>
            <a:ext cx="8031868" cy="3886399"/>
          </a:xfrm>
          <a:effectLst>
            <a:outerShdw blurRad="38100" dist="25400" dir="4440000">
              <a:srgbClr val="000000">
                <a:alpha val="36000"/>
              </a:srgbClr>
            </a:outerShdw>
          </a:effectLst>
        </p:spPr>
        <p:txBody>
          <a:bodyPr anchor="t">
            <a:normAutofit/>
          </a:bodyPr>
          <a:lstStyle>
            <a:lvl1pPr marL="0" indent="0" algn="ctr">
              <a:buNone/>
              <a:defRPr sz="2205"/>
            </a:lvl1pPr>
            <a:lvl2pPr marL="503972" indent="0">
              <a:buNone/>
              <a:defRPr sz="2205"/>
            </a:lvl2pPr>
            <a:lvl3pPr marL="1007943" indent="0">
              <a:buNone/>
              <a:defRPr sz="2205"/>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55546" y="5631427"/>
            <a:ext cx="8560728" cy="752299"/>
          </a:xfrm>
        </p:spPr>
        <p:txBody>
          <a:bodyPr anchor="t"/>
          <a:lstStyle>
            <a:lvl1pPr marL="0" indent="0" algn="ctr">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243275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55546" y="670689"/>
            <a:ext cx="8560728" cy="3895960"/>
          </a:xfrm>
        </p:spPr>
        <p:txBody>
          <a:bodyPr anchor="ctr"/>
          <a:lstStyle>
            <a:lvl1pPr>
              <a:defRPr sz="3527"/>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755546" y="4734641"/>
            <a:ext cx="8560728" cy="1655485"/>
          </a:xfrm>
        </p:spPr>
        <p:txBody>
          <a:bodyPr anchor="ctr"/>
          <a:lstStyle>
            <a:lvl1pPr marL="0" indent="0" algn="ctr">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1674741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5761" y="671971"/>
            <a:ext cx="7691729" cy="3299122"/>
          </a:xfrm>
        </p:spPr>
        <p:txBody>
          <a:bodyPr anchor="ctr"/>
          <a:lstStyle>
            <a:lvl1pPr>
              <a:defRPr sz="3527"/>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22669" y="3979393"/>
            <a:ext cx="7236601" cy="587257"/>
          </a:xfrm>
        </p:spPr>
        <p:txBody>
          <a:bodyPr anchor="t">
            <a:normAutofit/>
          </a:bodyPr>
          <a:lstStyle>
            <a:lvl1pPr marL="0" indent="0" algn="r">
              <a:buNone/>
              <a:defRPr sz="1543"/>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Editar los estilos de texto del patrón</a:t>
            </a:r>
          </a:p>
        </p:txBody>
      </p:sp>
      <p:sp>
        <p:nvSpPr>
          <p:cNvPr id="4" name="Text Placeholder 3"/>
          <p:cNvSpPr>
            <a:spLocks noGrp="1"/>
          </p:cNvSpPr>
          <p:nvPr>
            <p:ph type="body" sz="half" idx="2"/>
          </p:nvPr>
        </p:nvSpPr>
        <p:spPr>
          <a:xfrm>
            <a:off x="755546" y="4744752"/>
            <a:ext cx="8560728" cy="1641894"/>
          </a:xfrm>
        </p:spPr>
        <p:txBody>
          <a:bodyPr anchor="ctr">
            <a:normAutofit/>
          </a:bodyPr>
          <a:lstStyle>
            <a:lvl1pPr marL="0" indent="0" algn="ctr">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12881DF6-7B04-4466-A9F3-B2334053B7ED}" type="slidenum">
              <a:rPr lang="en-GB" smtClean="0"/>
              <a:t>‹Nº›</a:t>
            </a:fld>
            <a:endParaRPr lang="en-GB"/>
          </a:p>
        </p:txBody>
      </p:sp>
      <p:sp>
        <p:nvSpPr>
          <p:cNvPr id="11" name="TextBox 10"/>
          <p:cNvSpPr txBox="1"/>
          <p:nvPr/>
        </p:nvSpPr>
        <p:spPr>
          <a:xfrm>
            <a:off x="691730" y="963326"/>
            <a:ext cx="504031"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18" dirty="0">
                <a:solidFill>
                  <a:schemeClr val="tx1"/>
                </a:solidFill>
                <a:effectLst/>
              </a:rPr>
              <a:t>“</a:t>
            </a:r>
          </a:p>
        </p:txBody>
      </p:sp>
      <p:sp>
        <p:nvSpPr>
          <p:cNvPr id="13" name="TextBox 12"/>
          <p:cNvSpPr txBox="1"/>
          <p:nvPr/>
        </p:nvSpPr>
        <p:spPr>
          <a:xfrm>
            <a:off x="8630222" y="3233360"/>
            <a:ext cx="504031"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18" dirty="0">
                <a:solidFill>
                  <a:schemeClr val="tx1"/>
                </a:solidFill>
                <a:effectLst/>
              </a:rPr>
              <a:t>”</a:t>
            </a:r>
          </a:p>
        </p:txBody>
      </p:sp>
    </p:spTree>
    <p:extLst>
      <p:ext uri="{BB962C8B-B14F-4D97-AF65-F5344CB8AC3E}">
        <p14:creationId xmlns:p14="http://schemas.microsoft.com/office/powerpoint/2010/main" val="2402200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55546" y="2344561"/>
            <a:ext cx="8560728" cy="2768833"/>
          </a:xfrm>
        </p:spPr>
        <p:txBody>
          <a:bodyPr anchor="b"/>
          <a:lstStyle>
            <a:lvl1pPr>
              <a:defRPr sz="3527"/>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755539" y="5126377"/>
            <a:ext cx="8559435" cy="1257349"/>
          </a:xfrm>
        </p:spPr>
        <p:txBody>
          <a:bodyPr anchor="t"/>
          <a:lstStyle>
            <a:lvl1pPr marL="0" indent="0" algn="ctr">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73813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755546" y="671971"/>
            <a:ext cx="8560728" cy="1069741"/>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755546" y="2078911"/>
            <a:ext cx="2729329" cy="635222"/>
          </a:xfrm>
        </p:spPr>
        <p:txBody>
          <a:bodyPr anchor="b">
            <a:noAutofit/>
          </a:bodyPr>
          <a:lstStyle>
            <a:lvl1pPr marL="0" indent="0" algn="ctr">
              <a:buNone/>
              <a:defRPr sz="2646"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8" name="Text Placeholder 3"/>
          <p:cNvSpPr>
            <a:spLocks noGrp="1"/>
          </p:cNvSpPr>
          <p:nvPr>
            <p:ph type="body" sz="half" idx="15"/>
          </p:nvPr>
        </p:nvSpPr>
        <p:spPr>
          <a:xfrm>
            <a:off x="755546" y="2834878"/>
            <a:ext cx="2729329" cy="3548847"/>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9" name="Text Placeholder 4"/>
          <p:cNvSpPr>
            <a:spLocks noGrp="1"/>
          </p:cNvSpPr>
          <p:nvPr>
            <p:ph type="body" sz="quarter" idx="3"/>
          </p:nvPr>
        </p:nvSpPr>
        <p:spPr>
          <a:xfrm>
            <a:off x="3676642" y="2078911"/>
            <a:ext cx="2729329" cy="635222"/>
          </a:xfrm>
        </p:spPr>
        <p:txBody>
          <a:bodyPr anchor="b">
            <a:noAutofit/>
          </a:bodyPr>
          <a:lstStyle>
            <a:lvl1pPr marL="0" indent="0" algn="ctr">
              <a:buNone/>
              <a:defRPr sz="2646"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10" name="Text Placeholder 3"/>
          <p:cNvSpPr>
            <a:spLocks noGrp="1"/>
          </p:cNvSpPr>
          <p:nvPr>
            <p:ph type="body" sz="half" idx="16"/>
          </p:nvPr>
        </p:nvSpPr>
        <p:spPr>
          <a:xfrm>
            <a:off x="3672280" y="2834878"/>
            <a:ext cx="2729329" cy="3548847"/>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11" name="Text Placeholder 4"/>
          <p:cNvSpPr>
            <a:spLocks noGrp="1"/>
          </p:cNvSpPr>
          <p:nvPr>
            <p:ph type="body" sz="quarter" idx="13"/>
          </p:nvPr>
        </p:nvSpPr>
        <p:spPr>
          <a:xfrm>
            <a:off x="6586944" y="2078911"/>
            <a:ext cx="2729329" cy="635222"/>
          </a:xfrm>
        </p:spPr>
        <p:txBody>
          <a:bodyPr anchor="b">
            <a:noAutofit/>
          </a:bodyPr>
          <a:lstStyle>
            <a:lvl1pPr marL="0" indent="0" algn="ctr">
              <a:buNone/>
              <a:defRPr sz="2646"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12" name="Text Placeholder 3"/>
          <p:cNvSpPr>
            <a:spLocks noGrp="1"/>
          </p:cNvSpPr>
          <p:nvPr>
            <p:ph type="body" sz="half" idx="17"/>
          </p:nvPr>
        </p:nvSpPr>
        <p:spPr>
          <a:xfrm>
            <a:off x="6586944" y="2834878"/>
            <a:ext cx="2729329" cy="3548847"/>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3" name="Date Placeholder 2"/>
          <p:cNvSpPr>
            <a:spLocks noGrp="1"/>
          </p:cNvSpPr>
          <p:nvPr>
            <p:ph type="dt" sz="half" idx="10"/>
          </p:nvPr>
        </p:nvSpPr>
        <p:spPr/>
        <p:txBody>
          <a:bodyPr/>
          <a:lstStyle/>
          <a:p>
            <a:pPr lvl="0"/>
            <a:endParaRPr lang="en-GB"/>
          </a:p>
        </p:txBody>
      </p:sp>
      <p:sp>
        <p:nvSpPr>
          <p:cNvPr id="4" name="Footer Placeholder 3"/>
          <p:cNvSpPr>
            <a:spLocks noGrp="1"/>
          </p:cNvSpPr>
          <p:nvPr>
            <p:ph type="ftr" sz="quarter" idx="11"/>
          </p:nvPr>
        </p:nvSpPr>
        <p:spPr/>
        <p:txBody>
          <a:bodyPr/>
          <a:lstStyle/>
          <a:p>
            <a:pPr lvl="0"/>
            <a:endParaRPr lang="en-GB"/>
          </a:p>
        </p:txBody>
      </p:sp>
      <p:sp>
        <p:nvSpPr>
          <p:cNvPr id="5" name="Slide Number Placeholder 4"/>
          <p:cNvSpPr>
            <a:spLocks noGrp="1"/>
          </p:cNvSpPr>
          <p:nvPr>
            <p:ph type="sldNum" sz="quarter" idx="12"/>
          </p:nvPr>
        </p:nvSpPr>
        <p:spPr/>
        <p:txBody>
          <a:body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821326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65" y="2012877"/>
            <a:ext cx="2788098" cy="20211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200" y="2012877"/>
            <a:ext cx="2788098" cy="20211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279" y="2012877"/>
            <a:ext cx="2788098" cy="2021158"/>
          </a:xfrm>
          <a:prstGeom prst="rect">
            <a:avLst/>
          </a:prstGeom>
        </p:spPr>
      </p:pic>
      <p:sp>
        <p:nvSpPr>
          <p:cNvPr id="30" name="Title 1"/>
          <p:cNvSpPr>
            <a:spLocks noGrp="1"/>
          </p:cNvSpPr>
          <p:nvPr>
            <p:ph type="title"/>
          </p:nvPr>
        </p:nvSpPr>
        <p:spPr>
          <a:xfrm>
            <a:off x="755546" y="671971"/>
            <a:ext cx="8560728" cy="1069741"/>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755546" y="4303554"/>
            <a:ext cx="2729329" cy="635222"/>
          </a:xfrm>
        </p:spPr>
        <p:txBody>
          <a:bodyPr anchor="b">
            <a:noAutofit/>
          </a:bodyPr>
          <a:lstStyle>
            <a:lvl1pPr marL="0" indent="0" algn="ctr">
              <a:buNone/>
              <a:defRPr sz="2205"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20" name="Picture Placeholder 2"/>
          <p:cNvSpPr>
            <a:spLocks noGrp="1" noChangeAspect="1"/>
          </p:cNvSpPr>
          <p:nvPr>
            <p:ph type="pic" idx="15"/>
          </p:nvPr>
        </p:nvSpPr>
        <p:spPr>
          <a:xfrm>
            <a:off x="841790" y="2137298"/>
            <a:ext cx="2556841" cy="1766960"/>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755546" y="4938777"/>
            <a:ext cx="2729329" cy="1444951"/>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22" name="Text Placeholder 4"/>
          <p:cNvSpPr>
            <a:spLocks noGrp="1"/>
          </p:cNvSpPr>
          <p:nvPr>
            <p:ph type="body" sz="quarter" idx="3"/>
          </p:nvPr>
        </p:nvSpPr>
        <p:spPr>
          <a:xfrm>
            <a:off x="3673399" y="4303554"/>
            <a:ext cx="2729329" cy="635222"/>
          </a:xfrm>
        </p:spPr>
        <p:txBody>
          <a:bodyPr anchor="b">
            <a:noAutofit/>
          </a:bodyPr>
          <a:lstStyle>
            <a:lvl1pPr marL="0" indent="0" algn="ctr">
              <a:buNone/>
              <a:defRPr sz="2205"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23" name="Picture Placeholder 2"/>
          <p:cNvSpPr>
            <a:spLocks noGrp="1" noChangeAspect="1"/>
          </p:cNvSpPr>
          <p:nvPr>
            <p:ph type="pic" idx="21"/>
          </p:nvPr>
        </p:nvSpPr>
        <p:spPr>
          <a:xfrm>
            <a:off x="3758524" y="2137492"/>
            <a:ext cx="2556841" cy="177270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672280" y="4938776"/>
            <a:ext cx="2730448" cy="1444951"/>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25" name="Text Placeholder 4"/>
          <p:cNvSpPr>
            <a:spLocks noGrp="1"/>
          </p:cNvSpPr>
          <p:nvPr>
            <p:ph type="body" sz="quarter" idx="13"/>
          </p:nvPr>
        </p:nvSpPr>
        <p:spPr>
          <a:xfrm>
            <a:off x="6587048" y="4303554"/>
            <a:ext cx="2729329" cy="635222"/>
          </a:xfrm>
        </p:spPr>
        <p:txBody>
          <a:bodyPr anchor="b">
            <a:noAutofit/>
          </a:bodyPr>
          <a:lstStyle>
            <a:lvl1pPr marL="0" indent="0" algn="ctr">
              <a:buNone/>
              <a:defRPr sz="2205" b="0">
                <a:solidFill>
                  <a:schemeClr val="tx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26" name="Picture Placeholder 2"/>
          <p:cNvSpPr>
            <a:spLocks noGrp="1" noChangeAspect="1"/>
          </p:cNvSpPr>
          <p:nvPr>
            <p:ph type="pic" idx="22"/>
          </p:nvPr>
        </p:nvSpPr>
        <p:spPr>
          <a:xfrm>
            <a:off x="6677173" y="2132353"/>
            <a:ext cx="2556841" cy="177174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6586944" y="4938774"/>
            <a:ext cx="2729329" cy="1444953"/>
          </a:xfrm>
        </p:spPr>
        <p:txBody>
          <a:bodyPr anchor="t">
            <a:normAutofit/>
          </a:bodyPr>
          <a:lstStyle>
            <a:lvl1pPr marL="0" indent="0" algn="ctr">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3" name="Date Placeholder 2"/>
          <p:cNvSpPr>
            <a:spLocks noGrp="1"/>
          </p:cNvSpPr>
          <p:nvPr>
            <p:ph type="dt" sz="half" idx="10"/>
          </p:nvPr>
        </p:nvSpPr>
        <p:spPr/>
        <p:txBody>
          <a:bodyPr/>
          <a:lstStyle/>
          <a:p>
            <a:pPr lvl="0"/>
            <a:endParaRPr lang="en-GB"/>
          </a:p>
        </p:txBody>
      </p:sp>
      <p:sp>
        <p:nvSpPr>
          <p:cNvPr id="4" name="Footer Placeholder 3"/>
          <p:cNvSpPr>
            <a:spLocks noGrp="1"/>
          </p:cNvSpPr>
          <p:nvPr>
            <p:ph type="ftr" sz="quarter" idx="11"/>
          </p:nvPr>
        </p:nvSpPr>
        <p:spPr/>
        <p:txBody>
          <a:bodyPr/>
          <a:lstStyle/>
          <a:p>
            <a:pPr lvl="0"/>
            <a:endParaRPr lang="en-GB"/>
          </a:p>
        </p:txBody>
      </p:sp>
      <p:sp>
        <p:nvSpPr>
          <p:cNvPr id="5" name="Slide Number Placeholder 4"/>
          <p:cNvSpPr>
            <a:spLocks noGrp="1"/>
          </p:cNvSpPr>
          <p:nvPr>
            <p:ph type="sldNum" sz="quarter" idx="12"/>
          </p:nvPr>
        </p:nvSpPr>
        <p:spPr/>
        <p:txBody>
          <a:body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3305313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4CF9A50F-EAA0-4A3A-9C03-40A17C23BCD0}" type="slidenum">
              <a:rPr lang="en-GB" smtClean="0"/>
              <a:t>‹Nº›</a:t>
            </a:fld>
            <a:endParaRPr lang="en-GB"/>
          </a:p>
        </p:txBody>
      </p:sp>
    </p:spTree>
    <p:extLst>
      <p:ext uri="{BB962C8B-B14F-4D97-AF65-F5344CB8AC3E}">
        <p14:creationId xmlns:p14="http://schemas.microsoft.com/office/powerpoint/2010/main" val="429131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7408" y="671971"/>
            <a:ext cx="1888866" cy="5711756"/>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55548" y="671971"/>
            <a:ext cx="6545851" cy="5711756"/>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0496632E-AF62-45B5-9C9C-F8D44CF3518E}" type="slidenum">
              <a:rPr lang="en-GB" smtClean="0"/>
              <a:t>‹Nº›</a:t>
            </a:fld>
            <a:endParaRPr lang="en-GB"/>
          </a:p>
        </p:txBody>
      </p:sp>
    </p:spTree>
    <p:extLst>
      <p:ext uri="{BB962C8B-B14F-4D97-AF65-F5344CB8AC3E}">
        <p14:creationId xmlns:p14="http://schemas.microsoft.com/office/powerpoint/2010/main" val="5079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CBF15FCE-D472-46B8-83E4-0DCA7C66E7C6}" type="slidenum">
              <a:rPr lang="en-GB" smtClean="0"/>
              <a:t>‹Nº›</a:t>
            </a:fld>
            <a:endParaRPr lang="en-GB"/>
          </a:p>
        </p:txBody>
      </p:sp>
    </p:spTree>
    <p:extLst>
      <p:ext uri="{BB962C8B-B14F-4D97-AF65-F5344CB8AC3E}">
        <p14:creationId xmlns:p14="http://schemas.microsoft.com/office/powerpoint/2010/main" val="355760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71068" y="1941252"/>
            <a:ext cx="7929687" cy="2015928"/>
          </a:xfrm>
        </p:spPr>
        <p:txBody>
          <a:bodyPr anchor="b"/>
          <a:lstStyle>
            <a:lvl1pPr algn="ctr">
              <a:defRPr sz="4409"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71068" y="3957177"/>
            <a:ext cx="7929687" cy="1661248"/>
          </a:xfrm>
        </p:spPr>
        <p:txBody>
          <a:bodyPr anchor="t"/>
          <a:lstStyle>
            <a:lvl1pPr marL="0" indent="0" algn="ctr">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EBE24B53-2552-4C2B-9AB2-BDE86D8D4D18}" type="slidenum">
              <a:rPr lang="en-GB" smtClean="0"/>
              <a:t>‹Nº›</a:t>
            </a:fld>
            <a:endParaRPr lang="en-GB"/>
          </a:p>
        </p:txBody>
      </p:sp>
    </p:spTree>
    <p:extLst>
      <p:ext uri="{BB962C8B-B14F-4D97-AF65-F5344CB8AC3E}">
        <p14:creationId xmlns:p14="http://schemas.microsoft.com/office/powerpoint/2010/main" val="187620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55548" y="1909704"/>
            <a:ext cx="4184135" cy="4474020"/>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28694" y="1909706"/>
            <a:ext cx="4187581" cy="4474021"/>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6BAD19D0-2AD5-460B-959B-E202C851EFB9}" type="slidenum">
              <a:rPr lang="en-GB" smtClean="0"/>
              <a:t>‹Nº›</a:t>
            </a:fld>
            <a:endParaRPr lang="en-GB"/>
          </a:p>
        </p:txBody>
      </p:sp>
    </p:spTree>
    <p:extLst>
      <p:ext uri="{BB962C8B-B14F-4D97-AF65-F5344CB8AC3E}">
        <p14:creationId xmlns:p14="http://schemas.microsoft.com/office/powerpoint/2010/main" val="420435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46" y="1951454"/>
            <a:ext cx="4175371" cy="4533769"/>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904" y="1951454"/>
            <a:ext cx="4175371" cy="4533769"/>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678" y="2023028"/>
            <a:ext cx="4031873" cy="600634"/>
          </a:xfrm>
        </p:spPr>
        <p:txBody>
          <a:bodyPr anchor="b">
            <a:noAutofit/>
          </a:bodyPr>
          <a:lstStyle>
            <a:lvl1pPr marL="0" indent="0" algn="ctr">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4" name="Content Placeholder 3"/>
          <p:cNvSpPr>
            <a:spLocks noGrp="1"/>
          </p:cNvSpPr>
          <p:nvPr>
            <p:ph sz="half" idx="2"/>
          </p:nvPr>
        </p:nvSpPr>
        <p:spPr>
          <a:xfrm>
            <a:off x="831678" y="2623662"/>
            <a:ext cx="4031873" cy="3760065"/>
          </a:xfrm>
        </p:spPr>
        <p:txBody>
          <a:bodyPr anchor="t">
            <a:normAutofit/>
          </a:bodyPr>
          <a:lstStyle>
            <a:lvl1pPr>
              <a:defRPr sz="1984"/>
            </a:lvl1pPr>
            <a:lvl2pPr>
              <a:defRPr sz="1764"/>
            </a:lvl2pPr>
            <a:lvl3pPr>
              <a:defRPr sz="1543"/>
            </a:lvl3pPr>
            <a:lvl4pPr>
              <a:defRPr sz="1323"/>
            </a:lvl4pPr>
            <a:lvl5pPr>
              <a:defRPr sz="1323"/>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204822" y="2023029"/>
            <a:ext cx="4047572" cy="600633"/>
          </a:xfrm>
        </p:spPr>
        <p:txBody>
          <a:bodyPr anchor="b">
            <a:noAutofit/>
          </a:bodyPr>
          <a:lstStyle>
            <a:lvl1pPr marL="0" indent="0" algn="ctr">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Editar los estilos de texto del patrón</a:t>
            </a:r>
          </a:p>
        </p:txBody>
      </p:sp>
      <p:sp>
        <p:nvSpPr>
          <p:cNvPr id="6" name="Content Placeholder 5"/>
          <p:cNvSpPr>
            <a:spLocks noGrp="1"/>
          </p:cNvSpPr>
          <p:nvPr>
            <p:ph sz="quarter" idx="4"/>
          </p:nvPr>
        </p:nvSpPr>
        <p:spPr>
          <a:xfrm>
            <a:off x="5204822" y="2623662"/>
            <a:ext cx="4047572" cy="3760065"/>
          </a:xfrm>
        </p:spPr>
        <p:txBody>
          <a:bodyPr anchor="t">
            <a:normAutofit/>
          </a:bodyPr>
          <a:lstStyle>
            <a:lvl1pPr>
              <a:defRPr sz="1984"/>
            </a:lvl1pPr>
            <a:lvl2pPr>
              <a:defRPr sz="1764"/>
            </a:lvl2pPr>
            <a:lvl3pPr>
              <a:defRPr sz="1543"/>
            </a:lvl3pPr>
            <a:lvl4pPr>
              <a:defRPr sz="1323"/>
            </a:lvl4pPr>
            <a:lvl5pPr>
              <a:defRPr sz="1323"/>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lvl="0"/>
            <a:endParaRPr lang="en-GB"/>
          </a:p>
        </p:txBody>
      </p:sp>
      <p:sp>
        <p:nvSpPr>
          <p:cNvPr id="8" name="Footer Placeholder 7"/>
          <p:cNvSpPr>
            <a:spLocks noGrp="1"/>
          </p:cNvSpPr>
          <p:nvPr>
            <p:ph type="ftr" sz="quarter" idx="11"/>
          </p:nvPr>
        </p:nvSpPr>
        <p:spPr/>
        <p:txBody>
          <a:bodyPr/>
          <a:lstStyle/>
          <a:p>
            <a:pPr lvl="0"/>
            <a:endParaRPr lang="en-GB"/>
          </a:p>
        </p:txBody>
      </p:sp>
      <p:sp>
        <p:nvSpPr>
          <p:cNvPr id="9" name="Slide Number Placeholder 8"/>
          <p:cNvSpPr>
            <a:spLocks noGrp="1"/>
          </p:cNvSpPr>
          <p:nvPr>
            <p:ph type="sldNum" sz="quarter" idx="12"/>
          </p:nvPr>
        </p:nvSpPr>
        <p:spPr/>
        <p:txBody>
          <a:bodyPr/>
          <a:lstStyle/>
          <a:p>
            <a:pPr lvl="0"/>
            <a:fld id="{03E5E096-62EE-4516-A000-FC4E0CDFF165}" type="slidenum">
              <a:rPr lang="en-GB" smtClean="0"/>
              <a:t>‹Nº›</a:t>
            </a:fld>
            <a:endParaRPr lang="en-GB"/>
          </a:p>
        </p:txBody>
      </p:sp>
    </p:spTree>
    <p:extLst>
      <p:ext uri="{BB962C8B-B14F-4D97-AF65-F5344CB8AC3E}">
        <p14:creationId xmlns:p14="http://schemas.microsoft.com/office/powerpoint/2010/main" val="332803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lvl="0"/>
            <a:endParaRPr lang="en-GB"/>
          </a:p>
        </p:txBody>
      </p:sp>
      <p:sp>
        <p:nvSpPr>
          <p:cNvPr id="4" name="Footer Placeholder 3"/>
          <p:cNvSpPr>
            <a:spLocks noGrp="1"/>
          </p:cNvSpPr>
          <p:nvPr>
            <p:ph type="ftr" sz="quarter" idx="11"/>
          </p:nvPr>
        </p:nvSpPr>
        <p:spPr/>
        <p:txBody>
          <a:bodyPr/>
          <a:lstStyle/>
          <a:p>
            <a:pPr lvl="0"/>
            <a:endParaRPr lang="en-GB"/>
          </a:p>
        </p:txBody>
      </p:sp>
      <p:sp>
        <p:nvSpPr>
          <p:cNvPr id="5" name="Slide Number Placeholder 4"/>
          <p:cNvSpPr>
            <a:spLocks noGrp="1"/>
          </p:cNvSpPr>
          <p:nvPr>
            <p:ph type="sldNum" sz="quarter" idx="12"/>
          </p:nvPr>
        </p:nvSpPr>
        <p:spPr/>
        <p:txBody>
          <a:bodyPr/>
          <a:lstStyle/>
          <a:p>
            <a:pPr lvl="0"/>
            <a:fld id="{0A6D659D-FE15-4A91-AD87-627445BC1D8D}" type="slidenum">
              <a:rPr lang="en-GB" smtClean="0"/>
              <a:t>‹Nº›</a:t>
            </a:fld>
            <a:endParaRPr lang="en-GB"/>
          </a:p>
        </p:txBody>
      </p:sp>
    </p:spTree>
    <p:extLst>
      <p:ext uri="{BB962C8B-B14F-4D97-AF65-F5344CB8AC3E}">
        <p14:creationId xmlns:p14="http://schemas.microsoft.com/office/powerpoint/2010/main" val="166792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GB"/>
          </a:p>
        </p:txBody>
      </p:sp>
      <p:sp>
        <p:nvSpPr>
          <p:cNvPr id="3" name="Footer Placeholder 2"/>
          <p:cNvSpPr>
            <a:spLocks noGrp="1"/>
          </p:cNvSpPr>
          <p:nvPr>
            <p:ph type="ftr" sz="quarter" idx="11"/>
          </p:nvPr>
        </p:nvSpPr>
        <p:spPr/>
        <p:txBody>
          <a:bodyPr/>
          <a:lstStyle/>
          <a:p>
            <a:pPr lvl="0"/>
            <a:endParaRPr lang="en-GB"/>
          </a:p>
        </p:txBody>
      </p:sp>
      <p:sp>
        <p:nvSpPr>
          <p:cNvPr id="4" name="Slide Number Placeholder 3"/>
          <p:cNvSpPr>
            <a:spLocks noGrp="1"/>
          </p:cNvSpPr>
          <p:nvPr>
            <p:ph type="sldNum" sz="quarter" idx="12"/>
          </p:nvPr>
        </p:nvSpPr>
        <p:spPr/>
        <p:txBody>
          <a:bodyPr/>
          <a:lstStyle/>
          <a:p>
            <a:pPr lvl="0"/>
            <a:fld id="{059FA9F0-E019-4363-AACE-8DFBF7512E98}" type="slidenum">
              <a:rPr lang="en-GB" smtClean="0"/>
              <a:t>‹Nº›</a:t>
            </a:fld>
            <a:endParaRPr lang="en-GB"/>
          </a:p>
        </p:txBody>
      </p:sp>
    </p:spTree>
    <p:extLst>
      <p:ext uri="{BB962C8B-B14F-4D97-AF65-F5344CB8AC3E}">
        <p14:creationId xmlns:p14="http://schemas.microsoft.com/office/powerpoint/2010/main" val="402272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5548" y="671971"/>
            <a:ext cx="3064941" cy="2008327"/>
          </a:xfrm>
        </p:spPr>
        <p:txBody>
          <a:bodyPr anchor="b">
            <a:normAutofit/>
          </a:bodyPr>
          <a:lstStyle>
            <a:lvl1pPr algn="ctr">
              <a:defRPr sz="2646"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014749" y="671971"/>
            <a:ext cx="5301526" cy="5711754"/>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55548" y="2680299"/>
            <a:ext cx="3064941" cy="3703426"/>
          </a:xfrm>
        </p:spPr>
        <p:txBody>
          <a:bodyPr anchor="t">
            <a:normAutofit/>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3327A37A-3E35-4556-8A54-8C8ED034CB2A}" type="slidenum">
              <a:rPr lang="en-GB" smtClean="0"/>
              <a:t>‹Nº›</a:t>
            </a:fld>
            <a:endParaRPr lang="en-GB"/>
          </a:p>
        </p:txBody>
      </p:sp>
    </p:spTree>
    <p:extLst>
      <p:ext uri="{BB962C8B-B14F-4D97-AF65-F5344CB8AC3E}">
        <p14:creationId xmlns:p14="http://schemas.microsoft.com/office/powerpoint/2010/main" val="414891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262" y="672327"/>
            <a:ext cx="3779293" cy="5738069"/>
          </a:xfrm>
          <a:prstGeom prst="rect">
            <a:avLst/>
          </a:prstGeom>
        </p:spPr>
      </p:pic>
      <p:sp>
        <p:nvSpPr>
          <p:cNvPr id="2" name="Title 1"/>
          <p:cNvSpPr>
            <a:spLocks noGrp="1"/>
          </p:cNvSpPr>
          <p:nvPr>
            <p:ph type="title"/>
          </p:nvPr>
        </p:nvSpPr>
        <p:spPr>
          <a:xfrm>
            <a:off x="755547" y="672327"/>
            <a:ext cx="4326683" cy="2016506"/>
          </a:xfrm>
        </p:spPr>
        <p:txBody>
          <a:bodyPr anchor="b">
            <a:noAutofit/>
          </a:bodyPr>
          <a:lstStyle>
            <a:lvl1pPr algn="ctr">
              <a:defRPr sz="3527"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86498" y="820110"/>
            <a:ext cx="3489606" cy="5415476"/>
          </a:xfrm>
          <a:effectLst>
            <a:outerShdw blurRad="38100" dist="25400" dir="4440000">
              <a:srgbClr val="000000">
                <a:alpha val="36000"/>
              </a:srgbClr>
            </a:out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55547" y="2688833"/>
            <a:ext cx="4326683" cy="3721563"/>
          </a:xfrm>
        </p:spPr>
        <p:txBody>
          <a:bodyPr anchor="t">
            <a:normAutofit/>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s-ES"/>
              <a:t>Editar los estilos de texto del patrón</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842776CA-EC4A-4886-B742-2D0F56D898E6}" type="slidenum">
              <a:rPr lang="en-GB" smtClean="0"/>
              <a:t>‹Nº›</a:t>
            </a:fld>
            <a:endParaRPr lang="en-GB"/>
          </a:p>
        </p:txBody>
      </p:sp>
    </p:spTree>
    <p:extLst>
      <p:ext uri="{BB962C8B-B14F-4D97-AF65-F5344CB8AC3E}">
        <p14:creationId xmlns:p14="http://schemas.microsoft.com/office/powerpoint/2010/main" val="89609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5546" y="671971"/>
            <a:ext cx="8560728" cy="1069741"/>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55546" y="1909706"/>
            <a:ext cx="8560728" cy="447402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348955" y="6485223"/>
            <a:ext cx="2268141" cy="402483"/>
          </a:xfrm>
          <a:prstGeom prst="rect">
            <a:avLst/>
          </a:prstGeom>
        </p:spPr>
        <p:txBody>
          <a:bodyPr vert="horz" lIns="91440" tIns="45720" rIns="91440" bIns="45720" rtlCol="0" anchor="ctr"/>
          <a:lstStyle>
            <a:lvl1pPr algn="r">
              <a:defRPr sz="1102">
                <a:solidFill>
                  <a:schemeClr val="tx1">
                    <a:lumMod val="95000"/>
                  </a:schemeClr>
                </a:solidFill>
                <a:effectLst>
                  <a:outerShdw blurRad="50800" dist="38100" dir="2700000" algn="tl" rotWithShape="0">
                    <a:schemeClr val="bg1">
                      <a:alpha val="43000"/>
                    </a:schemeClr>
                  </a:outerShdw>
                </a:effectLst>
              </a:defRPr>
            </a:lvl1pPr>
          </a:lstStyle>
          <a:p>
            <a:pPr lvl="0"/>
            <a:endParaRPr lang="en-GB"/>
          </a:p>
        </p:txBody>
      </p:sp>
      <p:sp>
        <p:nvSpPr>
          <p:cNvPr id="5" name="Footer Placeholder 4"/>
          <p:cNvSpPr>
            <a:spLocks noGrp="1"/>
          </p:cNvSpPr>
          <p:nvPr>
            <p:ph type="ftr" sz="quarter" idx="3"/>
          </p:nvPr>
        </p:nvSpPr>
        <p:spPr>
          <a:xfrm>
            <a:off x="755548" y="6485223"/>
            <a:ext cx="5517278" cy="402483"/>
          </a:xfrm>
          <a:prstGeom prst="rect">
            <a:avLst/>
          </a:prstGeom>
        </p:spPr>
        <p:txBody>
          <a:bodyPr vert="horz" lIns="91440" tIns="45720" rIns="91440" bIns="45720" rtlCol="0" anchor="ctr"/>
          <a:lstStyle>
            <a:lvl1pPr algn="l">
              <a:defRPr sz="1102">
                <a:solidFill>
                  <a:schemeClr val="tx1">
                    <a:lumMod val="95000"/>
                  </a:schemeClr>
                </a:solidFill>
                <a:effectLst>
                  <a:outerShdw blurRad="50800" dist="38100" dir="2700000" algn="tl" rotWithShape="0">
                    <a:schemeClr val="bg1">
                      <a:alpha val="43000"/>
                    </a:schemeClr>
                  </a:outerShdw>
                </a:effectLst>
              </a:defRPr>
            </a:lvl1pPr>
          </a:lstStyle>
          <a:p>
            <a:pPr lvl="0"/>
            <a:endParaRPr lang="en-GB"/>
          </a:p>
        </p:txBody>
      </p:sp>
      <p:sp>
        <p:nvSpPr>
          <p:cNvPr id="6" name="Slide Number Placeholder 5"/>
          <p:cNvSpPr>
            <a:spLocks noGrp="1"/>
          </p:cNvSpPr>
          <p:nvPr>
            <p:ph type="sldNum" sz="quarter" idx="4"/>
          </p:nvPr>
        </p:nvSpPr>
        <p:spPr>
          <a:xfrm>
            <a:off x="8693226" y="6485223"/>
            <a:ext cx="623049" cy="402483"/>
          </a:xfrm>
          <a:prstGeom prst="rect">
            <a:avLst/>
          </a:prstGeom>
        </p:spPr>
        <p:txBody>
          <a:bodyPr vert="horz" lIns="91440" tIns="45720" rIns="91440" bIns="45720" rtlCol="0" anchor="ctr"/>
          <a:lstStyle>
            <a:lvl1pPr algn="r">
              <a:defRPr sz="1102">
                <a:solidFill>
                  <a:schemeClr val="tx1">
                    <a:lumMod val="95000"/>
                  </a:schemeClr>
                </a:solidFill>
                <a:effectLst>
                  <a:outerShdw blurRad="50800" dist="38100" dir="2700000" algn="tl" rotWithShape="0">
                    <a:schemeClr val="bg1">
                      <a:alpha val="43000"/>
                    </a:schemeClr>
                  </a:outerShdw>
                </a:effectLst>
              </a:defRPr>
            </a:lvl1pPr>
          </a:lstStyle>
          <a:p>
            <a:pPr lvl="0"/>
            <a:fld id="{12881DF6-7B04-4466-A9F3-B2334053B7ED}" type="slidenum">
              <a:rPr lang="en-GB" smtClean="0"/>
              <a:t>‹Nº›</a:t>
            </a:fld>
            <a:endParaRPr lang="en-GB"/>
          </a:p>
        </p:txBody>
      </p:sp>
    </p:spTree>
    <p:extLst>
      <p:ext uri="{BB962C8B-B14F-4D97-AF65-F5344CB8AC3E}">
        <p14:creationId xmlns:p14="http://schemas.microsoft.com/office/powerpoint/2010/main" val="638538597"/>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xStyles>
    <p:titleStyle>
      <a:lvl1pPr algn="ctr" defTabSz="503972" rtl="0" eaLnBrk="1" latinLnBrk="0" hangingPunct="1">
        <a:spcBef>
          <a:spcPct val="0"/>
        </a:spcBef>
        <a:buNone/>
        <a:defRPr sz="440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37304" algn="l" defTabSz="503972" rtl="0" eaLnBrk="1" latinLnBrk="0" hangingPunct="1">
        <a:spcBef>
          <a:spcPct val="20000"/>
        </a:spcBef>
        <a:spcAft>
          <a:spcPts val="661"/>
        </a:spcAft>
        <a:buClr>
          <a:schemeClr val="tx2"/>
        </a:buClr>
        <a:buSzPct val="70000"/>
        <a:buFont typeface="Wingdings 2" charset="2"/>
        <a:buChar char=""/>
        <a:defRPr sz="2205"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93656" indent="-297621" algn="l" defTabSz="503972" rtl="0" eaLnBrk="1" latinLnBrk="0" hangingPunct="1">
        <a:spcBef>
          <a:spcPct val="20000"/>
        </a:spcBef>
        <a:spcAft>
          <a:spcPts val="661"/>
        </a:spcAft>
        <a:buClr>
          <a:schemeClr val="tx2"/>
        </a:buClr>
        <a:buSzPct val="70000"/>
        <a:buFont typeface="Wingdings 2" charset="2"/>
        <a:buChar char=""/>
        <a:defRPr sz="198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130960" indent="-238097" algn="l" defTabSz="503972" rtl="0" eaLnBrk="1" latinLnBrk="0" hangingPunct="1">
        <a:spcBef>
          <a:spcPct val="20000"/>
        </a:spcBef>
        <a:spcAft>
          <a:spcPts val="661"/>
        </a:spcAft>
        <a:buClr>
          <a:schemeClr val="tx2"/>
        </a:buClr>
        <a:buSzPct val="70000"/>
        <a:buFont typeface="Wingdings 2" charset="2"/>
        <a:buChar char=""/>
        <a:defRPr sz="176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527788"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45250"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2069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64750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074315"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42396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jpg"/><Relationship Id="rId11" Type="http://schemas.openxmlformats.org/officeDocument/2006/relationships/image" Target="../media/image8.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hyperlink" Target="http://www.atnf.csiro.au/" TargetMode="External"/><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hyperlink" Target="http://hubblesite.or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7.m4a"/><Relationship Id="rId7"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4a"/><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page1">
    <p:bg>
      <p:bgPr>
        <a:blipFill>
          <a:blip r:embed="rId5"/>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89F6BCA-B841-4FC4-8C98-9E4F3D048083}"/>
              </a:ext>
            </a:extLst>
          </p:cNvPr>
          <p:cNvSpPr/>
          <p:nvPr/>
        </p:nvSpPr>
        <p:spPr>
          <a:xfrm>
            <a:off x="9358009" y="633881"/>
            <a:ext cx="564204" cy="59014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ítulo 1">
            <a:extLst>
              <a:ext uri="{FF2B5EF4-FFF2-40B4-BE49-F238E27FC236}">
                <a16:creationId xmlns:a16="http://schemas.microsoft.com/office/drawing/2014/main" id="{9E2D1A2A-B496-43DC-94D6-148E79A2DAC8}"/>
              </a:ext>
            </a:extLst>
          </p:cNvPr>
          <p:cNvSpPr txBox="1">
            <a:spLocks noGrp="1"/>
          </p:cNvSpPr>
          <p:nvPr>
            <p:ph type="title" idx="4294967295"/>
          </p:nvPr>
        </p:nvSpPr>
        <p:spPr>
          <a:xfrm>
            <a:off x="0" y="547231"/>
            <a:ext cx="10080625" cy="770852"/>
          </a:xfrm>
        </p:spPr>
        <p:txBody>
          <a:bodyPr wrap="square">
            <a:spAutoFit/>
          </a:bodyPr>
          <a:lstStyle/>
          <a:p>
            <a:pPr lvl="0"/>
            <a:r>
              <a:rPr lang="en-GB" b="1" dirty="0">
                <a:solidFill>
                  <a:srgbClr val="FFFFFF"/>
                </a:solidFill>
                <a:effectLst>
                  <a:outerShdw dist="17962" dir="2700000">
                    <a:srgbClr val="000000"/>
                  </a:outerShdw>
                </a:effectLst>
              </a:rPr>
              <a:t>Sergio Rueda (TFM. UOC-2018)</a:t>
            </a:r>
          </a:p>
        </p:txBody>
      </p:sp>
      <p:sp>
        <p:nvSpPr>
          <p:cNvPr id="3" name="Marcador de texto 2">
            <a:extLst>
              <a:ext uri="{FF2B5EF4-FFF2-40B4-BE49-F238E27FC236}">
                <a16:creationId xmlns:a16="http://schemas.microsoft.com/office/drawing/2014/main" id="{36183322-565F-45D5-9E22-F6AB0AB128E4}"/>
              </a:ext>
            </a:extLst>
          </p:cNvPr>
          <p:cNvSpPr txBox="1">
            <a:spLocks noGrp="1"/>
          </p:cNvSpPr>
          <p:nvPr>
            <p:ph type="body" idx="4294967295"/>
          </p:nvPr>
        </p:nvSpPr>
        <p:spPr>
          <a:xfrm>
            <a:off x="49306" y="2856006"/>
            <a:ext cx="10080625" cy="2090738"/>
          </a:xfrm>
        </p:spPr>
        <p:txBody>
          <a:bodyPr anchorCtr="1"/>
          <a:lstStyle/>
          <a:p>
            <a:pPr marL="40675" lvl="0" indent="0" algn="ctr">
              <a:buNone/>
            </a:pPr>
            <a:r>
              <a:rPr lang="es-ES" b="1" dirty="0">
                <a:solidFill>
                  <a:srgbClr val="FFFFFF"/>
                </a:solidFill>
              </a:rPr>
              <a:t>Diseño de una WSN para la estimación del seeing de la cúpula D080, en el Observatorio Astrofísico de Javalambre</a:t>
            </a:r>
          </a:p>
        </p:txBody>
      </p:sp>
      <p:pic>
        <p:nvPicPr>
          <p:cNvPr id="4" name="Marcador de posición de imagen 3">
            <a:extLst>
              <a:ext uri="{FF2B5EF4-FFF2-40B4-BE49-F238E27FC236}">
                <a16:creationId xmlns:a16="http://schemas.microsoft.com/office/drawing/2014/main" id="{ECD8EF78-2BDC-4346-ABD5-B592E641CD4E}"/>
              </a:ext>
            </a:extLst>
          </p:cNvPr>
          <p:cNvPicPr>
            <a:picLocks noGrp="1" noChangeAspect="1"/>
          </p:cNvPicPr>
          <p:nvPr>
            <p:ph type="pic" idx="4294967295"/>
          </p:nvPr>
        </p:nvPicPr>
        <p:blipFill>
          <a:blip r:embed="rId6">
            <a:lum/>
            <a:alphaModFix/>
          </a:blip>
          <a:srcRect/>
          <a:stretch>
            <a:fillRect/>
          </a:stretch>
        </p:blipFill>
        <p:spPr>
          <a:xfrm>
            <a:off x="7953375" y="5975350"/>
            <a:ext cx="2127250" cy="1081088"/>
          </a:xfrm>
        </p:spPr>
      </p:pic>
      <p:sp>
        <p:nvSpPr>
          <p:cNvPr id="5" name="Rectángulo 4">
            <a:extLst>
              <a:ext uri="{FF2B5EF4-FFF2-40B4-BE49-F238E27FC236}">
                <a16:creationId xmlns:a16="http://schemas.microsoft.com/office/drawing/2014/main" id="{42C61477-E3C6-40D1-B059-1E87547666EE}"/>
              </a:ext>
            </a:extLst>
          </p:cNvPr>
          <p:cNvSpPr/>
          <p:nvPr/>
        </p:nvSpPr>
        <p:spPr>
          <a:xfrm>
            <a:off x="6167" y="6594773"/>
            <a:ext cx="3494546" cy="461665"/>
          </a:xfrm>
          <a:prstGeom prst="rect">
            <a:avLst/>
          </a:prstGeom>
        </p:spPr>
        <p:txBody>
          <a:bodyPr wrap="none">
            <a:spAutoFit/>
          </a:bodyPr>
          <a:lstStyle/>
          <a:p>
            <a:r>
              <a:rPr lang="en-GB" sz="2400" b="1" i="1" dirty="0"/>
              <a:t>Consultor: </a:t>
            </a:r>
            <a:r>
              <a:rPr lang="en-GB" b="1" i="1" dirty="0"/>
              <a:t>Raúl </a:t>
            </a:r>
            <a:r>
              <a:rPr lang="en-GB" b="1" i="1" dirty="0" err="1"/>
              <a:t>Parada</a:t>
            </a:r>
            <a:r>
              <a:rPr lang="en-GB" b="1" i="1" dirty="0"/>
              <a:t> Medina</a:t>
            </a:r>
            <a:endParaRPr lang="es-ES" b="1"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endParaRPr>
          </a:p>
        </p:txBody>
      </p:sp>
      <p:pic>
        <p:nvPicPr>
          <p:cNvPr id="7" name="D1">
            <a:hlinkClick r:id="" action="ppaction://media"/>
            <a:extLst>
              <a:ext uri="{FF2B5EF4-FFF2-40B4-BE49-F238E27FC236}">
                <a16:creationId xmlns:a16="http://schemas.microsoft.com/office/drawing/2014/main" id="{F513C13C-3993-4DED-9A1D-4F8025735C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6911" y="74178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5">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4" name="Diagrama 6">
            <a:extLst>
              <a:ext uri="{FF2B5EF4-FFF2-40B4-BE49-F238E27FC236}">
                <a16:creationId xmlns:a16="http://schemas.microsoft.com/office/drawing/2014/main" id="{020FEC73-02C5-46BA-B9B5-BB439F8678D7}"/>
              </a:ext>
            </a:extLst>
          </p:cNvPr>
          <p:cNvSpPr/>
          <p:nvPr/>
        </p:nvSpPr>
        <p:spPr>
          <a:xfrm>
            <a:off x="450209" y="349936"/>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¿Qué aporta el proyecto?</a:t>
            </a:r>
            <a:endParaRPr lang="es-ES" sz="2600" b="1" i="1" u="none" strike="noStrike" kern="1200" cap="none" spc="0" baseline="0" dirty="0">
              <a:solidFill>
                <a:srgbClr val="FFFFFF"/>
              </a:solidFill>
              <a:uFillTx/>
              <a:latin typeface="Trebuchet MS"/>
            </a:endParaRPr>
          </a:p>
        </p:txBody>
      </p:sp>
      <p:sp>
        <p:nvSpPr>
          <p:cNvPr id="5" name="Rectángulo 4">
            <a:extLst>
              <a:ext uri="{FF2B5EF4-FFF2-40B4-BE49-F238E27FC236}">
                <a16:creationId xmlns:a16="http://schemas.microsoft.com/office/drawing/2014/main" id="{C86120BA-1BA5-4F89-B352-4E1DF9B1A1B4}"/>
              </a:ext>
            </a:extLst>
          </p:cNvPr>
          <p:cNvSpPr/>
          <p:nvPr/>
        </p:nvSpPr>
        <p:spPr>
          <a:xfrm>
            <a:off x="44823" y="1328831"/>
            <a:ext cx="10150679" cy="5408660"/>
          </a:xfrm>
          <a:prstGeom prst="rect">
            <a:avLst/>
          </a:prstGeom>
        </p:spPr>
        <p:txBody>
          <a:bodyPr wrap="square">
            <a:spAutoFit/>
          </a:bodyPr>
          <a:lstStyle/>
          <a:p>
            <a:pPr marL="377979"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Estado del arte en la medición del </a:t>
            </a:r>
            <a:r>
              <a:rPr lang="es-ES" b="1" i="1" dirty="0">
                <a:ln>
                  <a:solidFill>
                    <a:schemeClr val="bg1">
                      <a:lumMod val="75000"/>
                      <a:lumOff val="25000"/>
                      <a:alpha val="10000"/>
                    </a:schemeClr>
                  </a:solidFill>
                </a:ln>
                <a:solidFill>
                  <a:schemeClr val="accent1">
                    <a:lumMod val="75000"/>
                  </a:schemeClr>
                </a:solidFill>
              </a:rPr>
              <a:t>seeing</a:t>
            </a:r>
            <a:r>
              <a:rPr lang="es-ES" b="1" dirty="0">
                <a:ln>
                  <a:solidFill>
                    <a:schemeClr val="bg1">
                      <a:lumMod val="75000"/>
                      <a:lumOff val="25000"/>
                      <a:alpha val="10000"/>
                    </a:schemeClr>
                  </a:solidFill>
                </a:ln>
                <a:solidFill>
                  <a:schemeClr val="accent1">
                    <a:lumMod val="75000"/>
                  </a:schemeClr>
                </a:solidFill>
              </a:rPr>
              <a:t> en otros observatorios.</a:t>
            </a:r>
          </a:p>
          <a:p>
            <a:pPr marL="377979"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Estado del arte de las redes de sensores inalámbricas.</a:t>
            </a:r>
          </a:p>
          <a:p>
            <a:pPr marL="377979"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Introducción de las WSN en los observatorios astrofísicos profesionales.</a:t>
            </a:r>
          </a:p>
          <a:p>
            <a:pPr marL="377979"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Proporcionar un método sencillo, flexible y barato de medir la degradación del seeing en observatorios astrofísicos que puede ser exportado para otras cúpulas u otras instalaciones.</a:t>
            </a:r>
          </a:p>
          <a:p>
            <a:pPr marL="377979"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Posee dos vertientes:</a:t>
            </a:r>
          </a:p>
          <a:p>
            <a:pPr marL="835179" lvl="1"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rPr>
              <a:t>Una investigadora a largo plazo </a:t>
            </a:r>
            <a:r>
              <a:rPr lang="es-ES" b="1" dirty="0">
                <a:ln>
                  <a:solidFill>
                    <a:schemeClr val="bg1">
                      <a:lumMod val="75000"/>
                      <a:lumOff val="25000"/>
                      <a:alpha val="10000"/>
                    </a:schemeClr>
                  </a:solidFill>
                </a:ln>
                <a:solidFill>
                  <a:schemeClr val="accent1">
                    <a:lumMod val="75000"/>
                  </a:schemeClr>
                </a:solidFill>
                <a:sym typeface="Wingdings" panose="05000000000000000000" pitchFamily="2" charset="2"/>
              </a:rPr>
              <a:t> Determinación del seeing. </a:t>
            </a:r>
          </a:p>
          <a:p>
            <a:pPr marL="1292379" lvl="2"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sym typeface="Wingdings" panose="05000000000000000000" pitchFamily="2" charset="2"/>
              </a:rPr>
              <a:t>Será necesario un estudio estadístico a largo plazo que nos permita establecer una correlación entre la degradación de la imagen y las variaciones de temperatura entre diferentes superficies o áreas.</a:t>
            </a:r>
          </a:p>
          <a:p>
            <a:pPr marL="835179" lvl="1"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sym typeface="Wingdings" panose="05000000000000000000" pitchFamily="2" charset="2"/>
              </a:rPr>
              <a:t>Otra industrial  Fabricación de una serie de dispositivos.</a:t>
            </a:r>
          </a:p>
          <a:p>
            <a:pPr marL="1292379" lvl="2" indent="-337304" defTabSz="503972">
              <a:spcBef>
                <a:spcPct val="20000"/>
              </a:spcBef>
              <a:spcAft>
                <a:spcPts val="661"/>
              </a:spcAft>
              <a:buClr>
                <a:schemeClr val="tx2"/>
              </a:buClr>
              <a:buSzPct val="45000"/>
              <a:buFont typeface="StarSymbol"/>
              <a:buChar char="●"/>
            </a:pPr>
            <a:r>
              <a:rPr lang="es-ES" b="1" dirty="0">
                <a:ln>
                  <a:solidFill>
                    <a:schemeClr val="bg1">
                      <a:lumMod val="75000"/>
                      <a:lumOff val="25000"/>
                      <a:alpha val="10000"/>
                    </a:schemeClr>
                  </a:solidFill>
                </a:ln>
                <a:solidFill>
                  <a:schemeClr val="accent1">
                    <a:lumMod val="75000"/>
                  </a:schemeClr>
                </a:solidFill>
                <a:sym typeface="Wingdings" panose="05000000000000000000" pitchFamily="2" charset="2"/>
              </a:rPr>
              <a:t>Implica el diseño y fabricación de una red de sensores compuesta por 9 nodos para el sensado, en el que cada nodo será capaz de determinar la temperatura en 4 puntos (tenemos un total de 36 medidas) y 1 nodo colector que también servirá de interfaz con el observatorio.</a:t>
            </a:r>
            <a:endParaRPr lang="es-ES" b="1" dirty="0">
              <a:ln>
                <a:solidFill>
                  <a:schemeClr val="bg1">
                    <a:lumMod val="75000"/>
                    <a:lumOff val="25000"/>
                    <a:alpha val="10000"/>
                  </a:schemeClr>
                </a:solidFill>
              </a:ln>
              <a:solidFill>
                <a:schemeClr val="accent1">
                  <a:lumMod val="75000"/>
                </a:schemeClr>
              </a:solidFill>
            </a:endParaRPr>
          </a:p>
        </p:txBody>
      </p:sp>
      <p:pic>
        <p:nvPicPr>
          <p:cNvPr id="3" name="D9">
            <a:hlinkClick r:id="" action="ppaction://media"/>
            <a:extLst>
              <a:ext uri="{FF2B5EF4-FFF2-40B4-BE49-F238E27FC236}">
                <a16:creationId xmlns:a16="http://schemas.microsoft.com/office/drawing/2014/main" id="{842B549F-A3C2-4475-A612-7DE51118F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0807" y="45093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5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6" name="Diagrama 6">
            <a:extLst>
              <a:ext uri="{FF2B5EF4-FFF2-40B4-BE49-F238E27FC236}">
                <a16:creationId xmlns:a16="http://schemas.microsoft.com/office/drawing/2014/main" id="{0C223C12-4CD3-4750-ABC3-20BB1C6BD5D0}"/>
              </a:ext>
            </a:extLst>
          </p:cNvPr>
          <p:cNvSpPr/>
          <p:nvPr/>
        </p:nvSpPr>
        <p:spPr>
          <a:xfrm>
            <a:off x="611399" y="170552"/>
            <a:ext cx="9133236" cy="497319"/>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Diagrama de los componentes implicados</a:t>
            </a:r>
            <a:endParaRPr lang="es-ES" sz="2600" b="1" i="1" u="none" strike="noStrike" kern="1200" cap="none" spc="0" baseline="0" dirty="0">
              <a:solidFill>
                <a:srgbClr val="FFFFFF"/>
              </a:solidFill>
              <a:uFillTx/>
              <a:latin typeface="Trebuchet MS"/>
            </a:endParaRPr>
          </a:p>
        </p:txBody>
      </p:sp>
      <p:pic>
        <p:nvPicPr>
          <p:cNvPr id="8" name="Imagen 7">
            <a:extLst>
              <a:ext uri="{FF2B5EF4-FFF2-40B4-BE49-F238E27FC236}">
                <a16:creationId xmlns:a16="http://schemas.microsoft.com/office/drawing/2014/main" id="{258E1BDB-2948-451E-A8A3-846EB05C4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41" y="775447"/>
            <a:ext cx="9544472" cy="6496727"/>
          </a:xfrm>
          <a:prstGeom prst="rect">
            <a:avLst/>
          </a:prstGeom>
        </p:spPr>
      </p:pic>
      <p:pic>
        <p:nvPicPr>
          <p:cNvPr id="2" name="D10">
            <a:hlinkClick r:id="" action="ppaction://media"/>
            <a:extLst>
              <a:ext uri="{FF2B5EF4-FFF2-40B4-BE49-F238E27FC236}">
                <a16:creationId xmlns:a16="http://schemas.microsoft.com/office/drawing/2014/main" id="{A0291599-30CC-4F25-B169-2732CB1EA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7088" y="216011"/>
            <a:ext cx="406400" cy="406400"/>
          </a:xfrm>
          <a:prstGeom prst="rect">
            <a:avLst/>
          </a:prstGeom>
        </p:spPr>
      </p:pic>
    </p:spTree>
    <p:extLst>
      <p:ext uri="{BB962C8B-B14F-4D97-AF65-F5344CB8AC3E}">
        <p14:creationId xmlns:p14="http://schemas.microsoft.com/office/powerpoint/2010/main" val="3356758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9">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432280" y="21098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Parte Hardware</a:t>
            </a:r>
            <a:endParaRPr lang="es-ES" sz="2600" b="1" i="1" u="none" strike="noStrike" kern="1200" cap="none" spc="0" baseline="0" dirty="0">
              <a:solidFill>
                <a:srgbClr val="FFFFFF"/>
              </a:solidFill>
              <a:uFillTx/>
              <a:latin typeface="Trebuchet MS"/>
            </a:endParaRPr>
          </a:p>
        </p:txBody>
      </p:sp>
      <p:pic>
        <p:nvPicPr>
          <p:cNvPr id="5" name="Imagen 4">
            <a:extLst>
              <a:ext uri="{FF2B5EF4-FFF2-40B4-BE49-F238E27FC236}">
                <a16:creationId xmlns:a16="http://schemas.microsoft.com/office/drawing/2014/main" id="{5C9AC981-19AB-46EB-B8A2-C55EBAB17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280" y="1062443"/>
            <a:ext cx="2496900" cy="2449667"/>
          </a:xfrm>
          <a:prstGeom prst="rect">
            <a:avLst/>
          </a:prstGeom>
        </p:spPr>
      </p:pic>
      <p:pic>
        <p:nvPicPr>
          <p:cNvPr id="7" name="Imagen 6">
            <a:extLst>
              <a:ext uri="{FF2B5EF4-FFF2-40B4-BE49-F238E27FC236}">
                <a16:creationId xmlns:a16="http://schemas.microsoft.com/office/drawing/2014/main" id="{AB26E1F1-6508-4680-B655-ADC011ED5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505" y="1062443"/>
            <a:ext cx="2643677" cy="2449667"/>
          </a:xfrm>
          <a:prstGeom prst="rect">
            <a:avLst/>
          </a:prstGeom>
        </p:spPr>
      </p:pic>
      <p:pic>
        <p:nvPicPr>
          <p:cNvPr id="11" name="Imagen 10">
            <a:extLst>
              <a:ext uri="{FF2B5EF4-FFF2-40B4-BE49-F238E27FC236}">
                <a16:creationId xmlns:a16="http://schemas.microsoft.com/office/drawing/2014/main" id="{70C315DA-3C2B-47EC-9142-481FE73EB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7615" y="892842"/>
            <a:ext cx="1795276" cy="1103378"/>
          </a:xfrm>
          <a:prstGeom prst="rect">
            <a:avLst/>
          </a:prstGeom>
        </p:spPr>
      </p:pic>
      <p:pic>
        <p:nvPicPr>
          <p:cNvPr id="13" name="Imagen 12">
            <a:extLst>
              <a:ext uri="{FF2B5EF4-FFF2-40B4-BE49-F238E27FC236}">
                <a16:creationId xmlns:a16="http://schemas.microsoft.com/office/drawing/2014/main" id="{E4D4186E-3AB7-42B0-B830-AD2242D701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3728" y="2065520"/>
            <a:ext cx="2405826" cy="1446590"/>
          </a:xfrm>
          <a:prstGeom prst="rect">
            <a:avLst/>
          </a:prstGeom>
        </p:spPr>
      </p:pic>
      <p:sp>
        <p:nvSpPr>
          <p:cNvPr id="14" name="Rectángulo 13">
            <a:extLst>
              <a:ext uri="{FF2B5EF4-FFF2-40B4-BE49-F238E27FC236}">
                <a16:creationId xmlns:a16="http://schemas.microsoft.com/office/drawing/2014/main" id="{7809A089-0CAE-49AB-9846-C5A3F8C8B9FF}"/>
              </a:ext>
            </a:extLst>
          </p:cNvPr>
          <p:cNvSpPr/>
          <p:nvPr/>
        </p:nvSpPr>
        <p:spPr>
          <a:xfrm>
            <a:off x="0" y="3581410"/>
            <a:ext cx="10080625" cy="3467616"/>
          </a:xfrm>
          <a:prstGeom prst="rect">
            <a:avLst/>
          </a:prstGeom>
        </p:spPr>
        <p:txBody>
          <a:bodyPr wrap="square">
            <a:spAutoFit/>
          </a:bodyPr>
          <a:lstStyle/>
          <a:p>
            <a:pPr marL="377979" lvl="0" indent="-337304" defTabSz="503972">
              <a:spcBef>
                <a:spcPct val="20000"/>
              </a:spcBef>
              <a:spcAft>
                <a:spcPts val="661"/>
              </a:spcAft>
              <a:buClr>
                <a:schemeClr val="tx2"/>
              </a:buClr>
              <a:buSzPct val="45000"/>
              <a:buFont typeface="StarSymbol"/>
              <a:buChar char="●"/>
            </a:pPr>
            <a:r>
              <a:rPr lang="es-ES" sz="2000" b="1" dirty="0">
                <a:ln>
                  <a:solidFill>
                    <a:schemeClr val="bg1">
                      <a:lumMod val="75000"/>
                      <a:lumOff val="25000"/>
                      <a:alpha val="10000"/>
                    </a:schemeClr>
                  </a:solidFill>
                </a:ln>
                <a:solidFill>
                  <a:schemeClr val="accent1">
                    <a:lumMod val="75000"/>
                  </a:schemeClr>
                </a:solidFill>
              </a:rPr>
              <a:t>Los nodos se diseñan usando los módulos </a:t>
            </a:r>
            <a:r>
              <a:rPr lang="es-ES" sz="2000" b="1" dirty="0" err="1">
                <a:ln>
                  <a:solidFill>
                    <a:schemeClr val="bg1">
                      <a:lumMod val="75000"/>
                      <a:lumOff val="25000"/>
                      <a:alpha val="10000"/>
                    </a:schemeClr>
                  </a:solidFill>
                </a:ln>
                <a:solidFill>
                  <a:schemeClr val="accent1">
                    <a:lumMod val="75000"/>
                  </a:schemeClr>
                </a:solidFill>
              </a:rPr>
              <a:t>Xbee</a:t>
            </a:r>
            <a:r>
              <a:rPr lang="es-ES" sz="2000" b="1" dirty="0">
                <a:ln>
                  <a:solidFill>
                    <a:schemeClr val="bg1">
                      <a:lumMod val="75000"/>
                      <a:lumOff val="25000"/>
                      <a:alpha val="10000"/>
                    </a:schemeClr>
                  </a:solidFill>
                </a:ln>
                <a:solidFill>
                  <a:schemeClr val="accent1">
                    <a:lumMod val="75000"/>
                  </a:schemeClr>
                </a:solidFill>
              </a:rPr>
              <a:t> de </a:t>
            </a:r>
            <a:r>
              <a:rPr lang="es-ES" sz="2000" b="1" dirty="0" err="1">
                <a:ln>
                  <a:solidFill>
                    <a:schemeClr val="bg1">
                      <a:lumMod val="75000"/>
                      <a:lumOff val="25000"/>
                      <a:alpha val="10000"/>
                    </a:schemeClr>
                  </a:solidFill>
                </a:ln>
                <a:solidFill>
                  <a:schemeClr val="accent1">
                    <a:lumMod val="75000"/>
                  </a:schemeClr>
                </a:solidFill>
              </a:rPr>
              <a:t>Digi</a:t>
            </a:r>
            <a:r>
              <a:rPr lang="es-ES" sz="2000" b="1" dirty="0">
                <a:ln>
                  <a:solidFill>
                    <a:schemeClr val="bg1">
                      <a:lumMod val="75000"/>
                      <a:lumOff val="25000"/>
                      <a:alpha val="10000"/>
                    </a:schemeClr>
                  </a:solidFill>
                </a:ln>
                <a:solidFill>
                  <a:schemeClr val="accent1">
                    <a:lumMod val="75000"/>
                  </a:schemeClr>
                </a:solidFill>
              </a:rPr>
              <a:t>. Modelo Serie 2 TH con antena en placa.</a:t>
            </a:r>
          </a:p>
          <a:p>
            <a:pPr marL="377979" lvl="0" indent="-337304" defTabSz="503972">
              <a:spcBef>
                <a:spcPct val="20000"/>
              </a:spcBef>
              <a:spcAft>
                <a:spcPts val="661"/>
              </a:spcAft>
              <a:buClr>
                <a:schemeClr val="tx2"/>
              </a:buClr>
              <a:buSzPct val="45000"/>
              <a:buFont typeface="StarSymbol"/>
              <a:buChar char="●"/>
            </a:pPr>
            <a:r>
              <a:rPr lang="es-ES" sz="2000" b="1" dirty="0">
                <a:ln>
                  <a:solidFill>
                    <a:schemeClr val="bg1">
                      <a:lumMod val="75000"/>
                      <a:lumOff val="25000"/>
                      <a:alpha val="10000"/>
                    </a:schemeClr>
                  </a:solidFill>
                </a:ln>
                <a:solidFill>
                  <a:schemeClr val="accent1">
                    <a:lumMod val="75000"/>
                  </a:schemeClr>
                </a:solidFill>
              </a:rPr>
              <a:t>Se estudian varios sensores de temperatura. TPM36, LMT84 y Termistores PR103J2 con 0’05ºC de tolerancia (se eligen estos últimos)</a:t>
            </a:r>
          </a:p>
          <a:p>
            <a:pPr marL="377979" lvl="0" indent="-337304" defTabSz="503972">
              <a:spcBef>
                <a:spcPct val="20000"/>
              </a:spcBef>
              <a:spcAft>
                <a:spcPts val="661"/>
              </a:spcAft>
              <a:buClr>
                <a:schemeClr val="tx2"/>
              </a:buClr>
              <a:buSzPct val="45000"/>
              <a:buFont typeface="StarSymbol"/>
              <a:buChar char="●"/>
            </a:pPr>
            <a:r>
              <a:rPr lang="es-ES" sz="2000" b="1" dirty="0">
                <a:ln>
                  <a:solidFill>
                    <a:schemeClr val="bg1">
                      <a:lumMod val="75000"/>
                      <a:lumOff val="25000"/>
                      <a:alpha val="10000"/>
                    </a:schemeClr>
                  </a:solidFill>
                </a:ln>
                <a:solidFill>
                  <a:schemeClr val="accent1">
                    <a:lumMod val="75000"/>
                  </a:schemeClr>
                </a:solidFill>
              </a:rPr>
              <a:t>Fabricación de las placas PCB (se envía el diseño a la empresa JLCPCB y se obtienen acabados profesionales). Será alimentada por una pila de 9v.</a:t>
            </a:r>
          </a:p>
          <a:p>
            <a:pPr marL="377979" lvl="0" indent="-337304" defTabSz="503972">
              <a:spcBef>
                <a:spcPct val="20000"/>
              </a:spcBef>
              <a:spcAft>
                <a:spcPts val="661"/>
              </a:spcAft>
              <a:buClr>
                <a:schemeClr val="tx2"/>
              </a:buClr>
              <a:buSzPct val="45000"/>
              <a:buFont typeface="StarSymbol"/>
              <a:buChar char="●"/>
            </a:pPr>
            <a:r>
              <a:rPr lang="es-ES" sz="2000" b="1" dirty="0">
                <a:ln>
                  <a:solidFill>
                    <a:schemeClr val="bg1">
                      <a:lumMod val="75000"/>
                      <a:lumOff val="25000"/>
                      <a:alpha val="10000"/>
                    </a:schemeClr>
                  </a:solidFill>
                </a:ln>
                <a:solidFill>
                  <a:schemeClr val="accent1">
                    <a:lumMod val="75000"/>
                  </a:schemeClr>
                </a:solidFill>
              </a:rPr>
              <a:t>Como nodo colector se utiliza una </a:t>
            </a:r>
            <a:r>
              <a:rPr lang="es-ES" sz="2000" b="1" dirty="0" err="1">
                <a:ln>
                  <a:solidFill>
                    <a:schemeClr val="bg1">
                      <a:lumMod val="75000"/>
                      <a:lumOff val="25000"/>
                      <a:alpha val="10000"/>
                    </a:schemeClr>
                  </a:solidFill>
                </a:ln>
                <a:solidFill>
                  <a:schemeClr val="accent1">
                    <a:lumMod val="75000"/>
                  </a:schemeClr>
                </a:solidFill>
              </a:rPr>
              <a:t>raspberry</a:t>
            </a:r>
            <a:r>
              <a:rPr lang="es-ES" sz="2000" b="1" dirty="0">
                <a:ln>
                  <a:solidFill>
                    <a:schemeClr val="bg1">
                      <a:lumMod val="75000"/>
                      <a:lumOff val="25000"/>
                      <a:alpha val="10000"/>
                    </a:schemeClr>
                  </a:solidFill>
                </a:ln>
                <a:solidFill>
                  <a:schemeClr val="accent1">
                    <a:lumMod val="75000"/>
                  </a:schemeClr>
                </a:solidFill>
              </a:rPr>
              <a:t> pi 2 </a:t>
            </a:r>
            <a:r>
              <a:rPr lang="es-ES" sz="2000" b="1" dirty="0" err="1">
                <a:ln>
                  <a:solidFill>
                    <a:schemeClr val="bg1">
                      <a:lumMod val="75000"/>
                      <a:lumOff val="25000"/>
                      <a:alpha val="10000"/>
                    </a:schemeClr>
                  </a:solidFill>
                </a:ln>
                <a:solidFill>
                  <a:schemeClr val="accent1">
                    <a:lumMod val="75000"/>
                  </a:schemeClr>
                </a:solidFill>
              </a:rPr>
              <a:t>model</a:t>
            </a:r>
            <a:r>
              <a:rPr lang="es-ES" sz="2000" b="1" dirty="0">
                <a:ln>
                  <a:solidFill>
                    <a:schemeClr val="bg1">
                      <a:lumMod val="75000"/>
                      <a:lumOff val="25000"/>
                      <a:alpha val="10000"/>
                    </a:schemeClr>
                  </a:solidFill>
                </a:ln>
                <a:solidFill>
                  <a:schemeClr val="accent1">
                    <a:lumMod val="75000"/>
                  </a:schemeClr>
                </a:solidFill>
              </a:rPr>
              <a:t> b, y la tarjeta de conexión serie adquirida en el </a:t>
            </a:r>
            <a:r>
              <a:rPr lang="es-ES" sz="2000" b="1" i="1" dirty="0" err="1">
                <a:ln>
                  <a:solidFill>
                    <a:schemeClr val="bg1">
                      <a:lumMod val="75000"/>
                      <a:lumOff val="25000"/>
                      <a:alpha val="10000"/>
                    </a:schemeClr>
                  </a:solidFill>
                </a:ln>
                <a:solidFill>
                  <a:schemeClr val="accent1">
                    <a:lumMod val="75000"/>
                  </a:schemeClr>
                </a:solidFill>
              </a:rPr>
              <a:t>Digi</a:t>
            </a:r>
            <a:r>
              <a:rPr lang="es-ES" sz="2000" b="1" i="1" dirty="0">
                <a:ln>
                  <a:solidFill>
                    <a:schemeClr val="bg1">
                      <a:lumMod val="75000"/>
                      <a:lumOff val="25000"/>
                      <a:alpha val="10000"/>
                    </a:schemeClr>
                  </a:solidFill>
                </a:ln>
                <a:solidFill>
                  <a:schemeClr val="accent1">
                    <a:lumMod val="75000"/>
                  </a:schemeClr>
                </a:solidFill>
              </a:rPr>
              <a:t> </a:t>
            </a:r>
            <a:r>
              <a:rPr lang="es-ES" sz="2000" b="1" i="1" dirty="0" err="1">
                <a:ln>
                  <a:solidFill>
                    <a:schemeClr val="bg1">
                      <a:lumMod val="75000"/>
                      <a:lumOff val="25000"/>
                      <a:alpha val="10000"/>
                    </a:schemeClr>
                  </a:solidFill>
                </a:ln>
                <a:solidFill>
                  <a:schemeClr val="accent1">
                    <a:lumMod val="75000"/>
                  </a:schemeClr>
                </a:solidFill>
              </a:rPr>
              <a:t>Mesh</a:t>
            </a:r>
            <a:r>
              <a:rPr lang="es-ES" sz="2000" b="1" i="1" dirty="0">
                <a:ln>
                  <a:solidFill>
                    <a:schemeClr val="bg1">
                      <a:lumMod val="75000"/>
                      <a:lumOff val="25000"/>
                      <a:alpha val="10000"/>
                    </a:schemeClr>
                  </a:solidFill>
                </a:ln>
                <a:solidFill>
                  <a:schemeClr val="accent1">
                    <a:lumMod val="75000"/>
                  </a:schemeClr>
                </a:solidFill>
              </a:rPr>
              <a:t> starter kit</a:t>
            </a:r>
            <a:r>
              <a:rPr lang="es-ES" sz="2000" b="1" dirty="0">
                <a:ln>
                  <a:solidFill>
                    <a:schemeClr val="bg1">
                      <a:lumMod val="75000"/>
                      <a:lumOff val="25000"/>
                      <a:alpha val="10000"/>
                    </a:schemeClr>
                  </a:solidFill>
                </a:ln>
                <a:solidFill>
                  <a:schemeClr val="accent1">
                    <a:lumMod val="75000"/>
                  </a:schemeClr>
                </a:solidFill>
              </a:rPr>
              <a:t>.</a:t>
            </a:r>
          </a:p>
          <a:p>
            <a:pPr marL="377979" lvl="0" indent="-337304" defTabSz="503972">
              <a:spcBef>
                <a:spcPct val="20000"/>
              </a:spcBef>
              <a:spcAft>
                <a:spcPts val="661"/>
              </a:spcAft>
              <a:buClr>
                <a:schemeClr val="tx2"/>
              </a:buClr>
              <a:buSzPct val="45000"/>
              <a:buFont typeface="StarSymbol"/>
              <a:buChar char="●"/>
            </a:pPr>
            <a:r>
              <a:rPr lang="es-ES" sz="2000" b="1" dirty="0">
                <a:ln>
                  <a:solidFill>
                    <a:schemeClr val="bg1">
                      <a:lumMod val="75000"/>
                      <a:lumOff val="25000"/>
                      <a:alpha val="10000"/>
                    </a:schemeClr>
                  </a:solidFill>
                </a:ln>
                <a:solidFill>
                  <a:schemeClr val="accent1">
                    <a:lumMod val="75000"/>
                  </a:schemeClr>
                </a:solidFill>
              </a:rPr>
              <a:t>Se diseñan y fabrican con una impresora 3D las 9 cajas para albergar la electrónica.</a:t>
            </a:r>
          </a:p>
        </p:txBody>
      </p:sp>
      <p:pic>
        <p:nvPicPr>
          <p:cNvPr id="4" name="D12">
            <a:hlinkClick r:id="" action="ppaction://media"/>
            <a:extLst>
              <a:ext uri="{FF2B5EF4-FFF2-40B4-BE49-F238E27FC236}">
                <a16:creationId xmlns:a16="http://schemas.microsoft.com/office/drawing/2014/main" id="{CB3C3CC3-8C33-4AD8-986A-A3C5FEA604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86491" y="31198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432280" y="21098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Diagrama de los elementos software</a:t>
            </a:r>
            <a:endParaRPr lang="es-ES" sz="2600" b="1" i="1" u="none" strike="noStrike" kern="1200" cap="none" spc="0" baseline="0" dirty="0">
              <a:solidFill>
                <a:srgbClr val="FFFFFF"/>
              </a:solidFill>
              <a:uFillTx/>
              <a:latin typeface="Trebuchet MS"/>
            </a:endParaRPr>
          </a:p>
        </p:txBody>
      </p:sp>
      <p:pic>
        <p:nvPicPr>
          <p:cNvPr id="4" name="Imagen 3">
            <a:extLst>
              <a:ext uri="{FF2B5EF4-FFF2-40B4-BE49-F238E27FC236}">
                <a16:creationId xmlns:a16="http://schemas.microsoft.com/office/drawing/2014/main" id="{1B04B49F-82AC-4CD2-AABD-8B3C50E52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6" y="949254"/>
            <a:ext cx="9982200" cy="4433001"/>
          </a:xfrm>
          <a:prstGeom prst="rect">
            <a:avLst/>
          </a:prstGeom>
        </p:spPr>
      </p:pic>
      <p:sp>
        <p:nvSpPr>
          <p:cNvPr id="6" name="Rectángulo 5">
            <a:extLst>
              <a:ext uri="{FF2B5EF4-FFF2-40B4-BE49-F238E27FC236}">
                <a16:creationId xmlns:a16="http://schemas.microsoft.com/office/drawing/2014/main" id="{ABDB20C2-0D73-4C34-9270-5AB173A27C91}"/>
              </a:ext>
            </a:extLst>
          </p:cNvPr>
          <p:cNvSpPr/>
          <p:nvPr/>
        </p:nvSpPr>
        <p:spPr>
          <a:xfrm>
            <a:off x="0" y="5749216"/>
            <a:ext cx="10080625" cy="1631216"/>
          </a:xfrm>
          <a:prstGeom prst="rect">
            <a:avLst/>
          </a:prstGeom>
        </p:spPr>
        <p:txBody>
          <a:bodyPr wrap="square">
            <a:spAutoFit/>
          </a:bodyPr>
          <a:lstStyle/>
          <a:p>
            <a:r>
              <a:rPr lang="es-ES" sz="2000" b="1" dirty="0">
                <a:ln>
                  <a:solidFill>
                    <a:schemeClr val="bg1">
                      <a:lumMod val="75000"/>
                      <a:lumOff val="25000"/>
                      <a:alpha val="10000"/>
                    </a:schemeClr>
                  </a:solidFill>
                </a:ln>
                <a:solidFill>
                  <a:schemeClr val="accent1">
                    <a:lumMod val="75000"/>
                  </a:schemeClr>
                </a:solidFill>
              </a:rPr>
              <a:t>La parte software diseñada básicamente está formada por:</a:t>
            </a:r>
          </a:p>
          <a:p>
            <a:pPr marL="285750" indent="-285750">
              <a:buFont typeface="Arial" panose="020B0604020202020204" pitchFamily="34" charset="0"/>
              <a:buChar char="•"/>
            </a:pPr>
            <a:r>
              <a:rPr lang="es-ES" sz="2000" b="1" dirty="0">
                <a:ln>
                  <a:solidFill>
                    <a:schemeClr val="bg1">
                      <a:lumMod val="75000"/>
                      <a:lumOff val="25000"/>
                      <a:alpha val="10000"/>
                    </a:schemeClr>
                  </a:solidFill>
                </a:ln>
                <a:solidFill>
                  <a:schemeClr val="accent1">
                    <a:lumMod val="75000"/>
                  </a:schemeClr>
                </a:solidFill>
              </a:rPr>
              <a:t>Módulos Python 3 para la realización de adquisición de medidas y acceso a bases de datos</a:t>
            </a:r>
          </a:p>
          <a:p>
            <a:pPr marL="285750" indent="-285750">
              <a:buFont typeface="Arial" panose="020B0604020202020204" pitchFamily="34" charset="0"/>
              <a:buChar char="•"/>
            </a:pPr>
            <a:r>
              <a:rPr lang="es-ES" sz="2000" b="1" dirty="0">
                <a:ln>
                  <a:solidFill>
                    <a:schemeClr val="bg1">
                      <a:lumMod val="75000"/>
                      <a:lumOff val="25000"/>
                      <a:alpha val="10000"/>
                    </a:schemeClr>
                  </a:solidFill>
                </a:ln>
                <a:solidFill>
                  <a:schemeClr val="accent1">
                    <a:lumMod val="75000"/>
                  </a:schemeClr>
                </a:solidFill>
              </a:rPr>
              <a:t>Aplicaciones de código abierto que se han modificado para adaptarse a nuestras necesidades </a:t>
            </a:r>
            <a:endParaRPr lang="en-GB" sz="2000" b="1" dirty="0">
              <a:ln>
                <a:solidFill>
                  <a:schemeClr val="bg1">
                    <a:lumMod val="75000"/>
                    <a:lumOff val="25000"/>
                    <a:alpha val="10000"/>
                  </a:schemeClr>
                </a:solidFill>
              </a:ln>
              <a:solidFill>
                <a:schemeClr val="accent1">
                  <a:lumMod val="75000"/>
                </a:schemeClr>
              </a:solidFill>
            </a:endParaRPr>
          </a:p>
        </p:txBody>
      </p:sp>
      <p:pic>
        <p:nvPicPr>
          <p:cNvPr id="2" name="D13">
            <a:hlinkClick r:id="" action="ppaction://media"/>
            <a:extLst>
              <a:ext uri="{FF2B5EF4-FFF2-40B4-BE49-F238E27FC236}">
                <a16:creationId xmlns:a16="http://schemas.microsoft.com/office/drawing/2014/main" id="{C8AF0622-A123-46F9-B4FE-A668057937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3675" y="359374"/>
            <a:ext cx="406400" cy="406400"/>
          </a:xfrm>
          <a:prstGeom prst="rect">
            <a:avLst/>
          </a:prstGeom>
        </p:spPr>
      </p:pic>
    </p:spTree>
    <p:extLst>
      <p:ext uri="{BB962C8B-B14F-4D97-AF65-F5344CB8AC3E}">
        <p14:creationId xmlns:p14="http://schemas.microsoft.com/office/powerpoint/2010/main" val="2205598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432280" y="21098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Detalle de los elementos software utilizados</a:t>
            </a:r>
            <a:endParaRPr lang="es-ES" sz="2600" b="1" i="1" u="none" strike="noStrike" kern="1200" cap="none" spc="0" baseline="0" dirty="0">
              <a:solidFill>
                <a:srgbClr val="FFFFFF"/>
              </a:solidFill>
              <a:uFillTx/>
              <a:latin typeface="Trebuchet MS"/>
            </a:endParaRPr>
          </a:p>
        </p:txBody>
      </p:sp>
      <p:sp>
        <p:nvSpPr>
          <p:cNvPr id="6" name="Rectángulo 5">
            <a:extLst>
              <a:ext uri="{FF2B5EF4-FFF2-40B4-BE49-F238E27FC236}">
                <a16:creationId xmlns:a16="http://schemas.microsoft.com/office/drawing/2014/main" id="{ABDB20C2-0D73-4C34-9270-5AB173A27C91}"/>
              </a:ext>
            </a:extLst>
          </p:cNvPr>
          <p:cNvSpPr/>
          <p:nvPr/>
        </p:nvSpPr>
        <p:spPr>
          <a:xfrm>
            <a:off x="33557" y="957008"/>
            <a:ext cx="10087410" cy="1400383"/>
          </a:xfrm>
          <a:prstGeom prst="rect">
            <a:avLst/>
          </a:prstGeom>
        </p:spPr>
        <p:txBody>
          <a:bodyPr wrap="square">
            <a:spAutoFit/>
          </a:bodyPr>
          <a:lstStyle/>
          <a:p>
            <a:r>
              <a:rPr lang="es-ES" sz="1700" b="1" dirty="0" err="1">
                <a:ln>
                  <a:solidFill>
                    <a:schemeClr val="bg1">
                      <a:lumMod val="75000"/>
                      <a:lumOff val="25000"/>
                      <a:alpha val="10000"/>
                    </a:schemeClr>
                  </a:solidFill>
                </a:ln>
                <a:solidFill>
                  <a:schemeClr val="accent1">
                    <a:lumMod val="75000"/>
                  </a:schemeClr>
                </a:solidFill>
              </a:rPr>
              <a:t>Digi</a:t>
            </a:r>
            <a:r>
              <a:rPr lang="es-ES" sz="1700" b="1" dirty="0">
                <a:ln>
                  <a:solidFill>
                    <a:schemeClr val="bg1">
                      <a:lumMod val="75000"/>
                      <a:lumOff val="25000"/>
                      <a:alpha val="10000"/>
                    </a:schemeClr>
                  </a:solidFill>
                </a:ln>
                <a:solidFill>
                  <a:schemeClr val="accent1">
                    <a:lumMod val="75000"/>
                  </a:schemeClr>
                </a:solidFill>
              </a:rPr>
              <a:t> XCTU: </a:t>
            </a:r>
            <a:r>
              <a:rPr lang="es-ES" sz="1700" b="1" dirty="0">
                <a:ln>
                  <a:solidFill>
                    <a:schemeClr val="bg1">
                      <a:lumMod val="75000"/>
                      <a:lumOff val="25000"/>
                      <a:alpha val="10000"/>
                    </a:schemeClr>
                  </a:solidFill>
                </a:ln>
                <a:solidFill>
                  <a:schemeClr val="bg1"/>
                </a:solidFill>
              </a:rPr>
              <a:t>Software que proporciona </a:t>
            </a:r>
            <a:r>
              <a:rPr lang="es-ES" sz="1700" b="1" dirty="0" err="1">
                <a:ln>
                  <a:solidFill>
                    <a:schemeClr val="bg1">
                      <a:lumMod val="75000"/>
                      <a:lumOff val="25000"/>
                      <a:alpha val="10000"/>
                    </a:schemeClr>
                  </a:solidFill>
                </a:ln>
                <a:solidFill>
                  <a:schemeClr val="bg1"/>
                </a:solidFill>
              </a:rPr>
              <a:t>Digi</a:t>
            </a:r>
            <a:r>
              <a:rPr lang="es-ES" sz="1700" b="1" dirty="0">
                <a:ln>
                  <a:solidFill>
                    <a:schemeClr val="bg1">
                      <a:lumMod val="75000"/>
                      <a:lumOff val="25000"/>
                      <a:alpha val="10000"/>
                    </a:schemeClr>
                  </a:solidFill>
                </a:ln>
                <a:solidFill>
                  <a:schemeClr val="bg1"/>
                </a:solidFill>
              </a:rPr>
              <a:t> y sirve para realizar la parametrización de los nodos. Toda la funcionalidad de este software ha sido incorporada en el software diseñado por lo que no es necesario una vez finalizado el TFM.</a:t>
            </a:r>
          </a:p>
          <a:p>
            <a:endParaRPr lang="es-ES" sz="1700" b="1" dirty="0">
              <a:ln>
                <a:solidFill>
                  <a:schemeClr val="bg1">
                    <a:lumMod val="75000"/>
                    <a:lumOff val="25000"/>
                    <a:alpha val="10000"/>
                  </a:schemeClr>
                </a:solidFill>
              </a:ln>
              <a:solidFill>
                <a:schemeClr val="accent1">
                  <a:lumMod val="75000"/>
                </a:schemeClr>
              </a:solidFill>
            </a:endParaRPr>
          </a:p>
          <a:p>
            <a:endParaRPr lang="en-GB" sz="17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endParaRPr>
          </a:p>
        </p:txBody>
      </p:sp>
      <p:sp>
        <p:nvSpPr>
          <p:cNvPr id="8" name="Rectángulo 7">
            <a:extLst>
              <a:ext uri="{FF2B5EF4-FFF2-40B4-BE49-F238E27FC236}">
                <a16:creationId xmlns:a16="http://schemas.microsoft.com/office/drawing/2014/main" id="{0DA6F7C5-AA02-4CD0-972F-A71964D6E4AF}"/>
              </a:ext>
            </a:extLst>
          </p:cNvPr>
          <p:cNvSpPr/>
          <p:nvPr/>
        </p:nvSpPr>
        <p:spPr>
          <a:xfrm>
            <a:off x="40341" y="1971413"/>
            <a:ext cx="10040284" cy="923330"/>
          </a:xfrm>
          <a:prstGeom prst="rect">
            <a:avLst/>
          </a:prstGeom>
        </p:spPr>
        <p:txBody>
          <a:bodyPr wrap="square">
            <a:spAutoFit/>
          </a:bodyPr>
          <a:lstStyle/>
          <a:p>
            <a:r>
              <a:rPr lang="es-ES" b="1" dirty="0">
                <a:ln>
                  <a:solidFill>
                    <a:schemeClr val="bg1">
                      <a:lumMod val="75000"/>
                      <a:lumOff val="25000"/>
                      <a:alpha val="10000"/>
                    </a:schemeClr>
                  </a:solidFill>
                </a:ln>
                <a:solidFill>
                  <a:schemeClr val="accent1">
                    <a:lumMod val="75000"/>
                  </a:schemeClr>
                </a:solidFill>
              </a:rPr>
              <a:t>Python 3: </a:t>
            </a:r>
            <a:r>
              <a:rPr lang="es-ES" b="1" dirty="0">
                <a:ln>
                  <a:solidFill>
                    <a:schemeClr val="bg1">
                      <a:lumMod val="75000"/>
                      <a:lumOff val="25000"/>
                      <a:alpha val="10000"/>
                    </a:schemeClr>
                  </a:solidFill>
                </a:ln>
                <a:solidFill>
                  <a:schemeClr val="bg1"/>
                </a:solidFill>
              </a:rPr>
              <a:t>Todos los módulos de adquisición de datos (temperaturas y calidad de imagen) se han programado en Python 3. Se aprovecha la librería que ofrece </a:t>
            </a:r>
            <a:r>
              <a:rPr lang="es-ES" b="1" dirty="0" err="1">
                <a:ln>
                  <a:solidFill>
                    <a:schemeClr val="bg1">
                      <a:lumMod val="75000"/>
                      <a:lumOff val="25000"/>
                      <a:alpha val="10000"/>
                    </a:schemeClr>
                  </a:solidFill>
                </a:ln>
                <a:solidFill>
                  <a:schemeClr val="bg1"/>
                </a:solidFill>
              </a:rPr>
              <a:t>Digi</a:t>
            </a:r>
            <a:r>
              <a:rPr lang="es-ES" b="1" dirty="0">
                <a:ln>
                  <a:solidFill>
                    <a:schemeClr val="bg1">
                      <a:lumMod val="75000"/>
                      <a:lumOff val="25000"/>
                      <a:alpha val="10000"/>
                    </a:schemeClr>
                  </a:solidFill>
                </a:ln>
                <a:solidFill>
                  <a:schemeClr val="bg1"/>
                </a:solidFill>
              </a:rPr>
              <a:t>. (En total 12 módulos programados).</a:t>
            </a:r>
          </a:p>
        </p:txBody>
      </p:sp>
      <p:sp>
        <p:nvSpPr>
          <p:cNvPr id="9" name="Rectángulo 8">
            <a:extLst>
              <a:ext uri="{FF2B5EF4-FFF2-40B4-BE49-F238E27FC236}">
                <a16:creationId xmlns:a16="http://schemas.microsoft.com/office/drawing/2014/main" id="{D4753D26-B277-4E35-A3F4-F9AA67E3C1C8}"/>
              </a:ext>
            </a:extLst>
          </p:cNvPr>
          <p:cNvSpPr/>
          <p:nvPr/>
        </p:nvSpPr>
        <p:spPr>
          <a:xfrm>
            <a:off x="0" y="2985818"/>
            <a:ext cx="10080625" cy="646331"/>
          </a:xfrm>
          <a:prstGeom prst="rect">
            <a:avLst/>
          </a:prstGeom>
        </p:spPr>
        <p:txBody>
          <a:bodyPr wrap="square">
            <a:spAutoFit/>
          </a:bodyPr>
          <a:lstStyle/>
          <a:p>
            <a:r>
              <a:rPr lang="es-ES" b="1" dirty="0" err="1">
                <a:ln>
                  <a:solidFill>
                    <a:schemeClr val="bg1">
                      <a:lumMod val="75000"/>
                      <a:lumOff val="25000"/>
                      <a:alpha val="10000"/>
                    </a:schemeClr>
                  </a:solidFill>
                </a:ln>
                <a:solidFill>
                  <a:schemeClr val="accent1">
                    <a:lumMod val="75000"/>
                  </a:schemeClr>
                </a:solidFill>
              </a:rPr>
              <a:t>InfluxDB</a:t>
            </a:r>
            <a:r>
              <a:rPr lang="es-ES" b="1" dirty="0">
                <a:ln>
                  <a:solidFill>
                    <a:schemeClr val="bg1">
                      <a:lumMod val="75000"/>
                      <a:lumOff val="25000"/>
                      <a:alpha val="10000"/>
                    </a:schemeClr>
                  </a:solidFill>
                </a:ln>
                <a:solidFill>
                  <a:schemeClr val="accent1">
                    <a:lumMod val="75000"/>
                  </a:schemeClr>
                </a:solidFill>
              </a:rPr>
              <a:t>: </a:t>
            </a:r>
            <a:r>
              <a:rPr lang="es-ES" b="1" dirty="0">
                <a:ln>
                  <a:solidFill>
                    <a:schemeClr val="bg1">
                      <a:lumMod val="75000"/>
                      <a:lumOff val="25000"/>
                      <a:alpha val="10000"/>
                    </a:schemeClr>
                  </a:solidFill>
                </a:ln>
                <a:solidFill>
                  <a:schemeClr val="bg1"/>
                </a:solidFill>
              </a:rPr>
              <a:t>Es una base de código abierto y multiplataforma pensada para el almacenamiento de datos de series temporales.</a:t>
            </a:r>
          </a:p>
        </p:txBody>
      </p:sp>
      <p:sp>
        <p:nvSpPr>
          <p:cNvPr id="11" name="Rectángulo 10">
            <a:extLst>
              <a:ext uri="{FF2B5EF4-FFF2-40B4-BE49-F238E27FC236}">
                <a16:creationId xmlns:a16="http://schemas.microsoft.com/office/drawing/2014/main" id="{375FE369-0A60-4A0E-AF02-326665216257}"/>
              </a:ext>
            </a:extLst>
          </p:cNvPr>
          <p:cNvSpPr/>
          <p:nvPr/>
        </p:nvSpPr>
        <p:spPr>
          <a:xfrm>
            <a:off x="40341" y="3723224"/>
            <a:ext cx="10080626" cy="923330"/>
          </a:xfrm>
          <a:prstGeom prst="rect">
            <a:avLst/>
          </a:prstGeom>
        </p:spPr>
        <p:txBody>
          <a:bodyPr wrap="square">
            <a:spAutoFit/>
          </a:bodyPr>
          <a:lstStyle/>
          <a:p>
            <a:r>
              <a:rPr lang="es-ES" b="1" dirty="0" err="1">
                <a:ln>
                  <a:solidFill>
                    <a:schemeClr val="bg1">
                      <a:lumMod val="75000"/>
                      <a:lumOff val="25000"/>
                      <a:alpha val="10000"/>
                    </a:schemeClr>
                  </a:solidFill>
                </a:ln>
                <a:solidFill>
                  <a:schemeClr val="accent1">
                    <a:lumMod val="75000"/>
                  </a:schemeClr>
                </a:solidFill>
              </a:rPr>
              <a:t>Telegraf</a:t>
            </a:r>
            <a:r>
              <a:rPr lang="es-ES" b="1" dirty="0">
                <a:ln>
                  <a:solidFill>
                    <a:schemeClr val="bg1">
                      <a:lumMod val="75000"/>
                      <a:lumOff val="25000"/>
                      <a:alpha val="10000"/>
                    </a:schemeClr>
                  </a:solidFill>
                </a:ln>
                <a:solidFill>
                  <a:schemeClr val="accent1">
                    <a:lumMod val="75000"/>
                  </a:schemeClr>
                </a:solidFill>
              </a:rPr>
              <a:t>: </a:t>
            </a:r>
            <a:r>
              <a:rPr lang="es-ES" b="1" dirty="0">
                <a:ln>
                  <a:solidFill>
                    <a:schemeClr val="bg1">
                      <a:lumMod val="75000"/>
                      <a:lumOff val="25000"/>
                      <a:alpha val="10000"/>
                    </a:schemeClr>
                  </a:solidFill>
                </a:ln>
                <a:solidFill>
                  <a:schemeClr val="bg1"/>
                </a:solidFill>
              </a:rPr>
              <a:t>Es un plugin o agente ligero de </a:t>
            </a:r>
            <a:r>
              <a:rPr lang="es-ES" b="1" dirty="0" err="1">
                <a:ln>
                  <a:solidFill>
                    <a:schemeClr val="bg1">
                      <a:lumMod val="75000"/>
                      <a:lumOff val="25000"/>
                      <a:alpha val="10000"/>
                    </a:schemeClr>
                  </a:solidFill>
                </a:ln>
                <a:solidFill>
                  <a:schemeClr val="bg1"/>
                </a:solidFill>
              </a:rPr>
              <a:t>influxDB</a:t>
            </a:r>
            <a:r>
              <a:rPr lang="es-ES" b="1" dirty="0">
                <a:ln>
                  <a:solidFill>
                    <a:schemeClr val="bg1">
                      <a:lumMod val="75000"/>
                      <a:lumOff val="25000"/>
                      <a:alpha val="10000"/>
                    </a:schemeClr>
                  </a:solidFill>
                </a:ln>
                <a:solidFill>
                  <a:schemeClr val="bg1"/>
                </a:solidFill>
              </a:rPr>
              <a:t> destinado a la recolección de datos también llamados métricas, su principal propósito es la de servir de </a:t>
            </a:r>
            <a:r>
              <a:rPr lang="es-ES" b="1" i="1" dirty="0" err="1">
                <a:ln>
                  <a:solidFill>
                    <a:schemeClr val="bg1">
                      <a:lumMod val="75000"/>
                      <a:lumOff val="25000"/>
                      <a:alpha val="10000"/>
                    </a:schemeClr>
                  </a:solidFill>
                </a:ln>
                <a:solidFill>
                  <a:schemeClr val="bg1"/>
                </a:solidFill>
              </a:rPr>
              <a:t>gateway</a:t>
            </a:r>
            <a:r>
              <a:rPr lang="es-ES" b="1" dirty="0">
                <a:ln>
                  <a:solidFill>
                    <a:schemeClr val="bg1">
                      <a:lumMod val="75000"/>
                      <a:lumOff val="25000"/>
                      <a:alpha val="10000"/>
                    </a:schemeClr>
                  </a:solidFill>
                </a:ln>
                <a:solidFill>
                  <a:schemeClr val="bg1"/>
                </a:solidFill>
              </a:rPr>
              <a:t> entre fuentes heterogéneas y la base de datos.</a:t>
            </a:r>
          </a:p>
        </p:txBody>
      </p:sp>
      <p:sp>
        <p:nvSpPr>
          <p:cNvPr id="12" name="Rectángulo 11">
            <a:extLst>
              <a:ext uri="{FF2B5EF4-FFF2-40B4-BE49-F238E27FC236}">
                <a16:creationId xmlns:a16="http://schemas.microsoft.com/office/drawing/2014/main" id="{E32EB810-0C93-49E6-9A3A-CE95C47DCF38}"/>
              </a:ext>
            </a:extLst>
          </p:cNvPr>
          <p:cNvSpPr/>
          <p:nvPr/>
        </p:nvSpPr>
        <p:spPr>
          <a:xfrm>
            <a:off x="40341" y="4741527"/>
            <a:ext cx="10080626" cy="646331"/>
          </a:xfrm>
          <a:prstGeom prst="rect">
            <a:avLst/>
          </a:prstGeom>
        </p:spPr>
        <p:txBody>
          <a:bodyPr wrap="square">
            <a:spAutoFit/>
          </a:bodyPr>
          <a:lstStyle/>
          <a:p>
            <a:r>
              <a:rPr lang="es-ES" b="1" dirty="0" err="1">
                <a:ln>
                  <a:solidFill>
                    <a:schemeClr val="bg1">
                      <a:lumMod val="75000"/>
                      <a:lumOff val="25000"/>
                      <a:alpha val="10000"/>
                    </a:schemeClr>
                  </a:solidFill>
                </a:ln>
                <a:solidFill>
                  <a:schemeClr val="accent1">
                    <a:lumMod val="75000"/>
                  </a:schemeClr>
                </a:solidFill>
              </a:rPr>
              <a:t>Grafana</a:t>
            </a:r>
            <a:r>
              <a:rPr lang="es-ES" b="1" dirty="0">
                <a:ln>
                  <a:solidFill>
                    <a:schemeClr val="bg1">
                      <a:lumMod val="75000"/>
                      <a:lumOff val="25000"/>
                      <a:alpha val="10000"/>
                    </a:schemeClr>
                  </a:solidFill>
                </a:ln>
                <a:solidFill>
                  <a:schemeClr val="accent1">
                    <a:lumMod val="75000"/>
                  </a:schemeClr>
                </a:solidFill>
              </a:rPr>
              <a:t>: </a:t>
            </a:r>
            <a:r>
              <a:rPr lang="es-ES" b="1" dirty="0">
                <a:ln>
                  <a:solidFill>
                    <a:schemeClr val="bg1">
                      <a:lumMod val="75000"/>
                      <a:lumOff val="25000"/>
                      <a:alpha val="10000"/>
                    </a:schemeClr>
                  </a:solidFill>
                </a:ln>
                <a:solidFill>
                  <a:schemeClr val="bg1"/>
                </a:solidFill>
              </a:rPr>
              <a:t>Es una herramienta de código abierto para el análisis y visualización de</a:t>
            </a:r>
          </a:p>
          <a:p>
            <a:r>
              <a:rPr lang="es-ES" b="1" dirty="0">
                <a:ln>
                  <a:solidFill>
                    <a:schemeClr val="bg1">
                      <a:lumMod val="75000"/>
                      <a:lumOff val="25000"/>
                      <a:alpha val="10000"/>
                    </a:schemeClr>
                  </a:solidFill>
                </a:ln>
                <a:solidFill>
                  <a:schemeClr val="bg1"/>
                </a:solidFill>
              </a:rPr>
              <a:t>métricas vía web.</a:t>
            </a:r>
          </a:p>
        </p:txBody>
      </p:sp>
      <p:sp>
        <p:nvSpPr>
          <p:cNvPr id="13" name="Rectángulo 12">
            <a:extLst>
              <a:ext uri="{FF2B5EF4-FFF2-40B4-BE49-F238E27FC236}">
                <a16:creationId xmlns:a16="http://schemas.microsoft.com/office/drawing/2014/main" id="{33E51908-0B19-4AB6-B7CB-B667AD3CF633}"/>
              </a:ext>
            </a:extLst>
          </p:cNvPr>
          <p:cNvSpPr/>
          <p:nvPr/>
        </p:nvSpPr>
        <p:spPr>
          <a:xfrm>
            <a:off x="40341" y="5482831"/>
            <a:ext cx="10040283" cy="2102627"/>
          </a:xfrm>
          <a:prstGeom prst="rect">
            <a:avLst/>
          </a:prstGeom>
        </p:spPr>
        <p:txBody>
          <a:bodyPr wrap="square">
            <a:spAutoFit/>
          </a:bodyPr>
          <a:lstStyle/>
          <a:p>
            <a:pPr marL="377979" lvl="0" indent="-337304" defTabSz="503972">
              <a:spcBef>
                <a:spcPct val="20000"/>
              </a:spcBef>
              <a:spcAft>
                <a:spcPts val="661"/>
              </a:spcAft>
              <a:buClr>
                <a:schemeClr val="tx2"/>
              </a:buClr>
              <a:buSzPct val="45000"/>
              <a:buFont typeface="StarSymbol"/>
              <a:buChar char="●"/>
            </a:pPr>
            <a:r>
              <a:rPr lang="es-ES" sz="2400" b="1" dirty="0">
                <a:ln>
                  <a:solidFill>
                    <a:schemeClr val="bg1">
                      <a:lumMod val="75000"/>
                      <a:lumOff val="25000"/>
                      <a:alpha val="10000"/>
                    </a:schemeClr>
                  </a:solidFill>
                </a:ln>
                <a:solidFill>
                  <a:schemeClr val="accent1">
                    <a:lumMod val="75000"/>
                  </a:schemeClr>
                </a:solidFill>
              </a:rPr>
              <a:t>El software desarrollado es versátil y puede ser empleado con diferentes sistemas operativos Windows 10, GNU Linux (Debian/Ubuntu) y </a:t>
            </a:r>
            <a:r>
              <a:rPr lang="es-ES" sz="2400" b="1" dirty="0" err="1">
                <a:ln>
                  <a:solidFill>
                    <a:schemeClr val="bg1">
                      <a:lumMod val="75000"/>
                      <a:lumOff val="25000"/>
                      <a:alpha val="10000"/>
                    </a:schemeClr>
                  </a:solidFill>
                </a:ln>
                <a:solidFill>
                  <a:schemeClr val="accent1">
                    <a:lumMod val="75000"/>
                  </a:schemeClr>
                </a:solidFill>
              </a:rPr>
              <a:t>macOS</a:t>
            </a:r>
            <a:r>
              <a:rPr lang="es-ES" sz="2400" b="1" dirty="0">
                <a:ln>
                  <a:solidFill>
                    <a:schemeClr val="bg1">
                      <a:lumMod val="75000"/>
                      <a:lumOff val="25000"/>
                      <a:alpha val="10000"/>
                    </a:schemeClr>
                  </a:solidFill>
                </a:ln>
                <a:solidFill>
                  <a:schemeClr val="accent1">
                    <a:lumMod val="75000"/>
                  </a:schemeClr>
                </a:solidFill>
              </a:rPr>
              <a:t> (sierra).</a:t>
            </a:r>
          </a:p>
          <a:p>
            <a:pPr marL="377979" lvl="0" indent="-337304" defTabSz="503972">
              <a:spcBef>
                <a:spcPct val="20000"/>
              </a:spcBef>
              <a:spcAft>
                <a:spcPts val="661"/>
              </a:spcAft>
              <a:buClr>
                <a:schemeClr val="tx2"/>
              </a:buClr>
              <a:buSzPct val="45000"/>
              <a:buFont typeface="StarSymbol"/>
              <a:buChar char="●"/>
            </a:pPr>
            <a:r>
              <a:rPr lang="es-ES" sz="2400" b="1" dirty="0">
                <a:ln>
                  <a:solidFill>
                    <a:schemeClr val="bg1">
                      <a:lumMod val="75000"/>
                      <a:lumOff val="25000"/>
                      <a:alpha val="10000"/>
                    </a:schemeClr>
                  </a:solidFill>
                </a:ln>
                <a:solidFill>
                  <a:schemeClr val="accent1">
                    <a:lumMod val="75000"/>
                  </a:schemeClr>
                </a:solidFill>
              </a:rPr>
              <a:t>El software se ha hecho correr en PC, </a:t>
            </a:r>
            <a:r>
              <a:rPr lang="es-ES" sz="2400" b="1" dirty="0" err="1">
                <a:ln>
                  <a:solidFill>
                    <a:schemeClr val="bg1">
                      <a:lumMod val="75000"/>
                      <a:lumOff val="25000"/>
                      <a:alpha val="10000"/>
                    </a:schemeClr>
                  </a:solidFill>
                </a:ln>
                <a:solidFill>
                  <a:schemeClr val="accent1">
                    <a:lumMod val="75000"/>
                  </a:schemeClr>
                </a:solidFill>
              </a:rPr>
              <a:t>raspberry</a:t>
            </a:r>
            <a:r>
              <a:rPr lang="es-ES" sz="2400" b="1" dirty="0">
                <a:ln>
                  <a:solidFill>
                    <a:schemeClr val="bg1">
                      <a:lumMod val="75000"/>
                      <a:lumOff val="25000"/>
                      <a:alpha val="10000"/>
                    </a:schemeClr>
                  </a:solidFill>
                </a:ln>
                <a:solidFill>
                  <a:schemeClr val="accent1">
                    <a:lumMod val="75000"/>
                  </a:schemeClr>
                </a:solidFill>
              </a:rPr>
              <a:t> pi 2 y </a:t>
            </a:r>
            <a:r>
              <a:rPr lang="es-ES" sz="2400" b="1" dirty="0" err="1">
                <a:ln>
                  <a:solidFill>
                    <a:schemeClr val="bg1">
                      <a:lumMod val="75000"/>
                      <a:lumOff val="25000"/>
                      <a:alpha val="10000"/>
                    </a:schemeClr>
                  </a:solidFill>
                </a:ln>
                <a:solidFill>
                  <a:schemeClr val="accent1">
                    <a:lumMod val="75000"/>
                  </a:schemeClr>
                </a:solidFill>
              </a:rPr>
              <a:t>MacBooKPro</a:t>
            </a:r>
            <a:r>
              <a:rPr lang="es-ES" sz="2400" b="1" dirty="0">
                <a:ln>
                  <a:solidFill>
                    <a:schemeClr val="bg1">
                      <a:lumMod val="75000"/>
                      <a:lumOff val="25000"/>
                      <a:alpha val="10000"/>
                    </a:schemeClr>
                  </a:solidFill>
                </a:ln>
                <a:solidFill>
                  <a:schemeClr val="accent1">
                    <a:lumMod val="75000"/>
                  </a:schemeClr>
                </a:solidFill>
              </a:rPr>
              <a:t> (existen archivos de configuración que permiten pasar de un SO a otro)</a:t>
            </a:r>
          </a:p>
        </p:txBody>
      </p:sp>
      <p:pic>
        <p:nvPicPr>
          <p:cNvPr id="2" name="D14">
            <a:hlinkClick r:id="" action="ppaction://media"/>
            <a:extLst>
              <a:ext uri="{FF2B5EF4-FFF2-40B4-BE49-F238E27FC236}">
                <a16:creationId xmlns:a16="http://schemas.microsoft.com/office/drawing/2014/main" id="{F0251D4B-52AB-44D4-9E63-6E997B7E2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3326" y="314401"/>
            <a:ext cx="406400" cy="406400"/>
          </a:xfrm>
          <a:prstGeom prst="rect">
            <a:avLst/>
          </a:prstGeom>
        </p:spPr>
      </p:pic>
    </p:spTree>
    <p:extLst>
      <p:ext uri="{BB962C8B-B14F-4D97-AF65-F5344CB8AC3E}">
        <p14:creationId xmlns:p14="http://schemas.microsoft.com/office/powerpoint/2010/main" val="710916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432280" y="21098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Interfaces gráficas diseñadas</a:t>
            </a:r>
            <a:endParaRPr lang="es-ES" sz="2600" b="1" i="1" u="none" strike="noStrike" kern="1200" cap="none" spc="0" baseline="0" dirty="0">
              <a:solidFill>
                <a:srgbClr val="FFFFFF"/>
              </a:solidFill>
              <a:uFillTx/>
              <a:latin typeface="Trebuchet MS"/>
            </a:endParaRPr>
          </a:p>
        </p:txBody>
      </p:sp>
      <p:pic>
        <p:nvPicPr>
          <p:cNvPr id="7" name="Imagen 6">
            <a:extLst>
              <a:ext uri="{FF2B5EF4-FFF2-40B4-BE49-F238E27FC236}">
                <a16:creationId xmlns:a16="http://schemas.microsoft.com/office/drawing/2014/main" id="{3529DCAE-FC1E-448A-BB87-BB2A33392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617" y="2801325"/>
            <a:ext cx="7514282" cy="4120989"/>
          </a:xfrm>
          <a:prstGeom prst="rect">
            <a:avLst/>
          </a:prstGeom>
        </p:spPr>
      </p:pic>
      <p:sp>
        <p:nvSpPr>
          <p:cNvPr id="14" name="Rectángulo 13">
            <a:extLst>
              <a:ext uri="{FF2B5EF4-FFF2-40B4-BE49-F238E27FC236}">
                <a16:creationId xmlns:a16="http://schemas.microsoft.com/office/drawing/2014/main" id="{933DFD5E-E701-4E92-8FAF-6CF710F7E450}"/>
              </a:ext>
            </a:extLst>
          </p:cNvPr>
          <p:cNvSpPr/>
          <p:nvPr/>
        </p:nvSpPr>
        <p:spPr>
          <a:xfrm>
            <a:off x="4865614" y="1009303"/>
            <a:ext cx="4638309" cy="830997"/>
          </a:xfrm>
          <a:prstGeom prst="rect">
            <a:avLst/>
          </a:prstGeom>
        </p:spPr>
        <p:txBody>
          <a:bodyPr wrap="square">
            <a:spAutoFit/>
          </a:bodyPr>
          <a:lstStyle/>
          <a:p>
            <a:pPr lvl="0" defTabSz="914400" hangingPunct="0">
              <a:defRPr sz="1800" b="0" i="0" u="none" strike="noStrike" kern="0" cap="none" spc="0" baseline="0">
                <a:solidFill>
                  <a:srgbClr val="000000"/>
                </a:solidFill>
                <a:uFillTx/>
              </a:defRPr>
            </a:pPr>
            <a:r>
              <a:rPr lang="es-ES" sz="1600" i="1" dirty="0">
                <a:solidFill>
                  <a:srgbClr val="000000"/>
                </a:solidFill>
                <a:latin typeface="Liberation Sans" pitchFamily="18"/>
                <a:ea typeface="Droid Sans Fallback" pitchFamily="2"/>
                <a:cs typeface="FreeSans" pitchFamily="2"/>
              </a:rPr>
              <a:t>Interfaz gráfica creada en Python3 con </a:t>
            </a:r>
            <a:r>
              <a:rPr lang="es-ES" sz="1600" i="1" dirty="0" err="1">
                <a:solidFill>
                  <a:srgbClr val="000000"/>
                </a:solidFill>
                <a:latin typeface="Liberation Sans" pitchFamily="18"/>
                <a:ea typeface="Droid Sans Fallback" pitchFamily="2"/>
                <a:cs typeface="FreeSans" pitchFamily="2"/>
              </a:rPr>
              <a:t>Tkinter</a:t>
            </a:r>
            <a:r>
              <a:rPr lang="es-ES" sz="1600" i="1" dirty="0">
                <a:solidFill>
                  <a:srgbClr val="000000"/>
                </a:solidFill>
                <a:latin typeface="Liberation Sans" pitchFamily="18"/>
                <a:ea typeface="Droid Sans Fallback" pitchFamily="2"/>
                <a:cs typeface="FreeSans" pitchFamily="2"/>
              </a:rPr>
              <a:t> para la configuración, descubrimiento  y lectura de los nodos.</a:t>
            </a:r>
          </a:p>
        </p:txBody>
      </p:sp>
      <p:sp>
        <p:nvSpPr>
          <p:cNvPr id="15" name="Rectángulo 14">
            <a:extLst>
              <a:ext uri="{FF2B5EF4-FFF2-40B4-BE49-F238E27FC236}">
                <a16:creationId xmlns:a16="http://schemas.microsoft.com/office/drawing/2014/main" id="{094D545C-0673-4CC9-B076-B29BBB54616D}"/>
              </a:ext>
            </a:extLst>
          </p:cNvPr>
          <p:cNvSpPr/>
          <p:nvPr/>
        </p:nvSpPr>
        <p:spPr>
          <a:xfrm>
            <a:off x="220636" y="6922315"/>
            <a:ext cx="9494929" cy="584775"/>
          </a:xfrm>
          <a:prstGeom prst="rect">
            <a:avLst/>
          </a:prstGeom>
        </p:spPr>
        <p:txBody>
          <a:bodyPr wrap="square">
            <a:spAutoFit/>
          </a:bodyPr>
          <a:lstStyle/>
          <a:p>
            <a:pPr lvl="0" defTabSz="914400" hangingPunct="0">
              <a:defRPr sz="1800" b="0" i="0" u="none" strike="noStrike" kern="0" cap="none" spc="0" baseline="0">
                <a:solidFill>
                  <a:srgbClr val="000000"/>
                </a:solidFill>
                <a:uFillTx/>
              </a:defRPr>
            </a:pPr>
            <a:r>
              <a:rPr lang="es-ES" sz="1600" i="1" dirty="0">
                <a:solidFill>
                  <a:srgbClr val="000000"/>
                </a:solidFill>
                <a:latin typeface="Liberation Sans" pitchFamily="18"/>
                <a:ea typeface="Droid Sans Fallback" pitchFamily="2"/>
                <a:cs typeface="FreeSans" pitchFamily="2"/>
              </a:rPr>
              <a:t>Sistema de monitorización basado en </a:t>
            </a:r>
            <a:r>
              <a:rPr lang="es-ES" sz="1600" i="1" dirty="0" err="1">
                <a:solidFill>
                  <a:srgbClr val="000000"/>
                </a:solidFill>
                <a:latin typeface="Liberation Sans" pitchFamily="18"/>
                <a:ea typeface="Droid Sans Fallback" pitchFamily="2"/>
                <a:cs typeface="FreeSans" pitchFamily="2"/>
              </a:rPr>
              <a:t>Grafana</a:t>
            </a:r>
            <a:r>
              <a:rPr lang="es-ES" sz="1600" i="1" dirty="0">
                <a:solidFill>
                  <a:srgbClr val="000000"/>
                </a:solidFill>
                <a:latin typeface="Liberation Sans" pitchFamily="18"/>
                <a:ea typeface="Droid Sans Fallback" pitchFamily="2"/>
                <a:cs typeface="FreeSans" pitchFamily="2"/>
              </a:rPr>
              <a:t>. Cada nodo es accesible desde el mismo panel mediante su selección en un desplegable.</a:t>
            </a:r>
          </a:p>
        </p:txBody>
      </p:sp>
      <p:pic>
        <p:nvPicPr>
          <p:cNvPr id="4" name="Imagen 3">
            <a:extLst>
              <a:ext uri="{FF2B5EF4-FFF2-40B4-BE49-F238E27FC236}">
                <a16:creationId xmlns:a16="http://schemas.microsoft.com/office/drawing/2014/main" id="{A810899D-3C2D-4FD3-9DD5-37F7859E8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39" y="1009304"/>
            <a:ext cx="4574492" cy="2716243"/>
          </a:xfrm>
          <a:prstGeom prst="rect">
            <a:avLst/>
          </a:prstGeom>
        </p:spPr>
      </p:pic>
      <p:pic>
        <p:nvPicPr>
          <p:cNvPr id="2" name="D15">
            <a:hlinkClick r:id="" action="ppaction://media"/>
            <a:extLst>
              <a:ext uri="{FF2B5EF4-FFF2-40B4-BE49-F238E27FC236}">
                <a16:creationId xmlns:a16="http://schemas.microsoft.com/office/drawing/2014/main" id="{F478E432-220C-48E2-8590-5005C86DD5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4271" y="325591"/>
            <a:ext cx="406400" cy="406400"/>
          </a:xfrm>
          <a:prstGeom prst="rect">
            <a:avLst/>
          </a:prstGeom>
        </p:spPr>
      </p:pic>
    </p:spTree>
    <p:extLst>
      <p:ext uri="{BB962C8B-B14F-4D97-AF65-F5344CB8AC3E}">
        <p14:creationId xmlns:p14="http://schemas.microsoft.com/office/powerpoint/2010/main" val="3458909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590694" y="46938"/>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Despliegue en el observatorio</a:t>
            </a:r>
            <a:endParaRPr lang="es-ES" sz="2600" b="1" i="1" u="none" strike="noStrike" kern="1200" cap="none" spc="0" baseline="0" dirty="0">
              <a:solidFill>
                <a:srgbClr val="FFFFFF"/>
              </a:solidFill>
              <a:uFillTx/>
              <a:latin typeface="Trebuchet MS"/>
            </a:endParaRPr>
          </a:p>
        </p:txBody>
      </p:sp>
      <p:pic>
        <p:nvPicPr>
          <p:cNvPr id="4" name="Imagen 3">
            <a:extLst>
              <a:ext uri="{FF2B5EF4-FFF2-40B4-BE49-F238E27FC236}">
                <a16:creationId xmlns:a16="http://schemas.microsoft.com/office/drawing/2014/main" id="{8F6E04D9-ACD5-425D-9216-11FAC1FEF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35" y="807914"/>
            <a:ext cx="4347664" cy="3260748"/>
          </a:xfrm>
          <a:prstGeom prst="rect">
            <a:avLst/>
          </a:prstGeom>
        </p:spPr>
      </p:pic>
      <p:pic>
        <p:nvPicPr>
          <p:cNvPr id="10" name="Imagen 9">
            <a:extLst>
              <a:ext uri="{FF2B5EF4-FFF2-40B4-BE49-F238E27FC236}">
                <a16:creationId xmlns:a16="http://schemas.microsoft.com/office/drawing/2014/main" id="{29D25E36-9DDC-4545-8AF7-ADFB2FFB6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9840" y="807914"/>
            <a:ext cx="4347664" cy="3260748"/>
          </a:xfrm>
          <a:prstGeom prst="rect">
            <a:avLst/>
          </a:prstGeom>
        </p:spPr>
      </p:pic>
      <p:pic>
        <p:nvPicPr>
          <p:cNvPr id="17" name="Imagen 16">
            <a:extLst>
              <a:ext uri="{FF2B5EF4-FFF2-40B4-BE49-F238E27FC236}">
                <a16:creationId xmlns:a16="http://schemas.microsoft.com/office/drawing/2014/main" id="{E7132CCB-38D9-4F4B-98C7-6B855BC52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435" y="4166254"/>
            <a:ext cx="4374137" cy="3280603"/>
          </a:xfrm>
          <a:prstGeom prst="rect">
            <a:avLst/>
          </a:prstGeom>
        </p:spPr>
      </p:pic>
      <p:pic>
        <p:nvPicPr>
          <p:cNvPr id="21" name="Imagen 20">
            <a:extLst>
              <a:ext uri="{FF2B5EF4-FFF2-40B4-BE49-F238E27FC236}">
                <a16:creationId xmlns:a16="http://schemas.microsoft.com/office/drawing/2014/main" id="{81BEFFD8-2166-42ED-863B-5589C0E86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1058" y="4525440"/>
            <a:ext cx="4983062" cy="2705611"/>
          </a:xfrm>
          <a:prstGeom prst="rect">
            <a:avLst/>
          </a:prstGeom>
        </p:spPr>
      </p:pic>
      <p:pic>
        <p:nvPicPr>
          <p:cNvPr id="2" name="D16">
            <a:hlinkClick r:id="" action="ppaction://media"/>
            <a:extLst>
              <a:ext uri="{FF2B5EF4-FFF2-40B4-BE49-F238E27FC236}">
                <a16:creationId xmlns:a16="http://schemas.microsoft.com/office/drawing/2014/main" id="{6DE29FE7-78C3-423F-AC1A-D67621193A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7785" y="173125"/>
            <a:ext cx="406400" cy="406400"/>
          </a:xfrm>
          <a:prstGeom prst="rect">
            <a:avLst/>
          </a:prstGeom>
        </p:spPr>
      </p:pic>
    </p:spTree>
    <p:extLst>
      <p:ext uri="{BB962C8B-B14F-4D97-AF65-F5344CB8AC3E}">
        <p14:creationId xmlns:p14="http://schemas.microsoft.com/office/powerpoint/2010/main" val="1206955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607472" y="382498"/>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Resultados</a:t>
            </a:r>
            <a:endParaRPr lang="es-ES" sz="2600" b="1" i="1" u="none" strike="noStrike" kern="1200" cap="none" spc="0" baseline="0" dirty="0">
              <a:solidFill>
                <a:srgbClr val="FFFFFF"/>
              </a:solidFill>
              <a:uFillTx/>
              <a:latin typeface="Trebuchet MS"/>
            </a:endParaRPr>
          </a:p>
        </p:txBody>
      </p:sp>
      <p:sp>
        <p:nvSpPr>
          <p:cNvPr id="7" name="Marcador de texto 2">
            <a:extLst>
              <a:ext uri="{FF2B5EF4-FFF2-40B4-BE49-F238E27FC236}">
                <a16:creationId xmlns:a16="http://schemas.microsoft.com/office/drawing/2014/main" id="{924482C5-AE2A-4835-B62C-02579EDC7E78}"/>
              </a:ext>
            </a:extLst>
          </p:cNvPr>
          <p:cNvSpPr txBox="1">
            <a:spLocks/>
          </p:cNvSpPr>
          <p:nvPr/>
        </p:nvSpPr>
        <p:spPr>
          <a:xfrm>
            <a:off x="239768" y="1040955"/>
            <a:ext cx="10016456" cy="232529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77979" indent="-337304" algn="l" defTabSz="503972" rtl="0" eaLnBrk="1" latinLnBrk="0" hangingPunct="1">
              <a:spcBef>
                <a:spcPct val="20000"/>
              </a:spcBef>
              <a:spcAft>
                <a:spcPts val="661"/>
              </a:spcAft>
              <a:buClr>
                <a:schemeClr val="tx2"/>
              </a:buClr>
              <a:buSzPct val="70000"/>
              <a:buFont typeface="Wingdings 2" charset="2"/>
              <a:buChar char=""/>
              <a:defRPr sz="2205"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93656" indent="-297621" algn="l" defTabSz="503972" rtl="0" eaLnBrk="1" latinLnBrk="0" hangingPunct="1">
              <a:spcBef>
                <a:spcPct val="20000"/>
              </a:spcBef>
              <a:spcAft>
                <a:spcPts val="661"/>
              </a:spcAft>
              <a:buClr>
                <a:schemeClr val="tx2"/>
              </a:buClr>
              <a:buSzPct val="70000"/>
              <a:buFont typeface="Wingdings 2" charset="2"/>
              <a:buChar char=""/>
              <a:defRPr sz="198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130960" indent="-238097" algn="l" defTabSz="503972" rtl="0" eaLnBrk="1" latinLnBrk="0" hangingPunct="1">
              <a:spcBef>
                <a:spcPct val="20000"/>
              </a:spcBef>
              <a:spcAft>
                <a:spcPts val="661"/>
              </a:spcAft>
              <a:buClr>
                <a:schemeClr val="tx2"/>
              </a:buClr>
              <a:buSzPct val="70000"/>
              <a:buFont typeface="Wingdings 2" charset="2"/>
              <a:buChar char=""/>
              <a:defRPr sz="176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527788"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45250"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2069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64750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074315"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42396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SzPct val="45000"/>
              <a:buFont typeface="StarSymbol"/>
              <a:buChar char="●"/>
            </a:pPr>
            <a:r>
              <a:rPr lang="es-ES" sz="1400" b="1" dirty="0">
                <a:solidFill>
                  <a:schemeClr val="accent1">
                    <a:lumMod val="75000"/>
                  </a:schemeClr>
                </a:solidFill>
                <a:effectLst/>
              </a:rPr>
              <a:t>El sistema es plenamente operativo y podemos medir temperaturas con la precisión requerida.</a:t>
            </a:r>
          </a:p>
          <a:p>
            <a:pPr>
              <a:buSzPct val="45000"/>
              <a:buFont typeface="StarSymbol"/>
              <a:buChar char="●"/>
            </a:pPr>
            <a:r>
              <a:rPr lang="es-ES" sz="1400" b="1" dirty="0">
                <a:solidFill>
                  <a:schemeClr val="accent1">
                    <a:lumMod val="75000"/>
                  </a:schemeClr>
                </a:solidFill>
                <a:effectLst/>
              </a:rPr>
              <a:t>El sistema es robusto y se comporta bien ante fallo de los nodos.</a:t>
            </a:r>
          </a:p>
          <a:p>
            <a:pPr>
              <a:buSzPct val="45000"/>
              <a:buFont typeface="StarSymbol"/>
              <a:buChar char="●"/>
            </a:pPr>
            <a:r>
              <a:rPr lang="es-ES" sz="1400" b="1" dirty="0">
                <a:solidFill>
                  <a:schemeClr val="accent1">
                    <a:lumMod val="75000"/>
                  </a:schemeClr>
                </a:solidFill>
                <a:effectLst/>
                <a:ea typeface="Droid Sans Fallback" pitchFamily="2"/>
                <a:cs typeface="FreeSans" pitchFamily="2"/>
              </a:rPr>
              <a:t>Se trata de un sistema flexible que permite añadir y eliminar nodos de forma rápida y sencilla.</a:t>
            </a:r>
            <a:endParaRPr lang="es-ES" sz="1050" b="1" dirty="0">
              <a:solidFill>
                <a:srgbClr val="000000"/>
              </a:solidFill>
              <a:effectLst/>
              <a:ea typeface="Droid Sans Fallback" pitchFamily="2"/>
              <a:cs typeface="FreeSans" pitchFamily="2"/>
            </a:endParaRPr>
          </a:p>
          <a:p>
            <a:pPr>
              <a:buSzPct val="45000"/>
            </a:pPr>
            <a:r>
              <a:rPr lang="es-ES" sz="1400" b="1" dirty="0">
                <a:solidFill>
                  <a:schemeClr val="accent1">
                    <a:lumMod val="75000"/>
                  </a:schemeClr>
                </a:solidFill>
                <a:effectLst/>
              </a:rPr>
              <a:t>Harán falta meses de estudio para obtener un gran volumen de datos y hacer diferentes pruebas que permitan obtener la contribución de los distintos elementos al  seeing local.</a:t>
            </a:r>
          </a:p>
          <a:p>
            <a:pPr>
              <a:buSzPct val="45000"/>
            </a:pPr>
            <a:r>
              <a:rPr lang="es-ES" sz="1400" b="1" dirty="0">
                <a:solidFill>
                  <a:schemeClr val="accent1">
                    <a:lumMod val="75000"/>
                  </a:schemeClr>
                </a:solidFill>
                <a:effectLst/>
              </a:rPr>
              <a:t>El sistema queda totalmente validado y abre un nuevo camino para la utilización de las redes de sensores en los observatorios astrofísicos profesionales.</a:t>
            </a: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a:p>
            <a:pPr marL="40675" indent="0">
              <a:buSzPct val="45000"/>
              <a:buNone/>
            </a:pPr>
            <a:endParaRPr lang="es-ES" sz="1900" b="1" dirty="0">
              <a:solidFill>
                <a:srgbClr val="7030A0"/>
              </a:solidFill>
              <a:effectLst/>
            </a:endParaRPr>
          </a:p>
        </p:txBody>
      </p:sp>
      <p:sp>
        <p:nvSpPr>
          <p:cNvPr id="6" name="CuadroTexto 5">
            <a:extLst>
              <a:ext uri="{FF2B5EF4-FFF2-40B4-BE49-F238E27FC236}">
                <a16:creationId xmlns:a16="http://schemas.microsoft.com/office/drawing/2014/main" id="{0B1AF334-170B-407C-BBAE-22A8D936367C}"/>
              </a:ext>
            </a:extLst>
          </p:cNvPr>
          <p:cNvSpPr txBox="1"/>
          <p:nvPr/>
        </p:nvSpPr>
        <p:spPr>
          <a:xfrm>
            <a:off x="0" y="7036455"/>
            <a:ext cx="10080625" cy="523220"/>
          </a:xfrm>
          <a:prstGeom prst="rect">
            <a:avLst/>
          </a:prstGeom>
          <a:noFill/>
        </p:spPr>
        <p:txBody>
          <a:bodyPr wrap="square" rtlCol="0">
            <a:spAutoFit/>
          </a:bodyPr>
          <a:lstStyle/>
          <a:p>
            <a:pPr algn="ctr"/>
            <a:r>
              <a:rPr lang="es-ES" sz="1400" b="1" dirty="0">
                <a:solidFill>
                  <a:schemeClr val="bg1"/>
                </a:solidFill>
              </a:rPr>
              <a:t>En la imagen se observan los datos adquiridos por uno de los sensores en la noche del 20-21 junio de 2018. </a:t>
            </a:r>
          </a:p>
          <a:p>
            <a:pPr algn="ctr"/>
            <a:r>
              <a:rPr lang="es-ES" sz="1400" b="1" dirty="0">
                <a:solidFill>
                  <a:schemeClr val="bg1"/>
                </a:solidFill>
              </a:rPr>
              <a:t>(Indicar que en astronomía se trabaja con tiempo UTC)</a:t>
            </a:r>
            <a:endParaRPr lang="en-GB" dirty="0">
              <a:solidFill>
                <a:schemeClr val="bg1"/>
              </a:solidFill>
            </a:endParaRPr>
          </a:p>
        </p:txBody>
      </p:sp>
      <p:pic>
        <p:nvPicPr>
          <p:cNvPr id="9" name="D17">
            <a:hlinkClick r:id="" action="ppaction://media"/>
            <a:extLst>
              <a:ext uri="{FF2B5EF4-FFF2-40B4-BE49-F238E27FC236}">
                <a16:creationId xmlns:a16="http://schemas.microsoft.com/office/drawing/2014/main" id="{A7505952-D06C-4000-AA7E-941D83F10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0476" y="483496"/>
            <a:ext cx="406400" cy="406400"/>
          </a:xfrm>
          <a:prstGeom prst="rect">
            <a:avLst/>
          </a:prstGeom>
        </p:spPr>
      </p:pic>
      <p:pic>
        <p:nvPicPr>
          <p:cNvPr id="4" name="Imagen 3">
            <a:extLst>
              <a:ext uri="{FF2B5EF4-FFF2-40B4-BE49-F238E27FC236}">
                <a16:creationId xmlns:a16="http://schemas.microsoft.com/office/drawing/2014/main" id="{DFDE4BFC-34D9-43CF-96B9-D9F5BB7F0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120" y="3226516"/>
            <a:ext cx="7281713" cy="3755911"/>
          </a:xfrm>
          <a:prstGeom prst="rect">
            <a:avLst/>
          </a:prstGeom>
        </p:spPr>
      </p:pic>
    </p:spTree>
    <p:extLst>
      <p:ext uri="{BB962C8B-B14F-4D97-AF65-F5344CB8AC3E}">
        <p14:creationId xmlns:p14="http://schemas.microsoft.com/office/powerpoint/2010/main" val="2885214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72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607472" y="382498"/>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Resultados</a:t>
            </a:r>
            <a:endParaRPr lang="es-ES" sz="2600" b="1" i="1" u="none" strike="noStrike" kern="1200" cap="none" spc="0" baseline="0" dirty="0">
              <a:solidFill>
                <a:srgbClr val="FFFFFF"/>
              </a:solidFill>
              <a:uFillTx/>
              <a:latin typeface="Trebuchet MS"/>
            </a:endParaRPr>
          </a:p>
        </p:txBody>
      </p:sp>
      <p:sp>
        <p:nvSpPr>
          <p:cNvPr id="6" name="CuadroTexto 5">
            <a:extLst>
              <a:ext uri="{FF2B5EF4-FFF2-40B4-BE49-F238E27FC236}">
                <a16:creationId xmlns:a16="http://schemas.microsoft.com/office/drawing/2014/main" id="{0B1AF334-170B-407C-BBAE-22A8D936367C}"/>
              </a:ext>
            </a:extLst>
          </p:cNvPr>
          <p:cNvSpPr txBox="1"/>
          <p:nvPr/>
        </p:nvSpPr>
        <p:spPr>
          <a:xfrm>
            <a:off x="0" y="6449266"/>
            <a:ext cx="10080625" cy="523220"/>
          </a:xfrm>
          <a:prstGeom prst="rect">
            <a:avLst/>
          </a:prstGeom>
          <a:noFill/>
        </p:spPr>
        <p:txBody>
          <a:bodyPr wrap="square" rtlCol="0">
            <a:spAutoFit/>
          </a:bodyPr>
          <a:lstStyle/>
          <a:p>
            <a:pPr algn="ctr"/>
            <a:r>
              <a:rPr lang="es-ES" sz="1400" b="1" dirty="0">
                <a:solidFill>
                  <a:schemeClr val="bg1"/>
                </a:solidFill>
              </a:rPr>
              <a:t>En la imagen se observan los datos adquiridos por uno de los sensores en la noche del 21-22 junio de 2018. </a:t>
            </a:r>
          </a:p>
          <a:p>
            <a:pPr algn="ctr"/>
            <a:r>
              <a:rPr lang="es-ES" sz="1400" b="1" dirty="0">
                <a:solidFill>
                  <a:schemeClr val="bg1"/>
                </a:solidFill>
              </a:rPr>
              <a:t>(Indicar que en astronomía se trabaja con tiempo UTC)</a:t>
            </a:r>
            <a:endParaRPr lang="en-GB" dirty="0">
              <a:solidFill>
                <a:schemeClr val="bg1"/>
              </a:solidFill>
            </a:endParaRPr>
          </a:p>
        </p:txBody>
      </p:sp>
      <p:pic>
        <p:nvPicPr>
          <p:cNvPr id="5" name="Imagen 4">
            <a:extLst>
              <a:ext uri="{FF2B5EF4-FFF2-40B4-BE49-F238E27FC236}">
                <a16:creationId xmlns:a16="http://schemas.microsoft.com/office/drawing/2014/main" id="{D2F31D55-8930-4346-88B7-76523B98E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8" y="1196891"/>
            <a:ext cx="9973235" cy="5185873"/>
          </a:xfrm>
          <a:prstGeom prst="rect">
            <a:avLst/>
          </a:prstGeom>
        </p:spPr>
      </p:pic>
      <p:pic>
        <p:nvPicPr>
          <p:cNvPr id="8" name="D18_2">
            <a:hlinkClick r:id="" action="ppaction://media"/>
            <a:extLst>
              <a:ext uri="{FF2B5EF4-FFF2-40B4-BE49-F238E27FC236}">
                <a16:creationId xmlns:a16="http://schemas.microsoft.com/office/drawing/2014/main" id="{11C3B4F4-F471-4915-ACBB-442CC47655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0936" y="483496"/>
            <a:ext cx="406400" cy="406400"/>
          </a:xfrm>
          <a:prstGeom prst="rect">
            <a:avLst/>
          </a:prstGeom>
        </p:spPr>
      </p:pic>
    </p:spTree>
    <p:extLst>
      <p:ext uri="{BB962C8B-B14F-4D97-AF65-F5344CB8AC3E}">
        <p14:creationId xmlns:p14="http://schemas.microsoft.com/office/powerpoint/2010/main" val="1275892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4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615861" y="273441"/>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Pasos siguientes y mejoras</a:t>
            </a:r>
            <a:endParaRPr lang="es-ES" sz="2600" b="1" i="1" u="none" strike="noStrike" kern="1200" cap="none" spc="0" baseline="0" dirty="0">
              <a:solidFill>
                <a:srgbClr val="FFFFFF"/>
              </a:solidFill>
              <a:uFillTx/>
              <a:latin typeface="Trebuchet MS"/>
            </a:endParaRPr>
          </a:p>
        </p:txBody>
      </p:sp>
      <p:sp>
        <p:nvSpPr>
          <p:cNvPr id="4" name="Rectángulo 3">
            <a:extLst>
              <a:ext uri="{FF2B5EF4-FFF2-40B4-BE49-F238E27FC236}">
                <a16:creationId xmlns:a16="http://schemas.microsoft.com/office/drawing/2014/main" id="{4D73E836-58A9-4E46-80DB-4C4190BC15D3}"/>
              </a:ext>
            </a:extLst>
          </p:cNvPr>
          <p:cNvSpPr/>
          <p:nvPr/>
        </p:nvSpPr>
        <p:spPr>
          <a:xfrm>
            <a:off x="107977" y="1040435"/>
            <a:ext cx="9972648" cy="1923604"/>
          </a:xfrm>
          <a:prstGeom prst="rect">
            <a:avLst/>
          </a:prstGeom>
        </p:spPr>
        <p:txBody>
          <a:bodyPr wrap="square">
            <a:spAutoFit/>
          </a:bodyPr>
          <a:lstStyle/>
          <a:p>
            <a:r>
              <a:rPr lang="es-ES" sz="1700" b="1" dirty="0">
                <a:ln>
                  <a:solidFill>
                    <a:schemeClr val="bg1">
                      <a:lumMod val="75000"/>
                      <a:lumOff val="25000"/>
                      <a:alpha val="10000"/>
                    </a:schemeClr>
                  </a:solidFill>
                </a:ln>
                <a:solidFill>
                  <a:schemeClr val="accent1">
                    <a:lumMod val="75000"/>
                  </a:schemeClr>
                </a:solidFill>
              </a:rPr>
              <a:t>Mejorar el consumo energético: </a:t>
            </a:r>
            <a:r>
              <a:rPr lang="es-ES" sz="1700" b="1" dirty="0">
                <a:ln>
                  <a:solidFill>
                    <a:schemeClr val="bg1">
                      <a:lumMod val="75000"/>
                      <a:lumOff val="25000"/>
                      <a:alpha val="10000"/>
                    </a:schemeClr>
                  </a:solidFill>
                </a:ln>
                <a:solidFill>
                  <a:schemeClr val="bg1"/>
                </a:solidFill>
              </a:rPr>
              <a:t>El sistema diseñado NO ES ÓPTIMO si buscamos gran sincronización entre muestras.</a:t>
            </a:r>
          </a:p>
          <a:p>
            <a:r>
              <a:rPr lang="es-ES" sz="1700" b="1" dirty="0">
                <a:ln>
                  <a:solidFill>
                    <a:schemeClr val="bg1">
                      <a:lumMod val="75000"/>
                      <a:lumOff val="25000"/>
                      <a:alpha val="10000"/>
                    </a:schemeClr>
                  </a:solidFill>
                </a:ln>
                <a:solidFill>
                  <a:schemeClr val="bg1"/>
                </a:solidFill>
                <a:sym typeface="Wingdings" panose="05000000000000000000" pitchFamily="2" charset="2"/>
              </a:rPr>
              <a:t>Incrementar tiempo de sueño </a:t>
            </a:r>
            <a:r>
              <a:rPr lang="es-ES" sz="1700" b="1" dirty="0">
                <a:ln>
                  <a:solidFill>
                    <a:schemeClr val="bg1">
                      <a:lumMod val="75000"/>
                      <a:lumOff val="25000"/>
                      <a:alpha val="10000"/>
                    </a:schemeClr>
                  </a:solidFill>
                </a:ln>
                <a:solidFill>
                  <a:schemeClr val="bg1"/>
                </a:solidFill>
              </a:rPr>
              <a:t>  Disminuye la sincronización </a:t>
            </a:r>
            <a:r>
              <a:rPr lang="es-ES" sz="1700" b="1" dirty="0">
                <a:ln>
                  <a:solidFill>
                    <a:schemeClr val="bg1">
                      <a:lumMod val="75000"/>
                      <a:lumOff val="25000"/>
                      <a:alpha val="10000"/>
                    </a:schemeClr>
                  </a:solidFill>
                </a:ln>
                <a:solidFill>
                  <a:schemeClr val="bg1"/>
                </a:solidFill>
                <a:sym typeface="Wingdings" panose="05000000000000000000" pitchFamily="2" charset="2"/>
              </a:rPr>
              <a:t> Aumenta la duración de la batería.</a:t>
            </a:r>
            <a:endParaRPr lang="es-ES" sz="1700" b="1" dirty="0">
              <a:ln>
                <a:solidFill>
                  <a:schemeClr val="bg1">
                    <a:lumMod val="75000"/>
                    <a:lumOff val="25000"/>
                    <a:alpha val="10000"/>
                  </a:schemeClr>
                </a:solidFill>
              </a:ln>
              <a:solidFill>
                <a:schemeClr val="bg1"/>
              </a:solidFill>
            </a:endParaRPr>
          </a:p>
          <a:p>
            <a:r>
              <a:rPr lang="es-ES" sz="1700" b="1" dirty="0">
                <a:ln>
                  <a:solidFill>
                    <a:schemeClr val="bg1">
                      <a:lumMod val="75000"/>
                      <a:lumOff val="25000"/>
                      <a:alpha val="10000"/>
                    </a:schemeClr>
                  </a:solidFill>
                </a:ln>
                <a:solidFill>
                  <a:schemeClr val="bg1"/>
                </a:solidFill>
              </a:rPr>
              <a:t>Decrementar tiempo de sueño </a:t>
            </a:r>
            <a:r>
              <a:rPr lang="es-ES" sz="1700" b="1" dirty="0">
                <a:ln>
                  <a:solidFill>
                    <a:schemeClr val="bg1">
                      <a:lumMod val="75000"/>
                      <a:lumOff val="25000"/>
                      <a:alpha val="10000"/>
                    </a:schemeClr>
                  </a:solidFill>
                </a:ln>
                <a:solidFill>
                  <a:schemeClr val="bg1"/>
                </a:solidFill>
                <a:sym typeface="Wingdings" panose="05000000000000000000" pitchFamily="2" charset="2"/>
              </a:rPr>
              <a:t> Aumenta la sincronización  Disminuye la duración de la batería.</a:t>
            </a:r>
          </a:p>
          <a:p>
            <a:pPr algn="ctr"/>
            <a:r>
              <a:rPr lang="es-ES" sz="1700" b="1" dirty="0">
                <a:ln>
                  <a:solidFill>
                    <a:schemeClr val="bg1">
                      <a:lumMod val="75000"/>
                      <a:lumOff val="25000"/>
                      <a:alpha val="10000"/>
                    </a:schemeClr>
                  </a:solidFill>
                </a:ln>
                <a:solidFill>
                  <a:srgbClr val="7030A0"/>
                </a:solidFill>
              </a:rPr>
              <a:t>NO PERMITE MODOS DE SUEÑO SÍNCRONOS.</a:t>
            </a:r>
          </a:p>
          <a:p>
            <a:endParaRPr lang="es-ES" sz="17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endParaRPr>
          </a:p>
          <a:p>
            <a:endParaRPr lang="en-GB" sz="17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endParaRPr>
          </a:p>
        </p:txBody>
      </p:sp>
      <p:sp>
        <p:nvSpPr>
          <p:cNvPr id="5" name="Rectángulo 4">
            <a:extLst>
              <a:ext uri="{FF2B5EF4-FFF2-40B4-BE49-F238E27FC236}">
                <a16:creationId xmlns:a16="http://schemas.microsoft.com/office/drawing/2014/main" id="{6F7B2B14-B056-4571-9125-A071A59437D8}"/>
              </a:ext>
            </a:extLst>
          </p:cNvPr>
          <p:cNvSpPr/>
          <p:nvPr/>
        </p:nvSpPr>
        <p:spPr>
          <a:xfrm>
            <a:off x="107977" y="2817731"/>
            <a:ext cx="9972648" cy="1400383"/>
          </a:xfrm>
          <a:prstGeom prst="rect">
            <a:avLst/>
          </a:prstGeom>
        </p:spPr>
        <p:txBody>
          <a:bodyPr wrap="square">
            <a:spAutoFit/>
          </a:bodyPr>
          <a:lstStyle/>
          <a:p>
            <a:r>
              <a:rPr lang="es-ES" sz="1700" b="1" dirty="0">
                <a:ln>
                  <a:solidFill>
                    <a:schemeClr val="bg1">
                      <a:lumMod val="75000"/>
                      <a:lumOff val="25000"/>
                      <a:alpha val="10000"/>
                    </a:schemeClr>
                  </a:solidFill>
                </a:ln>
                <a:solidFill>
                  <a:schemeClr val="accent1">
                    <a:lumMod val="75000"/>
                  </a:schemeClr>
                </a:solidFill>
              </a:rPr>
              <a:t>Mejorar el diseño de las cajas para albergar la electrónica: </a:t>
            </a:r>
            <a:r>
              <a:rPr lang="es-ES" sz="1700" b="1" dirty="0">
                <a:ln>
                  <a:solidFill>
                    <a:schemeClr val="bg1">
                      <a:lumMod val="75000"/>
                      <a:lumOff val="25000"/>
                      <a:alpha val="10000"/>
                    </a:schemeClr>
                  </a:solidFill>
                </a:ln>
                <a:solidFill>
                  <a:schemeClr val="bg1"/>
                </a:solidFill>
              </a:rPr>
              <a:t>Dadas las duras condiciones climatológicas del pico del buitre se debe mejorar la estanqueidad.</a:t>
            </a:r>
          </a:p>
          <a:p>
            <a:pPr algn="ctr"/>
            <a:r>
              <a:rPr lang="es-ES" sz="1700" b="1" dirty="0">
                <a:ln>
                  <a:solidFill>
                    <a:schemeClr val="bg1">
                      <a:lumMod val="75000"/>
                      <a:lumOff val="25000"/>
                      <a:alpha val="10000"/>
                    </a:schemeClr>
                  </a:solidFill>
                </a:ln>
                <a:solidFill>
                  <a:srgbClr val="7030A0"/>
                </a:solidFill>
              </a:rPr>
              <a:t>USO DE JUNTAS AISLANTES.</a:t>
            </a:r>
          </a:p>
          <a:p>
            <a:endParaRPr lang="es-ES" sz="1700" b="1" dirty="0">
              <a:ln>
                <a:solidFill>
                  <a:schemeClr val="bg1">
                    <a:lumMod val="75000"/>
                    <a:lumOff val="25000"/>
                    <a:alpha val="10000"/>
                  </a:schemeClr>
                </a:solidFill>
              </a:ln>
              <a:solidFill>
                <a:schemeClr val="accent1">
                  <a:lumMod val="75000"/>
                </a:schemeClr>
              </a:solidFill>
            </a:endParaRPr>
          </a:p>
          <a:p>
            <a:endParaRPr lang="en-GB" sz="17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endParaRPr>
          </a:p>
        </p:txBody>
      </p:sp>
      <p:sp>
        <p:nvSpPr>
          <p:cNvPr id="6" name="Rectángulo 5">
            <a:extLst>
              <a:ext uri="{FF2B5EF4-FFF2-40B4-BE49-F238E27FC236}">
                <a16:creationId xmlns:a16="http://schemas.microsoft.com/office/drawing/2014/main" id="{01E50A08-625C-4B42-A249-3ED1A60CA3B1}"/>
              </a:ext>
            </a:extLst>
          </p:cNvPr>
          <p:cNvSpPr/>
          <p:nvPr/>
        </p:nvSpPr>
        <p:spPr>
          <a:xfrm>
            <a:off x="107977" y="4041145"/>
            <a:ext cx="9972648" cy="1138773"/>
          </a:xfrm>
          <a:prstGeom prst="rect">
            <a:avLst/>
          </a:prstGeom>
        </p:spPr>
        <p:txBody>
          <a:bodyPr wrap="square">
            <a:spAutoFit/>
          </a:bodyPr>
          <a:lstStyle/>
          <a:p>
            <a:r>
              <a:rPr lang="es-ES" sz="1700" b="1" dirty="0">
                <a:ln>
                  <a:solidFill>
                    <a:schemeClr val="bg1">
                      <a:lumMod val="75000"/>
                      <a:lumOff val="25000"/>
                      <a:alpha val="10000"/>
                    </a:schemeClr>
                  </a:solidFill>
                </a:ln>
                <a:solidFill>
                  <a:schemeClr val="accent1">
                    <a:lumMod val="75000"/>
                  </a:schemeClr>
                </a:solidFill>
              </a:rPr>
              <a:t>Realizar una calibración exhaustiva de los nodos:  </a:t>
            </a:r>
            <a:r>
              <a:rPr lang="es-ES" sz="1700" b="1" dirty="0">
                <a:ln>
                  <a:solidFill>
                    <a:schemeClr val="bg1">
                      <a:lumMod val="75000"/>
                      <a:lumOff val="25000"/>
                      <a:alpha val="10000"/>
                    </a:schemeClr>
                  </a:solidFill>
                </a:ln>
                <a:solidFill>
                  <a:schemeClr val="bg1"/>
                </a:solidFill>
              </a:rPr>
              <a:t>Actualmente sólo se calibró frente a una estación</a:t>
            </a:r>
          </a:p>
          <a:p>
            <a:r>
              <a:rPr lang="es-ES" sz="1700" b="1" dirty="0">
                <a:ln>
                  <a:solidFill>
                    <a:schemeClr val="bg1">
                      <a:lumMod val="75000"/>
                      <a:lumOff val="25000"/>
                      <a:alpha val="10000"/>
                    </a:schemeClr>
                  </a:solidFill>
                </a:ln>
                <a:solidFill>
                  <a:schemeClr val="bg1"/>
                </a:solidFill>
              </a:rPr>
              <a:t>meteorológica, un termómetro por infrarrojos, o comparando los valores contra otros nodos.</a:t>
            </a:r>
          </a:p>
          <a:p>
            <a:pPr algn="ctr"/>
            <a:r>
              <a:rPr lang="es-ES" sz="1700" b="1" dirty="0">
                <a:ln>
                  <a:solidFill>
                    <a:schemeClr val="bg1">
                      <a:lumMod val="75000"/>
                      <a:lumOff val="25000"/>
                      <a:alpha val="10000"/>
                    </a:schemeClr>
                  </a:solidFill>
                </a:ln>
                <a:solidFill>
                  <a:srgbClr val="7030A0"/>
                </a:solidFill>
              </a:rPr>
              <a:t>SE NECESITA UN MEJOR SISTEMA DE REFERENCIA.</a:t>
            </a:r>
          </a:p>
          <a:p>
            <a:endParaRPr lang="en-GB" sz="17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endParaRPr>
          </a:p>
        </p:txBody>
      </p:sp>
      <p:sp>
        <p:nvSpPr>
          <p:cNvPr id="7" name="Rectángulo 6">
            <a:extLst>
              <a:ext uri="{FF2B5EF4-FFF2-40B4-BE49-F238E27FC236}">
                <a16:creationId xmlns:a16="http://schemas.microsoft.com/office/drawing/2014/main" id="{0F7A6CDB-F837-4835-9FB0-0A7DE594C8E6}"/>
              </a:ext>
            </a:extLst>
          </p:cNvPr>
          <p:cNvSpPr/>
          <p:nvPr/>
        </p:nvSpPr>
        <p:spPr>
          <a:xfrm>
            <a:off x="107977" y="5367986"/>
            <a:ext cx="9972648" cy="1661993"/>
          </a:xfrm>
          <a:prstGeom prst="rect">
            <a:avLst/>
          </a:prstGeom>
        </p:spPr>
        <p:txBody>
          <a:bodyPr wrap="square">
            <a:spAutoFit/>
          </a:bodyPr>
          <a:lstStyle/>
          <a:p>
            <a:r>
              <a:rPr lang="es-ES" sz="1700" b="1" dirty="0">
                <a:ln>
                  <a:solidFill>
                    <a:schemeClr val="bg1">
                      <a:lumMod val="75000"/>
                      <a:lumOff val="25000"/>
                      <a:alpha val="10000"/>
                    </a:schemeClr>
                  </a:solidFill>
                </a:ln>
                <a:solidFill>
                  <a:schemeClr val="accent1">
                    <a:lumMod val="75000"/>
                  </a:schemeClr>
                </a:solidFill>
              </a:rPr>
              <a:t>Las WSN se presentan como una poderosísima tecnología para ser usada en los observatorios astrofísicos profesionales: </a:t>
            </a:r>
            <a:r>
              <a:rPr lang="es-ES" sz="1700" b="1" dirty="0">
                <a:ln>
                  <a:solidFill>
                    <a:schemeClr val="bg1">
                      <a:lumMod val="75000"/>
                      <a:lumOff val="25000"/>
                      <a:alpha val="10000"/>
                    </a:schemeClr>
                  </a:solidFill>
                </a:ln>
                <a:solidFill>
                  <a:schemeClr val="bg1"/>
                </a:solidFill>
              </a:rPr>
              <a:t>Es muy sorprendente la poca aplicación práctica que las redes de sensores tienen en los observatorios astrofísicos profesionales.</a:t>
            </a:r>
          </a:p>
          <a:p>
            <a:pPr algn="ctr"/>
            <a:r>
              <a:rPr lang="es-ES" sz="1700" b="1" dirty="0">
                <a:ln>
                  <a:solidFill>
                    <a:schemeClr val="bg1">
                      <a:lumMod val="75000"/>
                      <a:lumOff val="25000"/>
                      <a:alpha val="10000"/>
                    </a:schemeClr>
                  </a:solidFill>
                </a:ln>
                <a:solidFill>
                  <a:srgbClr val="7030A0"/>
                </a:solidFill>
              </a:rPr>
              <a:t>EL PROYECTO APORTA UNA NUEVA TECNOLOGÍA PARA SER USADA EN EL OAJ.</a:t>
            </a:r>
          </a:p>
          <a:p>
            <a:endParaRPr lang="es-ES" sz="1700" b="1" dirty="0">
              <a:ln>
                <a:solidFill>
                  <a:schemeClr val="bg1">
                    <a:lumMod val="75000"/>
                    <a:lumOff val="25000"/>
                    <a:alpha val="10000"/>
                  </a:schemeClr>
                </a:solidFill>
              </a:ln>
              <a:solidFill>
                <a:schemeClr val="bg1"/>
              </a:solidFill>
            </a:endParaRPr>
          </a:p>
          <a:p>
            <a:endParaRPr lang="en-GB" sz="1700" b="1" dirty="0">
              <a:ln>
                <a:solidFill>
                  <a:schemeClr val="bg1">
                    <a:lumMod val="75000"/>
                    <a:lumOff val="25000"/>
                    <a:alpha val="10000"/>
                  </a:schemeClr>
                </a:solidFill>
              </a:ln>
              <a:solidFill>
                <a:schemeClr val="accent1">
                  <a:lumMod val="75000"/>
                </a:schemeClr>
              </a:solidFill>
            </a:endParaRPr>
          </a:p>
        </p:txBody>
      </p:sp>
      <p:pic>
        <p:nvPicPr>
          <p:cNvPr id="2" name="D18">
            <a:hlinkClick r:id="" action="ppaction://media"/>
            <a:extLst>
              <a:ext uri="{FF2B5EF4-FFF2-40B4-BE49-F238E27FC236}">
                <a16:creationId xmlns:a16="http://schemas.microsoft.com/office/drawing/2014/main" id="{D4F89624-8BB1-467F-8D11-D5DB1EC817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4815" y="374439"/>
            <a:ext cx="406400" cy="406400"/>
          </a:xfrm>
          <a:prstGeom prst="rect">
            <a:avLst/>
          </a:prstGeom>
        </p:spPr>
      </p:pic>
    </p:spTree>
    <p:extLst>
      <p:ext uri="{BB962C8B-B14F-4D97-AF65-F5344CB8AC3E}">
        <p14:creationId xmlns:p14="http://schemas.microsoft.com/office/powerpoint/2010/main" val="3647351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2" name="Diagrama 6">
            <a:extLst>
              <a:ext uri="{FF2B5EF4-FFF2-40B4-BE49-F238E27FC236}">
                <a16:creationId xmlns:a16="http://schemas.microsoft.com/office/drawing/2014/main" id="{2691B33F-90EC-4BB8-AA7B-45C965F1C03C}"/>
              </a:ext>
            </a:extLst>
          </p:cNvPr>
          <p:cNvSpPr/>
          <p:nvPr/>
        </p:nvSpPr>
        <p:spPr>
          <a:xfrm>
            <a:off x="503998" y="22445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¿Qué es el OAJ?</a:t>
            </a:r>
          </a:p>
        </p:txBody>
      </p:sp>
      <p:sp>
        <p:nvSpPr>
          <p:cNvPr id="3" name="Marcador de texto 2">
            <a:extLst>
              <a:ext uri="{FF2B5EF4-FFF2-40B4-BE49-F238E27FC236}">
                <a16:creationId xmlns:a16="http://schemas.microsoft.com/office/drawing/2014/main" id="{89C77600-16E8-4A8F-BD10-E0217182CF11}"/>
              </a:ext>
            </a:extLst>
          </p:cNvPr>
          <p:cNvSpPr txBox="1">
            <a:spLocks noGrp="1"/>
          </p:cNvSpPr>
          <p:nvPr>
            <p:ph type="body" idx="4294967295"/>
          </p:nvPr>
        </p:nvSpPr>
        <p:spPr>
          <a:xfrm>
            <a:off x="0" y="832853"/>
            <a:ext cx="10080625" cy="3224797"/>
          </a:xfrm>
          <a:noFill/>
          <a:ln>
            <a:noFill/>
          </a:ln>
        </p:spPr>
        <p:txBody>
          <a:bodyPr>
            <a:normAutofit lnSpcReduction="10000"/>
          </a:bodyPr>
          <a:lstStyle/>
          <a:p>
            <a:pPr lvl="0">
              <a:buSzPct val="45000"/>
              <a:buFont typeface="StarSymbol"/>
              <a:buChar char="●"/>
            </a:pPr>
            <a:r>
              <a:rPr lang="es-ES" sz="2400" b="1" dirty="0">
                <a:solidFill>
                  <a:schemeClr val="accent1">
                    <a:lumMod val="75000"/>
                  </a:schemeClr>
                </a:solidFill>
                <a:effectLst/>
              </a:rPr>
              <a:t>Observatorio Astrofísico de Javalambre</a:t>
            </a:r>
          </a:p>
          <a:p>
            <a:pPr lvl="0">
              <a:buSzPct val="45000"/>
              <a:buFont typeface="StarSymbol"/>
              <a:buChar char="●"/>
            </a:pPr>
            <a:r>
              <a:rPr lang="es-ES" sz="2400" b="1" dirty="0">
                <a:solidFill>
                  <a:schemeClr val="accent1">
                    <a:lumMod val="75000"/>
                  </a:schemeClr>
                </a:solidFill>
                <a:effectLst/>
              </a:rPr>
              <a:t>Infraestructura Científica y Técnica Singular (ICTS)</a:t>
            </a:r>
          </a:p>
          <a:p>
            <a:pPr lvl="0">
              <a:buSzPct val="45000"/>
              <a:buFont typeface="StarSymbol"/>
              <a:buChar char="●"/>
            </a:pPr>
            <a:r>
              <a:rPr lang="es-ES" sz="2400" b="1" dirty="0">
                <a:solidFill>
                  <a:schemeClr val="accent1">
                    <a:lumMod val="75000"/>
                  </a:schemeClr>
                </a:solidFill>
                <a:effectLst/>
              </a:rPr>
              <a:t>Localizado en Teruel (Sierra de Javalambre-Pico del Buitre a 1957 msnm)</a:t>
            </a:r>
          </a:p>
          <a:p>
            <a:pPr>
              <a:buSzPct val="45000"/>
              <a:buFont typeface="StarSymbol"/>
              <a:buChar char="●"/>
            </a:pPr>
            <a:r>
              <a:rPr lang="es-ES" sz="2400" b="1" dirty="0">
                <a:solidFill>
                  <a:schemeClr val="accent1">
                    <a:lumMod val="75000"/>
                  </a:schemeClr>
                </a:solidFill>
                <a:effectLst/>
              </a:rPr>
              <a:t>Objetivo Científico:</a:t>
            </a:r>
          </a:p>
          <a:p>
            <a:pPr lvl="1">
              <a:buSzPct val="45000"/>
            </a:pPr>
            <a:r>
              <a:rPr lang="es-ES" sz="2179" i="1" dirty="0">
                <a:solidFill>
                  <a:schemeClr val="accent1">
                    <a:lumMod val="75000"/>
                  </a:schemeClr>
                </a:solidFill>
                <a:effectLst/>
              </a:rPr>
              <a:t>Realizar un cartografiado del hemisferio norte que nos permita entender el origen y la naturaleza de la materia y la energía oscura.</a:t>
            </a:r>
          </a:p>
        </p:txBody>
      </p:sp>
      <p:pic>
        <p:nvPicPr>
          <p:cNvPr id="4" name="Imagen 3">
            <a:extLst>
              <a:ext uri="{FF2B5EF4-FFF2-40B4-BE49-F238E27FC236}">
                <a16:creationId xmlns:a16="http://schemas.microsoft.com/office/drawing/2014/main" id="{833D3297-8A24-4E9D-BFDF-E77962A73AB3}"/>
              </a:ext>
            </a:extLst>
          </p:cNvPr>
          <p:cNvPicPr>
            <a:picLocks noChangeAspect="1"/>
          </p:cNvPicPr>
          <p:nvPr/>
        </p:nvPicPr>
        <p:blipFill>
          <a:blip r:embed="rId5">
            <a:lum/>
            <a:alphaModFix/>
          </a:blip>
          <a:srcRect/>
          <a:stretch>
            <a:fillRect/>
          </a:stretch>
        </p:blipFill>
        <p:spPr>
          <a:xfrm>
            <a:off x="10076" y="4057924"/>
            <a:ext cx="10079641" cy="3502078"/>
          </a:xfrm>
          <a:prstGeom prst="rect">
            <a:avLst/>
          </a:prstGeom>
          <a:noFill/>
          <a:ln cap="flat">
            <a:noFill/>
          </a:ln>
        </p:spPr>
      </p:pic>
      <p:pic>
        <p:nvPicPr>
          <p:cNvPr id="5" name="D2">
            <a:hlinkClick r:id="" action="ppaction://media"/>
            <a:extLst>
              <a:ext uri="{FF2B5EF4-FFF2-40B4-BE49-F238E27FC236}">
                <a16:creationId xmlns:a16="http://schemas.microsoft.com/office/drawing/2014/main" id="{63821F7C-9894-4351-BFC6-C7048CBD1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4518" y="32545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Diagrama 6">
            <a:extLst>
              <a:ext uri="{FF2B5EF4-FFF2-40B4-BE49-F238E27FC236}">
                <a16:creationId xmlns:a16="http://schemas.microsoft.com/office/drawing/2014/main" id="{FC42D2FA-9580-4750-9417-1707A959E719}"/>
              </a:ext>
            </a:extLst>
          </p:cNvPr>
          <p:cNvSpPr/>
          <p:nvPr/>
        </p:nvSpPr>
        <p:spPr>
          <a:xfrm>
            <a:off x="719252" y="3535449"/>
            <a:ext cx="9217721"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Gracias por su atención !!!</a:t>
            </a:r>
            <a:endParaRPr lang="es-ES" sz="2600" b="1" i="1" u="none" strike="noStrike" kern="1200" cap="none" spc="0" baseline="0" dirty="0">
              <a:solidFill>
                <a:srgbClr val="FFFFFF"/>
              </a:solidFill>
              <a:uFillTx/>
              <a:latin typeface="Trebuchet MS"/>
            </a:endParaRPr>
          </a:p>
        </p:txBody>
      </p:sp>
      <p:pic>
        <p:nvPicPr>
          <p:cNvPr id="6" name="D19">
            <a:hlinkClick r:id="" action="ppaction://media"/>
            <a:extLst>
              <a:ext uri="{FF2B5EF4-FFF2-40B4-BE49-F238E27FC236}">
                <a16:creationId xmlns:a16="http://schemas.microsoft.com/office/drawing/2014/main" id="{BA0CF890-8835-48F3-A5F5-1B4517B01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8083" y="3636447"/>
            <a:ext cx="406400" cy="406400"/>
          </a:xfrm>
          <a:prstGeom prst="rect">
            <a:avLst/>
          </a:prstGeom>
        </p:spPr>
      </p:pic>
    </p:spTree>
    <p:extLst>
      <p:ext uri="{BB962C8B-B14F-4D97-AF65-F5344CB8AC3E}">
        <p14:creationId xmlns:p14="http://schemas.microsoft.com/office/powerpoint/2010/main" val="2070952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bg>
      <p:bgPr>
        <a:gradFill>
          <a:gsLst>
            <a:gs pos="0">
              <a:srgbClr val="FAFDF3"/>
            </a:gs>
            <a:gs pos="100000">
              <a:srgbClr val="D0EB96"/>
            </a:gs>
          </a:gsLst>
          <a:lin ang="5400000"/>
        </a:gra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6C737E8-BE1F-4383-85D4-1B420A8024F4}"/>
              </a:ext>
            </a:extLst>
          </p:cNvPr>
          <p:cNvSpPr txBox="1">
            <a:spLocks noGrp="1"/>
          </p:cNvSpPr>
          <p:nvPr>
            <p:ph type="body" idx="4294967295"/>
          </p:nvPr>
        </p:nvSpPr>
        <p:spPr>
          <a:xfrm>
            <a:off x="0" y="936625"/>
            <a:ext cx="9072563" cy="2090738"/>
          </a:xfrm>
        </p:spPr>
        <p:txBody>
          <a:bodyPr/>
          <a:lstStyle/>
          <a:p>
            <a:pPr lvl="0">
              <a:buSzPct val="45000"/>
              <a:buFont typeface="StarSymbol"/>
              <a:buChar char="●"/>
            </a:pPr>
            <a:r>
              <a:rPr lang="es-ES" sz="2200" b="1" dirty="0">
                <a:solidFill>
                  <a:schemeClr val="accent1">
                    <a:lumMod val="75000"/>
                  </a:schemeClr>
                </a:solidFill>
                <a:effectLst/>
              </a:rPr>
              <a:t>Telescopio T250:</a:t>
            </a:r>
          </a:p>
          <a:p>
            <a:pPr lvl="0">
              <a:buSzPct val="45000"/>
              <a:buFont typeface="StarSymbol"/>
              <a:buChar char="●"/>
            </a:pPr>
            <a:endParaRPr lang="en-GB" dirty="0"/>
          </a:p>
          <a:p>
            <a:pPr lvl="0">
              <a:buSzPct val="45000"/>
              <a:buFont typeface="StarSymbol"/>
              <a:buChar char="●"/>
            </a:pPr>
            <a:endParaRPr lang="en-GB" dirty="0"/>
          </a:p>
        </p:txBody>
      </p:sp>
      <p:pic>
        <p:nvPicPr>
          <p:cNvPr id="4" name="Imagen 3">
            <a:extLst>
              <a:ext uri="{FF2B5EF4-FFF2-40B4-BE49-F238E27FC236}">
                <a16:creationId xmlns:a16="http://schemas.microsoft.com/office/drawing/2014/main" id="{01A35BBF-1A24-4AE2-9AE1-0C94512480A6}"/>
              </a:ext>
            </a:extLst>
          </p:cNvPr>
          <p:cNvPicPr>
            <a:picLocks noChangeAspect="1"/>
          </p:cNvPicPr>
          <p:nvPr/>
        </p:nvPicPr>
        <p:blipFill>
          <a:blip r:embed="rId5">
            <a:lum/>
            <a:alphaModFix/>
          </a:blip>
          <a:srcRect/>
          <a:stretch>
            <a:fillRect/>
          </a:stretch>
        </p:blipFill>
        <p:spPr>
          <a:xfrm>
            <a:off x="168843" y="4464000"/>
            <a:ext cx="2926080" cy="2194560"/>
          </a:xfrm>
          <a:prstGeom prst="rect">
            <a:avLst/>
          </a:prstGeom>
          <a:noFill/>
          <a:ln cap="flat">
            <a:noFill/>
          </a:ln>
        </p:spPr>
      </p:pic>
      <p:sp>
        <p:nvSpPr>
          <p:cNvPr id="5" name="CuadroTexto 3">
            <a:extLst>
              <a:ext uri="{FF2B5EF4-FFF2-40B4-BE49-F238E27FC236}">
                <a16:creationId xmlns:a16="http://schemas.microsoft.com/office/drawing/2014/main" id="{B96AEF71-07EC-4A4A-B5B5-1FA76E42E120}"/>
              </a:ext>
            </a:extLst>
          </p:cNvPr>
          <p:cNvSpPr txBox="1"/>
          <p:nvPr/>
        </p:nvSpPr>
        <p:spPr>
          <a:xfrm>
            <a:off x="647998" y="3600001"/>
            <a:ext cx="2337164" cy="35633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000000"/>
                </a:solidFill>
                <a:uFillTx/>
                <a:latin typeface="Liberation Sans" pitchFamily="18"/>
                <a:ea typeface="Droid Sans Fallback" pitchFamily="2"/>
                <a:cs typeface="FreeSans" pitchFamily="2"/>
              </a:rPr>
              <a:t>Telescopio JST/T250</a:t>
            </a:r>
          </a:p>
        </p:txBody>
      </p:sp>
      <p:sp>
        <p:nvSpPr>
          <p:cNvPr id="6" name="CuadroTexto 4">
            <a:extLst>
              <a:ext uri="{FF2B5EF4-FFF2-40B4-BE49-F238E27FC236}">
                <a16:creationId xmlns:a16="http://schemas.microsoft.com/office/drawing/2014/main" id="{B5BEAEF0-2938-41C5-B3CF-DA023A7314A9}"/>
              </a:ext>
            </a:extLst>
          </p:cNvPr>
          <p:cNvSpPr txBox="1"/>
          <p:nvPr/>
        </p:nvSpPr>
        <p:spPr>
          <a:xfrm>
            <a:off x="503998" y="6767995"/>
            <a:ext cx="3312715" cy="34631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Liberation Sans" pitchFamily="18"/>
                <a:ea typeface="Droid Sans Fallback" pitchFamily="2"/>
                <a:cs typeface="FreeSans" pitchFamily="2"/>
              </a:rPr>
              <a:t>Telescopio JAST/T080</a:t>
            </a:r>
          </a:p>
        </p:txBody>
      </p:sp>
      <p:sp>
        <p:nvSpPr>
          <p:cNvPr id="7" name="CuadroTexto 6">
            <a:extLst>
              <a:ext uri="{FF2B5EF4-FFF2-40B4-BE49-F238E27FC236}">
                <a16:creationId xmlns:a16="http://schemas.microsoft.com/office/drawing/2014/main" id="{B4E8C053-5AB8-4B0F-AEF8-10D1F2D3116E}"/>
              </a:ext>
            </a:extLst>
          </p:cNvPr>
          <p:cNvSpPr txBox="1"/>
          <p:nvPr/>
        </p:nvSpPr>
        <p:spPr>
          <a:xfrm>
            <a:off x="168843" y="4104000"/>
            <a:ext cx="6599160" cy="403195"/>
          </a:xfrm>
          <a:prstGeom prst="rect">
            <a:avLst/>
          </a:prstGeom>
          <a:noFill/>
          <a:ln cap="flat">
            <a:noFill/>
          </a:ln>
        </p:spPr>
        <p:txBody>
          <a:bodyPr vert="horz" wrap="square" lIns="0" tIns="0" rIns="0" bIns="0" anchor="t" anchorCtr="0" compatLnSpc="1">
            <a:noAutofit/>
          </a:bodyPr>
          <a:lstStyle/>
          <a:p>
            <a:pPr marL="377979" marR="0" indent="-337304" defTabSz="503972" fontAlgn="auto">
              <a:lnSpc>
                <a:spcPct val="100000"/>
              </a:lnSpc>
              <a:spcBef>
                <a:spcPct val="20000"/>
              </a:spcBef>
              <a:spcAft>
                <a:spcPts val="661"/>
              </a:spcAft>
              <a:buClr>
                <a:schemeClr val="tx2"/>
              </a:buClr>
              <a:buSzPct val="45000"/>
              <a:buFont typeface="StarSymbol"/>
              <a:buChar char="●"/>
              <a:tabLst/>
              <a:defRPr sz="1800" b="0" i="0" u="none" strike="noStrike" kern="0" cap="none" spc="0" baseline="0">
                <a:solidFill>
                  <a:srgbClr val="000000"/>
                </a:solidFill>
                <a:uFillTx/>
              </a:defRPr>
            </a:pPr>
            <a:r>
              <a:rPr lang="es-ES" sz="2200" b="1" dirty="0">
                <a:ln>
                  <a:solidFill>
                    <a:schemeClr val="bg1">
                      <a:lumMod val="75000"/>
                      <a:lumOff val="25000"/>
                      <a:alpha val="10000"/>
                    </a:schemeClr>
                  </a:solidFill>
                </a:ln>
                <a:solidFill>
                  <a:schemeClr val="accent1">
                    <a:lumMod val="75000"/>
                  </a:schemeClr>
                </a:solidFill>
              </a:rPr>
              <a:t>Telescopio T080:</a:t>
            </a:r>
          </a:p>
        </p:txBody>
      </p:sp>
      <p:pic>
        <p:nvPicPr>
          <p:cNvPr id="8" name="Imagen 7">
            <a:extLst>
              <a:ext uri="{FF2B5EF4-FFF2-40B4-BE49-F238E27FC236}">
                <a16:creationId xmlns:a16="http://schemas.microsoft.com/office/drawing/2014/main" id="{3354A0C0-607A-43C2-A042-F12F2029AF2B}"/>
              </a:ext>
            </a:extLst>
          </p:cNvPr>
          <p:cNvPicPr>
            <a:picLocks noChangeAspect="1"/>
          </p:cNvPicPr>
          <p:nvPr/>
        </p:nvPicPr>
        <p:blipFill>
          <a:blip r:embed="rId6">
            <a:lum/>
            <a:alphaModFix/>
          </a:blip>
          <a:srcRect/>
          <a:stretch>
            <a:fillRect/>
          </a:stretch>
        </p:blipFill>
        <p:spPr>
          <a:xfrm>
            <a:off x="92162" y="1403283"/>
            <a:ext cx="3229560" cy="2191323"/>
          </a:xfrm>
          <a:prstGeom prst="rect">
            <a:avLst/>
          </a:prstGeom>
          <a:noFill/>
          <a:ln cap="flat">
            <a:noFill/>
          </a:ln>
        </p:spPr>
      </p:pic>
      <p:pic>
        <p:nvPicPr>
          <p:cNvPr id="9" name="Imagen 8">
            <a:extLst>
              <a:ext uri="{FF2B5EF4-FFF2-40B4-BE49-F238E27FC236}">
                <a16:creationId xmlns:a16="http://schemas.microsoft.com/office/drawing/2014/main" id="{8A943D51-8E42-4EAC-964F-9B347BC5B0E0}"/>
              </a:ext>
            </a:extLst>
          </p:cNvPr>
          <p:cNvPicPr>
            <a:picLocks noChangeAspect="1"/>
          </p:cNvPicPr>
          <p:nvPr/>
        </p:nvPicPr>
        <p:blipFill>
          <a:blip r:embed="rId7">
            <a:lum/>
            <a:alphaModFix/>
          </a:blip>
          <a:srcRect/>
          <a:stretch>
            <a:fillRect/>
          </a:stretch>
        </p:blipFill>
        <p:spPr>
          <a:xfrm>
            <a:off x="3384002" y="1465920"/>
            <a:ext cx="3046680" cy="1990081"/>
          </a:xfrm>
          <a:prstGeom prst="rect">
            <a:avLst/>
          </a:prstGeom>
          <a:noFill/>
          <a:ln cap="flat">
            <a:noFill/>
          </a:ln>
        </p:spPr>
      </p:pic>
      <p:pic>
        <p:nvPicPr>
          <p:cNvPr id="10" name="Imagen 9">
            <a:extLst>
              <a:ext uri="{FF2B5EF4-FFF2-40B4-BE49-F238E27FC236}">
                <a16:creationId xmlns:a16="http://schemas.microsoft.com/office/drawing/2014/main" id="{9D8D5585-1F24-43F9-8BFA-E524B2BBFDD0}"/>
              </a:ext>
            </a:extLst>
          </p:cNvPr>
          <p:cNvPicPr>
            <a:picLocks noChangeAspect="1"/>
          </p:cNvPicPr>
          <p:nvPr/>
        </p:nvPicPr>
        <p:blipFill>
          <a:blip r:embed="rId8">
            <a:lum/>
            <a:alphaModFix/>
          </a:blip>
          <a:srcRect/>
          <a:stretch>
            <a:fillRect/>
          </a:stretch>
        </p:blipFill>
        <p:spPr>
          <a:xfrm>
            <a:off x="3168002" y="4453557"/>
            <a:ext cx="2808003" cy="2205002"/>
          </a:xfrm>
          <a:prstGeom prst="rect">
            <a:avLst/>
          </a:prstGeom>
          <a:noFill/>
          <a:ln cap="flat">
            <a:noFill/>
          </a:ln>
        </p:spPr>
      </p:pic>
      <p:sp>
        <p:nvSpPr>
          <p:cNvPr id="11" name="CuadroTexto 10">
            <a:extLst>
              <a:ext uri="{FF2B5EF4-FFF2-40B4-BE49-F238E27FC236}">
                <a16:creationId xmlns:a16="http://schemas.microsoft.com/office/drawing/2014/main" id="{5D30EB7A-B788-4DC8-AAD7-8FE44D72A463}"/>
              </a:ext>
            </a:extLst>
          </p:cNvPr>
          <p:cNvSpPr txBox="1"/>
          <p:nvPr/>
        </p:nvSpPr>
        <p:spPr>
          <a:xfrm>
            <a:off x="3995529" y="3594606"/>
            <a:ext cx="1823626" cy="35633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000000"/>
                </a:solidFill>
                <a:uFillTx/>
                <a:latin typeface="Liberation Sans" pitchFamily="18"/>
                <a:ea typeface="Droid Sans Fallback" pitchFamily="2"/>
                <a:cs typeface="FreeSans" pitchFamily="2"/>
              </a:rPr>
              <a:t>Cámara </a:t>
            </a:r>
            <a:r>
              <a:rPr lang="es-ES" sz="1800" b="0" i="0" u="none" strike="noStrike" kern="1200" cap="none" spc="0" baseline="0" dirty="0" err="1">
                <a:solidFill>
                  <a:srgbClr val="000000"/>
                </a:solidFill>
                <a:uFillTx/>
                <a:latin typeface="Liberation Sans" pitchFamily="18"/>
                <a:ea typeface="Droid Sans Fallback" pitchFamily="2"/>
                <a:cs typeface="FreeSans" pitchFamily="2"/>
              </a:rPr>
              <a:t>JPCam</a:t>
            </a:r>
            <a:endParaRPr lang="es-ES" sz="1800" b="0" i="0" u="none" strike="noStrike" kern="1200" cap="none" spc="0" baseline="0" dirty="0">
              <a:solidFill>
                <a:srgbClr val="000000"/>
              </a:solidFill>
              <a:uFillTx/>
              <a:latin typeface="Liberation Sans" pitchFamily="18"/>
              <a:ea typeface="Droid Sans Fallback" pitchFamily="2"/>
              <a:cs typeface="FreeSans" pitchFamily="2"/>
            </a:endParaRPr>
          </a:p>
        </p:txBody>
      </p:sp>
      <p:sp>
        <p:nvSpPr>
          <p:cNvPr id="12" name="CuadroTexto 11">
            <a:extLst>
              <a:ext uri="{FF2B5EF4-FFF2-40B4-BE49-F238E27FC236}">
                <a16:creationId xmlns:a16="http://schemas.microsoft.com/office/drawing/2014/main" id="{2FDD128C-4034-4711-BFF0-C23AEA94104D}"/>
              </a:ext>
            </a:extLst>
          </p:cNvPr>
          <p:cNvSpPr txBox="1"/>
          <p:nvPr/>
        </p:nvSpPr>
        <p:spPr>
          <a:xfrm>
            <a:off x="3690362" y="6731995"/>
            <a:ext cx="1925644" cy="34631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err="1">
                <a:solidFill>
                  <a:srgbClr val="000000"/>
                </a:solidFill>
                <a:uFillTx/>
                <a:latin typeface="Liberation Sans" pitchFamily="18"/>
                <a:ea typeface="Droid Sans Fallback" pitchFamily="2"/>
                <a:cs typeface="FreeSans" pitchFamily="2"/>
              </a:rPr>
              <a:t>Cámara</a:t>
            </a:r>
            <a:r>
              <a:rPr lang="en-GB" sz="1800" b="0" i="0" u="none" strike="noStrike" kern="1200" cap="none" spc="0" baseline="0" dirty="0">
                <a:solidFill>
                  <a:srgbClr val="000000"/>
                </a:solidFill>
                <a:uFillTx/>
                <a:latin typeface="Liberation Sans" pitchFamily="18"/>
                <a:ea typeface="Droid Sans Fallback" pitchFamily="2"/>
                <a:cs typeface="FreeSans" pitchFamily="2"/>
              </a:rPr>
              <a:t> T80Cam</a:t>
            </a:r>
          </a:p>
        </p:txBody>
      </p:sp>
      <p:pic>
        <p:nvPicPr>
          <p:cNvPr id="13" name="Imagen 12">
            <a:extLst>
              <a:ext uri="{FF2B5EF4-FFF2-40B4-BE49-F238E27FC236}">
                <a16:creationId xmlns:a16="http://schemas.microsoft.com/office/drawing/2014/main" id="{08A33F42-F45C-44CC-ABE7-C6E70524872D}"/>
              </a:ext>
            </a:extLst>
          </p:cNvPr>
          <p:cNvPicPr>
            <a:picLocks noChangeAspect="1"/>
          </p:cNvPicPr>
          <p:nvPr/>
        </p:nvPicPr>
        <p:blipFill>
          <a:blip r:embed="rId9">
            <a:lum/>
            <a:alphaModFix/>
          </a:blip>
          <a:srcRect/>
          <a:stretch>
            <a:fillRect/>
          </a:stretch>
        </p:blipFill>
        <p:spPr>
          <a:xfrm>
            <a:off x="6047997" y="4539602"/>
            <a:ext cx="3959635" cy="1868402"/>
          </a:xfrm>
          <a:prstGeom prst="rect">
            <a:avLst/>
          </a:prstGeom>
          <a:noFill/>
          <a:ln cap="flat">
            <a:noFill/>
          </a:ln>
        </p:spPr>
      </p:pic>
      <p:sp>
        <p:nvSpPr>
          <p:cNvPr id="14" name="CuadroTexto 13">
            <a:extLst>
              <a:ext uri="{FF2B5EF4-FFF2-40B4-BE49-F238E27FC236}">
                <a16:creationId xmlns:a16="http://schemas.microsoft.com/office/drawing/2014/main" id="{765C6395-64C8-489E-9C71-F87B244FE5B7}"/>
              </a:ext>
            </a:extLst>
          </p:cNvPr>
          <p:cNvSpPr txBox="1"/>
          <p:nvPr/>
        </p:nvSpPr>
        <p:spPr>
          <a:xfrm>
            <a:off x="7074721" y="6731995"/>
            <a:ext cx="1509482" cy="34631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Liberation Sans" pitchFamily="18"/>
                <a:ea typeface="Droid Sans Fallback" pitchFamily="2"/>
                <a:cs typeface="FreeSans" pitchFamily="2"/>
              </a:rPr>
              <a:t>Cúpula D080</a:t>
            </a:r>
          </a:p>
        </p:txBody>
      </p:sp>
      <p:pic>
        <p:nvPicPr>
          <p:cNvPr id="15" name="Imagen 14">
            <a:extLst>
              <a:ext uri="{FF2B5EF4-FFF2-40B4-BE49-F238E27FC236}">
                <a16:creationId xmlns:a16="http://schemas.microsoft.com/office/drawing/2014/main" id="{7FA44A9B-A5C9-4047-B3E0-82CB5275C0DF}"/>
              </a:ext>
            </a:extLst>
          </p:cNvPr>
          <p:cNvPicPr>
            <a:picLocks noChangeAspect="1"/>
          </p:cNvPicPr>
          <p:nvPr/>
        </p:nvPicPr>
        <p:blipFill>
          <a:blip r:embed="rId10">
            <a:lum/>
            <a:alphaModFix/>
          </a:blip>
          <a:srcRect/>
          <a:stretch>
            <a:fillRect/>
          </a:stretch>
        </p:blipFill>
        <p:spPr>
          <a:xfrm>
            <a:off x="7055281" y="875163"/>
            <a:ext cx="2592717" cy="2868838"/>
          </a:xfrm>
          <a:prstGeom prst="rect">
            <a:avLst/>
          </a:prstGeom>
          <a:noFill/>
          <a:ln cap="flat">
            <a:noFill/>
          </a:ln>
        </p:spPr>
      </p:pic>
      <p:sp>
        <p:nvSpPr>
          <p:cNvPr id="16" name="CuadroTexto 15">
            <a:extLst>
              <a:ext uri="{FF2B5EF4-FFF2-40B4-BE49-F238E27FC236}">
                <a16:creationId xmlns:a16="http://schemas.microsoft.com/office/drawing/2014/main" id="{BABBAD92-E58D-4AE2-8292-5D61FB83A553}"/>
              </a:ext>
            </a:extLst>
          </p:cNvPr>
          <p:cNvSpPr txBox="1"/>
          <p:nvPr/>
        </p:nvSpPr>
        <p:spPr>
          <a:xfrm>
            <a:off x="7484034" y="3744001"/>
            <a:ext cx="1509482" cy="34631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err="1">
                <a:solidFill>
                  <a:srgbClr val="000000"/>
                </a:solidFill>
                <a:uFillTx/>
                <a:latin typeface="Liberation Sans" pitchFamily="18"/>
                <a:ea typeface="Droid Sans Fallback" pitchFamily="2"/>
                <a:cs typeface="FreeSans" pitchFamily="2"/>
              </a:rPr>
              <a:t>Cúpula</a:t>
            </a:r>
            <a:r>
              <a:rPr lang="en-GB" sz="1800" b="0" i="0" u="none" strike="noStrike" kern="1200" cap="none" spc="0" baseline="0" dirty="0">
                <a:solidFill>
                  <a:srgbClr val="000000"/>
                </a:solidFill>
                <a:uFillTx/>
                <a:latin typeface="Liberation Sans" pitchFamily="18"/>
                <a:ea typeface="Droid Sans Fallback" pitchFamily="2"/>
                <a:cs typeface="FreeSans" pitchFamily="2"/>
              </a:rPr>
              <a:t> D250</a:t>
            </a:r>
          </a:p>
        </p:txBody>
      </p:sp>
      <p:sp>
        <p:nvSpPr>
          <p:cNvPr id="17" name="Diagrama 6">
            <a:extLst>
              <a:ext uri="{FF2B5EF4-FFF2-40B4-BE49-F238E27FC236}">
                <a16:creationId xmlns:a16="http://schemas.microsoft.com/office/drawing/2014/main" id="{946D3F59-101A-48DB-8195-5A5CD0119592}"/>
              </a:ext>
            </a:extLst>
          </p:cNvPr>
          <p:cNvSpPr/>
          <p:nvPr/>
        </p:nvSpPr>
        <p:spPr>
          <a:xfrm>
            <a:off x="503998" y="22445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Telescopios, Instrumentos y cúpulas del OAJ</a:t>
            </a:r>
            <a:endParaRPr lang="es-ES" sz="2600" b="1" i="0" u="none" strike="noStrike" kern="1200" cap="none" spc="0" baseline="0" dirty="0">
              <a:solidFill>
                <a:srgbClr val="FFFFFF"/>
              </a:solidFill>
              <a:uFillTx/>
              <a:latin typeface="Trebuchet MS"/>
            </a:endParaRPr>
          </a:p>
        </p:txBody>
      </p:sp>
      <p:pic>
        <p:nvPicPr>
          <p:cNvPr id="3" name="D3">
            <a:hlinkClick r:id="" action="ppaction://media"/>
            <a:extLst>
              <a:ext uri="{FF2B5EF4-FFF2-40B4-BE49-F238E27FC236}">
                <a16:creationId xmlns:a16="http://schemas.microsoft.com/office/drawing/2014/main" id="{5A9188A2-8584-4A92-945D-BCD2BDEF7E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69363" y="3356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8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B8121D0-C8F0-4AA5-9923-54454F6EB8BF}"/>
              </a:ext>
            </a:extLst>
          </p:cNvPr>
          <p:cNvSpPr txBox="1">
            <a:spLocks noGrp="1"/>
          </p:cNvSpPr>
          <p:nvPr>
            <p:ph type="body" idx="4294967295"/>
          </p:nvPr>
        </p:nvSpPr>
        <p:spPr>
          <a:xfrm>
            <a:off x="-1" y="936624"/>
            <a:ext cx="10080625" cy="2362387"/>
          </a:xfrm>
        </p:spPr>
        <p:txBody>
          <a:bodyPr>
            <a:normAutofit/>
          </a:bodyPr>
          <a:lstStyle/>
          <a:p>
            <a:pPr marL="40675" lvl="0" indent="0">
              <a:buSzPct val="45000"/>
              <a:buNone/>
            </a:pPr>
            <a:r>
              <a:rPr lang="es-ES" sz="2400" b="1" dirty="0">
                <a:solidFill>
                  <a:schemeClr val="accent1">
                    <a:lumMod val="75000"/>
                  </a:schemeClr>
                </a:solidFill>
                <a:effectLst/>
              </a:rPr>
              <a:t>Es la distorsión en la calidad de imagen obtenida por los instrumentos (cámaras) debido a efectos de la turbulencia atmosférica (</a:t>
            </a:r>
            <a:r>
              <a:rPr lang="es-ES" sz="2400" b="1" dirty="0" err="1">
                <a:solidFill>
                  <a:schemeClr val="accent1">
                    <a:lumMod val="75000"/>
                  </a:schemeClr>
                </a:solidFill>
                <a:effectLst/>
              </a:rPr>
              <a:t>arcsec</a:t>
            </a:r>
            <a:r>
              <a:rPr lang="es-ES" sz="2400" b="1" dirty="0">
                <a:solidFill>
                  <a:schemeClr val="accent1">
                    <a:lumMod val="75000"/>
                  </a:schemeClr>
                </a:solidFill>
                <a:effectLst/>
              </a:rPr>
              <a:t>).</a:t>
            </a:r>
          </a:p>
        </p:txBody>
      </p:sp>
      <p:pic>
        <p:nvPicPr>
          <p:cNvPr id="4" name="Imagen 3">
            <a:extLst>
              <a:ext uri="{FF2B5EF4-FFF2-40B4-BE49-F238E27FC236}">
                <a16:creationId xmlns:a16="http://schemas.microsoft.com/office/drawing/2014/main" id="{873DE2F6-0E4C-4C01-9807-7ACC4E8F9C48}"/>
              </a:ext>
            </a:extLst>
          </p:cNvPr>
          <p:cNvPicPr>
            <a:picLocks noChangeAspect="1"/>
          </p:cNvPicPr>
          <p:nvPr/>
        </p:nvPicPr>
        <p:blipFill>
          <a:blip r:embed="rId5">
            <a:lum/>
            <a:alphaModFix/>
          </a:blip>
          <a:srcRect/>
          <a:stretch>
            <a:fillRect/>
          </a:stretch>
        </p:blipFill>
        <p:spPr>
          <a:xfrm>
            <a:off x="99458" y="1868479"/>
            <a:ext cx="2231995" cy="2231995"/>
          </a:xfrm>
          <a:prstGeom prst="rect">
            <a:avLst/>
          </a:prstGeom>
          <a:noFill/>
          <a:ln cap="flat">
            <a:noFill/>
          </a:ln>
        </p:spPr>
      </p:pic>
      <p:pic>
        <p:nvPicPr>
          <p:cNvPr id="5" name="Imagen 4">
            <a:extLst>
              <a:ext uri="{FF2B5EF4-FFF2-40B4-BE49-F238E27FC236}">
                <a16:creationId xmlns:a16="http://schemas.microsoft.com/office/drawing/2014/main" id="{B475FF64-EFEE-4ACF-8111-D676F90E8F55}"/>
              </a:ext>
            </a:extLst>
          </p:cNvPr>
          <p:cNvPicPr>
            <a:picLocks noChangeAspect="1"/>
          </p:cNvPicPr>
          <p:nvPr/>
        </p:nvPicPr>
        <p:blipFill>
          <a:blip r:embed="rId6">
            <a:lum/>
            <a:alphaModFix/>
          </a:blip>
          <a:srcRect/>
          <a:stretch>
            <a:fillRect/>
          </a:stretch>
        </p:blipFill>
        <p:spPr>
          <a:xfrm>
            <a:off x="2381519" y="1873517"/>
            <a:ext cx="2087995" cy="2226957"/>
          </a:xfrm>
          <a:prstGeom prst="rect">
            <a:avLst/>
          </a:prstGeom>
          <a:noFill/>
          <a:ln cap="flat">
            <a:noFill/>
          </a:ln>
        </p:spPr>
      </p:pic>
      <p:pic>
        <p:nvPicPr>
          <p:cNvPr id="6" name="Imagen 5">
            <a:extLst>
              <a:ext uri="{FF2B5EF4-FFF2-40B4-BE49-F238E27FC236}">
                <a16:creationId xmlns:a16="http://schemas.microsoft.com/office/drawing/2014/main" id="{7B3A9582-7F94-41A6-BFA1-0CCF3FA5E919}"/>
              </a:ext>
            </a:extLst>
          </p:cNvPr>
          <p:cNvPicPr>
            <a:picLocks noChangeAspect="1"/>
          </p:cNvPicPr>
          <p:nvPr/>
        </p:nvPicPr>
        <p:blipFill>
          <a:blip r:embed="rId7">
            <a:lum/>
            <a:alphaModFix/>
          </a:blip>
          <a:srcRect/>
          <a:stretch>
            <a:fillRect/>
          </a:stretch>
        </p:blipFill>
        <p:spPr>
          <a:xfrm>
            <a:off x="4765371" y="1868479"/>
            <a:ext cx="4751999" cy="4043879"/>
          </a:xfrm>
          <a:prstGeom prst="rect">
            <a:avLst/>
          </a:prstGeom>
          <a:noFill/>
          <a:ln cap="flat">
            <a:noFill/>
          </a:ln>
        </p:spPr>
      </p:pic>
      <p:sp>
        <p:nvSpPr>
          <p:cNvPr id="7" name="Diagrama 6">
            <a:extLst>
              <a:ext uri="{FF2B5EF4-FFF2-40B4-BE49-F238E27FC236}">
                <a16:creationId xmlns:a16="http://schemas.microsoft.com/office/drawing/2014/main" id="{584C17AB-5477-43F4-B927-EBD94BC8108A}"/>
              </a:ext>
            </a:extLst>
          </p:cNvPr>
          <p:cNvSpPr/>
          <p:nvPr/>
        </p:nvSpPr>
        <p:spPr>
          <a:xfrm>
            <a:off x="503998" y="22445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¿Qué es el </a:t>
            </a:r>
            <a:r>
              <a:rPr lang="es-ES" sz="2600" b="1" i="1" u="none" strike="noStrike" kern="1200" cap="none" spc="0" baseline="0" dirty="0">
                <a:solidFill>
                  <a:srgbClr val="FFFFFF"/>
                </a:solidFill>
                <a:uFillTx/>
                <a:latin typeface="Trebuchet MS"/>
              </a:rPr>
              <a:t>seeing</a:t>
            </a:r>
            <a:r>
              <a:rPr lang="es-ES" sz="2600" b="1" i="0" u="none" strike="noStrike" kern="1200" cap="none" spc="0" baseline="0" dirty="0">
                <a:solidFill>
                  <a:srgbClr val="FFFFFF"/>
                </a:solidFill>
                <a:uFillTx/>
                <a:latin typeface="Trebuchet MS"/>
              </a:rPr>
              <a:t>?</a:t>
            </a:r>
          </a:p>
        </p:txBody>
      </p:sp>
      <p:sp>
        <p:nvSpPr>
          <p:cNvPr id="8" name="Rectángulo 7">
            <a:extLst>
              <a:ext uri="{FF2B5EF4-FFF2-40B4-BE49-F238E27FC236}">
                <a16:creationId xmlns:a16="http://schemas.microsoft.com/office/drawing/2014/main" id="{E521686A-CAE8-4652-842A-F83E308138CC}"/>
              </a:ext>
            </a:extLst>
          </p:cNvPr>
          <p:cNvSpPr/>
          <p:nvPr/>
        </p:nvSpPr>
        <p:spPr>
          <a:xfrm>
            <a:off x="247882" y="4097853"/>
            <a:ext cx="1935145" cy="523220"/>
          </a:xfrm>
          <a:prstGeom prst="rect">
            <a:avLst/>
          </a:prstGeom>
        </p:spPr>
        <p:txBody>
          <a:bodyPr wrap="none">
            <a:spAutoFit/>
          </a:bodyPr>
          <a:lstStyle/>
          <a:p>
            <a:pPr lvl="0" algn="ctr" defTabSz="914400" hangingPunct="0">
              <a:defRPr sz="1800" b="0" i="0" u="none" strike="noStrike" kern="0" cap="none" spc="0" baseline="0">
                <a:solidFill>
                  <a:srgbClr val="000000"/>
                </a:solidFill>
                <a:uFillTx/>
              </a:defRPr>
            </a:pPr>
            <a:r>
              <a:rPr lang="es-ES" sz="1400" i="1" dirty="0">
                <a:solidFill>
                  <a:srgbClr val="000000"/>
                </a:solidFill>
                <a:latin typeface="Liberation Sans" pitchFamily="18"/>
                <a:ea typeface="Droid Sans Fallback" pitchFamily="2"/>
                <a:cs typeface="FreeSans" pitchFamily="2"/>
              </a:rPr>
              <a:t>Mal seeing (centelleo)</a:t>
            </a:r>
          </a:p>
          <a:p>
            <a:pPr lvl="0" algn="ctr" defTabSz="914400" hangingPunct="0">
              <a:defRPr sz="1800" b="0" i="0" u="none" strike="noStrike" kern="0" cap="none" spc="0" baseline="0">
                <a:solidFill>
                  <a:srgbClr val="000000"/>
                </a:solidFill>
                <a:uFillTx/>
              </a:defRPr>
            </a:pPr>
            <a:r>
              <a:rPr lang="es-ES" sz="1400" i="1" dirty="0">
                <a:solidFill>
                  <a:srgbClr val="000000"/>
                </a:solidFill>
                <a:latin typeface="Liberation Sans" pitchFamily="18"/>
                <a:ea typeface="Droid Sans Fallback" pitchFamily="2"/>
                <a:cs typeface="FreeSans" pitchFamily="2"/>
              </a:rPr>
              <a:t>Monte Fuji (Japón)[1]</a:t>
            </a:r>
          </a:p>
        </p:txBody>
      </p:sp>
      <p:sp>
        <p:nvSpPr>
          <p:cNvPr id="9" name="Rectángulo 8">
            <a:extLst>
              <a:ext uri="{FF2B5EF4-FFF2-40B4-BE49-F238E27FC236}">
                <a16:creationId xmlns:a16="http://schemas.microsoft.com/office/drawing/2014/main" id="{FE559527-EA95-4736-B337-137D75B8FD29}"/>
              </a:ext>
            </a:extLst>
          </p:cNvPr>
          <p:cNvSpPr/>
          <p:nvPr/>
        </p:nvSpPr>
        <p:spPr>
          <a:xfrm>
            <a:off x="2331451" y="4097853"/>
            <a:ext cx="2188129" cy="738664"/>
          </a:xfrm>
          <a:prstGeom prst="rect">
            <a:avLst/>
          </a:prstGeom>
        </p:spPr>
        <p:txBody>
          <a:bodyPr wrap="square">
            <a:spAutoFit/>
          </a:bodyPr>
          <a:lstStyle/>
          <a:p>
            <a:pPr lvl="0" algn="ctr" defTabSz="914400" hangingPunct="0">
              <a:defRPr sz="1800" b="0" i="0" u="none" strike="noStrike" kern="0" cap="none" spc="0" baseline="0">
                <a:solidFill>
                  <a:srgbClr val="000000"/>
                </a:solidFill>
                <a:uFillTx/>
              </a:defRPr>
            </a:pPr>
            <a:r>
              <a:rPr lang="es-ES" sz="1400" i="1" dirty="0">
                <a:solidFill>
                  <a:srgbClr val="000000"/>
                </a:solidFill>
                <a:latin typeface="Liberation Sans" pitchFamily="18"/>
                <a:ea typeface="Droid Sans Fallback" pitchFamily="2"/>
                <a:cs typeface="FreeSans" pitchFamily="2"/>
              </a:rPr>
              <a:t>Buen seeing</a:t>
            </a:r>
          </a:p>
          <a:p>
            <a:pPr lvl="0" algn="ctr" defTabSz="914400" hangingPunct="0">
              <a:defRPr sz="1800" b="0" i="0" u="none" strike="noStrike" kern="0" cap="none" spc="0" baseline="0">
                <a:solidFill>
                  <a:srgbClr val="000000"/>
                </a:solidFill>
                <a:uFillTx/>
              </a:defRPr>
            </a:pPr>
            <a:r>
              <a:rPr lang="es-ES" sz="1400" i="1" dirty="0">
                <a:solidFill>
                  <a:srgbClr val="000000"/>
                </a:solidFill>
                <a:latin typeface="Liberation Sans" pitchFamily="18"/>
                <a:ea typeface="Droid Sans Fallback" pitchFamily="2"/>
                <a:cs typeface="FreeSans" pitchFamily="2"/>
              </a:rPr>
              <a:t>Pico en los Andes (Chile)[1]</a:t>
            </a:r>
          </a:p>
        </p:txBody>
      </p:sp>
      <p:sp>
        <p:nvSpPr>
          <p:cNvPr id="10" name="Rectángulo 9">
            <a:extLst>
              <a:ext uri="{FF2B5EF4-FFF2-40B4-BE49-F238E27FC236}">
                <a16:creationId xmlns:a16="http://schemas.microsoft.com/office/drawing/2014/main" id="{57A5646C-D0E2-4B71-B5CE-81913E841E10}"/>
              </a:ext>
            </a:extLst>
          </p:cNvPr>
          <p:cNvSpPr/>
          <p:nvPr/>
        </p:nvSpPr>
        <p:spPr>
          <a:xfrm>
            <a:off x="4765371" y="5912358"/>
            <a:ext cx="4949318" cy="1754326"/>
          </a:xfrm>
          <a:prstGeom prst="rect">
            <a:avLst/>
          </a:prstGeom>
        </p:spPr>
        <p:txBody>
          <a:bodyPr wrap="square">
            <a:spAutoFit/>
          </a:bodyPr>
          <a:lstStyle/>
          <a:p>
            <a:pPr lvl="0" algn="ctr" defTabSz="914400" hangingPunct="0">
              <a:defRPr sz="1800" b="0" i="0" u="none" strike="noStrike" kern="0" cap="none" spc="0" baseline="0">
                <a:solidFill>
                  <a:srgbClr val="000000"/>
                </a:solidFill>
                <a:uFillTx/>
              </a:defRPr>
            </a:pPr>
            <a:r>
              <a:rPr lang="es-ES" sz="1400" i="1" dirty="0">
                <a:solidFill>
                  <a:srgbClr val="000000"/>
                </a:solidFill>
                <a:latin typeface="Liberation Sans" pitchFamily="18"/>
                <a:ea typeface="Droid Sans Fallback" pitchFamily="2"/>
                <a:cs typeface="FreeSans" pitchFamily="2"/>
              </a:rPr>
              <a:t>El seeing limita la capacidad de resolver objetos, esta degradación se mide mediante la función FWHM (Full </a:t>
            </a:r>
            <a:r>
              <a:rPr lang="es-ES" sz="1400" i="1" dirty="0" err="1">
                <a:solidFill>
                  <a:srgbClr val="000000"/>
                </a:solidFill>
                <a:latin typeface="Liberation Sans" pitchFamily="18"/>
                <a:ea typeface="Droid Sans Fallback" pitchFamily="2"/>
                <a:cs typeface="FreeSans" pitchFamily="2"/>
              </a:rPr>
              <a:t>Width</a:t>
            </a:r>
            <a:r>
              <a:rPr lang="es-ES" sz="1400" i="1" dirty="0">
                <a:solidFill>
                  <a:srgbClr val="000000"/>
                </a:solidFill>
                <a:latin typeface="Liberation Sans" pitchFamily="18"/>
                <a:ea typeface="Droid Sans Fallback" pitchFamily="2"/>
                <a:cs typeface="FreeSans" pitchFamily="2"/>
              </a:rPr>
              <a:t> High </a:t>
            </a:r>
            <a:r>
              <a:rPr lang="es-ES" sz="1400" i="1" dirty="0" err="1">
                <a:solidFill>
                  <a:srgbClr val="000000"/>
                </a:solidFill>
                <a:latin typeface="Liberation Sans" pitchFamily="18"/>
                <a:ea typeface="Droid Sans Fallback" pitchFamily="2"/>
                <a:cs typeface="FreeSans" pitchFamily="2"/>
              </a:rPr>
              <a:t>Maximum</a:t>
            </a:r>
            <a:r>
              <a:rPr lang="es-ES" sz="1400" i="1" dirty="0">
                <a:solidFill>
                  <a:srgbClr val="000000"/>
                </a:solidFill>
                <a:latin typeface="Liberation Sans" pitchFamily="18"/>
                <a:ea typeface="Droid Sans Fallback" pitchFamily="2"/>
                <a:cs typeface="FreeSans" pitchFamily="2"/>
              </a:rPr>
              <a:t>) y programas específicos para astronomía como el </a:t>
            </a:r>
            <a:r>
              <a:rPr lang="es-ES" sz="1400" i="1" dirty="0" err="1">
                <a:solidFill>
                  <a:srgbClr val="000000"/>
                </a:solidFill>
                <a:latin typeface="Liberation Sans" pitchFamily="18"/>
                <a:ea typeface="Droid Sans Fallback" pitchFamily="2"/>
                <a:cs typeface="FreeSans" pitchFamily="2"/>
              </a:rPr>
              <a:t>Sextractor</a:t>
            </a:r>
            <a:r>
              <a:rPr lang="es-ES" sz="1400" i="1" dirty="0">
                <a:solidFill>
                  <a:srgbClr val="000000"/>
                </a:solidFill>
                <a:latin typeface="Liberation Sans" pitchFamily="18"/>
                <a:ea typeface="Droid Sans Fallback" pitchFamily="2"/>
                <a:cs typeface="FreeSans" pitchFamily="2"/>
              </a:rPr>
              <a:t> [2]</a:t>
            </a:r>
          </a:p>
          <a:p>
            <a:pPr lvl="0" algn="ctr" defTabSz="914400" hangingPunct="0">
              <a:defRPr sz="1800" b="0" i="0" u="none" strike="noStrike" kern="0" cap="none" spc="0" baseline="0">
                <a:solidFill>
                  <a:srgbClr val="000000"/>
                </a:solidFill>
                <a:uFillTx/>
              </a:defRPr>
            </a:pPr>
            <a:endParaRPr lang="es-ES" sz="1600" i="1" dirty="0">
              <a:solidFill>
                <a:srgbClr val="000000"/>
              </a:solidFill>
              <a:latin typeface="Liberation Sans" pitchFamily="18"/>
              <a:ea typeface="Droid Sans Fallback" pitchFamily="2"/>
              <a:cs typeface="FreeSans" pitchFamily="2"/>
            </a:endParaRPr>
          </a:p>
          <a:p>
            <a:pPr lvl="0" algn="r" defTabSz="914400" hangingPunct="0">
              <a:defRPr sz="1800" b="0" i="0" u="none" strike="noStrike" kern="0" cap="none" spc="0" baseline="0">
                <a:solidFill>
                  <a:srgbClr val="000000"/>
                </a:solidFill>
                <a:uFillTx/>
              </a:defRPr>
            </a:pPr>
            <a:r>
              <a:rPr lang="es-ES" sz="1200" i="1" dirty="0">
                <a:solidFill>
                  <a:srgbClr val="000000"/>
                </a:solidFill>
                <a:latin typeface="Liberation Sans" pitchFamily="18"/>
                <a:ea typeface="Droid Sans Fallback" pitchFamily="2"/>
                <a:cs typeface="FreeSans" pitchFamily="2"/>
              </a:rPr>
              <a:t>[1] </a:t>
            </a:r>
            <a:r>
              <a:rPr lang="es-ES" sz="1200" i="1" dirty="0">
                <a:solidFill>
                  <a:srgbClr val="000000"/>
                </a:solidFill>
                <a:latin typeface="Liberation Sans" pitchFamily="18"/>
                <a:ea typeface="Droid Sans Fallback" pitchFamily="2"/>
                <a:cs typeface="FreeSans" pitchFamily="2"/>
                <a:hlinkClick r:id="rId8"/>
              </a:rPr>
              <a:t>http://www.atnf.csiro.au/</a:t>
            </a:r>
            <a:endParaRPr lang="es-ES" sz="1200" i="1" dirty="0">
              <a:solidFill>
                <a:srgbClr val="000000"/>
              </a:solidFill>
              <a:latin typeface="Liberation Sans" pitchFamily="18"/>
              <a:ea typeface="Droid Sans Fallback" pitchFamily="2"/>
              <a:cs typeface="FreeSans" pitchFamily="2"/>
            </a:endParaRPr>
          </a:p>
          <a:p>
            <a:pPr lvl="0" algn="r" defTabSz="914400" hangingPunct="0">
              <a:defRPr sz="1800" b="0" i="0" u="none" strike="noStrike" kern="0" cap="none" spc="0" baseline="0">
                <a:solidFill>
                  <a:srgbClr val="000000"/>
                </a:solidFill>
                <a:uFillTx/>
              </a:defRPr>
            </a:pPr>
            <a:r>
              <a:rPr lang="es-ES" sz="1200" i="1" dirty="0">
                <a:solidFill>
                  <a:srgbClr val="000000"/>
                </a:solidFill>
                <a:latin typeface="Liberation Sans" pitchFamily="18"/>
                <a:ea typeface="Droid Sans Fallback" pitchFamily="2"/>
                <a:cs typeface="FreeSans" pitchFamily="2"/>
              </a:rPr>
              <a:t>[2] </a:t>
            </a:r>
            <a:r>
              <a:rPr lang="es-ES" sz="1200" i="1" dirty="0">
                <a:solidFill>
                  <a:srgbClr val="000000"/>
                </a:solidFill>
                <a:latin typeface="Liberation Sans" pitchFamily="18"/>
                <a:ea typeface="Droid Sans Fallback" pitchFamily="2"/>
                <a:cs typeface="FreeSans" pitchFamily="2"/>
                <a:hlinkClick r:id="rId9"/>
              </a:rPr>
              <a:t>http://hubblesite.org</a:t>
            </a:r>
            <a:endParaRPr lang="es-ES" sz="1200" i="1" dirty="0">
              <a:solidFill>
                <a:srgbClr val="000000"/>
              </a:solidFill>
              <a:latin typeface="Liberation Sans" pitchFamily="18"/>
              <a:ea typeface="Droid Sans Fallback" pitchFamily="2"/>
              <a:cs typeface="FreeSans" pitchFamily="2"/>
            </a:endParaRPr>
          </a:p>
          <a:p>
            <a:pPr lvl="0" algn="r" defTabSz="914400" hangingPunct="0">
              <a:defRPr sz="1800" b="0" i="0" u="none" strike="noStrike" kern="0" cap="none" spc="0" baseline="0">
                <a:solidFill>
                  <a:srgbClr val="000000"/>
                </a:solidFill>
                <a:uFillTx/>
              </a:defRPr>
            </a:pPr>
            <a:endParaRPr lang="es-ES" sz="1200" i="1" dirty="0">
              <a:solidFill>
                <a:srgbClr val="000000"/>
              </a:solidFill>
              <a:latin typeface="Liberation Sans" pitchFamily="18"/>
              <a:ea typeface="Droid Sans Fallback" pitchFamily="2"/>
              <a:cs typeface="FreeSans" pitchFamily="2"/>
            </a:endParaRPr>
          </a:p>
        </p:txBody>
      </p:sp>
      <p:sp>
        <p:nvSpPr>
          <p:cNvPr id="11" name="Marcador de texto 2">
            <a:extLst>
              <a:ext uri="{FF2B5EF4-FFF2-40B4-BE49-F238E27FC236}">
                <a16:creationId xmlns:a16="http://schemas.microsoft.com/office/drawing/2014/main" id="{EA2F491A-4E94-4C98-9EF7-65E38067846A}"/>
              </a:ext>
            </a:extLst>
          </p:cNvPr>
          <p:cNvSpPr txBox="1">
            <a:spLocks/>
          </p:cNvSpPr>
          <p:nvPr/>
        </p:nvSpPr>
        <p:spPr>
          <a:xfrm>
            <a:off x="-1168" y="4682628"/>
            <a:ext cx="4765371" cy="2877047"/>
          </a:xfrm>
          <a:prstGeom prst="rect">
            <a:avLst/>
          </a:prstGeom>
          <a:effectLst>
            <a:outerShdw blurRad="25400" dir="17880000">
              <a:srgbClr val="000000">
                <a:alpha val="46000"/>
              </a:srgbClr>
            </a:outerShdw>
          </a:effectLst>
        </p:spPr>
        <p:txBody>
          <a:bodyPr vert="horz" lIns="91440" tIns="45720" rIns="91440" bIns="45720" rtlCol="0" anchor="t">
            <a:normAutofit fontScale="40000" lnSpcReduction="20000"/>
          </a:bodyPr>
          <a:lstStyle>
            <a:lvl1pPr marL="377979" indent="-337304" algn="l" defTabSz="503972" rtl="0" eaLnBrk="1" latinLnBrk="0" hangingPunct="1">
              <a:spcBef>
                <a:spcPct val="20000"/>
              </a:spcBef>
              <a:spcAft>
                <a:spcPts val="661"/>
              </a:spcAft>
              <a:buClr>
                <a:schemeClr val="tx2"/>
              </a:buClr>
              <a:buSzPct val="70000"/>
              <a:buFont typeface="Wingdings 2" charset="2"/>
              <a:buChar char=""/>
              <a:defRPr sz="2205"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93656" indent="-297621" algn="l" defTabSz="503972" rtl="0" eaLnBrk="1" latinLnBrk="0" hangingPunct="1">
              <a:spcBef>
                <a:spcPct val="20000"/>
              </a:spcBef>
              <a:spcAft>
                <a:spcPts val="661"/>
              </a:spcAft>
              <a:buClr>
                <a:schemeClr val="tx2"/>
              </a:buClr>
              <a:buSzPct val="70000"/>
              <a:buFont typeface="Wingdings 2" charset="2"/>
              <a:buChar char=""/>
              <a:defRPr sz="198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130960" indent="-238097" algn="l" defTabSz="503972" rtl="0" eaLnBrk="1" latinLnBrk="0" hangingPunct="1">
              <a:spcBef>
                <a:spcPct val="20000"/>
              </a:spcBef>
              <a:spcAft>
                <a:spcPts val="661"/>
              </a:spcAft>
              <a:buClr>
                <a:schemeClr val="tx2"/>
              </a:buClr>
              <a:buSzPct val="70000"/>
              <a:buFont typeface="Wingdings 2" charset="2"/>
              <a:buChar char=""/>
              <a:defRPr sz="176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527788"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45250" indent="-238097"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2069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64750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074315"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423964" indent="-251986" algn="l" defTabSz="503972" rtl="0" eaLnBrk="1" latinLnBrk="0" hangingPunct="1">
              <a:spcBef>
                <a:spcPct val="20000"/>
              </a:spcBef>
              <a:spcAft>
                <a:spcPts val="661"/>
              </a:spcAft>
              <a:buClr>
                <a:schemeClr val="tx2"/>
              </a:buClr>
              <a:buSzPct val="70000"/>
              <a:buFont typeface="Wingdings 2" charset="2"/>
              <a:buChar char=""/>
              <a:defRPr sz="154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endParaRPr lang="en-GB" dirty="0"/>
          </a:p>
          <a:p>
            <a:pPr>
              <a:buSzPct val="45000"/>
              <a:buFont typeface="StarSymbol"/>
              <a:buChar char="●"/>
            </a:pPr>
            <a:r>
              <a:rPr lang="es-ES" sz="3800" dirty="0">
                <a:solidFill>
                  <a:schemeClr val="bg1"/>
                </a:solidFill>
                <a:effectLst/>
              </a:rPr>
              <a:t>En los años 70 en el comisionado de grandes telescopios se observa que no se puede llegar a la calidad nominal que las especificaciones de los nuevos instrumentos marcaban.</a:t>
            </a:r>
          </a:p>
          <a:p>
            <a:pPr>
              <a:buSzPct val="45000"/>
              <a:buFont typeface="StarSymbol"/>
              <a:buChar char="●"/>
            </a:pPr>
            <a:r>
              <a:rPr lang="es-ES" sz="3800" dirty="0">
                <a:solidFill>
                  <a:schemeClr val="bg1"/>
                </a:solidFill>
                <a:effectLst/>
              </a:rPr>
              <a:t>Se conocía que las condiciones locales también afectaban a la calidad de la imagen pero no se habían hecho estudios en profundidad.</a:t>
            </a:r>
          </a:p>
          <a:p>
            <a:pPr>
              <a:buSzPct val="45000"/>
              <a:buFont typeface="StarSymbol"/>
              <a:buChar char="●"/>
            </a:pPr>
            <a:r>
              <a:rPr lang="es-ES" sz="3800" dirty="0">
                <a:solidFill>
                  <a:schemeClr val="bg1"/>
                </a:solidFill>
                <a:effectLst/>
              </a:rPr>
              <a:t>Se empieza a estudiar lo que se conoce como seeing local, que no es más que la degradación en la calidad de imagen debida a fenómenos turbulentos del aire próximo al instrumento debido a variaciones de las condiciones de temperatura.</a:t>
            </a:r>
          </a:p>
        </p:txBody>
      </p:sp>
      <p:pic>
        <p:nvPicPr>
          <p:cNvPr id="2" name="D4">
            <a:hlinkClick r:id="" action="ppaction://media"/>
            <a:extLst>
              <a:ext uri="{FF2B5EF4-FFF2-40B4-BE49-F238E27FC236}">
                <a16:creationId xmlns:a16="http://schemas.microsoft.com/office/drawing/2014/main" id="{2DDF7E28-7C7A-4B09-817E-CB2F856EFE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6943" y="35860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5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B8121D0-C8F0-4AA5-9923-54454F6EB8BF}"/>
              </a:ext>
            </a:extLst>
          </p:cNvPr>
          <p:cNvSpPr txBox="1">
            <a:spLocks noGrp="1"/>
          </p:cNvSpPr>
          <p:nvPr>
            <p:ph type="body" idx="4294967295"/>
          </p:nvPr>
        </p:nvSpPr>
        <p:spPr>
          <a:xfrm>
            <a:off x="-1" y="936624"/>
            <a:ext cx="10080625" cy="2366870"/>
          </a:xfrm>
        </p:spPr>
        <p:txBody>
          <a:bodyPr>
            <a:normAutofit/>
          </a:bodyPr>
          <a:lstStyle/>
          <a:p>
            <a:pPr marL="40675" lvl="0" indent="0">
              <a:buSzPct val="45000"/>
              <a:buNone/>
            </a:pPr>
            <a:r>
              <a:rPr lang="es-ES" sz="2000" b="1" dirty="0">
                <a:solidFill>
                  <a:schemeClr val="accent1">
                    <a:lumMod val="75000"/>
                  </a:schemeClr>
                </a:solidFill>
                <a:effectLst/>
              </a:rPr>
              <a:t>Desde principio de los años 90 se han publicado varios estudios para la determinación del seeing en observatorios astrofísicos profesionales. Básicamente hay dos vertientes:</a:t>
            </a:r>
          </a:p>
          <a:p>
            <a:pPr>
              <a:buSzPct val="45000"/>
              <a:buFont typeface="StarSymbol"/>
              <a:buChar char="●"/>
            </a:pPr>
            <a:r>
              <a:rPr lang="es-ES" sz="2000" b="1" dirty="0">
                <a:solidFill>
                  <a:schemeClr val="accent1">
                    <a:lumMod val="75000"/>
                  </a:schemeClr>
                </a:solidFill>
                <a:effectLst/>
              </a:rPr>
              <a:t>Estudio mediante sistemas ópticos.</a:t>
            </a:r>
          </a:p>
          <a:p>
            <a:pPr>
              <a:buSzPct val="45000"/>
              <a:buFont typeface="StarSymbol"/>
              <a:buChar char="●"/>
            </a:pPr>
            <a:r>
              <a:rPr lang="es-ES" sz="2000" b="1" dirty="0">
                <a:solidFill>
                  <a:schemeClr val="accent1">
                    <a:lumMod val="75000"/>
                  </a:schemeClr>
                </a:solidFill>
                <a:effectLst/>
              </a:rPr>
              <a:t>Estudio mediante variaciones de temperaturas (con adquisiciones reales o simuladas).</a:t>
            </a:r>
          </a:p>
        </p:txBody>
      </p:sp>
      <p:sp>
        <p:nvSpPr>
          <p:cNvPr id="7" name="Diagrama 6">
            <a:extLst>
              <a:ext uri="{FF2B5EF4-FFF2-40B4-BE49-F238E27FC236}">
                <a16:creationId xmlns:a16="http://schemas.microsoft.com/office/drawing/2014/main" id="{584C17AB-5477-43F4-B927-EBD94BC8108A}"/>
              </a:ext>
            </a:extLst>
          </p:cNvPr>
          <p:cNvSpPr/>
          <p:nvPr/>
        </p:nvSpPr>
        <p:spPr>
          <a:xfrm>
            <a:off x="503998" y="22445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Estado del arte en la medición del seeing</a:t>
            </a:r>
          </a:p>
        </p:txBody>
      </p:sp>
      <p:sp>
        <p:nvSpPr>
          <p:cNvPr id="6" name="Diagrama 6">
            <a:extLst>
              <a:ext uri="{FF2B5EF4-FFF2-40B4-BE49-F238E27FC236}">
                <a16:creationId xmlns:a16="http://schemas.microsoft.com/office/drawing/2014/main" id="{0597CF68-52BE-4889-8CD9-8DF53C90A7C5}"/>
              </a:ext>
            </a:extLst>
          </p:cNvPr>
          <p:cNvSpPr/>
          <p:nvPr/>
        </p:nvSpPr>
        <p:spPr>
          <a:xfrm>
            <a:off x="503997" y="544703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Uso de las WSN en los observatorios astrofísicos</a:t>
            </a:r>
          </a:p>
        </p:txBody>
      </p:sp>
      <p:sp>
        <p:nvSpPr>
          <p:cNvPr id="5" name="Rectángulo 4">
            <a:extLst>
              <a:ext uri="{FF2B5EF4-FFF2-40B4-BE49-F238E27FC236}">
                <a16:creationId xmlns:a16="http://schemas.microsoft.com/office/drawing/2014/main" id="{FBC8F9A8-8577-43B9-A2DC-58DAE80E60B5}"/>
              </a:ext>
            </a:extLst>
          </p:cNvPr>
          <p:cNvSpPr/>
          <p:nvPr/>
        </p:nvSpPr>
        <p:spPr>
          <a:xfrm>
            <a:off x="1" y="6104099"/>
            <a:ext cx="10080624" cy="1200329"/>
          </a:xfrm>
          <a:prstGeom prst="rect">
            <a:avLst/>
          </a:prstGeom>
        </p:spPr>
        <p:txBody>
          <a:bodyPr wrap="square">
            <a:spAutoFit/>
          </a:bodyPr>
          <a:lstStyle/>
          <a:p>
            <a:pPr marL="40675" lvl="0" indent="0">
              <a:buSzPct val="45000"/>
              <a:buNone/>
            </a:pPr>
            <a:r>
              <a:rPr lang="es-ES" sz="2400" b="1" dirty="0">
                <a:solidFill>
                  <a:schemeClr val="accent1">
                    <a:lumMod val="75000"/>
                  </a:schemeClr>
                </a:solidFill>
              </a:rPr>
              <a:t>Prácticamente no existe literatura que hable del uso de las redes de sensores en los observatorios astrofísicos profesionales, este trabajo fin de máster es por tanto, pionero en ese sentido.</a:t>
            </a:r>
          </a:p>
        </p:txBody>
      </p:sp>
      <p:pic>
        <p:nvPicPr>
          <p:cNvPr id="2" name="D5">
            <a:hlinkClick r:id="" action="ppaction://media"/>
            <a:extLst>
              <a:ext uri="{FF2B5EF4-FFF2-40B4-BE49-F238E27FC236}">
                <a16:creationId xmlns:a16="http://schemas.microsoft.com/office/drawing/2014/main" id="{7F42A36E-9232-467E-AF6D-33A5CA10E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34" y="334302"/>
            <a:ext cx="406400" cy="406400"/>
          </a:xfrm>
          <a:prstGeom prst="rect">
            <a:avLst/>
          </a:prstGeom>
        </p:spPr>
      </p:pic>
      <p:pic>
        <p:nvPicPr>
          <p:cNvPr id="9" name="Imagen 8">
            <a:extLst>
              <a:ext uri="{FF2B5EF4-FFF2-40B4-BE49-F238E27FC236}">
                <a16:creationId xmlns:a16="http://schemas.microsoft.com/office/drawing/2014/main" id="{3256A1FC-035F-4A7C-86D6-9800000F1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53" y="2579258"/>
            <a:ext cx="9780729" cy="2738604"/>
          </a:xfrm>
          <a:prstGeom prst="rect">
            <a:avLst/>
          </a:prstGeom>
        </p:spPr>
      </p:pic>
    </p:spTree>
    <p:extLst>
      <p:ext uri="{BB962C8B-B14F-4D97-AF65-F5344CB8AC3E}">
        <p14:creationId xmlns:p14="http://schemas.microsoft.com/office/powerpoint/2010/main" val="1696740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7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7">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pic>
        <p:nvPicPr>
          <p:cNvPr id="3" name="Marcador de posición de imagen 2">
            <a:extLst>
              <a:ext uri="{FF2B5EF4-FFF2-40B4-BE49-F238E27FC236}">
                <a16:creationId xmlns:a16="http://schemas.microsoft.com/office/drawing/2014/main" id="{CC56DD61-6C35-4DEC-BD8B-1A606B79DD3D}"/>
              </a:ext>
            </a:extLst>
          </p:cNvPr>
          <p:cNvPicPr>
            <a:picLocks noGrp="1" noChangeAspect="1"/>
          </p:cNvPicPr>
          <p:nvPr>
            <p:ph type="pic" idx="4294967295"/>
          </p:nvPr>
        </p:nvPicPr>
        <p:blipFill>
          <a:blip r:embed="rId7">
            <a:lum/>
            <a:alphaModFix/>
          </a:blip>
          <a:srcRect/>
          <a:stretch>
            <a:fillRect/>
          </a:stretch>
        </p:blipFill>
        <p:spPr>
          <a:xfrm>
            <a:off x="153337" y="1696027"/>
            <a:ext cx="3320490" cy="1831975"/>
          </a:xfrm>
        </p:spPr>
      </p:pic>
      <p:pic>
        <p:nvPicPr>
          <p:cNvPr id="4" name="Marcador de posición de imagen 3">
            <a:extLst>
              <a:ext uri="{FF2B5EF4-FFF2-40B4-BE49-F238E27FC236}">
                <a16:creationId xmlns:a16="http://schemas.microsoft.com/office/drawing/2014/main" id="{0E9B6D6C-2CA5-4497-8802-44FDE367ED32}"/>
              </a:ext>
            </a:extLst>
          </p:cNvPr>
          <p:cNvPicPr>
            <a:picLocks noGrp="1" noChangeAspect="1"/>
          </p:cNvPicPr>
          <p:nvPr>
            <p:ph type="pic" idx="4294967295"/>
          </p:nvPr>
        </p:nvPicPr>
        <p:blipFill>
          <a:blip r:embed="rId8">
            <a:lum/>
            <a:alphaModFix/>
          </a:blip>
          <a:srcRect/>
          <a:stretch>
            <a:fillRect/>
          </a:stretch>
        </p:blipFill>
        <p:spPr>
          <a:xfrm>
            <a:off x="3688981" y="1696027"/>
            <a:ext cx="3281082" cy="1829460"/>
          </a:xfrm>
        </p:spPr>
      </p:pic>
      <p:sp>
        <p:nvSpPr>
          <p:cNvPr id="5" name="CuadroTexto 4">
            <a:extLst>
              <a:ext uri="{FF2B5EF4-FFF2-40B4-BE49-F238E27FC236}">
                <a16:creationId xmlns:a16="http://schemas.microsoft.com/office/drawing/2014/main" id="{8C8AA2EC-D1A9-4B9B-BEA7-3909C86B662B}"/>
              </a:ext>
            </a:extLst>
          </p:cNvPr>
          <p:cNvSpPr txBox="1"/>
          <p:nvPr/>
        </p:nvSpPr>
        <p:spPr>
          <a:xfrm>
            <a:off x="272530" y="1151348"/>
            <a:ext cx="2284201" cy="43058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SzPct val="45000"/>
              <a:buFont typeface="StarSymbol"/>
              <a:buChar char="●"/>
              <a:tabLst/>
              <a:defRPr sz="1800" b="0" i="0" u="none" strike="noStrike" kern="0" cap="none" spc="0" baseline="0">
                <a:solidFill>
                  <a:srgbClr val="000000"/>
                </a:solidFill>
                <a:uFillTx/>
              </a:defRPr>
            </a:pPr>
            <a:r>
              <a:rPr lang="es-ES" sz="2200" b="1" i="1" dirty="0">
                <a:ln>
                  <a:solidFill>
                    <a:schemeClr val="bg1">
                      <a:lumMod val="75000"/>
                      <a:lumOff val="25000"/>
                      <a:alpha val="10000"/>
                    </a:schemeClr>
                  </a:solidFill>
                </a:ln>
                <a:solidFill>
                  <a:schemeClr val="accent1">
                    <a:lumMod val="75000"/>
                  </a:schemeClr>
                </a:solidFill>
              </a:rPr>
              <a:t>Seeing</a:t>
            </a:r>
            <a:r>
              <a:rPr lang="es-ES" sz="2200" b="1" dirty="0">
                <a:ln>
                  <a:solidFill>
                    <a:schemeClr val="bg1">
                      <a:lumMod val="75000"/>
                      <a:lumOff val="25000"/>
                      <a:alpha val="10000"/>
                    </a:schemeClr>
                  </a:solidFill>
                </a:ln>
                <a:solidFill>
                  <a:schemeClr val="accent1">
                    <a:lumMod val="75000"/>
                  </a:schemeClr>
                </a:solidFill>
              </a:rPr>
              <a:t> de espejo:</a:t>
            </a:r>
            <a:endParaRPr lang="es-ES" sz="3200" b="0" i="0" u="none" strike="noStrike" kern="1200" cap="none" spc="0" baseline="0" dirty="0">
              <a:solidFill>
                <a:srgbClr val="000000"/>
              </a:solidFill>
              <a:uFillTx/>
              <a:latin typeface="Liberation Sans" pitchFamily="18"/>
              <a:ea typeface="Droid Sans Fallback" pitchFamily="2"/>
              <a:cs typeface="FreeSans" pitchFamily="2"/>
            </a:endParaRPr>
          </a:p>
        </p:txBody>
      </p:sp>
      <p:sp>
        <p:nvSpPr>
          <p:cNvPr id="6" name="CuadroTexto 5">
            <a:extLst>
              <a:ext uri="{FF2B5EF4-FFF2-40B4-BE49-F238E27FC236}">
                <a16:creationId xmlns:a16="http://schemas.microsoft.com/office/drawing/2014/main" id="{2971FBC8-A961-42D3-82A1-8C8C6086F653}"/>
              </a:ext>
            </a:extLst>
          </p:cNvPr>
          <p:cNvSpPr txBox="1"/>
          <p:nvPr/>
        </p:nvSpPr>
        <p:spPr>
          <a:xfrm>
            <a:off x="3585872" y="1082034"/>
            <a:ext cx="2429689" cy="56273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SzPct val="45000"/>
              <a:buFont typeface="StarSymbol"/>
              <a:buChar char="●"/>
              <a:tabLst/>
              <a:defRPr sz="1800" b="0" i="0" u="none" strike="noStrike" kern="0" cap="none" spc="0" baseline="0">
                <a:solidFill>
                  <a:srgbClr val="000000"/>
                </a:solidFill>
                <a:uFillTx/>
              </a:defRPr>
            </a:pPr>
            <a:r>
              <a:rPr lang="es-ES" sz="2200" b="1" i="1" kern="0" dirty="0">
                <a:ln>
                  <a:solidFill>
                    <a:schemeClr val="bg1">
                      <a:lumMod val="75000"/>
                      <a:lumOff val="25000"/>
                      <a:alpha val="10000"/>
                    </a:schemeClr>
                  </a:solidFill>
                </a:ln>
                <a:solidFill>
                  <a:schemeClr val="accent1">
                    <a:lumMod val="75000"/>
                  </a:schemeClr>
                </a:solidFill>
              </a:rPr>
              <a:t>Seeing</a:t>
            </a:r>
            <a:r>
              <a:rPr lang="es-ES" sz="2200" b="1" kern="0" dirty="0">
                <a:ln>
                  <a:solidFill>
                    <a:schemeClr val="bg1">
                      <a:lumMod val="75000"/>
                      <a:lumOff val="25000"/>
                      <a:alpha val="10000"/>
                    </a:schemeClr>
                  </a:solidFill>
                </a:ln>
                <a:solidFill>
                  <a:schemeClr val="accent1">
                    <a:lumMod val="75000"/>
                  </a:schemeClr>
                </a:solidFill>
              </a:rPr>
              <a:t> de cúpula</a:t>
            </a:r>
            <a:r>
              <a:rPr lang="es-ES" sz="3200" b="0" i="0" u="none" strike="noStrike" kern="1200" cap="none" spc="0" baseline="0" dirty="0">
                <a:solidFill>
                  <a:srgbClr val="000000"/>
                </a:solidFill>
                <a:uFillTx/>
                <a:latin typeface="Liberation Sans" pitchFamily="18"/>
                <a:ea typeface="Droid Sans Fallback" pitchFamily="2"/>
                <a:cs typeface="FreeSans" pitchFamily="2"/>
              </a:rPr>
              <a:t>:</a:t>
            </a:r>
          </a:p>
        </p:txBody>
      </p:sp>
      <p:pic>
        <p:nvPicPr>
          <p:cNvPr id="7" name="Imagen 6">
            <a:extLst>
              <a:ext uri="{FF2B5EF4-FFF2-40B4-BE49-F238E27FC236}">
                <a16:creationId xmlns:a16="http://schemas.microsoft.com/office/drawing/2014/main" id="{58A84574-8F26-45FD-AE25-20A43B016DA0}"/>
              </a:ext>
            </a:extLst>
          </p:cNvPr>
          <p:cNvPicPr>
            <a:picLocks noChangeAspect="1"/>
          </p:cNvPicPr>
          <p:nvPr/>
        </p:nvPicPr>
        <p:blipFill>
          <a:blip r:embed="rId9">
            <a:lum/>
            <a:alphaModFix/>
          </a:blip>
          <a:srcRect/>
          <a:stretch>
            <a:fillRect/>
          </a:stretch>
        </p:blipFill>
        <p:spPr>
          <a:xfrm>
            <a:off x="7050748" y="1696027"/>
            <a:ext cx="2908689" cy="1829460"/>
          </a:xfrm>
          <a:prstGeom prst="rect">
            <a:avLst/>
          </a:prstGeom>
          <a:noFill/>
          <a:ln cap="flat">
            <a:noFill/>
          </a:ln>
        </p:spPr>
      </p:pic>
      <p:sp>
        <p:nvSpPr>
          <p:cNvPr id="8" name="CuadroTexto 7">
            <a:extLst>
              <a:ext uri="{FF2B5EF4-FFF2-40B4-BE49-F238E27FC236}">
                <a16:creationId xmlns:a16="http://schemas.microsoft.com/office/drawing/2014/main" id="{8A4455FE-3B50-4949-9652-2C9C4E18A708}"/>
              </a:ext>
            </a:extLst>
          </p:cNvPr>
          <p:cNvSpPr txBox="1"/>
          <p:nvPr/>
        </p:nvSpPr>
        <p:spPr>
          <a:xfrm>
            <a:off x="3686735" y="3519647"/>
            <a:ext cx="3281082" cy="326835"/>
          </a:xfrm>
          <a:prstGeom prst="rect">
            <a:avLst/>
          </a:prstGeom>
          <a:noFill/>
          <a:ln cap="flat">
            <a:noFill/>
          </a:ln>
        </p:spPr>
        <p:txBody>
          <a:bodyPr vert="horz" wrap="square" lIns="90004" tIns="44997" rIns="90004" bIns="44997" anchor="t" anchorCtr="0"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Liberation Sans" pitchFamily="18"/>
                <a:ea typeface="Droid Sans Fallback" pitchFamily="2"/>
                <a:cs typeface="FreeSans" pitchFamily="2"/>
              </a:rPr>
              <a:t>Turbulencia exterior</a:t>
            </a:r>
          </a:p>
        </p:txBody>
      </p:sp>
      <p:sp>
        <p:nvSpPr>
          <p:cNvPr id="9" name="CuadroTexto 8">
            <a:extLst>
              <a:ext uri="{FF2B5EF4-FFF2-40B4-BE49-F238E27FC236}">
                <a16:creationId xmlns:a16="http://schemas.microsoft.com/office/drawing/2014/main" id="{8668AC9D-F2CE-46C7-AD84-E34E14375BE6}"/>
              </a:ext>
            </a:extLst>
          </p:cNvPr>
          <p:cNvSpPr txBox="1"/>
          <p:nvPr/>
        </p:nvSpPr>
        <p:spPr>
          <a:xfrm>
            <a:off x="7082122" y="3519647"/>
            <a:ext cx="2908689" cy="326835"/>
          </a:xfrm>
          <a:prstGeom prst="rect">
            <a:avLst/>
          </a:prstGeom>
          <a:noFill/>
          <a:ln cap="flat">
            <a:noFill/>
          </a:ln>
        </p:spPr>
        <p:txBody>
          <a:bodyPr vert="horz" wrap="square" lIns="90004" tIns="44997" rIns="90004" bIns="44997" anchor="t" anchorCtr="0"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s-ES" sz="1600" b="0" strike="noStrike" kern="1200" cap="none" spc="0" baseline="0" dirty="0">
                <a:solidFill>
                  <a:srgbClr val="000000"/>
                </a:solidFill>
                <a:uFillTx/>
                <a:latin typeface="Liberation Sans" pitchFamily="18"/>
                <a:ea typeface="Droid Sans Fallback" pitchFamily="2"/>
                <a:cs typeface="FreeSans" pitchFamily="2"/>
              </a:rPr>
              <a:t>Turbulencia interior</a:t>
            </a:r>
          </a:p>
        </p:txBody>
      </p:sp>
      <p:sp>
        <p:nvSpPr>
          <p:cNvPr id="10" name="Diagrama 6">
            <a:extLst>
              <a:ext uri="{FF2B5EF4-FFF2-40B4-BE49-F238E27FC236}">
                <a16:creationId xmlns:a16="http://schemas.microsoft.com/office/drawing/2014/main" id="{3372AEEF-3E0E-4931-913E-FB5323A06299}"/>
              </a:ext>
            </a:extLst>
          </p:cNvPr>
          <p:cNvSpPr/>
          <p:nvPr/>
        </p:nvSpPr>
        <p:spPr>
          <a:xfrm>
            <a:off x="503998" y="224457"/>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Tipos de </a:t>
            </a:r>
            <a:r>
              <a:rPr lang="es-ES" sz="2600" b="1" i="1" u="none" strike="noStrike" kern="1200" cap="none" spc="0" baseline="0" dirty="0">
                <a:solidFill>
                  <a:srgbClr val="FFFFFF"/>
                </a:solidFill>
                <a:uFillTx/>
                <a:latin typeface="Trebuchet MS"/>
              </a:rPr>
              <a:t>seeing</a:t>
            </a:r>
            <a:r>
              <a:rPr lang="es-ES" sz="2600" b="1" i="0" u="none" strike="noStrike" kern="1200" cap="none" spc="0" baseline="0" dirty="0">
                <a:solidFill>
                  <a:srgbClr val="FFFFFF"/>
                </a:solidFill>
                <a:uFillTx/>
                <a:latin typeface="Trebuchet MS"/>
              </a:rPr>
              <a:t> local</a:t>
            </a:r>
          </a:p>
        </p:txBody>
      </p:sp>
      <p:sp>
        <p:nvSpPr>
          <p:cNvPr id="11" name="Diagrama 6">
            <a:extLst>
              <a:ext uri="{FF2B5EF4-FFF2-40B4-BE49-F238E27FC236}">
                <a16:creationId xmlns:a16="http://schemas.microsoft.com/office/drawing/2014/main" id="{BD9187BB-7174-4DE5-AD4D-B492B7E9C0E4}"/>
              </a:ext>
            </a:extLst>
          </p:cNvPr>
          <p:cNvSpPr/>
          <p:nvPr/>
        </p:nvSpPr>
        <p:spPr>
          <a:xfrm>
            <a:off x="432280" y="400756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Turbulencia local Vs </a:t>
            </a:r>
            <a:r>
              <a:rPr lang="es-ES" sz="2600" b="1" i="1" u="none" strike="noStrike" kern="1200" cap="none" spc="0" baseline="0" dirty="0">
                <a:solidFill>
                  <a:srgbClr val="FFFFFF"/>
                </a:solidFill>
                <a:uFillTx/>
                <a:latin typeface="Trebuchet MS"/>
              </a:rPr>
              <a:t>Seeing local</a:t>
            </a:r>
          </a:p>
        </p:txBody>
      </p:sp>
      <p:sp>
        <p:nvSpPr>
          <p:cNvPr id="12" name="Rectángulo 11">
            <a:extLst>
              <a:ext uri="{FF2B5EF4-FFF2-40B4-BE49-F238E27FC236}">
                <a16:creationId xmlns:a16="http://schemas.microsoft.com/office/drawing/2014/main" id="{165C1E18-33BF-4300-AF4D-23377B75F4A9}"/>
              </a:ext>
            </a:extLst>
          </p:cNvPr>
          <p:cNvSpPr/>
          <p:nvPr/>
        </p:nvSpPr>
        <p:spPr>
          <a:xfrm>
            <a:off x="0" y="4819477"/>
            <a:ext cx="10080625" cy="2817694"/>
          </a:xfrm>
          <a:prstGeom prst="rect">
            <a:avLst/>
          </a:prstGeom>
        </p:spPr>
        <p:txBody>
          <a:bodyPr wrap="square">
            <a:spAutoFit/>
          </a:bodyPr>
          <a:lstStyle/>
          <a:p>
            <a:pPr marL="377979" lvl="0" indent="-337304" defTabSz="503972">
              <a:lnSpc>
                <a:spcPct val="80000"/>
              </a:lnSpc>
              <a:spcBef>
                <a:spcPct val="20000"/>
              </a:spcBef>
              <a:spcAft>
                <a:spcPts val="661"/>
              </a:spcAft>
              <a:buClr>
                <a:schemeClr val="tx2"/>
              </a:buClr>
              <a:buSzPct val="45000"/>
              <a:buFont typeface="StarSymbol"/>
              <a:buChar char="●"/>
              <a:defRPr sz="1800" b="0" i="0" u="none" strike="noStrike" kern="0" cap="none" spc="0" baseline="0">
                <a:solidFill>
                  <a:srgbClr val="000000"/>
                </a:solidFill>
                <a:uFillTx/>
              </a:defRPr>
            </a:pPr>
            <a:r>
              <a:rPr lang="es-ES" sz="1600" dirty="0">
                <a:ln>
                  <a:solidFill>
                    <a:schemeClr val="bg1">
                      <a:lumMod val="75000"/>
                      <a:lumOff val="25000"/>
                      <a:alpha val="10000"/>
                    </a:schemeClr>
                  </a:solidFill>
                </a:ln>
                <a:solidFill>
                  <a:schemeClr val="bg1"/>
                </a:solidFill>
              </a:rPr>
              <a:t>Variaciones de temperatura crean turbulencia en el aire.</a:t>
            </a:r>
          </a:p>
          <a:p>
            <a:pPr marL="377979" lvl="0" indent="-337304" defTabSz="503972">
              <a:lnSpc>
                <a:spcPct val="80000"/>
              </a:lnSpc>
              <a:spcBef>
                <a:spcPct val="20000"/>
              </a:spcBef>
              <a:spcAft>
                <a:spcPts val="661"/>
              </a:spcAft>
              <a:buClr>
                <a:schemeClr val="tx2"/>
              </a:buClr>
              <a:buSzPct val="45000"/>
              <a:buFont typeface="StarSymbol"/>
              <a:buChar char="●"/>
              <a:defRPr sz="1800" b="0" i="0" u="none" strike="noStrike" kern="0" cap="none" spc="0" baseline="0">
                <a:solidFill>
                  <a:srgbClr val="000000"/>
                </a:solidFill>
                <a:uFillTx/>
              </a:defRPr>
            </a:pPr>
            <a:r>
              <a:rPr lang="es-ES" sz="1600" dirty="0">
                <a:ln>
                  <a:solidFill>
                    <a:schemeClr val="bg1">
                      <a:lumMod val="75000"/>
                      <a:lumOff val="25000"/>
                      <a:alpha val="10000"/>
                    </a:schemeClr>
                  </a:solidFill>
                </a:ln>
                <a:solidFill>
                  <a:schemeClr val="bg1"/>
                </a:solidFill>
              </a:rPr>
              <a:t>Turbulencia en el aire degrada la calidad de imagen.</a:t>
            </a:r>
          </a:p>
          <a:p>
            <a:pPr marL="377979" lvl="0" indent="-337304" defTabSz="503972">
              <a:lnSpc>
                <a:spcPct val="80000"/>
              </a:lnSpc>
              <a:spcBef>
                <a:spcPct val="20000"/>
              </a:spcBef>
              <a:spcAft>
                <a:spcPts val="661"/>
              </a:spcAft>
              <a:buClr>
                <a:schemeClr val="tx2"/>
              </a:buClr>
              <a:buSzPct val="45000"/>
              <a:buFont typeface="StarSymbol"/>
              <a:buChar char="●"/>
              <a:defRPr sz="1800" b="0" i="0" u="none" strike="noStrike" kern="0" cap="none" spc="0" baseline="0">
                <a:solidFill>
                  <a:srgbClr val="000000"/>
                </a:solidFill>
                <a:uFillTx/>
              </a:defRPr>
            </a:pPr>
            <a:r>
              <a:rPr lang="es-ES" sz="1600" dirty="0">
                <a:ln>
                  <a:solidFill>
                    <a:schemeClr val="bg1">
                      <a:lumMod val="75000"/>
                      <a:lumOff val="25000"/>
                      <a:alpha val="10000"/>
                    </a:schemeClr>
                  </a:solidFill>
                </a:ln>
                <a:solidFill>
                  <a:schemeClr val="bg1"/>
                </a:solidFill>
              </a:rPr>
              <a:t>Estudios empíricos en otros observatorios establecen una relación sencilla entre variaciones de temperatura en las proximidades de las cúpulas y la degradación del seeing.</a:t>
            </a:r>
          </a:p>
          <a:p>
            <a:pPr lvl="0" defTabSz="914400" hangingPunct="0">
              <a:buSzPct val="45000"/>
              <a:defRPr sz="1800" b="0" i="0" u="none" strike="noStrike" kern="0" cap="none" spc="0" baseline="0">
                <a:solidFill>
                  <a:srgbClr val="000000"/>
                </a:solidFill>
                <a:uFillTx/>
              </a:defRPr>
            </a:pPr>
            <a:endParaRPr lang="es-ES" sz="1600" dirty="0">
              <a:ln>
                <a:solidFill>
                  <a:schemeClr val="bg1">
                    <a:lumMod val="75000"/>
                    <a:lumOff val="25000"/>
                    <a:alpha val="10000"/>
                  </a:schemeClr>
                </a:solidFill>
              </a:ln>
              <a:solidFill>
                <a:schemeClr val="bg1"/>
              </a:solidFill>
            </a:endParaRPr>
          </a:p>
          <a:p>
            <a:pPr lvl="4" defTabSz="914400" hangingPunct="0">
              <a:buSzPct val="45000"/>
              <a:defRPr sz="1800" b="0" i="0" u="none" strike="noStrike" kern="0" cap="none" spc="0" baseline="0">
                <a:solidFill>
                  <a:srgbClr val="000000"/>
                </a:solidFill>
                <a:uFillTx/>
              </a:defRPr>
            </a:pPr>
            <a:r>
              <a:rPr lang="es-ES" sz="1600" i="1" dirty="0">
                <a:ln>
                  <a:solidFill>
                    <a:schemeClr val="bg1">
                      <a:lumMod val="75000"/>
                      <a:lumOff val="25000"/>
                      <a:alpha val="10000"/>
                    </a:schemeClr>
                  </a:solidFill>
                </a:ln>
                <a:solidFill>
                  <a:schemeClr val="bg1"/>
                </a:solidFill>
              </a:rPr>
              <a:t>Ejemplo (Estudio Dan Blanco para el CFHT – Canadá Francia </a:t>
            </a:r>
            <a:r>
              <a:rPr lang="es-ES" sz="1600" i="1" dirty="0" err="1">
                <a:ln>
                  <a:solidFill>
                    <a:schemeClr val="bg1">
                      <a:lumMod val="75000"/>
                      <a:lumOff val="25000"/>
                      <a:alpha val="10000"/>
                    </a:schemeClr>
                  </a:solidFill>
                </a:ln>
                <a:solidFill>
                  <a:schemeClr val="bg1"/>
                </a:solidFill>
              </a:rPr>
              <a:t>Hawai</a:t>
            </a:r>
            <a:r>
              <a:rPr lang="es-ES" sz="1600" i="1" dirty="0">
                <a:ln>
                  <a:solidFill>
                    <a:schemeClr val="bg1">
                      <a:lumMod val="75000"/>
                      <a:lumOff val="25000"/>
                      <a:alpha val="10000"/>
                    </a:schemeClr>
                  </a:solidFill>
                </a:ln>
                <a:solidFill>
                  <a:schemeClr val="bg1"/>
                </a:solidFill>
              </a:rPr>
              <a:t> </a:t>
            </a:r>
            <a:r>
              <a:rPr lang="es-ES" sz="1600" i="1" dirty="0" err="1">
                <a:ln>
                  <a:solidFill>
                    <a:schemeClr val="bg1">
                      <a:lumMod val="75000"/>
                      <a:lumOff val="25000"/>
                      <a:alpha val="10000"/>
                    </a:schemeClr>
                  </a:solidFill>
                </a:ln>
                <a:solidFill>
                  <a:schemeClr val="bg1"/>
                </a:solidFill>
              </a:rPr>
              <a:t>Telescope</a:t>
            </a:r>
            <a:r>
              <a:rPr lang="es-ES" sz="1600" i="1" dirty="0">
                <a:ln>
                  <a:solidFill>
                    <a:schemeClr val="bg1">
                      <a:lumMod val="75000"/>
                      <a:lumOff val="25000"/>
                      <a:alpha val="10000"/>
                    </a:schemeClr>
                  </a:solidFill>
                </a:ln>
                <a:solidFill>
                  <a:schemeClr val="bg1"/>
                </a:solidFill>
              </a:rPr>
              <a:t>):  </a:t>
            </a:r>
          </a:p>
          <a:p>
            <a:pPr lvl="7" defTabSz="914400" hangingPunct="0">
              <a:buSzPct val="45000"/>
              <a:defRPr sz="1800" b="0" i="0" u="none" strike="noStrike" kern="0" cap="none" spc="0" baseline="0">
                <a:solidFill>
                  <a:srgbClr val="000000"/>
                </a:solidFill>
                <a:uFillTx/>
              </a:defRPr>
            </a:pPr>
            <a:r>
              <a:rPr lang="es-ES" sz="1600" i="1" dirty="0">
                <a:ln>
                  <a:solidFill>
                    <a:schemeClr val="bg1">
                      <a:lumMod val="75000"/>
                      <a:lumOff val="25000"/>
                      <a:alpha val="10000"/>
                    </a:schemeClr>
                  </a:solidFill>
                </a:ln>
                <a:solidFill>
                  <a:schemeClr val="bg1"/>
                </a:solidFill>
              </a:rPr>
              <a:t>Degradación interior = 0.10</a:t>
            </a:r>
            <a:r>
              <a:rPr lang="el-GR" dirty="0"/>
              <a:t>Δ</a:t>
            </a:r>
            <a:r>
              <a:rPr lang="es-ES" sz="1600" i="1" dirty="0">
                <a:ln>
                  <a:solidFill>
                    <a:schemeClr val="bg1">
                      <a:lumMod val="75000"/>
                      <a:lumOff val="25000"/>
                      <a:alpha val="10000"/>
                    </a:schemeClr>
                  </a:solidFill>
                </a:ln>
                <a:solidFill>
                  <a:schemeClr val="bg1"/>
                </a:solidFill>
              </a:rPr>
              <a:t>T</a:t>
            </a:r>
          </a:p>
          <a:p>
            <a:pPr lvl="7" defTabSz="914400" hangingPunct="0">
              <a:buSzPct val="45000"/>
              <a:defRPr sz="1800" b="0" i="0" u="none" strike="noStrike" kern="0" cap="none" spc="0" baseline="0">
                <a:solidFill>
                  <a:srgbClr val="000000"/>
                </a:solidFill>
                <a:uFillTx/>
              </a:defRPr>
            </a:pPr>
            <a:r>
              <a:rPr lang="es-ES" sz="1600" i="1" dirty="0">
                <a:ln>
                  <a:solidFill>
                    <a:schemeClr val="bg1">
                      <a:lumMod val="75000"/>
                      <a:lumOff val="25000"/>
                      <a:alpha val="10000"/>
                    </a:schemeClr>
                  </a:solidFill>
                </a:ln>
                <a:solidFill>
                  <a:schemeClr val="bg1"/>
                </a:solidFill>
              </a:rPr>
              <a:t>Degradación exterior = 0.12</a:t>
            </a:r>
            <a:r>
              <a:rPr lang="el-GR" dirty="0"/>
              <a:t>Δ</a:t>
            </a:r>
            <a:r>
              <a:rPr lang="es-ES" sz="1600" i="1" dirty="0">
                <a:ln>
                  <a:solidFill>
                    <a:schemeClr val="bg1">
                      <a:lumMod val="75000"/>
                      <a:lumOff val="25000"/>
                      <a:alpha val="10000"/>
                    </a:schemeClr>
                  </a:solidFill>
                </a:ln>
                <a:solidFill>
                  <a:schemeClr val="bg1"/>
                </a:solidFill>
              </a:rPr>
              <a:t>T  </a:t>
            </a:r>
          </a:p>
          <a:p>
            <a:pPr lvl="7" defTabSz="914400" hangingPunct="0">
              <a:buSzPct val="45000"/>
              <a:defRPr sz="1800" b="0" i="0" u="none" strike="noStrike" kern="0" cap="none" spc="0" baseline="0">
                <a:solidFill>
                  <a:srgbClr val="000000"/>
                </a:solidFill>
                <a:uFillTx/>
              </a:defRPr>
            </a:pPr>
            <a:endParaRPr lang="es-ES" sz="1600" i="1" dirty="0">
              <a:ln>
                <a:solidFill>
                  <a:schemeClr val="bg1">
                    <a:lumMod val="75000"/>
                    <a:lumOff val="25000"/>
                    <a:alpha val="10000"/>
                  </a:schemeClr>
                </a:solidFill>
              </a:ln>
              <a:solidFill>
                <a:schemeClr val="bg1"/>
              </a:solidFill>
            </a:endParaRPr>
          </a:p>
          <a:p>
            <a:pPr lvl="7" algn="r" defTabSz="914400" hangingPunct="0">
              <a:buSzPct val="45000"/>
              <a:defRPr sz="1800" b="0" i="0" u="none" strike="noStrike" kern="0" cap="none" spc="0" baseline="0">
                <a:solidFill>
                  <a:srgbClr val="000000"/>
                </a:solidFill>
                <a:uFillTx/>
              </a:defRPr>
            </a:pPr>
            <a:r>
              <a:rPr lang="el-GR" sz="1400" i="1" kern="0" dirty="0">
                <a:ln>
                  <a:solidFill>
                    <a:schemeClr val="bg1">
                      <a:lumMod val="75000"/>
                      <a:lumOff val="25000"/>
                      <a:alpha val="10000"/>
                    </a:schemeClr>
                  </a:solidFill>
                </a:ln>
                <a:solidFill>
                  <a:schemeClr val="bg1"/>
                </a:solidFill>
              </a:rPr>
              <a:t>Δ</a:t>
            </a:r>
            <a:r>
              <a:rPr lang="es-ES" sz="1400" i="1" kern="0" dirty="0">
                <a:ln>
                  <a:solidFill>
                    <a:schemeClr val="bg1">
                      <a:lumMod val="75000"/>
                      <a:lumOff val="25000"/>
                      <a:alpha val="10000"/>
                    </a:schemeClr>
                  </a:solidFill>
                </a:ln>
                <a:solidFill>
                  <a:schemeClr val="bg1"/>
                </a:solidFill>
              </a:rPr>
              <a:t>T= Diferencia temperaturas entre superficies en </a:t>
            </a:r>
            <a:r>
              <a:rPr lang="es-ES" sz="1400" i="1" kern="0" dirty="0" err="1">
                <a:ln>
                  <a:solidFill>
                    <a:schemeClr val="bg1">
                      <a:lumMod val="75000"/>
                      <a:lumOff val="25000"/>
                      <a:alpha val="10000"/>
                    </a:schemeClr>
                  </a:solidFill>
                </a:ln>
                <a:solidFill>
                  <a:schemeClr val="bg1"/>
                </a:solidFill>
              </a:rPr>
              <a:t>ºC</a:t>
            </a:r>
            <a:endParaRPr lang="es-ES" sz="1400" i="1" kern="0" dirty="0">
              <a:ln>
                <a:solidFill>
                  <a:schemeClr val="bg1">
                    <a:lumMod val="75000"/>
                    <a:lumOff val="25000"/>
                    <a:alpha val="10000"/>
                  </a:schemeClr>
                </a:solidFill>
              </a:ln>
              <a:solidFill>
                <a:schemeClr val="bg1"/>
              </a:solidFill>
            </a:endParaRPr>
          </a:p>
        </p:txBody>
      </p:sp>
      <p:pic>
        <p:nvPicPr>
          <p:cNvPr id="2" name="D6_1">
            <a:hlinkClick r:id="" action="ppaction://media"/>
            <a:extLst>
              <a:ext uri="{FF2B5EF4-FFF2-40B4-BE49-F238E27FC236}">
                <a16:creationId xmlns:a16="http://schemas.microsoft.com/office/drawing/2014/main" id="{FA7D4AA4-5682-4963-A9E3-92EE661053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8692" y="317446"/>
            <a:ext cx="406400" cy="406400"/>
          </a:xfrm>
          <a:prstGeom prst="rect">
            <a:avLst/>
          </a:prstGeom>
        </p:spPr>
      </p:pic>
      <p:pic>
        <p:nvPicPr>
          <p:cNvPr id="14" name="D6_2">
            <a:hlinkClick r:id="" action="ppaction://media"/>
            <a:extLst>
              <a:ext uri="{FF2B5EF4-FFF2-40B4-BE49-F238E27FC236}">
                <a16:creationId xmlns:a16="http://schemas.microsoft.com/office/drawing/2014/main" id="{8A668EA4-1D80-4EF3-91BD-C98C460006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98692" y="411704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3375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9">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7AE6351-D8A0-4F13-BE93-26AFABD68C0C}"/>
              </a:ext>
            </a:extLst>
          </p:cNvPr>
          <p:cNvSpPr txBox="1">
            <a:spLocks noGrp="1"/>
          </p:cNvSpPr>
          <p:nvPr>
            <p:ph type="body" idx="4294967295"/>
          </p:nvPr>
        </p:nvSpPr>
        <p:spPr>
          <a:xfrm>
            <a:off x="0" y="887505"/>
            <a:ext cx="10080625" cy="2928845"/>
          </a:xfrm>
        </p:spPr>
        <p:txBody>
          <a:bodyPr>
            <a:normAutofit/>
          </a:bodyPr>
          <a:lstStyle/>
          <a:p>
            <a:pPr>
              <a:buSzPct val="45000"/>
              <a:buFont typeface="StarSymbol"/>
              <a:buChar char="●"/>
            </a:pPr>
            <a:r>
              <a:rPr lang="es-ES" sz="2200" b="1" dirty="0">
                <a:solidFill>
                  <a:schemeClr val="accent1">
                    <a:lumMod val="75000"/>
                  </a:schemeClr>
                </a:solidFill>
                <a:effectLst/>
              </a:rPr>
              <a:t>Diseñar y fabricar un sistema que nos permita medir variaciones de temperatura en diferentes puntos de la cúpula (interior y exterior) D080.</a:t>
            </a:r>
          </a:p>
          <a:p>
            <a:pPr>
              <a:buSzPct val="45000"/>
              <a:buFont typeface="StarSymbol"/>
              <a:buChar char="●"/>
            </a:pPr>
            <a:r>
              <a:rPr lang="es-ES" sz="2200" b="1" dirty="0">
                <a:solidFill>
                  <a:schemeClr val="accent1">
                    <a:lumMod val="75000"/>
                  </a:schemeClr>
                </a:solidFill>
                <a:effectLst/>
              </a:rPr>
              <a:t>Los datos proporcionados se deben poder relacionar con las variaciones de la calidad óptica de las imágenes obtenidas. </a:t>
            </a:r>
            <a:r>
              <a:rPr lang="es-ES" sz="1600" i="1" dirty="0">
                <a:solidFill>
                  <a:srgbClr val="000000"/>
                </a:solidFill>
                <a:effectLst/>
                <a:latin typeface="Liberation Sans" pitchFamily="18"/>
              </a:rPr>
              <a:t>(Dada </a:t>
            </a:r>
            <a:r>
              <a:rPr lang="es-ES" sz="1600" i="1" dirty="0">
                <a:solidFill>
                  <a:srgbClr val="000000"/>
                </a:solidFill>
                <a:effectLst/>
                <a:latin typeface="Liberation Sans" pitchFamily="18"/>
                <a:ea typeface="Droid Sans Fallback" pitchFamily="2"/>
                <a:cs typeface="FreeSans" pitchFamily="2"/>
              </a:rPr>
              <a:t>la duración de un semestre universitario el alcance del TFM no es realizar el estudio en sí mismo, sino proporcionar un sistema que permita hacerlo)</a:t>
            </a:r>
          </a:p>
          <a:p>
            <a:pPr>
              <a:buSzPct val="45000"/>
              <a:buFont typeface="StarSymbol"/>
              <a:buChar char="●"/>
            </a:pPr>
            <a:r>
              <a:rPr lang="es-ES" sz="2200" b="1" dirty="0">
                <a:solidFill>
                  <a:schemeClr val="accent1">
                    <a:lumMod val="75000"/>
                  </a:schemeClr>
                </a:solidFill>
                <a:effectLst/>
              </a:rPr>
              <a:t>Estudio del estado del arte para la determinación del seeing local.</a:t>
            </a:r>
          </a:p>
          <a:p>
            <a:pPr>
              <a:buSzPct val="45000"/>
              <a:buFont typeface="StarSymbol"/>
              <a:buChar char="●"/>
            </a:pPr>
            <a:r>
              <a:rPr lang="es-ES" sz="2200" b="1" dirty="0">
                <a:solidFill>
                  <a:schemeClr val="accent1">
                    <a:lumMod val="75000"/>
                  </a:schemeClr>
                </a:solidFill>
                <a:effectLst/>
              </a:rPr>
              <a:t>Análisis económico de la solución planteada.</a:t>
            </a:r>
          </a:p>
        </p:txBody>
      </p:sp>
      <p:sp>
        <p:nvSpPr>
          <p:cNvPr id="5" name="Diagrama 6">
            <a:extLst>
              <a:ext uri="{FF2B5EF4-FFF2-40B4-BE49-F238E27FC236}">
                <a16:creationId xmlns:a16="http://schemas.microsoft.com/office/drawing/2014/main" id="{F6803E71-09D7-4A41-A20D-1AF0965D483A}"/>
              </a:ext>
            </a:extLst>
          </p:cNvPr>
          <p:cNvSpPr/>
          <p:nvPr/>
        </p:nvSpPr>
        <p:spPr>
          <a:xfrm>
            <a:off x="432280" y="210983"/>
            <a:ext cx="9143361"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Objetivos principales</a:t>
            </a:r>
            <a:endParaRPr lang="es-ES" sz="2600" b="1" i="1" u="none" strike="noStrike" kern="1200" cap="none" spc="0" baseline="0" dirty="0">
              <a:solidFill>
                <a:srgbClr val="FFFFFF"/>
              </a:solidFill>
              <a:uFillTx/>
              <a:latin typeface="Trebuchet MS"/>
            </a:endParaRPr>
          </a:p>
        </p:txBody>
      </p:sp>
      <p:sp>
        <p:nvSpPr>
          <p:cNvPr id="6" name="Diagrama 6">
            <a:extLst>
              <a:ext uri="{FF2B5EF4-FFF2-40B4-BE49-F238E27FC236}">
                <a16:creationId xmlns:a16="http://schemas.microsoft.com/office/drawing/2014/main" id="{1BFD7B73-3C1E-4125-98EF-B04EAE6B0454}"/>
              </a:ext>
            </a:extLst>
          </p:cNvPr>
          <p:cNvSpPr/>
          <p:nvPr/>
        </p:nvSpPr>
        <p:spPr>
          <a:xfrm>
            <a:off x="503998" y="3898839"/>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Retos más destacados</a:t>
            </a:r>
          </a:p>
        </p:txBody>
      </p:sp>
      <p:sp>
        <p:nvSpPr>
          <p:cNvPr id="7" name="CuadroTexto 6">
            <a:extLst>
              <a:ext uri="{FF2B5EF4-FFF2-40B4-BE49-F238E27FC236}">
                <a16:creationId xmlns:a16="http://schemas.microsoft.com/office/drawing/2014/main" id="{15E381E5-3527-43D8-AECC-5A7FD3919DAE}"/>
              </a:ext>
            </a:extLst>
          </p:cNvPr>
          <p:cNvSpPr txBox="1"/>
          <p:nvPr/>
        </p:nvSpPr>
        <p:spPr>
          <a:xfrm>
            <a:off x="0" y="4689447"/>
            <a:ext cx="10268125" cy="2753574"/>
          </a:xfrm>
          <a:prstGeom prst="rect">
            <a:avLst/>
          </a:prstGeom>
          <a:noFill/>
        </p:spPr>
        <p:txBody>
          <a:bodyPr wrap="square" rtlCol="0">
            <a:spAutoFit/>
          </a:bodyPr>
          <a:lstStyle/>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rPr>
              <a:t>La cúpula rota acimutalmente sin límite.</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rPr>
              <a:t>El sistema no debe generar calor para no ser fuente de turbulencia.</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rPr>
              <a:t>Debe soportar las duras condiciones del OAJ.</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rPr>
              <a:t>Flexible, modulable, requerir la mínima intervención humana.</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effectLst>
                  <a:outerShdw blurRad="9525" dist="25400" dir="14640000" algn="tl" rotWithShape="0">
                    <a:schemeClr val="bg1">
                      <a:alpha val="30000"/>
                    </a:schemeClr>
                  </a:outerShdw>
                </a:effectLst>
              </a:rPr>
              <a:t>Debe poder integrarse como un sistema más dentro de la arquitectura del observatorio.</a:t>
            </a:r>
          </a:p>
        </p:txBody>
      </p:sp>
      <p:pic>
        <p:nvPicPr>
          <p:cNvPr id="2" name="D7_1">
            <a:hlinkClick r:id="" action="ppaction://media"/>
            <a:extLst>
              <a:ext uri="{FF2B5EF4-FFF2-40B4-BE49-F238E27FC236}">
                <a16:creationId xmlns:a16="http://schemas.microsoft.com/office/drawing/2014/main" id="{A20FE9AB-F1FE-4585-9AAB-3A49EA0C0E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4270" y="311981"/>
            <a:ext cx="406400" cy="406400"/>
          </a:xfrm>
          <a:prstGeom prst="rect">
            <a:avLst/>
          </a:prstGeom>
        </p:spPr>
      </p:pic>
      <p:pic>
        <p:nvPicPr>
          <p:cNvPr id="8" name="D7_1">
            <a:hlinkClick r:id="" action="ppaction://media"/>
            <a:extLst>
              <a:ext uri="{FF2B5EF4-FFF2-40B4-BE49-F238E27FC236}">
                <a16:creationId xmlns:a16="http://schemas.microsoft.com/office/drawing/2014/main" id="{1EFBE029-1038-4E3D-9F21-7C392AD6987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45555" y="399856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324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11">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38E674D-099A-4A60-BD92-088C9A7D20FC}"/>
              </a:ext>
            </a:extLst>
          </p:cNvPr>
          <p:cNvSpPr txBox="1">
            <a:spLocks noGrp="1"/>
          </p:cNvSpPr>
          <p:nvPr>
            <p:ph type="body" idx="4294967295"/>
          </p:nvPr>
        </p:nvSpPr>
        <p:spPr>
          <a:xfrm>
            <a:off x="0" y="921187"/>
            <a:ext cx="10080625" cy="1108949"/>
          </a:xfrm>
        </p:spPr>
        <p:txBody>
          <a:bodyPr/>
          <a:lstStyle/>
          <a:p>
            <a:pPr marL="40675" indent="0">
              <a:buSzPct val="45000"/>
              <a:buNone/>
            </a:pPr>
            <a:r>
              <a:rPr lang="es-ES" sz="2200" b="1" dirty="0">
                <a:solidFill>
                  <a:schemeClr val="accent1">
                    <a:lumMod val="75000"/>
                  </a:schemeClr>
                </a:solidFill>
                <a:effectLst/>
              </a:rPr>
              <a:t>Se propone la utilización de una red de sensores inalámbricos (WSN) como la solución ideal para superar los retos mencionados. Estará compuesta por 9 nodos sensores + 1 nodo colector.</a:t>
            </a:r>
          </a:p>
        </p:txBody>
      </p:sp>
      <p:sp>
        <p:nvSpPr>
          <p:cNvPr id="4" name="Diagrama 6">
            <a:extLst>
              <a:ext uri="{FF2B5EF4-FFF2-40B4-BE49-F238E27FC236}">
                <a16:creationId xmlns:a16="http://schemas.microsoft.com/office/drawing/2014/main" id="{FE724D11-6BD9-4F03-958A-3B57F518BFC0}"/>
              </a:ext>
            </a:extLst>
          </p:cNvPr>
          <p:cNvSpPr/>
          <p:nvPr/>
        </p:nvSpPr>
        <p:spPr>
          <a:xfrm>
            <a:off x="432280" y="210983"/>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Solución planteada</a:t>
            </a:r>
            <a:endParaRPr lang="es-ES" sz="2600" b="1" i="1" u="none" strike="noStrike" kern="1200" cap="none" spc="0" baseline="0" dirty="0">
              <a:solidFill>
                <a:srgbClr val="FFFFFF"/>
              </a:solidFill>
              <a:uFillTx/>
              <a:latin typeface="Trebuchet MS"/>
            </a:endParaRPr>
          </a:p>
        </p:txBody>
      </p:sp>
      <p:sp>
        <p:nvSpPr>
          <p:cNvPr id="5" name="Diagrama 6">
            <a:extLst>
              <a:ext uri="{FF2B5EF4-FFF2-40B4-BE49-F238E27FC236}">
                <a16:creationId xmlns:a16="http://schemas.microsoft.com/office/drawing/2014/main" id="{2AFD291F-9963-4644-8E02-38D208BF387D}"/>
              </a:ext>
            </a:extLst>
          </p:cNvPr>
          <p:cNvSpPr/>
          <p:nvPr/>
        </p:nvSpPr>
        <p:spPr>
          <a:xfrm>
            <a:off x="432279" y="2110995"/>
            <a:ext cx="9071643" cy="60839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dirty="0">
                <a:solidFill>
                  <a:srgbClr val="FFFFFF"/>
                </a:solidFill>
                <a:latin typeface="Trebuchet MS"/>
              </a:rPr>
              <a:t>¿Qué es una red de sensores inalámbricos?</a:t>
            </a:r>
            <a:endParaRPr lang="es-ES" sz="2600" b="1" i="1" u="none" strike="noStrike" kern="1200" cap="none" spc="0" baseline="0" dirty="0">
              <a:solidFill>
                <a:srgbClr val="FFFFFF"/>
              </a:solidFill>
              <a:uFillTx/>
              <a:latin typeface="Trebuchet MS"/>
            </a:endParaRPr>
          </a:p>
        </p:txBody>
      </p:sp>
      <p:sp>
        <p:nvSpPr>
          <p:cNvPr id="6" name="CuadroTexto 5">
            <a:extLst>
              <a:ext uri="{FF2B5EF4-FFF2-40B4-BE49-F238E27FC236}">
                <a16:creationId xmlns:a16="http://schemas.microsoft.com/office/drawing/2014/main" id="{989C825F-0C5D-48BB-A9C2-B559194404BC}"/>
              </a:ext>
            </a:extLst>
          </p:cNvPr>
          <p:cNvSpPr txBox="1"/>
          <p:nvPr/>
        </p:nvSpPr>
        <p:spPr>
          <a:xfrm>
            <a:off x="-5578" y="3035360"/>
            <a:ext cx="5368954" cy="4524315"/>
          </a:xfrm>
          <a:prstGeom prst="rect">
            <a:avLst/>
          </a:prstGeom>
          <a:noFill/>
        </p:spPr>
        <p:txBody>
          <a:bodyPr wrap="square" rtlCol="0">
            <a:spAutoFit/>
          </a:bodyPr>
          <a:lstStyle/>
          <a:p>
            <a:pPr marL="342900" indent="-342900">
              <a:buFont typeface="Arial" panose="020B0604020202020204" pitchFamily="34" charset="0"/>
              <a:buChar char="•"/>
            </a:pPr>
            <a:r>
              <a:rPr lang="es-ES" sz="2400" b="1" dirty="0">
                <a:ln>
                  <a:solidFill>
                    <a:schemeClr val="bg1">
                      <a:lumMod val="75000"/>
                      <a:lumOff val="25000"/>
                      <a:alpha val="10000"/>
                    </a:schemeClr>
                  </a:solidFill>
                </a:ln>
                <a:solidFill>
                  <a:schemeClr val="accent1">
                    <a:lumMod val="75000"/>
                  </a:schemeClr>
                </a:solidFill>
              </a:rPr>
              <a:t>Compuestas por nodos generalmente de bajo coste y consumo.</a:t>
            </a:r>
          </a:p>
          <a:p>
            <a:pPr marL="342900" indent="-342900">
              <a:buFont typeface="Arial" panose="020B0604020202020204" pitchFamily="34" charset="0"/>
              <a:buChar char="•"/>
            </a:pPr>
            <a:r>
              <a:rPr lang="es-ES" sz="2400" b="1" dirty="0">
                <a:ln>
                  <a:solidFill>
                    <a:schemeClr val="bg1">
                      <a:lumMod val="75000"/>
                      <a:lumOff val="25000"/>
                      <a:alpha val="10000"/>
                    </a:schemeClr>
                  </a:solidFill>
                </a:ln>
                <a:solidFill>
                  <a:schemeClr val="accent1">
                    <a:lumMod val="75000"/>
                  </a:schemeClr>
                </a:solidFill>
              </a:rPr>
              <a:t>Se emplean para la monitorización de ciertas variables.</a:t>
            </a:r>
          </a:p>
          <a:p>
            <a:pPr marL="342900" indent="-342900">
              <a:buFont typeface="Arial" panose="020B0604020202020204" pitchFamily="34" charset="0"/>
              <a:buChar char="•"/>
            </a:pPr>
            <a:r>
              <a:rPr lang="es-ES" sz="2400" b="1" dirty="0">
                <a:ln>
                  <a:solidFill>
                    <a:schemeClr val="bg1">
                      <a:lumMod val="75000"/>
                      <a:lumOff val="25000"/>
                      <a:alpha val="10000"/>
                    </a:schemeClr>
                  </a:solidFill>
                </a:ln>
                <a:solidFill>
                  <a:schemeClr val="accent1">
                    <a:lumMod val="75000"/>
                  </a:schemeClr>
                </a:solidFill>
              </a:rPr>
              <a:t>Generalmente existen nodos sensores y un nodo colector.</a:t>
            </a:r>
          </a:p>
          <a:p>
            <a:pPr marL="342900" indent="-342900">
              <a:buFont typeface="Arial" panose="020B0604020202020204" pitchFamily="34" charset="0"/>
              <a:buChar char="•"/>
            </a:pPr>
            <a:r>
              <a:rPr lang="es-ES" sz="2400" b="1" dirty="0">
                <a:ln>
                  <a:solidFill>
                    <a:schemeClr val="bg1">
                      <a:lumMod val="75000"/>
                      <a:lumOff val="25000"/>
                      <a:alpha val="10000"/>
                    </a:schemeClr>
                  </a:solidFill>
                </a:ln>
                <a:solidFill>
                  <a:schemeClr val="accent1">
                    <a:lumMod val="75000"/>
                  </a:schemeClr>
                </a:solidFill>
              </a:rPr>
              <a:t>Sistemas de enrutamiento auto-organizativos y colaborativos.</a:t>
            </a:r>
          </a:p>
          <a:p>
            <a:pPr marL="342900" indent="-342900">
              <a:buFont typeface="Arial" panose="020B0604020202020204" pitchFamily="34" charset="0"/>
              <a:buChar char="•"/>
            </a:pPr>
            <a:r>
              <a:rPr lang="es-ES" sz="2400" b="1" dirty="0">
                <a:ln>
                  <a:solidFill>
                    <a:schemeClr val="bg1">
                      <a:lumMod val="75000"/>
                      <a:lumOff val="25000"/>
                      <a:alpha val="10000"/>
                    </a:schemeClr>
                  </a:solidFill>
                </a:ln>
                <a:solidFill>
                  <a:schemeClr val="accent1">
                    <a:lumMod val="75000"/>
                  </a:schemeClr>
                </a:solidFill>
              </a:rPr>
              <a:t>Tienen un amplio campo de aplicación: Domótica, industrial, automoción, etc.</a:t>
            </a:r>
            <a:endParaRPr lang="en-GB" sz="2000" dirty="0"/>
          </a:p>
        </p:txBody>
      </p:sp>
      <p:pic>
        <p:nvPicPr>
          <p:cNvPr id="8" name="Imagen 7">
            <a:extLst>
              <a:ext uri="{FF2B5EF4-FFF2-40B4-BE49-F238E27FC236}">
                <a16:creationId xmlns:a16="http://schemas.microsoft.com/office/drawing/2014/main" id="{FF6AF5C7-1DC7-4D67-B6FF-97E011EE6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376" y="3229583"/>
            <a:ext cx="4652398" cy="3200653"/>
          </a:xfrm>
          <a:prstGeom prst="rect">
            <a:avLst/>
          </a:prstGeom>
        </p:spPr>
      </p:pic>
      <p:pic>
        <p:nvPicPr>
          <p:cNvPr id="2" name="D8_1">
            <a:hlinkClick r:id="" action="ppaction://media"/>
            <a:extLst>
              <a:ext uri="{FF2B5EF4-FFF2-40B4-BE49-F238E27FC236}">
                <a16:creationId xmlns:a16="http://schemas.microsoft.com/office/drawing/2014/main" id="{46E7BA76-4918-4C3A-B236-F3CCB28AB7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5607" y="311981"/>
            <a:ext cx="406400" cy="406400"/>
          </a:xfrm>
          <a:prstGeom prst="rect">
            <a:avLst/>
          </a:prstGeom>
        </p:spPr>
      </p:pic>
      <p:pic>
        <p:nvPicPr>
          <p:cNvPr id="10" name="D8_2">
            <a:hlinkClick r:id="" action="ppaction://media"/>
            <a:extLst>
              <a:ext uri="{FF2B5EF4-FFF2-40B4-BE49-F238E27FC236}">
                <a16:creationId xmlns:a16="http://schemas.microsoft.com/office/drawing/2014/main" id="{22061267-FD70-4B86-B96E-5F2A01A27DA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31971" y="221199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459"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13">
    <p:bg>
      <p:bgPr>
        <a:gradFill>
          <a:gsLst>
            <a:gs pos="0">
              <a:srgbClr val="FAFDF3"/>
            </a:gs>
            <a:gs pos="100000">
              <a:srgbClr val="D0EB96"/>
            </a:gs>
          </a:gsLst>
          <a:lin ang="5400000" scaled="0"/>
        </a:gra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8762F0A-95FA-494E-ABE2-F103C6A03764}"/>
              </a:ext>
            </a:extLst>
          </p:cNvPr>
          <p:cNvSpPr txBox="1">
            <a:spLocks noGrp="1"/>
          </p:cNvSpPr>
          <p:nvPr>
            <p:ph type="body" idx="4294967295"/>
          </p:nvPr>
        </p:nvSpPr>
        <p:spPr>
          <a:xfrm>
            <a:off x="0" y="1248357"/>
            <a:ext cx="3099881" cy="6311317"/>
          </a:xfrm>
        </p:spPr>
        <p:txBody>
          <a:bodyPr>
            <a:normAutofit lnSpcReduction="10000"/>
          </a:bodyPr>
          <a:lstStyle/>
          <a:p>
            <a:pPr>
              <a:buSzPct val="45000"/>
              <a:buFont typeface="StarSymbol"/>
              <a:buChar char="●"/>
            </a:pPr>
            <a:r>
              <a:rPr lang="es-ES" sz="2200" b="1" dirty="0">
                <a:solidFill>
                  <a:schemeClr val="accent1">
                    <a:lumMod val="75000"/>
                  </a:schemeClr>
                </a:solidFill>
                <a:effectLst/>
              </a:rPr>
              <a:t>ZigBee.</a:t>
            </a:r>
          </a:p>
          <a:p>
            <a:pPr>
              <a:buSzPct val="45000"/>
              <a:buFont typeface="StarSymbol"/>
              <a:buChar char="●"/>
            </a:pPr>
            <a:r>
              <a:rPr lang="es-ES" sz="2200" b="1" dirty="0">
                <a:solidFill>
                  <a:schemeClr val="accent1">
                    <a:lumMod val="75000"/>
                  </a:schemeClr>
                </a:solidFill>
                <a:effectLst/>
              </a:rPr>
              <a:t>6LoWPAN.</a:t>
            </a:r>
          </a:p>
          <a:p>
            <a:pPr>
              <a:buSzPct val="45000"/>
              <a:buFont typeface="StarSymbol"/>
              <a:buChar char="●"/>
            </a:pPr>
            <a:r>
              <a:rPr lang="es-ES" sz="2200" b="1" dirty="0" err="1">
                <a:solidFill>
                  <a:schemeClr val="accent1">
                    <a:lumMod val="75000"/>
                  </a:schemeClr>
                </a:solidFill>
                <a:effectLst/>
              </a:rPr>
              <a:t>WirelessHART</a:t>
            </a:r>
            <a:r>
              <a:rPr lang="es-ES" sz="2200" b="1" dirty="0">
                <a:solidFill>
                  <a:schemeClr val="accent1">
                    <a:lumMod val="75000"/>
                  </a:schemeClr>
                </a:solidFill>
                <a:effectLst/>
              </a:rPr>
              <a:t>.</a:t>
            </a:r>
          </a:p>
          <a:p>
            <a:pPr>
              <a:buSzPct val="45000"/>
              <a:buFont typeface="StarSymbol"/>
              <a:buChar char="●"/>
            </a:pPr>
            <a:r>
              <a:rPr lang="es-ES" sz="2200" b="1" dirty="0">
                <a:solidFill>
                  <a:schemeClr val="accent1">
                    <a:lumMod val="75000"/>
                  </a:schemeClr>
                </a:solidFill>
                <a:effectLst/>
              </a:rPr>
              <a:t>ISA100.11a.</a:t>
            </a:r>
          </a:p>
          <a:p>
            <a:pPr>
              <a:buSzPct val="45000"/>
              <a:buFont typeface="StarSymbol"/>
              <a:buChar char="●"/>
            </a:pPr>
            <a:r>
              <a:rPr lang="es-ES" sz="2200" b="1" dirty="0">
                <a:solidFill>
                  <a:schemeClr val="accent1">
                    <a:lumMod val="75000"/>
                  </a:schemeClr>
                </a:solidFill>
                <a:effectLst/>
              </a:rPr>
              <a:t>BLE.</a:t>
            </a:r>
          </a:p>
          <a:p>
            <a:pPr>
              <a:buSzPct val="45000"/>
              <a:buFont typeface="StarSymbol"/>
              <a:buChar char="●"/>
            </a:pPr>
            <a:r>
              <a:rPr lang="es-ES" sz="2200" b="1" dirty="0">
                <a:solidFill>
                  <a:schemeClr val="accent1">
                    <a:lumMod val="75000"/>
                  </a:schemeClr>
                </a:solidFill>
                <a:effectLst/>
              </a:rPr>
              <a:t>Z-Wave.</a:t>
            </a:r>
          </a:p>
          <a:p>
            <a:pPr>
              <a:buSzPct val="45000"/>
              <a:buFont typeface="StarSymbol"/>
              <a:buChar char="●"/>
            </a:pPr>
            <a:r>
              <a:rPr lang="es-ES" sz="2200" b="1" dirty="0">
                <a:solidFill>
                  <a:schemeClr val="accent1">
                    <a:lumMod val="75000"/>
                  </a:schemeClr>
                </a:solidFill>
                <a:effectLst/>
              </a:rPr>
              <a:t>ANT.</a:t>
            </a:r>
          </a:p>
          <a:p>
            <a:pPr>
              <a:buSzPct val="45000"/>
              <a:buFont typeface="StarSymbol"/>
              <a:buChar char="●"/>
            </a:pPr>
            <a:r>
              <a:rPr lang="es-ES" sz="2200" b="1" dirty="0" err="1">
                <a:solidFill>
                  <a:schemeClr val="accent1">
                    <a:lumMod val="75000"/>
                  </a:schemeClr>
                </a:solidFill>
                <a:effectLst/>
              </a:rPr>
              <a:t>LoRa</a:t>
            </a:r>
            <a:r>
              <a:rPr lang="es-ES" sz="2200" b="1" dirty="0">
                <a:solidFill>
                  <a:schemeClr val="accent1">
                    <a:lumMod val="75000"/>
                  </a:schemeClr>
                </a:solidFill>
                <a:effectLst/>
              </a:rPr>
              <a:t>/</a:t>
            </a:r>
            <a:r>
              <a:rPr lang="es-ES" sz="2200" b="1" dirty="0" err="1">
                <a:solidFill>
                  <a:schemeClr val="accent1">
                    <a:lumMod val="75000"/>
                  </a:schemeClr>
                </a:solidFill>
                <a:effectLst/>
              </a:rPr>
              <a:t>LoRaWAN</a:t>
            </a:r>
            <a:r>
              <a:rPr lang="es-ES" sz="2200" b="1" dirty="0">
                <a:solidFill>
                  <a:schemeClr val="accent1">
                    <a:lumMod val="75000"/>
                  </a:schemeClr>
                </a:solidFill>
                <a:effectLst/>
              </a:rPr>
              <a:t>.</a:t>
            </a:r>
          </a:p>
          <a:p>
            <a:pPr>
              <a:buSzPct val="45000"/>
              <a:buFont typeface="StarSymbol"/>
              <a:buChar char="●"/>
            </a:pPr>
            <a:r>
              <a:rPr lang="es-ES" sz="2200" b="1" dirty="0" err="1">
                <a:solidFill>
                  <a:schemeClr val="accent1">
                    <a:lumMod val="75000"/>
                  </a:schemeClr>
                </a:solidFill>
                <a:effectLst/>
              </a:rPr>
              <a:t>Wavenis</a:t>
            </a:r>
            <a:r>
              <a:rPr lang="es-ES" sz="2200" b="1" dirty="0">
                <a:solidFill>
                  <a:schemeClr val="accent1">
                    <a:lumMod val="75000"/>
                  </a:schemeClr>
                </a:solidFill>
                <a:effectLst/>
              </a:rPr>
              <a:t>.</a:t>
            </a:r>
          </a:p>
          <a:p>
            <a:pPr>
              <a:buSzPct val="45000"/>
              <a:buFont typeface="StarSymbol"/>
              <a:buChar char="●"/>
            </a:pPr>
            <a:r>
              <a:rPr lang="es-ES" sz="2200" b="1" dirty="0" err="1">
                <a:solidFill>
                  <a:schemeClr val="accent1">
                    <a:lumMod val="75000"/>
                  </a:schemeClr>
                </a:solidFill>
                <a:effectLst/>
              </a:rPr>
              <a:t>SigFox</a:t>
            </a:r>
            <a:r>
              <a:rPr lang="es-ES" sz="2200" b="1" dirty="0">
                <a:solidFill>
                  <a:schemeClr val="accent1">
                    <a:lumMod val="75000"/>
                  </a:schemeClr>
                </a:solidFill>
                <a:effectLst/>
              </a:rPr>
              <a:t>.</a:t>
            </a:r>
          </a:p>
          <a:p>
            <a:pPr>
              <a:buSzPct val="45000"/>
              <a:buFont typeface="StarSymbol"/>
              <a:buChar char="●"/>
            </a:pPr>
            <a:r>
              <a:rPr lang="es-ES" sz="2200" b="1" dirty="0">
                <a:solidFill>
                  <a:schemeClr val="accent1">
                    <a:lumMod val="75000"/>
                  </a:schemeClr>
                </a:solidFill>
                <a:effectLst/>
              </a:rPr>
              <a:t>Dash7.</a:t>
            </a:r>
          </a:p>
          <a:p>
            <a:pPr>
              <a:buSzPct val="45000"/>
              <a:buFont typeface="StarSymbol"/>
              <a:buChar char="●"/>
            </a:pPr>
            <a:r>
              <a:rPr lang="es-ES" sz="2200" b="1" dirty="0" err="1">
                <a:solidFill>
                  <a:schemeClr val="accent1">
                    <a:lumMod val="75000"/>
                  </a:schemeClr>
                </a:solidFill>
                <a:effectLst/>
              </a:rPr>
              <a:t>EnOcean</a:t>
            </a:r>
            <a:r>
              <a:rPr lang="es-ES" sz="2200" b="1" dirty="0">
                <a:solidFill>
                  <a:schemeClr val="accent1">
                    <a:lumMod val="75000"/>
                  </a:schemeClr>
                </a:solidFill>
                <a:effectLst/>
              </a:rPr>
              <a:t>.</a:t>
            </a:r>
          </a:p>
          <a:p>
            <a:pPr>
              <a:buSzPct val="45000"/>
              <a:buFont typeface="StarSymbol"/>
              <a:buChar char="●"/>
            </a:pPr>
            <a:r>
              <a:rPr lang="es-ES" sz="2200" b="1" dirty="0">
                <a:solidFill>
                  <a:schemeClr val="accent1">
                    <a:lumMod val="75000"/>
                  </a:schemeClr>
                </a:solidFill>
                <a:effectLst/>
              </a:rPr>
              <a:t>RFID Activos.</a:t>
            </a:r>
          </a:p>
        </p:txBody>
      </p:sp>
      <p:sp>
        <p:nvSpPr>
          <p:cNvPr id="4" name="Diagrama 6">
            <a:extLst>
              <a:ext uri="{FF2B5EF4-FFF2-40B4-BE49-F238E27FC236}">
                <a16:creationId xmlns:a16="http://schemas.microsoft.com/office/drawing/2014/main" id="{2BDEFAAF-87AA-4FD8-9D90-B620B96F8681}"/>
              </a:ext>
            </a:extLst>
          </p:cNvPr>
          <p:cNvSpPr/>
          <p:nvPr/>
        </p:nvSpPr>
        <p:spPr>
          <a:xfrm>
            <a:off x="88331" y="210983"/>
            <a:ext cx="2545812" cy="87958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Tecnologías valoradas</a:t>
            </a:r>
            <a:endParaRPr lang="es-ES" sz="2600" b="1" i="1" u="none" strike="noStrike" kern="1200" cap="none" spc="0" baseline="0" dirty="0">
              <a:solidFill>
                <a:srgbClr val="FFFFFF"/>
              </a:solidFill>
              <a:uFillTx/>
              <a:latin typeface="Trebuchet MS"/>
            </a:endParaRPr>
          </a:p>
        </p:txBody>
      </p:sp>
      <p:sp>
        <p:nvSpPr>
          <p:cNvPr id="5" name="Diagrama 6">
            <a:extLst>
              <a:ext uri="{FF2B5EF4-FFF2-40B4-BE49-F238E27FC236}">
                <a16:creationId xmlns:a16="http://schemas.microsoft.com/office/drawing/2014/main" id="{38A6A2A2-8ABD-4DC7-99AD-A8FCFD1E98D3}"/>
              </a:ext>
            </a:extLst>
          </p:cNvPr>
          <p:cNvSpPr/>
          <p:nvPr/>
        </p:nvSpPr>
        <p:spPr>
          <a:xfrm>
            <a:off x="5233686" y="210983"/>
            <a:ext cx="2545812" cy="87958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Tecnología elegida</a:t>
            </a:r>
            <a:endParaRPr lang="es-ES" sz="2600" b="1" i="1" u="none" strike="noStrike" kern="1200" cap="none" spc="0" baseline="0" dirty="0">
              <a:solidFill>
                <a:srgbClr val="FFFFFF"/>
              </a:solidFill>
              <a:uFillTx/>
              <a:latin typeface="Trebuchet MS"/>
            </a:endParaRPr>
          </a:p>
        </p:txBody>
      </p:sp>
      <p:sp>
        <p:nvSpPr>
          <p:cNvPr id="6" name="Rectángulo 5">
            <a:extLst>
              <a:ext uri="{FF2B5EF4-FFF2-40B4-BE49-F238E27FC236}">
                <a16:creationId xmlns:a16="http://schemas.microsoft.com/office/drawing/2014/main" id="{86FD375E-F74A-4F0F-B0DD-11B6683E767C}"/>
              </a:ext>
            </a:extLst>
          </p:cNvPr>
          <p:cNvSpPr/>
          <p:nvPr/>
        </p:nvSpPr>
        <p:spPr>
          <a:xfrm>
            <a:off x="4590843" y="1405645"/>
            <a:ext cx="3831498" cy="430887"/>
          </a:xfrm>
          <a:prstGeom prst="rect">
            <a:avLst/>
          </a:prstGeom>
        </p:spPr>
        <p:txBody>
          <a:bodyPr wrap="none">
            <a:spAutoFit/>
          </a:bodyPr>
          <a:lstStyle/>
          <a:p>
            <a:pPr lvl="0">
              <a:buSzPct val="45000"/>
            </a:pPr>
            <a:r>
              <a:rPr lang="es-ES" sz="2200" b="1" dirty="0">
                <a:ln>
                  <a:solidFill>
                    <a:schemeClr val="bg1">
                      <a:lumMod val="75000"/>
                      <a:lumOff val="25000"/>
                      <a:alpha val="10000"/>
                    </a:schemeClr>
                  </a:solidFill>
                </a:ln>
                <a:solidFill>
                  <a:schemeClr val="accent1">
                    <a:lumMod val="75000"/>
                  </a:schemeClr>
                </a:solidFill>
              </a:rPr>
              <a:t>ZigBee: Módulos </a:t>
            </a:r>
            <a:r>
              <a:rPr lang="es-ES" sz="2200" b="1" dirty="0" err="1">
                <a:ln>
                  <a:solidFill>
                    <a:schemeClr val="bg1">
                      <a:lumMod val="75000"/>
                      <a:lumOff val="25000"/>
                      <a:alpha val="10000"/>
                    </a:schemeClr>
                  </a:solidFill>
                </a:ln>
                <a:solidFill>
                  <a:schemeClr val="accent1">
                    <a:lumMod val="75000"/>
                  </a:schemeClr>
                </a:solidFill>
              </a:rPr>
              <a:t>Xbee</a:t>
            </a:r>
            <a:r>
              <a:rPr lang="es-ES" sz="2200" b="1" dirty="0">
                <a:ln>
                  <a:solidFill>
                    <a:schemeClr val="bg1">
                      <a:lumMod val="75000"/>
                      <a:lumOff val="25000"/>
                      <a:alpha val="10000"/>
                    </a:schemeClr>
                  </a:solidFill>
                </a:ln>
                <a:solidFill>
                  <a:schemeClr val="accent1">
                    <a:lumMod val="75000"/>
                  </a:schemeClr>
                </a:solidFill>
              </a:rPr>
              <a:t> (</a:t>
            </a:r>
            <a:r>
              <a:rPr lang="es-ES" sz="2200" b="1" dirty="0" err="1">
                <a:ln>
                  <a:solidFill>
                    <a:schemeClr val="bg1">
                      <a:lumMod val="75000"/>
                      <a:lumOff val="25000"/>
                      <a:alpha val="10000"/>
                    </a:schemeClr>
                  </a:solidFill>
                </a:ln>
                <a:solidFill>
                  <a:schemeClr val="accent1">
                    <a:lumMod val="75000"/>
                  </a:schemeClr>
                </a:solidFill>
              </a:rPr>
              <a:t>Digi</a:t>
            </a:r>
            <a:r>
              <a:rPr lang="es-ES" sz="2200" b="1" dirty="0">
                <a:ln>
                  <a:solidFill>
                    <a:schemeClr val="bg1">
                      <a:lumMod val="75000"/>
                      <a:lumOff val="25000"/>
                      <a:alpha val="10000"/>
                    </a:schemeClr>
                  </a:solidFill>
                </a:ln>
                <a:solidFill>
                  <a:schemeClr val="accent1">
                    <a:lumMod val="75000"/>
                  </a:schemeClr>
                </a:solidFill>
              </a:rPr>
              <a:t>)</a:t>
            </a:r>
          </a:p>
        </p:txBody>
      </p:sp>
      <p:sp>
        <p:nvSpPr>
          <p:cNvPr id="7" name="Diagrama 6">
            <a:extLst>
              <a:ext uri="{FF2B5EF4-FFF2-40B4-BE49-F238E27FC236}">
                <a16:creationId xmlns:a16="http://schemas.microsoft.com/office/drawing/2014/main" id="{78257318-0F16-45DC-A936-6B635E48E580}"/>
              </a:ext>
            </a:extLst>
          </p:cNvPr>
          <p:cNvSpPr/>
          <p:nvPr/>
        </p:nvSpPr>
        <p:spPr>
          <a:xfrm>
            <a:off x="3326835" y="2067171"/>
            <a:ext cx="2545812" cy="87958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Razones tecnológicas</a:t>
            </a:r>
            <a:endParaRPr lang="es-ES" sz="2600" b="1" i="1" u="none" strike="noStrike" kern="1200" cap="none" spc="0" baseline="0" dirty="0">
              <a:solidFill>
                <a:srgbClr val="FFFFFF"/>
              </a:solidFill>
              <a:uFillTx/>
              <a:latin typeface="Trebuchet MS"/>
            </a:endParaRPr>
          </a:p>
        </p:txBody>
      </p:sp>
      <p:sp>
        <p:nvSpPr>
          <p:cNvPr id="8" name="Diagrama 6">
            <a:extLst>
              <a:ext uri="{FF2B5EF4-FFF2-40B4-BE49-F238E27FC236}">
                <a16:creationId xmlns:a16="http://schemas.microsoft.com/office/drawing/2014/main" id="{3AEB8773-69CF-4984-AD30-6FB4A520ED93}"/>
              </a:ext>
            </a:extLst>
          </p:cNvPr>
          <p:cNvSpPr/>
          <p:nvPr/>
        </p:nvSpPr>
        <p:spPr>
          <a:xfrm>
            <a:off x="7146269" y="2075560"/>
            <a:ext cx="2545812" cy="879586"/>
          </a:xfrm>
          <a:custGeom>
            <a:avLst/>
            <a:gdLst>
              <a:gd name="f0" fmla="val 10800000"/>
              <a:gd name="f1" fmla="val 5400000"/>
              <a:gd name="f2" fmla="val 180"/>
              <a:gd name="f3" fmla="val w"/>
              <a:gd name="f4" fmla="val h"/>
              <a:gd name="f5" fmla="val 0"/>
              <a:gd name="f6" fmla="val 9071640"/>
              <a:gd name="f7" fmla="val 608400"/>
              <a:gd name="f8" fmla="val 101402"/>
              <a:gd name="f9" fmla="val 45399"/>
              <a:gd name="f10" fmla="val 8970238"/>
              <a:gd name="f11" fmla="val 9026241"/>
              <a:gd name="f12" fmla="val 506998"/>
              <a:gd name="f13" fmla="val 563001"/>
              <a:gd name="f14" fmla="+- 0 0 -90"/>
              <a:gd name="f15" fmla="*/ f3 1 9071640"/>
              <a:gd name="f16" fmla="*/ f4 1 608400"/>
              <a:gd name="f17" fmla="val f5"/>
              <a:gd name="f18" fmla="val f6"/>
              <a:gd name="f19" fmla="val f7"/>
              <a:gd name="f20" fmla="*/ f14 f0 1"/>
              <a:gd name="f21" fmla="+- f19 0 f17"/>
              <a:gd name="f22" fmla="+- f18 0 f17"/>
              <a:gd name="f23" fmla="*/ f20 1 f2"/>
              <a:gd name="f24" fmla="*/ f22 1 9071640"/>
              <a:gd name="f25" fmla="*/ f21 1 608400"/>
              <a:gd name="f26" fmla="*/ 0 f22 1"/>
              <a:gd name="f27" fmla="*/ 101402 f21 1"/>
              <a:gd name="f28" fmla="*/ 101402 f22 1"/>
              <a:gd name="f29" fmla="*/ 0 f21 1"/>
              <a:gd name="f30" fmla="*/ 8970238 f22 1"/>
              <a:gd name="f31" fmla="*/ 9071640 f22 1"/>
              <a:gd name="f32" fmla="*/ 506998 f21 1"/>
              <a:gd name="f33" fmla="*/ 608400 f21 1"/>
              <a:gd name="f34" fmla="+- f23 0 f1"/>
              <a:gd name="f35" fmla="*/ f26 1 9071640"/>
              <a:gd name="f36" fmla="*/ f27 1 608400"/>
              <a:gd name="f37" fmla="*/ f28 1 9071640"/>
              <a:gd name="f38" fmla="*/ f29 1 608400"/>
              <a:gd name="f39" fmla="*/ f30 1 9071640"/>
              <a:gd name="f40" fmla="*/ f31 1 9071640"/>
              <a:gd name="f41" fmla="*/ f32 1 608400"/>
              <a:gd name="f42" fmla="*/ f33 1 6084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071640" h="6084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A8B25"/>
          </a:solidFill>
          <a:ln w="19046" cap="rnd">
            <a:solidFill>
              <a:srgbClr val="FFFFFF"/>
            </a:solidFill>
            <a:prstDash val="solid"/>
            <a:miter/>
          </a:ln>
        </p:spPr>
        <p:txBody>
          <a:bodyPr vert="horz" wrap="square" lIns="128756" tIns="128756" rIns="128756" bIns="1287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s-ES" sz="2600" b="1" i="0" u="none" strike="noStrike" kern="1200" cap="none" spc="0" baseline="0" dirty="0">
                <a:solidFill>
                  <a:srgbClr val="FFFFFF"/>
                </a:solidFill>
                <a:uFillTx/>
                <a:latin typeface="Trebuchet MS"/>
              </a:rPr>
              <a:t>Razones prácticas</a:t>
            </a:r>
            <a:endParaRPr lang="es-ES" sz="2600" b="1" i="1" u="none" strike="noStrike" kern="1200" cap="none" spc="0" baseline="0" dirty="0">
              <a:solidFill>
                <a:srgbClr val="FFFFFF"/>
              </a:solidFill>
              <a:uFillTx/>
              <a:latin typeface="Trebuchet MS"/>
            </a:endParaRPr>
          </a:p>
        </p:txBody>
      </p:sp>
      <p:sp>
        <p:nvSpPr>
          <p:cNvPr id="9" name="Rectángulo 8">
            <a:extLst>
              <a:ext uri="{FF2B5EF4-FFF2-40B4-BE49-F238E27FC236}">
                <a16:creationId xmlns:a16="http://schemas.microsoft.com/office/drawing/2014/main" id="{A98DF856-C07E-40AF-8CD4-7FB48F598360}"/>
              </a:ext>
            </a:extLst>
          </p:cNvPr>
          <p:cNvSpPr/>
          <p:nvPr/>
        </p:nvSpPr>
        <p:spPr>
          <a:xfrm>
            <a:off x="2937698" y="3088315"/>
            <a:ext cx="3603012" cy="3115725"/>
          </a:xfrm>
          <a:prstGeom prst="rect">
            <a:avLst/>
          </a:prstGeom>
        </p:spPr>
        <p:txBody>
          <a:bodyPr wrap="square">
            <a:spAutoFit/>
          </a:bodyPr>
          <a:lstStyle/>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Topología en malla (muy escalable). </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Especificación disponible de forma gratuita. </a:t>
            </a:r>
          </a:p>
          <a:p>
            <a:pPr marL="377979" lvl="0"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Modos sueño con baja latencia al estado activo y bajo consumo.</a:t>
            </a:r>
          </a:p>
        </p:txBody>
      </p:sp>
      <p:sp>
        <p:nvSpPr>
          <p:cNvPr id="10" name="Rectángulo 9">
            <a:extLst>
              <a:ext uri="{FF2B5EF4-FFF2-40B4-BE49-F238E27FC236}">
                <a16:creationId xmlns:a16="http://schemas.microsoft.com/office/drawing/2014/main" id="{45E073BD-CE4C-4547-B538-9FA0161A1DEC}"/>
              </a:ext>
            </a:extLst>
          </p:cNvPr>
          <p:cNvSpPr/>
          <p:nvPr/>
        </p:nvSpPr>
        <p:spPr>
          <a:xfrm>
            <a:off x="6844265" y="3088315"/>
            <a:ext cx="3066117" cy="4131387"/>
          </a:xfrm>
          <a:prstGeom prst="rect">
            <a:avLst/>
          </a:prstGeom>
        </p:spPr>
        <p:txBody>
          <a:bodyPr wrap="square">
            <a:spAutoFit/>
          </a:bodyPr>
          <a:lstStyle/>
          <a:p>
            <a:pPr marL="377979"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Kits de iniciación (</a:t>
            </a:r>
            <a:r>
              <a:rPr lang="es-ES" sz="2200" b="1" dirty="0" err="1">
                <a:ln>
                  <a:solidFill>
                    <a:schemeClr val="bg1">
                      <a:lumMod val="75000"/>
                      <a:lumOff val="25000"/>
                      <a:alpha val="10000"/>
                    </a:schemeClr>
                  </a:solidFill>
                </a:ln>
                <a:solidFill>
                  <a:schemeClr val="accent1">
                    <a:lumMod val="75000"/>
                  </a:schemeClr>
                </a:solidFill>
              </a:rPr>
              <a:t>Xbee</a:t>
            </a:r>
            <a:r>
              <a:rPr lang="es-ES" sz="2200" b="1" dirty="0">
                <a:ln>
                  <a:solidFill>
                    <a:schemeClr val="bg1">
                      <a:lumMod val="75000"/>
                      <a:lumOff val="25000"/>
                      <a:alpha val="10000"/>
                    </a:schemeClr>
                  </a:solidFill>
                </a:ln>
                <a:solidFill>
                  <a:schemeClr val="accent1">
                    <a:lumMod val="75000"/>
                  </a:schemeClr>
                </a:solidFill>
              </a:rPr>
              <a:t>), precio muy razonable.</a:t>
            </a:r>
          </a:p>
          <a:p>
            <a:pPr marL="377979"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 </a:t>
            </a:r>
            <a:r>
              <a:rPr lang="es-ES" sz="2200" b="1" dirty="0" err="1">
                <a:ln>
                  <a:solidFill>
                    <a:schemeClr val="bg1">
                      <a:lumMod val="75000"/>
                      <a:lumOff val="25000"/>
                      <a:alpha val="10000"/>
                    </a:schemeClr>
                  </a:solidFill>
                </a:ln>
                <a:solidFill>
                  <a:schemeClr val="accent1">
                    <a:lumMod val="75000"/>
                  </a:schemeClr>
                </a:solidFill>
              </a:rPr>
              <a:t>Xbee</a:t>
            </a:r>
            <a:r>
              <a:rPr lang="es-ES" sz="2200" b="1" dirty="0">
                <a:ln>
                  <a:solidFill>
                    <a:schemeClr val="bg1">
                      <a:lumMod val="75000"/>
                      <a:lumOff val="25000"/>
                      <a:alpha val="10000"/>
                    </a:schemeClr>
                  </a:solidFill>
                </a:ln>
                <a:solidFill>
                  <a:schemeClr val="accent1">
                    <a:lumMod val="75000"/>
                  </a:schemeClr>
                </a:solidFill>
              </a:rPr>
              <a:t> incorpora I/O digitales y analógicas sin necesidad de introducir un nuevo microcontrolador. </a:t>
            </a:r>
          </a:p>
          <a:p>
            <a:pPr marL="377979" indent="-337304" defTabSz="503972">
              <a:spcBef>
                <a:spcPct val="20000"/>
              </a:spcBef>
              <a:spcAft>
                <a:spcPts val="661"/>
              </a:spcAft>
              <a:buClr>
                <a:schemeClr val="tx2"/>
              </a:buClr>
              <a:buSzPct val="45000"/>
              <a:buFont typeface="StarSymbol"/>
              <a:buChar char="●"/>
            </a:pPr>
            <a:r>
              <a:rPr lang="es-ES" sz="2200" b="1" dirty="0">
                <a:ln>
                  <a:solidFill>
                    <a:schemeClr val="bg1">
                      <a:lumMod val="75000"/>
                      <a:lumOff val="25000"/>
                      <a:alpha val="10000"/>
                    </a:schemeClr>
                  </a:solidFill>
                </a:ln>
                <a:solidFill>
                  <a:schemeClr val="accent1">
                    <a:lumMod val="75000"/>
                  </a:schemeClr>
                </a:solidFill>
              </a:rPr>
              <a:t>Provee librerías Python, C, Java.</a:t>
            </a:r>
          </a:p>
        </p:txBody>
      </p:sp>
      <p:pic>
        <p:nvPicPr>
          <p:cNvPr id="15" name="Imagen 14">
            <a:extLst>
              <a:ext uri="{FF2B5EF4-FFF2-40B4-BE49-F238E27FC236}">
                <a16:creationId xmlns:a16="http://schemas.microsoft.com/office/drawing/2014/main" id="{CE6341DF-A6D3-4370-874B-F39165A0D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2555" y="114868"/>
            <a:ext cx="1133239" cy="1133239"/>
          </a:xfrm>
          <a:prstGeom prst="rect">
            <a:avLst/>
          </a:prstGeom>
        </p:spPr>
      </p:pic>
      <p:pic>
        <p:nvPicPr>
          <p:cNvPr id="11" name="D9">
            <a:hlinkClick r:id="" action="ppaction://media"/>
            <a:extLst>
              <a:ext uri="{FF2B5EF4-FFF2-40B4-BE49-F238E27FC236}">
                <a16:creationId xmlns:a16="http://schemas.microsoft.com/office/drawing/2014/main" id="{DAE07365-23AC-430E-BBBF-22226006F6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5385" y="478287"/>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TM04033929[[fn=Pizarra]]</Template>
  <TotalTime>1229</TotalTime>
  <Words>1837</Words>
  <Application>Microsoft Office PowerPoint</Application>
  <PresentationFormat>Personalizado</PresentationFormat>
  <Paragraphs>182</Paragraphs>
  <Slides>20</Slides>
  <Notes>20</Notes>
  <HiddenSlides>0</HiddenSlides>
  <MMClips>23</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20</vt:i4>
      </vt:variant>
    </vt:vector>
  </HeadingPairs>
  <TitlesOfParts>
    <vt:vector size="33" baseType="lpstr">
      <vt:lpstr>Arial</vt:lpstr>
      <vt:lpstr>Calibri</vt:lpstr>
      <vt:lpstr>Calisto MT</vt:lpstr>
      <vt:lpstr>DejaVu Sans</vt:lpstr>
      <vt:lpstr>Droid Sans Fallback</vt:lpstr>
      <vt:lpstr>FreeSans</vt:lpstr>
      <vt:lpstr>Liberation Sans</vt:lpstr>
      <vt:lpstr>Liberation Serif</vt:lpstr>
      <vt:lpstr>StarSymbol</vt:lpstr>
      <vt:lpstr>Trebuchet MS</vt:lpstr>
      <vt:lpstr>Wingdings</vt:lpstr>
      <vt:lpstr>Wingdings 2</vt:lpstr>
      <vt:lpstr>Pizarra</vt:lpstr>
      <vt:lpstr>Sergio Rueda (TFM. UOC-2018)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Sergio Rueda (TFM. UOC-2018)</dc:title>
  <dc:creator>sruedat</dc:creator>
  <cp:lastModifiedBy>Sergio Rueda Teruel</cp:lastModifiedBy>
  <cp:revision>94</cp:revision>
  <cp:lastPrinted>2018-06-21T20:36:36Z</cp:lastPrinted>
  <dcterms:created xsi:type="dcterms:W3CDTF">2018-06-13T17:11:33Z</dcterms:created>
  <dcterms:modified xsi:type="dcterms:W3CDTF">2018-06-22T06:32:48Z</dcterms:modified>
</cp:coreProperties>
</file>