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1" r:id="rId8"/>
    <p:sldId id="262" r:id="rId9"/>
    <p:sldId id="263" r:id="rId10"/>
    <p:sldId id="265" r:id="rId11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64886"/>
    <a:srgbClr val="6D6FA0"/>
    <a:srgbClr val="898AC2"/>
    <a:srgbClr val="0066FF"/>
    <a:srgbClr val="66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41" d="100"/>
          <a:sy n="41" d="100"/>
        </p:scale>
        <p:origin x="78" y="7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5E29F4-CCA7-4AEE-B0D8-12D024E4CF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FECC78C-5D89-4895-A3C1-60B2F766D5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07EDBB9-E85C-4F87-8B90-E50A064FEA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89240-1944-4659-B471-84BFF5269B7D}" type="datetimeFigureOut">
              <a:rPr lang="es-ES" smtClean="0"/>
              <a:t>22/06/2018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3D5E5A4-BC5A-433F-B821-03743B90DF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5888F23-9943-476E-852A-8B8C7FD9BB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0140A-AFFE-4D20-90BF-336EE345432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814510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33709DF-CD82-4874-BE95-0C3CC41627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4DB8224-1140-407E-8172-E14C28A74B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6CF43E2-C062-4253-BA04-E6BE76A54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89240-1944-4659-B471-84BFF5269B7D}" type="datetimeFigureOut">
              <a:rPr lang="es-ES" smtClean="0"/>
              <a:t>22/06/2018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3C82DB9-6331-4832-8C74-36C0DD24A8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2A75050-E5C0-4836-98F5-10EC3F953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0140A-AFFE-4D20-90BF-336EE345432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75662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13047B2-D025-48A3-91D5-60F1C6356D2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4B6F12E-D9D9-4DE8-B899-A091A64E2B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660147F-5B65-4C88-9593-4DC76BBE51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89240-1944-4659-B471-84BFF5269B7D}" type="datetimeFigureOut">
              <a:rPr lang="es-ES" smtClean="0"/>
              <a:t>22/06/2018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4BBCA85-6F94-4B55-BEF5-67A0987878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F53E82D-84E2-4682-B81B-90D85F5D2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0140A-AFFE-4D20-90BF-336EE345432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12429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BB578A-9CE1-4AB2-8DEE-DE3EED2462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9CA3C00-DF65-44D6-9CBA-CB84D20AAE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AB7258E-87C8-499D-805A-9908C0FE45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89240-1944-4659-B471-84BFF5269B7D}" type="datetimeFigureOut">
              <a:rPr lang="es-ES" smtClean="0"/>
              <a:t>22/06/2018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414B601-99C7-4C09-9A83-825384CBD0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89B00E1-8165-40E7-9FE5-948D45B57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0140A-AFFE-4D20-90BF-336EE345432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969036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AA013A-C0F5-4A26-A730-D68FB1BDC1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E006EA1-FDD3-44BD-9742-061AC12547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8881CA4-2F28-4571-B924-7109DE114E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89240-1944-4659-B471-84BFF5269B7D}" type="datetimeFigureOut">
              <a:rPr lang="es-ES" smtClean="0"/>
              <a:t>22/06/2018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239065-E4B8-4285-8259-BC77950E4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14918A1-827D-4D34-97B3-9A3AEC207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0140A-AFFE-4D20-90BF-336EE345432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36574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8BCA4F-FCC0-4757-AF0A-6BCF922181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94815D0-937B-4817-B1E1-D471869D54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2F9BBBB-5DBA-4690-8D0D-1864208349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4D2BEA5-5AA4-4D88-A852-8914C34DF7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89240-1944-4659-B471-84BFF5269B7D}" type="datetimeFigureOut">
              <a:rPr lang="es-ES" smtClean="0"/>
              <a:t>22/06/2018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3E81E6A-F6B5-494F-AAF7-E3CFA1699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3FE3636-7346-45AB-9E38-F313B77CF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0140A-AFFE-4D20-90BF-336EE345432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66980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38FA981-D002-4C87-8328-CCAF002906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EE10C18-6D1F-48F6-BCB9-00BFCD7C8A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4B95059-FDA7-49CA-95BE-5FBFE26638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51154CA-051A-40DC-A33A-B0C77BDBE7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5D60BD3-17C3-44DA-A6D1-A5D6B0E278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0E50ADD6-EEA2-44B6-8867-301BEF5C05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89240-1944-4659-B471-84BFF5269B7D}" type="datetimeFigureOut">
              <a:rPr lang="es-ES" smtClean="0"/>
              <a:t>22/06/2018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18B43BED-ABF6-4AC9-92D1-E24DDC8C6E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703870E0-39D0-45BE-BBF7-24A637A6C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0140A-AFFE-4D20-90BF-336EE345432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344298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C6CFA2-4FDC-4D02-ABBC-8CD8B58E1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8FD8E5A-381B-47E2-883D-BAD35ECD1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89240-1944-4659-B471-84BFF5269B7D}" type="datetimeFigureOut">
              <a:rPr lang="es-ES" smtClean="0"/>
              <a:t>22/06/2018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508CCAE-F210-4816-94C5-E60765C78C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CE1DE7E-98DD-4F47-BA0F-0B0323251F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0140A-AFFE-4D20-90BF-336EE345432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278790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E103DF9E-ACAD-4FC0-9B16-BC2946242B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89240-1944-4659-B471-84BFF5269B7D}" type="datetimeFigureOut">
              <a:rPr lang="es-ES" smtClean="0"/>
              <a:t>22/06/2018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B45B65EB-5A97-4410-8770-E0D31797FF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3362873-0590-4909-B912-CB0D73C3A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0140A-AFFE-4D20-90BF-336EE345432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272654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7D055F6-BAEE-4DD0-8094-6CE140519D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0FFABB9-4092-48FC-86F8-1BAEE8D3D6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D77CF53-BEEB-4141-B404-D349433923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01103D8-A02F-4EF3-A73E-736A2C384E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89240-1944-4659-B471-84BFF5269B7D}" type="datetimeFigureOut">
              <a:rPr lang="es-ES" smtClean="0"/>
              <a:t>22/06/2018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B014ED5-9A1D-4D6F-B2DB-AFA37070D0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3AD30BD-4356-49C7-A7CE-91E0CC3F22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0140A-AFFE-4D20-90BF-336EE345432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17792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D9A61E-3C7B-4ACF-BDC6-FA69022BA2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7BA00065-A8AE-4140-A218-702CC3AF07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02AD4F3-5C96-4C6E-B496-310C423F97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AA2D9AB-CF67-4932-B7BF-ADAA4DC659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89240-1944-4659-B471-84BFF5269B7D}" type="datetimeFigureOut">
              <a:rPr lang="es-ES" smtClean="0"/>
              <a:t>22/06/2018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C89E17B-4BD7-4C90-8DA9-A74E867AA1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6DF45C2-8016-4339-9B18-5D0D55705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0140A-AFFE-4D20-90BF-336EE345432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95963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C915C706-E4E5-4AB9-BCE8-3B2538B26A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8E9A906-AC9C-4216-BA9C-EFF4B05D1A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326821F-59D5-43E4-A524-2C0A86A85E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889240-1944-4659-B471-84BFF5269B7D}" type="datetimeFigureOut">
              <a:rPr lang="es-ES" smtClean="0"/>
              <a:t>22/06/2018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2FC5D94-073A-4E37-B47C-FC11DE7A37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2FD432A-2094-4DC5-9CA1-F49AC95634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30140A-AFFE-4D20-90BF-336EE345432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25953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5.mp3"/><Relationship Id="rId1" Type="http://schemas.microsoft.com/office/2007/relationships/media" Target="../media/media15.mp3"/><Relationship Id="rId5" Type="http://schemas.openxmlformats.org/officeDocument/2006/relationships/image" Target="../media/image19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jpeg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9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media" Target="../media/media8.mp3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audio" Target="../media/media9.mp3"/><Relationship Id="rId11" Type="http://schemas.openxmlformats.org/officeDocument/2006/relationships/image" Target="../media/image2.png"/><Relationship Id="rId5" Type="http://schemas.microsoft.com/office/2007/relationships/media" Target="../media/media9.mp3"/><Relationship Id="rId10" Type="http://schemas.openxmlformats.org/officeDocument/2006/relationships/image" Target="../media/image11.png"/><Relationship Id="rId4" Type="http://schemas.openxmlformats.org/officeDocument/2006/relationships/audio" Target="../media/media8.mp3"/><Relationship Id="rId9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../media/media13.mp3"/><Relationship Id="rId13" Type="http://schemas.openxmlformats.org/officeDocument/2006/relationships/image" Target="../media/image15.png"/><Relationship Id="rId3" Type="http://schemas.microsoft.com/office/2007/relationships/media" Target="../media/media11.mp3"/><Relationship Id="rId7" Type="http://schemas.microsoft.com/office/2007/relationships/media" Target="../media/media13.mp3"/><Relationship Id="rId12" Type="http://schemas.openxmlformats.org/officeDocument/2006/relationships/image" Target="../media/image14.png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audio" Target="../media/media12.mp3"/><Relationship Id="rId11" Type="http://schemas.openxmlformats.org/officeDocument/2006/relationships/image" Target="../media/image13.png"/><Relationship Id="rId5" Type="http://schemas.microsoft.com/office/2007/relationships/media" Target="../media/media12.mp3"/><Relationship Id="rId15" Type="http://schemas.openxmlformats.org/officeDocument/2006/relationships/image" Target="../media/image2.png"/><Relationship Id="rId10" Type="http://schemas.openxmlformats.org/officeDocument/2006/relationships/image" Target="../media/image12.png"/><Relationship Id="rId4" Type="http://schemas.openxmlformats.org/officeDocument/2006/relationships/audio" Target="../media/media11.mp3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mp3"/><Relationship Id="rId1" Type="http://schemas.microsoft.com/office/2007/relationships/media" Target="../media/media14.mp3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id="{983C016A-4697-413B-B3E2-061C572CD8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>
                <a:solidFill>
                  <a:srgbClr val="6D6FA0"/>
                </a:solidFill>
                <a:latin typeface="Bahnschrift" panose="020B0502040204020203" pitchFamily="34" charset="0"/>
              </a:rPr>
              <a:t>INDICE Y MOTIVACIÓN</a:t>
            </a:r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A7A79FC6-63CB-44AE-8648-CDEA7B92CC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>
                <a:solidFill>
                  <a:srgbClr val="464886"/>
                </a:solidFill>
              </a:rPr>
              <a:t>OBJETIVOS</a:t>
            </a:r>
          </a:p>
          <a:p>
            <a:r>
              <a:rPr lang="es-ES" dirty="0">
                <a:solidFill>
                  <a:srgbClr val="464886"/>
                </a:solidFill>
              </a:rPr>
              <a:t>ESTUDIO DE MERCADO</a:t>
            </a:r>
          </a:p>
          <a:p>
            <a:r>
              <a:rPr lang="es-ES" dirty="0">
                <a:solidFill>
                  <a:srgbClr val="464886"/>
                </a:solidFill>
              </a:rPr>
              <a:t>ESTRUCTURA PORTAL WEB</a:t>
            </a:r>
          </a:p>
          <a:p>
            <a:r>
              <a:rPr lang="es-ES" dirty="0">
                <a:solidFill>
                  <a:srgbClr val="464886"/>
                </a:solidFill>
              </a:rPr>
              <a:t>SOFTWARE UTILIZADO</a:t>
            </a:r>
          </a:p>
          <a:p>
            <a:r>
              <a:rPr lang="es-ES" dirty="0">
                <a:solidFill>
                  <a:srgbClr val="464886"/>
                </a:solidFill>
              </a:rPr>
              <a:t>INTERFAZ USUARIO</a:t>
            </a:r>
          </a:p>
          <a:p>
            <a:r>
              <a:rPr lang="es-ES" dirty="0">
                <a:solidFill>
                  <a:srgbClr val="464886"/>
                </a:solidFill>
              </a:rPr>
              <a:t>BASE DE DATOS</a:t>
            </a:r>
          </a:p>
          <a:p>
            <a:r>
              <a:rPr lang="es-ES" dirty="0">
                <a:solidFill>
                  <a:srgbClr val="464886"/>
                </a:solidFill>
              </a:rPr>
              <a:t>PLUGINS Y ESTILOS</a:t>
            </a:r>
          </a:p>
          <a:p>
            <a:r>
              <a:rPr lang="es-ES" dirty="0">
                <a:solidFill>
                  <a:srgbClr val="464886"/>
                </a:solidFill>
              </a:rPr>
              <a:t>CONCLUSIONES</a:t>
            </a:r>
          </a:p>
        </p:txBody>
      </p:sp>
      <p:pic>
        <p:nvPicPr>
          <p:cNvPr id="8" name="1">
            <a:hlinkClick r:id="" action="ppaction://media"/>
            <a:extLst>
              <a:ext uri="{FF2B5EF4-FFF2-40B4-BE49-F238E27FC236}">
                <a16:creationId xmlns:a16="http://schemas.microsoft.com/office/drawing/2014/main" id="{4B99B689-87C6-4A96-BFCA-22B6F39A1DD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646136" y="54468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502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490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id="{983C016A-4697-413B-B3E2-061C572CD8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>
                <a:solidFill>
                  <a:srgbClr val="464886"/>
                </a:solidFill>
                <a:latin typeface="Bahnschrift" panose="020B0502040204020203" pitchFamily="34" charset="0"/>
              </a:rPr>
              <a:t>CONCLUSIONES</a:t>
            </a:r>
          </a:p>
        </p:txBody>
      </p:sp>
      <p:pic>
        <p:nvPicPr>
          <p:cNvPr id="4" name="10">
            <a:hlinkClick r:id="" action="ppaction://media"/>
            <a:extLst>
              <a:ext uri="{FF2B5EF4-FFF2-40B4-BE49-F238E27FC236}">
                <a16:creationId xmlns:a16="http://schemas.microsoft.com/office/drawing/2014/main" id="{FE6B29C8-3C95-4553-835C-693B8958C4E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081532" y="723106"/>
            <a:ext cx="609600" cy="609600"/>
          </a:xfrm>
          <a:prstGeom prst="rect">
            <a:avLst/>
          </a:prstGeom>
        </p:spPr>
      </p:pic>
      <p:pic>
        <p:nvPicPr>
          <p:cNvPr id="8" name="Picture 2" descr="Resultado de imagen de unificar">
            <a:extLst>
              <a:ext uri="{FF2B5EF4-FFF2-40B4-BE49-F238E27FC236}">
                <a16:creationId xmlns:a16="http://schemas.microsoft.com/office/drawing/2014/main" id="{7AF0141F-9DE7-41B5-807D-B9E01377CA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05" b="9584"/>
          <a:stretch/>
        </p:blipFill>
        <p:spPr bwMode="auto">
          <a:xfrm>
            <a:off x="2377312" y="2419644"/>
            <a:ext cx="1969605" cy="157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B194E8D9-216A-4BC3-9F0B-01B453984C75}"/>
              </a:ext>
            </a:extLst>
          </p:cNvPr>
          <p:cNvSpPr/>
          <p:nvPr/>
        </p:nvSpPr>
        <p:spPr>
          <a:xfrm>
            <a:off x="1217559" y="2057523"/>
            <a:ext cx="16459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s-ES" dirty="0">
                <a:solidFill>
                  <a:srgbClr val="464886"/>
                </a:solidFill>
              </a:rPr>
              <a:t>Métodos</a:t>
            </a:r>
            <a:r>
              <a:rPr lang="es-ES" dirty="0"/>
              <a:t>  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F42BC3C2-5579-4E0D-A9DE-D8F1288EF896}"/>
              </a:ext>
            </a:extLst>
          </p:cNvPr>
          <p:cNvSpPr/>
          <p:nvPr/>
        </p:nvSpPr>
        <p:spPr>
          <a:xfrm>
            <a:off x="3349648" y="2048669"/>
            <a:ext cx="17318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s-ES" dirty="0">
                <a:solidFill>
                  <a:srgbClr val="464886"/>
                </a:solidFill>
              </a:rPr>
              <a:t>Tecnologías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EDF2656E-41B1-460B-BE87-31BB02650831}"/>
              </a:ext>
            </a:extLst>
          </p:cNvPr>
          <p:cNvSpPr/>
          <p:nvPr/>
        </p:nvSpPr>
        <p:spPr>
          <a:xfrm>
            <a:off x="975640" y="3995519"/>
            <a:ext cx="16435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s-ES" dirty="0">
                <a:solidFill>
                  <a:srgbClr val="464886"/>
                </a:solidFill>
              </a:rPr>
              <a:t>Materiales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4A9D15CB-21EA-426F-AE7A-1A1955047985}"/>
              </a:ext>
            </a:extLst>
          </p:cNvPr>
          <p:cNvSpPr/>
          <p:nvPr/>
        </p:nvSpPr>
        <p:spPr>
          <a:xfrm>
            <a:off x="3362114" y="3988308"/>
            <a:ext cx="17620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s-ES" dirty="0">
                <a:solidFill>
                  <a:srgbClr val="464886"/>
                </a:solidFill>
              </a:rPr>
              <a:t>Plataformas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A50736CD-8F24-40D7-A11F-90843869F5D4}"/>
              </a:ext>
            </a:extLst>
          </p:cNvPr>
          <p:cNvSpPr/>
          <p:nvPr/>
        </p:nvSpPr>
        <p:spPr>
          <a:xfrm>
            <a:off x="5380001" y="2884415"/>
            <a:ext cx="31701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 algn="ctr"/>
            <a:r>
              <a:rPr lang="es-ES" sz="2000" dirty="0">
                <a:solidFill>
                  <a:srgbClr val="464886"/>
                </a:solidFill>
              </a:rPr>
              <a:t>Constante actualización </a:t>
            </a:r>
          </a:p>
          <a:p>
            <a:pPr lvl="1" algn="ctr"/>
            <a:r>
              <a:rPr lang="es-ES" sz="2000" dirty="0">
                <a:solidFill>
                  <a:srgbClr val="464886"/>
                </a:solidFill>
              </a:rPr>
              <a:t>de contenido</a:t>
            </a:r>
          </a:p>
        </p:txBody>
      </p:sp>
      <p:sp>
        <p:nvSpPr>
          <p:cNvPr id="13" name="Signo más 12">
            <a:extLst>
              <a:ext uri="{FF2B5EF4-FFF2-40B4-BE49-F238E27FC236}">
                <a16:creationId xmlns:a16="http://schemas.microsoft.com/office/drawing/2014/main" id="{D89EDA06-6BF3-40B7-965F-4D96800926C3}"/>
              </a:ext>
            </a:extLst>
          </p:cNvPr>
          <p:cNvSpPr/>
          <p:nvPr/>
        </p:nvSpPr>
        <p:spPr>
          <a:xfrm>
            <a:off x="5081532" y="2846467"/>
            <a:ext cx="609600" cy="646331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Signo más 13">
            <a:extLst>
              <a:ext uri="{FF2B5EF4-FFF2-40B4-BE49-F238E27FC236}">
                <a16:creationId xmlns:a16="http://schemas.microsoft.com/office/drawing/2014/main" id="{DD0EA743-3FAC-4DDE-9255-341ABF7A6F05}"/>
              </a:ext>
            </a:extLst>
          </p:cNvPr>
          <p:cNvSpPr/>
          <p:nvPr/>
        </p:nvSpPr>
        <p:spPr>
          <a:xfrm>
            <a:off x="4514599" y="4567112"/>
            <a:ext cx="845192" cy="826947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74194B51-954F-47C0-A7EA-CD7D2A1B676F}"/>
              </a:ext>
            </a:extLst>
          </p:cNvPr>
          <p:cNvSpPr/>
          <p:nvPr/>
        </p:nvSpPr>
        <p:spPr>
          <a:xfrm>
            <a:off x="1627163" y="551241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1" algn="ctr"/>
            <a:r>
              <a:rPr lang="es-ES" sz="3600" dirty="0">
                <a:solidFill>
                  <a:srgbClr val="464886"/>
                </a:solidFill>
              </a:rPr>
              <a:t>Necesidades del usuario final</a:t>
            </a:r>
          </a:p>
        </p:txBody>
      </p:sp>
    </p:spTree>
    <p:extLst>
      <p:ext uri="{BB962C8B-B14F-4D97-AF65-F5344CB8AC3E}">
        <p14:creationId xmlns:p14="http://schemas.microsoft.com/office/powerpoint/2010/main" val="2279860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80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id="{983C016A-4697-413B-B3E2-061C572CD8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>
                <a:solidFill>
                  <a:srgbClr val="464886"/>
                </a:solidFill>
                <a:latin typeface="Bahnschrift" panose="020B0502040204020203" pitchFamily="34" charset="0"/>
              </a:rPr>
              <a:t>OBJETIVOS</a:t>
            </a:r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A7A79FC6-63CB-44AE-8648-CDEA7B92CC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45635"/>
            <a:ext cx="10515600" cy="3831328"/>
          </a:xfrm>
        </p:spPr>
        <p:txBody>
          <a:bodyPr/>
          <a:lstStyle/>
          <a:p>
            <a:pPr marL="0" indent="0">
              <a:buNone/>
            </a:pPr>
            <a:r>
              <a:rPr lang="es-ES" dirty="0">
                <a:solidFill>
                  <a:srgbClr val="464886"/>
                </a:solidFill>
              </a:rPr>
              <a:t>Principal:</a:t>
            </a:r>
          </a:p>
          <a:p>
            <a:pPr lvl="1"/>
            <a:r>
              <a:rPr lang="es-ES" dirty="0">
                <a:solidFill>
                  <a:srgbClr val="464886"/>
                </a:solidFill>
              </a:rPr>
              <a:t>	Creación final de un portal web </a:t>
            </a:r>
          </a:p>
          <a:p>
            <a:pPr marL="0" indent="0">
              <a:buNone/>
            </a:pPr>
            <a:endParaRPr lang="es-ES" dirty="0">
              <a:solidFill>
                <a:srgbClr val="464886"/>
              </a:solidFill>
            </a:endParaRPr>
          </a:p>
          <a:p>
            <a:pPr marL="0" indent="0">
              <a:buNone/>
            </a:pPr>
            <a:r>
              <a:rPr lang="es-ES" dirty="0">
                <a:solidFill>
                  <a:srgbClr val="464886"/>
                </a:solidFill>
              </a:rPr>
              <a:t>Secundarios:</a:t>
            </a:r>
          </a:p>
          <a:p>
            <a:pPr lvl="1"/>
            <a:r>
              <a:rPr lang="es-ES" dirty="0">
                <a:solidFill>
                  <a:srgbClr val="464886"/>
                </a:solidFill>
              </a:rPr>
              <a:t>Investigación de la trayectoria de la enseñanza online</a:t>
            </a:r>
          </a:p>
          <a:p>
            <a:pPr lvl="1"/>
            <a:r>
              <a:rPr lang="es-ES" dirty="0">
                <a:solidFill>
                  <a:srgbClr val="464886"/>
                </a:solidFill>
              </a:rPr>
              <a:t>Estudio de mercado sobre las plataformas actuales </a:t>
            </a:r>
          </a:p>
        </p:txBody>
      </p:sp>
      <p:pic>
        <p:nvPicPr>
          <p:cNvPr id="4" name="1 (1)">
            <a:hlinkClick r:id="" action="ppaction://media"/>
            <a:extLst>
              <a:ext uri="{FF2B5EF4-FFF2-40B4-BE49-F238E27FC236}">
                <a16:creationId xmlns:a16="http://schemas.microsoft.com/office/drawing/2014/main" id="{C0CDF477-274B-4F49-BFD6-261F6861D72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861509" y="72310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110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2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id="{983C016A-4697-413B-B3E2-061C572CD8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>
                <a:solidFill>
                  <a:srgbClr val="464886"/>
                </a:solidFill>
                <a:latin typeface="Bahnschrift" panose="020B0502040204020203" pitchFamily="34" charset="0"/>
              </a:rPr>
              <a:t>ESTUDIO DE MERCADO</a:t>
            </a:r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A7A79FC6-63CB-44AE-8648-CDEA7B92CC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dirty="0">
                <a:solidFill>
                  <a:srgbClr val="464886"/>
                </a:solidFill>
              </a:rPr>
              <a:t>Problemas existentes</a:t>
            </a:r>
          </a:p>
          <a:p>
            <a:pPr marL="914400" lvl="2" indent="-457200">
              <a:spcBef>
                <a:spcPts val="1000"/>
              </a:spcBef>
            </a:pPr>
            <a:r>
              <a:rPr lang="es-ES" sz="2400" dirty="0">
                <a:solidFill>
                  <a:srgbClr val="464886"/>
                </a:solidFill>
              </a:rPr>
              <a:t>Diseños inadecuados</a:t>
            </a:r>
          </a:p>
          <a:p>
            <a:pPr marL="914400" lvl="2" indent="-457200">
              <a:spcBef>
                <a:spcPts val="1000"/>
              </a:spcBef>
            </a:pPr>
            <a:r>
              <a:rPr lang="es-ES" sz="2400" dirty="0">
                <a:solidFill>
                  <a:srgbClr val="464886"/>
                </a:solidFill>
              </a:rPr>
              <a:t>Organización de contenidos indebida</a:t>
            </a:r>
          </a:p>
          <a:p>
            <a:pPr marL="914400" lvl="2" indent="-457200">
              <a:spcBef>
                <a:spcPts val="1000"/>
              </a:spcBef>
            </a:pPr>
            <a:r>
              <a:rPr lang="es-ES" sz="2400" dirty="0">
                <a:solidFill>
                  <a:srgbClr val="464886"/>
                </a:solidFill>
              </a:rPr>
              <a:t>Dificultad para navegar por la web</a:t>
            </a:r>
          </a:p>
          <a:p>
            <a:pPr marL="914400" lvl="2" indent="-457200">
              <a:spcBef>
                <a:spcPts val="1000"/>
              </a:spcBef>
            </a:pPr>
            <a:r>
              <a:rPr lang="es-ES" sz="2400" dirty="0">
                <a:solidFill>
                  <a:srgbClr val="464886"/>
                </a:solidFill>
              </a:rPr>
              <a:t>Falta de contenido por edades</a:t>
            </a:r>
          </a:p>
          <a:p>
            <a:pPr marL="457200" lvl="1" indent="0">
              <a:buNone/>
            </a:pPr>
            <a:endParaRPr lang="es-ES" dirty="0">
              <a:solidFill>
                <a:srgbClr val="464886"/>
              </a:solidFill>
            </a:endParaRPr>
          </a:p>
          <a:p>
            <a:pPr marL="0" lvl="1" indent="0">
              <a:spcBef>
                <a:spcPts val="1000"/>
              </a:spcBef>
              <a:buNone/>
            </a:pPr>
            <a:r>
              <a:rPr lang="es-ES" sz="2800" dirty="0">
                <a:solidFill>
                  <a:srgbClr val="464886"/>
                </a:solidFill>
              </a:rPr>
              <a:t>Posibles soluciones</a:t>
            </a:r>
          </a:p>
          <a:p>
            <a:pPr marL="914400" lvl="2" indent="-457200">
              <a:spcBef>
                <a:spcPts val="1000"/>
              </a:spcBef>
            </a:pPr>
            <a:r>
              <a:rPr lang="es-ES" sz="2400" dirty="0">
                <a:solidFill>
                  <a:srgbClr val="464886"/>
                </a:solidFill>
              </a:rPr>
              <a:t>Buscar las necesidades del usuario final</a:t>
            </a:r>
          </a:p>
          <a:p>
            <a:pPr marL="914400" lvl="2" indent="-457200">
              <a:spcBef>
                <a:spcPts val="1000"/>
              </a:spcBef>
            </a:pPr>
            <a:r>
              <a:rPr lang="es-ES" sz="2400" dirty="0">
                <a:solidFill>
                  <a:srgbClr val="464886"/>
                </a:solidFill>
              </a:rPr>
              <a:t>Solventar problemas existentes</a:t>
            </a:r>
          </a:p>
        </p:txBody>
      </p:sp>
      <p:pic>
        <p:nvPicPr>
          <p:cNvPr id="2" name="2 (1)">
            <a:hlinkClick r:id="" action="ppaction://media"/>
            <a:extLst>
              <a:ext uri="{FF2B5EF4-FFF2-40B4-BE49-F238E27FC236}">
                <a16:creationId xmlns:a16="http://schemas.microsoft.com/office/drawing/2014/main" id="{D95D76CD-FA8D-43F3-BF07-A3542C49A51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929462" y="72310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502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94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id="{983C016A-4697-413B-B3E2-061C572CD8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>
                <a:solidFill>
                  <a:srgbClr val="464886"/>
                </a:solidFill>
                <a:latin typeface="Bahnschrift" panose="020B0502040204020203" pitchFamily="34" charset="0"/>
              </a:rPr>
              <a:t>ESTRUCTURA WEB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42CF911D-C23B-4B2F-9708-A4C259015D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6437" y="1564079"/>
            <a:ext cx="7989029" cy="4658590"/>
          </a:xfrm>
          <a:prstGeom prst="rect">
            <a:avLst/>
          </a:prstGeom>
        </p:spPr>
      </p:pic>
      <p:pic>
        <p:nvPicPr>
          <p:cNvPr id="3" name="3 (1)">
            <a:hlinkClick r:id="" action="ppaction://media"/>
            <a:extLst>
              <a:ext uri="{FF2B5EF4-FFF2-40B4-BE49-F238E27FC236}">
                <a16:creationId xmlns:a16="http://schemas.microsoft.com/office/drawing/2014/main" id="{CC7FBDF3-B8D9-44DC-BA0B-CA75C21603C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662417" y="65980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36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75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id="{983C016A-4697-413B-B3E2-061C572CD8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>
                <a:solidFill>
                  <a:srgbClr val="464886"/>
                </a:solidFill>
                <a:latin typeface="Bahnschrift" panose="020B0502040204020203" pitchFamily="34" charset="0"/>
              </a:rPr>
              <a:t>SOFTWARE UTILIZADO</a:t>
            </a:r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A7A79FC6-63CB-44AE-8648-CDEA7B92CC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endParaRPr lang="es-ES" dirty="0"/>
          </a:p>
          <a:p>
            <a:r>
              <a:rPr lang="es-ES" dirty="0">
                <a:solidFill>
                  <a:srgbClr val="464886"/>
                </a:solidFill>
              </a:rPr>
              <a:t>WordPress</a:t>
            </a:r>
          </a:p>
          <a:p>
            <a:r>
              <a:rPr lang="es-ES" dirty="0">
                <a:solidFill>
                  <a:srgbClr val="464886"/>
                </a:solidFill>
              </a:rPr>
              <a:t>Photoshop</a:t>
            </a:r>
          </a:p>
          <a:p>
            <a:r>
              <a:rPr lang="es-ES" dirty="0">
                <a:solidFill>
                  <a:srgbClr val="464886"/>
                </a:solidFill>
              </a:rPr>
              <a:t>FileZilla</a:t>
            </a:r>
          </a:p>
          <a:p>
            <a:r>
              <a:rPr lang="es-ES" dirty="0">
                <a:solidFill>
                  <a:srgbClr val="464886"/>
                </a:solidFill>
              </a:rPr>
              <a:t>Xampp</a:t>
            </a:r>
          </a:p>
          <a:p>
            <a:r>
              <a:rPr lang="es-ES" dirty="0">
                <a:solidFill>
                  <a:srgbClr val="464886"/>
                </a:solidFill>
              </a:rPr>
              <a:t>Notepad++</a:t>
            </a:r>
          </a:p>
          <a:p>
            <a:endParaRPr lang="es-ES" dirty="0"/>
          </a:p>
        </p:txBody>
      </p:sp>
      <p:pic>
        <p:nvPicPr>
          <p:cNvPr id="1028" name="Picture 4" descr="Resultado de imagen de wordpress">
            <a:extLst>
              <a:ext uri="{FF2B5EF4-FFF2-40B4-BE49-F238E27FC236}">
                <a16:creationId xmlns:a16="http://schemas.microsoft.com/office/drawing/2014/main" id="{6FA98E0C-F20F-46E7-AE91-7D11B1C19B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5560" y="1502912"/>
            <a:ext cx="1173480" cy="1173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esultado de imagen de photoshop">
            <a:extLst>
              <a:ext uri="{FF2B5EF4-FFF2-40B4-BE49-F238E27FC236}">
                <a16:creationId xmlns:a16="http://schemas.microsoft.com/office/drawing/2014/main" id="{394DA069-4EAE-4EE5-9FE9-84D293B8C3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01"/>
          <a:stretch/>
        </p:blipFill>
        <p:spPr bwMode="auto">
          <a:xfrm>
            <a:off x="5826725" y="2319334"/>
            <a:ext cx="1301701" cy="1167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Resultado de imagen de filezilla">
            <a:extLst>
              <a:ext uri="{FF2B5EF4-FFF2-40B4-BE49-F238E27FC236}">
                <a16:creationId xmlns:a16="http://schemas.microsoft.com/office/drawing/2014/main" id="{D054880B-C6B7-43C8-80C6-6B86076911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5560" y="3126544"/>
            <a:ext cx="1118381" cy="1118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Resultado de imagen de notepad++">
            <a:extLst>
              <a:ext uri="{FF2B5EF4-FFF2-40B4-BE49-F238E27FC236}">
                <a16:creationId xmlns:a16="http://schemas.microsoft.com/office/drawing/2014/main" id="{2FB2AE05-768D-44A7-A283-5EF0AD9CE9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8769" y="4001294"/>
            <a:ext cx="1149657" cy="1149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Resultado de imagen de xampp">
            <a:extLst>
              <a:ext uri="{FF2B5EF4-FFF2-40B4-BE49-F238E27FC236}">
                <a16:creationId xmlns:a16="http://schemas.microsoft.com/office/drawing/2014/main" id="{6C2B00BD-B592-4559-9BD5-564B1C9C09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49" t="14262" b="13907"/>
          <a:stretch/>
        </p:blipFill>
        <p:spPr bwMode="auto">
          <a:xfrm>
            <a:off x="3889372" y="4713346"/>
            <a:ext cx="1375843" cy="1265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4 (1)">
            <a:hlinkClick r:id="" action="ppaction://media"/>
            <a:extLst>
              <a:ext uri="{FF2B5EF4-FFF2-40B4-BE49-F238E27FC236}">
                <a16:creationId xmlns:a16="http://schemas.microsoft.com/office/drawing/2014/main" id="{16369F60-80E1-4A4B-9BA0-AC440DF357F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7128426" y="70168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744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01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id="{983C016A-4697-413B-B3E2-061C572CD8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>
                <a:solidFill>
                  <a:srgbClr val="464886"/>
                </a:solidFill>
                <a:latin typeface="Bahnschrift" panose="020B0502040204020203" pitchFamily="34" charset="0"/>
              </a:rPr>
              <a:t>PLUGINS Y ESTILOS</a:t>
            </a:r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A7A79FC6-63CB-44AE-8648-CDEA7B92CC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0850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s-ES" dirty="0">
                <a:solidFill>
                  <a:srgbClr val="464886"/>
                </a:solidFill>
              </a:rPr>
              <a:t>Plugins:</a:t>
            </a:r>
          </a:p>
          <a:p>
            <a:pPr lvl="1"/>
            <a:r>
              <a:rPr lang="es-ES" dirty="0">
                <a:solidFill>
                  <a:srgbClr val="464886"/>
                </a:solidFill>
              </a:rPr>
              <a:t>Configuración de visión de cada usuario</a:t>
            </a:r>
          </a:p>
          <a:p>
            <a:pPr lvl="1"/>
            <a:r>
              <a:rPr lang="es-ES" dirty="0">
                <a:solidFill>
                  <a:srgbClr val="464886"/>
                </a:solidFill>
              </a:rPr>
              <a:t>Redes sociales</a:t>
            </a:r>
          </a:p>
          <a:p>
            <a:pPr lvl="1"/>
            <a:r>
              <a:rPr lang="es-ES" dirty="0">
                <a:solidFill>
                  <a:srgbClr val="464886"/>
                </a:solidFill>
              </a:rPr>
              <a:t>Reforzar funcionalidad JavaScript y CSS</a:t>
            </a:r>
          </a:p>
          <a:p>
            <a:pPr lvl="1"/>
            <a:r>
              <a:rPr lang="es-ES" dirty="0">
                <a:solidFill>
                  <a:srgbClr val="464886"/>
                </a:solidFill>
              </a:rPr>
              <a:t>Configurar roles de usuarios</a:t>
            </a:r>
          </a:p>
          <a:p>
            <a:pPr marL="0" indent="0">
              <a:buNone/>
            </a:pPr>
            <a:endParaRPr lang="es-ES" dirty="0">
              <a:solidFill>
                <a:srgbClr val="464886"/>
              </a:solidFill>
            </a:endParaRPr>
          </a:p>
          <a:p>
            <a:pPr marL="0" indent="0">
              <a:buNone/>
            </a:pPr>
            <a:r>
              <a:rPr lang="es-ES" dirty="0">
                <a:solidFill>
                  <a:srgbClr val="464886"/>
                </a:solidFill>
              </a:rPr>
              <a:t>Estilos:</a:t>
            </a:r>
          </a:p>
          <a:p>
            <a:pPr lvl="1"/>
            <a:r>
              <a:rPr lang="es-ES" dirty="0">
                <a:solidFill>
                  <a:srgbClr val="464886"/>
                </a:solidFill>
              </a:rPr>
              <a:t>Modificaciones en CSS</a:t>
            </a:r>
          </a:p>
          <a:p>
            <a:endParaRPr lang="es-ES" dirty="0"/>
          </a:p>
        </p:txBody>
      </p:sp>
      <p:pic>
        <p:nvPicPr>
          <p:cNvPr id="3" name="5 (1)">
            <a:hlinkClick r:id="" action="ppaction://media"/>
            <a:extLst>
              <a:ext uri="{FF2B5EF4-FFF2-40B4-BE49-F238E27FC236}">
                <a16:creationId xmlns:a16="http://schemas.microsoft.com/office/drawing/2014/main" id="{81B53117-12F1-4A25-AAA3-064C892A536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096000" y="72310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362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15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id="{983C016A-4697-413B-B3E2-061C572CD8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>
                <a:solidFill>
                  <a:srgbClr val="464886"/>
                </a:solidFill>
                <a:latin typeface="Bahnschrift" panose="020B0502040204020203" pitchFamily="34" charset="0"/>
              </a:rPr>
              <a:t>INTERFAZ USUARIO</a:t>
            </a:r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A7A79FC6-63CB-44AE-8648-CDEA7B92CC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>
                <a:solidFill>
                  <a:srgbClr val="464886"/>
                </a:solidFill>
              </a:rPr>
              <a:t>Inicio</a:t>
            </a:r>
          </a:p>
          <a:p>
            <a:r>
              <a:rPr lang="es-ES" dirty="0">
                <a:solidFill>
                  <a:srgbClr val="464886"/>
                </a:solidFill>
              </a:rPr>
              <a:t>Evalúate</a:t>
            </a:r>
          </a:p>
          <a:p>
            <a:r>
              <a:rPr lang="es-ES" dirty="0">
                <a:solidFill>
                  <a:srgbClr val="464886"/>
                </a:solidFill>
              </a:rPr>
              <a:t>A jugar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87308960-9DF8-42B4-8827-9CFB23C9C40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47191" y="1825625"/>
            <a:ext cx="5799319" cy="3971492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9568599A-7426-4DF0-9A95-1F4E275EA97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67890" y="1811481"/>
            <a:ext cx="5792785" cy="399978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920A6777-B522-4CA4-8E7E-A8E0B372745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397332" y="1825625"/>
            <a:ext cx="6316921" cy="3971492"/>
          </a:xfrm>
          <a:prstGeom prst="rect">
            <a:avLst/>
          </a:prstGeom>
        </p:spPr>
      </p:pic>
      <p:pic>
        <p:nvPicPr>
          <p:cNvPr id="9" name="2">
            <a:hlinkClick r:id="" action="ppaction://media"/>
            <a:extLst>
              <a:ext uri="{FF2B5EF4-FFF2-40B4-BE49-F238E27FC236}">
                <a16:creationId xmlns:a16="http://schemas.microsoft.com/office/drawing/2014/main" id="{2178622E-9EC0-43F2-A3A7-08056A9647C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5486400" y="723106"/>
            <a:ext cx="609600" cy="609600"/>
          </a:xfrm>
          <a:prstGeom prst="rect">
            <a:avLst/>
          </a:prstGeom>
        </p:spPr>
      </p:pic>
      <p:pic>
        <p:nvPicPr>
          <p:cNvPr id="10" name="3">
            <a:hlinkClick r:id="" action="ppaction://media"/>
            <a:extLst>
              <a:ext uri="{FF2B5EF4-FFF2-40B4-BE49-F238E27FC236}">
                <a16:creationId xmlns:a16="http://schemas.microsoft.com/office/drawing/2014/main" id="{E94BB7C5-01A3-45FF-A7B2-F0C2AFFB7C92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6337496" y="723106"/>
            <a:ext cx="609600" cy="609600"/>
          </a:xfrm>
          <a:prstGeom prst="rect">
            <a:avLst/>
          </a:prstGeom>
        </p:spPr>
      </p:pic>
      <p:pic>
        <p:nvPicPr>
          <p:cNvPr id="11" name="4">
            <a:hlinkClick r:id="" action="ppaction://media"/>
            <a:extLst>
              <a:ext uri="{FF2B5EF4-FFF2-40B4-BE49-F238E27FC236}">
                <a16:creationId xmlns:a16="http://schemas.microsoft.com/office/drawing/2014/main" id="{27B7D065-76B2-4FD9-9829-2E5951029A6D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7384952" y="72310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552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58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584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412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1416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9704"/>
                            </p:stCondLst>
                            <p:childTnLst>
                              <p:par>
                                <p:cTn id="1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2196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 showWhenStopped="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 numSld="999" showWhenStopped="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id="{983C016A-4697-413B-B3E2-061C572CD8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>
                <a:solidFill>
                  <a:srgbClr val="464886"/>
                </a:solidFill>
                <a:latin typeface="Bahnschrift" panose="020B0502040204020203" pitchFamily="34" charset="0"/>
              </a:rPr>
              <a:t>INTERFAZ USUARIO</a:t>
            </a:r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A7A79FC6-63CB-44AE-8648-CDEA7B92CC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>
                <a:solidFill>
                  <a:srgbClr val="464886"/>
                </a:solidFill>
              </a:rPr>
              <a:t>Material extra</a:t>
            </a:r>
          </a:p>
          <a:p>
            <a:r>
              <a:rPr lang="es-ES" dirty="0">
                <a:solidFill>
                  <a:srgbClr val="464886"/>
                </a:solidFill>
              </a:rPr>
              <a:t>Contacto</a:t>
            </a:r>
          </a:p>
          <a:p>
            <a:r>
              <a:rPr lang="es-ES" dirty="0">
                <a:solidFill>
                  <a:srgbClr val="464886"/>
                </a:solidFill>
              </a:rPr>
              <a:t>Login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D95CEAA-8F08-4DFE-B0C2-2506607702EA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t="4005"/>
          <a:stretch/>
        </p:blipFill>
        <p:spPr>
          <a:xfrm>
            <a:off x="2741422" y="2208312"/>
            <a:ext cx="5767146" cy="2333384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635B7BFD-CE90-448D-867A-6568BC5B024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773711" y="4541696"/>
            <a:ext cx="5702569" cy="2211744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870C2FC4-DA4C-46A4-94B6-8CD529995A61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3346" t="14733" r="3065"/>
          <a:stretch/>
        </p:blipFill>
        <p:spPr>
          <a:xfrm>
            <a:off x="2460850" y="2208312"/>
            <a:ext cx="6201769" cy="4380057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2E87C23D-A6B8-4E07-99C3-231955FFC235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l="19148" r="23907"/>
          <a:stretch/>
        </p:blipFill>
        <p:spPr>
          <a:xfrm>
            <a:off x="2460850" y="2208312"/>
            <a:ext cx="6201769" cy="4545128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0C724492-C041-4DB3-A422-23F12E7F42C4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l="23609" t="1270" r="12374" b="-1270"/>
          <a:stretch/>
        </p:blipFill>
        <p:spPr>
          <a:xfrm>
            <a:off x="3305908" y="2316846"/>
            <a:ext cx="5202660" cy="4271523"/>
          </a:xfrm>
          <a:prstGeom prst="rect">
            <a:avLst/>
          </a:prstGeom>
        </p:spPr>
      </p:pic>
      <p:pic>
        <p:nvPicPr>
          <p:cNvPr id="10" name="5">
            <a:hlinkClick r:id="" action="ppaction://media"/>
            <a:extLst>
              <a:ext uri="{FF2B5EF4-FFF2-40B4-BE49-F238E27FC236}">
                <a16:creationId xmlns:a16="http://schemas.microsoft.com/office/drawing/2014/main" id="{821C76A0-E6A1-4B5B-A5E6-D2E5C6EA4E7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5602438" y="639548"/>
            <a:ext cx="609600" cy="609600"/>
          </a:xfrm>
          <a:prstGeom prst="rect">
            <a:avLst/>
          </a:prstGeom>
        </p:spPr>
      </p:pic>
      <p:pic>
        <p:nvPicPr>
          <p:cNvPr id="11" name="6">
            <a:hlinkClick r:id="" action="ppaction://media"/>
            <a:extLst>
              <a:ext uri="{FF2B5EF4-FFF2-40B4-BE49-F238E27FC236}">
                <a16:creationId xmlns:a16="http://schemas.microsoft.com/office/drawing/2014/main" id="{A1222713-304E-44BB-84AB-3C9C45BD85E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6568267" y="639548"/>
            <a:ext cx="609600" cy="609600"/>
          </a:xfrm>
          <a:prstGeom prst="rect">
            <a:avLst/>
          </a:prstGeom>
        </p:spPr>
      </p:pic>
      <p:pic>
        <p:nvPicPr>
          <p:cNvPr id="12" name="7">
            <a:hlinkClick r:id="" action="ppaction://media"/>
            <a:extLst>
              <a:ext uri="{FF2B5EF4-FFF2-40B4-BE49-F238E27FC236}">
                <a16:creationId xmlns:a16="http://schemas.microsoft.com/office/drawing/2014/main" id="{F0920B47-1955-402B-97CB-03CD718363A8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7363156" y="676615"/>
            <a:ext cx="609600" cy="609600"/>
          </a:xfrm>
          <a:prstGeom prst="rect">
            <a:avLst/>
          </a:prstGeom>
        </p:spPr>
      </p:pic>
      <p:pic>
        <p:nvPicPr>
          <p:cNvPr id="13" name="8">
            <a:hlinkClick r:id="" action="ppaction://media"/>
            <a:extLst>
              <a:ext uri="{FF2B5EF4-FFF2-40B4-BE49-F238E27FC236}">
                <a16:creationId xmlns:a16="http://schemas.microsoft.com/office/drawing/2014/main" id="{C4236658-596E-4E24-9D65-E6CD93F7C850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8328985" y="68692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989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35904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6404"/>
                            </p:stCondLst>
                            <p:childTnLst>
                              <p:par>
                                <p:cTn id="1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23616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6404"/>
                            </p:stCondLst>
                            <p:childTnLst>
                              <p:par>
                                <p:cTn id="18" presetID="1" presetClass="mediacall" presetSubtype="0" fill="hold" nodeType="afterEffect">
                                  <p:stCondLst>
                                    <p:cond delay="228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2608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25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1904"/>
                            </p:stCondLst>
                            <p:childTnLst>
                              <p:par>
                                <p:cTn id="24" presetID="1" presetClass="mediacall" presetSubtype="0" fill="hold" nodeType="afterEffect">
                                  <p:stCondLst>
                                    <p:cond delay="227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25248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262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307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 numSld="999" showWhenStopped="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 numSld="999" showWhenStopped="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 numSld="999" showWhenStopped="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id="{983C016A-4697-413B-B3E2-061C572CD8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>
                <a:solidFill>
                  <a:srgbClr val="464886"/>
                </a:solidFill>
                <a:latin typeface="Bahnschrift" panose="020B0502040204020203" pitchFamily="34" charset="0"/>
              </a:rPr>
              <a:t>BASE DE DATOS</a:t>
            </a:r>
          </a:p>
        </p:txBody>
      </p:sp>
      <p:pic>
        <p:nvPicPr>
          <p:cNvPr id="4" name="9">
            <a:hlinkClick r:id="" action="ppaction://media"/>
            <a:extLst>
              <a:ext uri="{FF2B5EF4-FFF2-40B4-BE49-F238E27FC236}">
                <a16:creationId xmlns:a16="http://schemas.microsoft.com/office/drawing/2014/main" id="{88EDA03B-93C5-4E48-A6FE-4D8BED36F97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968254" y="723106"/>
            <a:ext cx="609600" cy="609600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5942881A-9DC5-4217-AD35-546E8F4DECC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15920"/>
          <a:stretch/>
        </p:blipFill>
        <p:spPr>
          <a:xfrm>
            <a:off x="514035" y="2194559"/>
            <a:ext cx="7895468" cy="3502856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26DDB159-2BEC-4BCA-A006-EF159B1030F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8464" t="9366" r="27876" b="11285"/>
          <a:stretch/>
        </p:blipFill>
        <p:spPr>
          <a:xfrm>
            <a:off x="364270" y="1456005"/>
            <a:ext cx="8194997" cy="4979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350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68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286</TotalTime>
  <Words>122</Words>
  <Application>Microsoft Office PowerPoint</Application>
  <PresentationFormat>Panorámica</PresentationFormat>
  <Paragraphs>60</Paragraphs>
  <Slides>10</Slides>
  <Notes>0</Notes>
  <HiddenSlides>0</HiddenSlides>
  <MMClips>15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5" baseType="lpstr">
      <vt:lpstr>Arial</vt:lpstr>
      <vt:lpstr>Bahnschrift</vt:lpstr>
      <vt:lpstr>Calibri</vt:lpstr>
      <vt:lpstr>Calibri Light</vt:lpstr>
      <vt:lpstr>Tema de Office</vt:lpstr>
      <vt:lpstr>INDICE Y MOTIVACIÓN</vt:lpstr>
      <vt:lpstr>OBJETIVOS</vt:lpstr>
      <vt:lpstr>ESTUDIO DE MERCADO</vt:lpstr>
      <vt:lpstr>ESTRUCTURA WEB</vt:lpstr>
      <vt:lpstr>SOFTWARE UTILIZADO</vt:lpstr>
      <vt:lpstr>PLUGINS Y ESTILOS</vt:lpstr>
      <vt:lpstr>INTERFAZ USUARIO</vt:lpstr>
      <vt:lpstr>INTERFAZ USUARIO</vt:lpstr>
      <vt:lpstr>BASE DE DATOS</vt:lpstr>
      <vt:lpstr>CONCLUSIONES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Marta</dc:creator>
  <cp:lastModifiedBy>Marta</cp:lastModifiedBy>
  <cp:revision>40</cp:revision>
  <dcterms:created xsi:type="dcterms:W3CDTF">2018-06-22T17:03:39Z</dcterms:created>
  <dcterms:modified xsi:type="dcterms:W3CDTF">2018-06-22T21:55:43Z</dcterms:modified>
</cp:coreProperties>
</file>