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9" r:id="rId4"/>
    <p:sldId id="301" r:id="rId5"/>
    <p:sldId id="273" r:id="rId6"/>
    <p:sldId id="299" r:id="rId7"/>
    <p:sldId id="298" r:id="rId8"/>
    <p:sldId id="268" r:id="rId9"/>
    <p:sldId id="303" r:id="rId10"/>
    <p:sldId id="302" r:id="rId11"/>
    <p:sldId id="300" r:id="rId12"/>
    <p:sldId id="269" r:id="rId13"/>
    <p:sldId id="270" r:id="rId14"/>
    <p:sldId id="296" r:id="rId15"/>
    <p:sldId id="297" r:id="rId16"/>
    <p:sldId id="292" r:id="rId17"/>
    <p:sldId id="291" r:id="rId18"/>
    <p:sldId id="281" r:id="rId19"/>
    <p:sldId id="280" r:id="rId20"/>
    <p:sldId id="261" r:id="rId21"/>
    <p:sldId id="284" r:id="rId22"/>
    <p:sldId id="289" r:id="rId23"/>
    <p:sldId id="283" r:id="rId24"/>
    <p:sldId id="287" r:id="rId25"/>
    <p:sldId id="288" r:id="rId26"/>
    <p:sldId id="282" r:id="rId27"/>
    <p:sldId id="271" r:id="rId28"/>
    <p:sldId id="293" r:id="rId29"/>
    <p:sldId id="294" r:id="rId30"/>
    <p:sldId id="267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4648"/>
  </p:normalViewPr>
  <p:slideViewPr>
    <p:cSldViewPr snapToGrid="0" snapToObjects="1">
      <p:cViewPr varScale="1">
        <p:scale>
          <a:sx n="142" d="100"/>
          <a:sy n="142" d="100"/>
        </p:scale>
        <p:origin x="9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148" marR="0" lvl="1" indent="-174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6296" marR="0" lvl="2" indent="-349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4444" marR="0" lvl="3" indent="-524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2592" marR="0" lvl="4" indent="-699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0739" marR="0" lvl="5" indent="-873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48887" marR="0" lvl="6" indent="-1048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57036" marR="0" lvl="7" indent="-1223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65182" marR="0" lvl="8" indent="-128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148" marR="0" lvl="1" indent="-174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6296" marR="0" lvl="2" indent="-349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4444" marR="0" lvl="3" indent="-524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2592" marR="0" lvl="4" indent="-699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0739" marR="0" lvl="5" indent="-873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48887" marR="0" lvl="6" indent="-1048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57036" marR="0" lvl="7" indent="-1223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65182" marR="0" lvl="8" indent="-128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8148" marR="0" lvl="1" indent="-174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6296" marR="0" lvl="2" indent="-349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4444" marR="0" lvl="3" indent="-524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2592" marR="0" lvl="4" indent="-699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0739" marR="0" lvl="5" indent="-873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48887" marR="0" lvl="6" indent="-1048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57036" marR="0" lvl="7" indent="-1223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65182" marR="0" lvl="8" indent="-128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1867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5935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4636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9179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8638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1178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6176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7841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511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5722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7648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5977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72895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739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50648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06098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92081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48811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78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268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0060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1011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8371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4221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470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uoc.edu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78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1230714" y="3289563"/>
            <a:ext cx="60810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1130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23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08147" marR="0" lvl="1" indent="-1747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6296" marR="0" lvl="2" indent="-3496" algn="ctr" rtl="0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4443" marR="0" lvl="3" indent="-5243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2591" marR="0" lvl="4" indent="-6991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0738" marR="0" lvl="5" indent="-8738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48886" marR="0" lvl="6" indent="-10486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57036" marR="0" lvl="7" indent="-12236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65182" marR="0" lvl="8" indent="-1282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Shape 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3132" y="225229"/>
            <a:ext cx="914400" cy="68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/>
          <p:nvPr/>
        </p:nvSpPr>
        <p:spPr>
          <a:xfrm>
            <a:off x="233132" y="3255177"/>
            <a:ext cx="914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1215411" y="3246251"/>
            <a:ext cx="7679100" cy="456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>
            <a:hlinkClick r:id="rId3"/>
          </p:cNvPr>
          <p:cNvSpPr txBox="1"/>
          <p:nvPr/>
        </p:nvSpPr>
        <p:spPr>
          <a:xfrm>
            <a:off x="144095" y="3248838"/>
            <a:ext cx="718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lang="es-ES" sz="11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uoc.edu</a:t>
            </a:r>
            <a:endParaRPr sz="1100" b="0" i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1213636" y="877438"/>
            <a:ext cx="332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4614061" y="877437"/>
            <a:ext cx="428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1215412" y="234949"/>
            <a:ext cx="332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4615837" y="234948"/>
            <a:ext cx="428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233132" y="4885603"/>
            <a:ext cx="914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1215411" y="4876677"/>
            <a:ext cx="7679100" cy="456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ctrTitle"/>
          </p:nvPr>
        </p:nvSpPr>
        <p:spPr>
          <a:xfrm>
            <a:off x="1215399" y="891125"/>
            <a:ext cx="6816600" cy="21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3" name="Shape 43"/>
          <p:cNvPicPr preferRelativeResize="0"/>
          <p:nvPr/>
        </p:nvPicPr>
        <p:blipFill rotWithShape="1">
          <a:blip r:embed="rId4">
            <a:alphaModFix/>
          </a:blip>
          <a:srcRect b="-13791"/>
          <a:stretch/>
        </p:blipFill>
        <p:spPr>
          <a:xfrm>
            <a:off x="1213625" y="298800"/>
            <a:ext cx="138360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ex">
  <p:cSld name="index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rot="10800000" flipH="1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149016" y="1443285"/>
            <a:ext cx="1396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78"/>
              </a:buClr>
              <a:buFont typeface="Arial"/>
              <a:buNone/>
            </a:pPr>
            <a:r>
              <a:rPr lang="es-ES" sz="3200" b="1" i="0" dirty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Índice</a:t>
            </a:r>
            <a:endParaRPr sz="3200" b="1" i="0" dirty="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814951" y="1711275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814951" y="1890187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814951" y="2072740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4814951" y="2251652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5"/>
          </p:nvPr>
        </p:nvSpPr>
        <p:spPr>
          <a:xfrm>
            <a:off x="8252586" y="1606919"/>
            <a:ext cx="6786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r" rtl="0">
              <a:spcBef>
                <a:spcPts val="240"/>
              </a:spcBef>
              <a:spcAft>
                <a:spcPts val="0"/>
              </a:spcAft>
              <a:buClr>
                <a:srgbClr val="73EDFF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/>
          <p:nvPr/>
        </p:nvSpPr>
        <p:spPr>
          <a:xfrm>
            <a:off x="220302" y="1490484"/>
            <a:ext cx="86367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8147" marR="0" lvl="1" indent="-174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6296" marR="0" lvl="2" indent="-349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4443" marR="0" lvl="3" indent="-524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2591" marR="0" lvl="4" indent="-699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0738" marR="0" lvl="5" indent="-87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48886" marR="0" lvl="6" indent="-1048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57036" marR="0" lvl="7" indent="-1223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65182" marR="0" lvl="8" indent="-128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6"/>
          </p:nvPr>
        </p:nvSpPr>
        <p:spPr>
          <a:xfrm>
            <a:off x="4566391" y="1559239"/>
            <a:ext cx="35664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7"/>
          </p:nvPr>
        </p:nvSpPr>
        <p:spPr>
          <a:xfrm>
            <a:off x="4814951" y="2762200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8"/>
          </p:nvPr>
        </p:nvSpPr>
        <p:spPr>
          <a:xfrm>
            <a:off x="4814951" y="2941112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9"/>
          </p:nvPr>
        </p:nvSpPr>
        <p:spPr>
          <a:xfrm>
            <a:off x="4814951" y="3123665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3"/>
          </p:nvPr>
        </p:nvSpPr>
        <p:spPr>
          <a:xfrm>
            <a:off x="4814951" y="3302577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4"/>
          </p:nvPr>
        </p:nvSpPr>
        <p:spPr>
          <a:xfrm>
            <a:off x="8252586" y="2650096"/>
            <a:ext cx="678600" cy="1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r" rtl="0">
              <a:spcBef>
                <a:spcPts val="240"/>
              </a:spcBef>
              <a:spcAft>
                <a:spcPts val="0"/>
              </a:spcAft>
              <a:buClr>
                <a:srgbClr val="73EDFF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3ED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5"/>
          </p:nvPr>
        </p:nvSpPr>
        <p:spPr>
          <a:xfrm>
            <a:off x="4566391" y="2610164"/>
            <a:ext cx="35664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6"/>
          </p:nvPr>
        </p:nvSpPr>
        <p:spPr>
          <a:xfrm>
            <a:off x="4814951" y="3832175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7"/>
          </p:nvPr>
        </p:nvSpPr>
        <p:spPr>
          <a:xfrm>
            <a:off x="4814951" y="4011087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8"/>
          </p:nvPr>
        </p:nvSpPr>
        <p:spPr>
          <a:xfrm>
            <a:off x="4814951" y="4193640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9"/>
          </p:nvPr>
        </p:nvSpPr>
        <p:spPr>
          <a:xfrm>
            <a:off x="4814951" y="4372552"/>
            <a:ext cx="33630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0"/>
          </p:nvPr>
        </p:nvSpPr>
        <p:spPr>
          <a:xfrm>
            <a:off x="8252575" y="3599178"/>
            <a:ext cx="67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r" rtl="0">
              <a:spcBef>
                <a:spcPts val="0"/>
              </a:spcBef>
              <a:spcAft>
                <a:spcPts val="0"/>
              </a:spcAft>
              <a:buClr>
                <a:srgbClr val="73EDFF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1"/>
          </p:nvPr>
        </p:nvSpPr>
        <p:spPr>
          <a:xfrm>
            <a:off x="4566391" y="3680139"/>
            <a:ext cx="3566400" cy="1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eta D">
  <p:cSld name="Portadeta D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8147" marR="0" lvl="1" indent="-174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6296" marR="0" lvl="2" indent="-349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4443" marR="0" lvl="3" indent="-524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2591" marR="0" lvl="4" indent="-699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0738" marR="0" lvl="5" indent="-87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48886" marR="0" lvl="6" indent="-1048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57036" marR="0" lvl="7" indent="-1223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65182" marR="0" lvl="8" indent="-128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96" name="Shape 96"/>
          <p:cNvSpPr/>
          <p:nvPr/>
        </p:nvSpPr>
        <p:spPr>
          <a:xfrm rot="10800000" flipH="1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215968" y="1490484"/>
            <a:ext cx="86760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233132" y="1642881"/>
            <a:ext cx="21744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9444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56925" y="1774700"/>
            <a:ext cx="4476000" cy="24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007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0078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0078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0078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0078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0078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0078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0078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00007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ior - Títol Llistat">
  <p:cSld name="Interior - Títol Llista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66392" y="1505088"/>
            <a:ext cx="4328400" cy="3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8147" marR="0" lvl="1" indent="-174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6296" marR="0" lvl="2" indent="-349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4443" marR="0" lvl="3" indent="-524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2591" marR="0" lvl="4" indent="-699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0738" marR="0" lvl="5" indent="-87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48886" marR="0" lvl="6" indent="-1048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57036" marR="0" lvl="7" indent="-1223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65182" marR="0" lvl="8" indent="-128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215968" y="1453067"/>
            <a:ext cx="4284900" cy="3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3"/>
          </p:nvPr>
        </p:nvSpPr>
        <p:spPr>
          <a:xfrm>
            <a:off x="220302" y="653992"/>
            <a:ext cx="5820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4"/>
          </p:nvPr>
        </p:nvSpPr>
        <p:spPr>
          <a:xfrm>
            <a:off x="856500" y="653992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/>
          <p:nvPr/>
        </p:nvSpPr>
        <p:spPr>
          <a:xfrm rot="10800000" flipH="1">
            <a:off x="149016" y="1443139"/>
            <a:ext cx="8850000" cy="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215968" y="1490484"/>
            <a:ext cx="86760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4505124" y="1425112"/>
            <a:ext cx="61200" cy="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portada">
  <p:cSld name="Contraportada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78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28804" y="0"/>
            <a:ext cx="1715100" cy="11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/>
          <p:nvPr/>
        </p:nvSpPr>
        <p:spPr>
          <a:xfrm>
            <a:off x="224188" y="877438"/>
            <a:ext cx="332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225964" y="234949"/>
            <a:ext cx="332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224188" y="4857927"/>
            <a:ext cx="3320400" cy="360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188" y="298396"/>
            <a:ext cx="1164300" cy="2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10023B-A599-444C-9E95-E581C73475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4012" y="2140791"/>
            <a:ext cx="268448" cy="268448"/>
          </a:xfrm>
          <a:prstGeom prst="rect">
            <a:avLst/>
          </a:prstGeom>
        </p:spPr>
      </p:pic>
      <p:pic>
        <p:nvPicPr>
          <p:cNvPr id="191" name="Shape 19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185" y="1368514"/>
            <a:ext cx="198900" cy="1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87302" y="1044933"/>
            <a:ext cx="30573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94" name="Shape 194"/>
          <p:cNvSpPr txBox="1">
            <a:spLocks noGrp="1"/>
          </p:cNvSpPr>
          <p:nvPr>
            <p:ph type="body" idx="2"/>
          </p:nvPr>
        </p:nvSpPr>
        <p:spPr>
          <a:xfrm>
            <a:off x="487302" y="1300842"/>
            <a:ext cx="30573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339B4B-91D8-7045-8D1A-C0F70C5C1DE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2669" y="1596392"/>
            <a:ext cx="254000" cy="254000"/>
          </a:xfrm>
          <a:prstGeom prst="rect">
            <a:avLst/>
          </a:prstGeom>
        </p:spPr>
      </p:pic>
      <p:sp>
        <p:nvSpPr>
          <p:cNvPr id="195" name="Shape 195"/>
          <p:cNvSpPr txBox="1">
            <a:spLocks noGrp="1"/>
          </p:cNvSpPr>
          <p:nvPr>
            <p:ph type="body" idx="3"/>
          </p:nvPr>
        </p:nvSpPr>
        <p:spPr>
          <a:xfrm>
            <a:off x="487302" y="1552302"/>
            <a:ext cx="30573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</a:defRPr>
            </a:lvl1pPr>
            <a:lvl2pPr lvl="1" algn="r">
              <a:buNone/>
              <a:defRPr sz="1300">
                <a:solidFill>
                  <a:schemeClr val="lt1"/>
                </a:solidFill>
              </a:defRPr>
            </a:lvl2pPr>
            <a:lvl3pPr lvl="2" algn="r">
              <a:buNone/>
              <a:defRPr sz="1300">
                <a:solidFill>
                  <a:schemeClr val="lt1"/>
                </a:solidFill>
              </a:defRPr>
            </a:lvl3pPr>
            <a:lvl4pPr lvl="3" algn="r">
              <a:buNone/>
              <a:defRPr sz="1300">
                <a:solidFill>
                  <a:schemeClr val="lt1"/>
                </a:solidFill>
              </a:defRPr>
            </a:lvl4pPr>
            <a:lvl5pPr lvl="4" algn="r">
              <a:buNone/>
              <a:defRPr sz="1300">
                <a:solidFill>
                  <a:schemeClr val="lt1"/>
                </a:solidFill>
              </a:defRPr>
            </a:lvl5pPr>
            <a:lvl6pPr lvl="5" algn="r">
              <a:buNone/>
              <a:defRPr sz="1300">
                <a:solidFill>
                  <a:schemeClr val="lt1"/>
                </a:solidFill>
              </a:defRPr>
            </a:lvl6pPr>
            <a:lvl7pPr lvl="6" algn="r">
              <a:buNone/>
              <a:defRPr sz="1300">
                <a:solidFill>
                  <a:schemeClr val="lt1"/>
                </a:solidFill>
              </a:defRPr>
            </a:lvl7pPr>
            <a:lvl8pPr lvl="7" algn="r">
              <a:buNone/>
              <a:defRPr sz="1300">
                <a:solidFill>
                  <a:schemeClr val="lt1"/>
                </a:solidFill>
              </a:defRPr>
            </a:lvl8pPr>
            <a:lvl9pPr lvl="8" algn="r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43EAA81-F3B1-0D42-9AD4-CE66299C4A6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04440" y="1843150"/>
            <a:ext cx="287593" cy="28759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uoc.edu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0302" y="233215"/>
            <a:ext cx="597300" cy="44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867333" y="239628"/>
            <a:ext cx="1485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2407531" y="240020"/>
            <a:ext cx="32154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3">
            <a:hlinkClick r:id="rId8"/>
          </p:cNvPr>
          <p:cNvSpPr txBox="1"/>
          <p:nvPr/>
        </p:nvSpPr>
        <p:spPr>
          <a:xfrm>
            <a:off x="6780118" y="268820"/>
            <a:ext cx="9864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uoc.edu</a:t>
            </a:r>
            <a:endParaRPr sz="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220302" y="4889471"/>
            <a:ext cx="86760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5684192" y="233213"/>
            <a:ext cx="10308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6770042" y="235108"/>
            <a:ext cx="10308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7855400" y="235108"/>
            <a:ext cx="10308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5684192" y="652286"/>
            <a:ext cx="10308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6770042" y="654181"/>
            <a:ext cx="10308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7855400" y="654181"/>
            <a:ext cx="10308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2407531" y="652286"/>
            <a:ext cx="32154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867333" y="654181"/>
            <a:ext cx="14853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2407531" y="1490485"/>
            <a:ext cx="32154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5684191" y="1490484"/>
            <a:ext cx="32022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220302" y="1490485"/>
            <a:ext cx="2132400" cy="28800"/>
          </a:xfrm>
          <a:prstGeom prst="rect">
            <a:avLst/>
          </a:prstGeom>
          <a:solidFill>
            <a:srgbClr val="73E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08147" marR="0" lvl="1" indent="-174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6296" marR="0" lvl="2" indent="-349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4443" marR="0" lvl="3" indent="-524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2591" marR="0" lvl="4" indent="-699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0738" marR="0" lvl="5" indent="-873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48886" marR="0" lvl="6" indent="-1048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57036" marR="0" lvl="7" indent="-1223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65182" marR="0" lvl="8" indent="-128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0" u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0" u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0" u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0" u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0" u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0" u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0" u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0" u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0" u="none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9">
            <a:alphaModFix/>
          </a:blip>
          <a:srcRect r="-11731" b="-11731"/>
          <a:stretch/>
        </p:blipFill>
        <p:spPr>
          <a:xfrm>
            <a:off x="867600" y="287650"/>
            <a:ext cx="1089000" cy="272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in/carlosejimenez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estratic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subTitle" idx="1"/>
          </p:nvPr>
        </p:nvSpPr>
        <p:spPr>
          <a:xfrm>
            <a:off x="567323" y="2688924"/>
            <a:ext cx="8164301" cy="13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Una perspectiva desde la Ciencia de Datos   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</p:txBody>
      </p:sp>
      <p:sp>
        <p:nvSpPr>
          <p:cNvPr id="203" name="Shape 203"/>
          <p:cNvSpPr txBox="1">
            <a:spLocks noGrp="1"/>
          </p:cNvSpPr>
          <p:nvPr>
            <p:ph type="ctrTitle"/>
          </p:nvPr>
        </p:nvSpPr>
        <p:spPr>
          <a:xfrm>
            <a:off x="251012" y="980775"/>
            <a:ext cx="8633011" cy="21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US" sz="2800" dirty="0"/>
              <a:t>Análisis predictivo de datos abiertos sobre el uso turístico del servicio de alquiler compartido de bicicletas de Nueva York</a:t>
            </a:r>
            <a:endParaRPr sz="2800" dirty="0"/>
          </a:p>
        </p:txBody>
      </p:sp>
      <p:sp>
        <p:nvSpPr>
          <p:cNvPr id="4" name="Shape 202">
            <a:extLst>
              <a:ext uri="{FF2B5EF4-FFF2-40B4-BE49-F238E27FC236}">
                <a16:creationId xmlns:a16="http://schemas.microsoft.com/office/drawing/2014/main" id="{D439CF4C-E9B5-7F41-8DF6-304D448B1063}"/>
              </a:ext>
            </a:extLst>
          </p:cNvPr>
          <p:cNvSpPr txBox="1">
            <a:spLocks/>
          </p:cNvSpPr>
          <p:nvPr/>
        </p:nvSpPr>
        <p:spPr>
          <a:xfrm>
            <a:off x="791442" y="3791580"/>
            <a:ext cx="8164301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1130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Georgia"/>
              <a:buNone/>
              <a:defRPr sz="23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08147" marR="0" lvl="1" indent="-174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16296" marR="0" lvl="2" indent="-3496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24443" marR="0" lvl="3" indent="-524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32591" marR="0" lvl="4" indent="-6991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40738" marR="0" lvl="5" indent="-873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48886" marR="0" lvl="6" indent="-1048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57036" marR="0" lvl="7" indent="-1223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65182" marR="0" lvl="8" indent="-128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/>
            <a:endParaRPr lang="es-ES" sz="1400" dirty="0"/>
          </a:p>
          <a:p>
            <a:pPr algn="r"/>
            <a:r>
              <a:rPr lang="es-ES" sz="1400" dirty="0"/>
              <a:t>Carlos E. Jiménez Gómez </a:t>
            </a:r>
          </a:p>
          <a:p>
            <a:pPr algn="r"/>
            <a:r>
              <a:rPr lang="es-ES" sz="1400" dirty="0"/>
              <a:t>Trabajo Final de Máster</a:t>
            </a:r>
          </a:p>
          <a:p>
            <a:pPr algn="r"/>
            <a:r>
              <a:rPr lang="es-ES" sz="1400" dirty="0"/>
              <a:t>Máster Universitario en Ciencia de Datos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56925" y="1774700"/>
            <a:ext cx="5691216" cy="7072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Estado del arte</a:t>
            </a:r>
            <a:endParaRPr dirty="0"/>
          </a:p>
        </p:txBody>
      </p:sp>
      <p:sp>
        <p:nvSpPr>
          <p:cNvPr id="5" name="Shape 227">
            <a:extLst>
              <a:ext uri="{FF2B5EF4-FFF2-40B4-BE49-F238E27FC236}">
                <a16:creationId xmlns:a16="http://schemas.microsoft.com/office/drawing/2014/main" id="{2265FCAD-6D00-C34E-A6AE-5FF76727C8D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0" i="0" dirty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15/06/2018</a:t>
            </a:r>
            <a:endParaRPr sz="800" b="0" i="0" dirty="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3363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  <p:sp>
        <p:nvSpPr>
          <p:cNvPr id="10" name="Shape 265">
            <a:extLst>
              <a:ext uri="{FF2B5EF4-FFF2-40B4-BE49-F238E27FC236}">
                <a16:creationId xmlns:a16="http://schemas.microsoft.com/office/drawing/2014/main" id="{A8DDCEF0-9961-DE4C-A041-B35EFB17F419}"/>
              </a:ext>
            </a:extLst>
          </p:cNvPr>
          <p:cNvSpPr txBox="1">
            <a:spLocks/>
          </p:cNvSpPr>
          <p:nvPr/>
        </p:nvSpPr>
        <p:spPr>
          <a:xfrm>
            <a:off x="864798" y="663900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</a:pPr>
            <a:r>
              <a:rPr lang="es-ES" sz="1900" b="1" dirty="0">
                <a:solidFill>
                  <a:schemeClr val="dk2"/>
                </a:solidFill>
              </a:rPr>
              <a:t>Estado del arte</a:t>
            </a:r>
          </a:p>
        </p:txBody>
      </p:sp>
      <p:sp>
        <p:nvSpPr>
          <p:cNvPr id="7" name="Shape 326">
            <a:extLst>
              <a:ext uri="{FF2B5EF4-FFF2-40B4-BE49-F238E27FC236}">
                <a16:creationId xmlns:a16="http://schemas.microsoft.com/office/drawing/2014/main" id="{ECC61056-7981-F741-8087-BFB72B77E140}"/>
              </a:ext>
            </a:extLst>
          </p:cNvPr>
          <p:cNvSpPr txBox="1">
            <a:spLocks/>
          </p:cNvSpPr>
          <p:nvPr/>
        </p:nvSpPr>
        <p:spPr>
          <a:xfrm>
            <a:off x="646107" y="1504808"/>
            <a:ext cx="7895614" cy="25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/>
            <a:endParaRPr lang="es-ES" sz="1200" dirty="0"/>
          </a:p>
          <a:p>
            <a:pPr marL="457200" indent="-228600">
              <a:buClr>
                <a:schemeClr val="dk2"/>
              </a:buClr>
              <a:buSzPts val="1400"/>
            </a:pPr>
            <a:r>
              <a:rPr lang="es-ES" sz="1800" b="1" dirty="0">
                <a:solidFill>
                  <a:schemeClr val="dk2"/>
                </a:solidFill>
              </a:rPr>
              <a:t>Análisis - Machine </a:t>
            </a:r>
            <a:r>
              <a:rPr lang="es-ES" sz="1800" b="1" dirty="0" err="1">
                <a:solidFill>
                  <a:schemeClr val="dk2"/>
                </a:solidFill>
              </a:rPr>
              <a:t>Learning</a:t>
            </a:r>
            <a:endParaRPr lang="es-US" sz="1800" b="1" dirty="0">
              <a:solidFill>
                <a:schemeClr val="dk2"/>
              </a:solidFill>
            </a:endParaRPr>
          </a:p>
          <a:p>
            <a:pPr marL="571500" lvl="0" indent="-342900" algn="just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chemeClr val="dk2"/>
                </a:solidFill>
              </a:rPr>
              <a:t>Martins</a:t>
            </a:r>
            <a:r>
              <a:rPr lang="es-ES" dirty="0">
                <a:solidFill>
                  <a:schemeClr val="dk2"/>
                </a:solidFill>
              </a:rPr>
              <a:t> et al., (2015); Feng y Wang (2017). </a:t>
            </a:r>
            <a:r>
              <a:rPr lang="es-ES" dirty="0" err="1">
                <a:solidFill>
                  <a:schemeClr val="dk2"/>
                </a:solidFill>
              </a:rPr>
              <a:t>Random</a:t>
            </a:r>
            <a:r>
              <a:rPr lang="es-ES" dirty="0">
                <a:solidFill>
                  <a:schemeClr val="dk2"/>
                </a:solidFill>
              </a:rPr>
              <a:t> </a:t>
            </a:r>
            <a:r>
              <a:rPr lang="es-ES" dirty="0" err="1">
                <a:solidFill>
                  <a:schemeClr val="dk2"/>
                </a:solidFill>
              </a:rPr>
              <a:t>Forest</a:t>
            </a:r>
            <a:endParaRPr lang="es-US" dirty="0">
              <a:solidFill>
                <a:schemeClr val="dk2"/>
              </a:solidFill>
            </a:endParaRPr>
          </a:p>
          <a:p>
            <a:pPr marL="571500" lvl="0" indent="-342900" algn="just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chemeClr val="dk2"/>
                </a:solidFill>
              </a:rPr>
              <a:t>Thu</a:t>
            </a:r>
            <a:r>
              <a:rPr lang="es-ES" dirty="0">
                <a:solidFill>
                  <a:schemeClr val="dk2"/>
                </a:solidFill>
              </a:rPr>
              <a:t> et al., (2017); </a:t>
            </a:r>
            <a:r>
              <a:rPr lang="es-ES" dirty="0" err="1">
                <a:solidFill>
                  <a:schemeClr val="dk2"/>
                </a:solidFill>
              </a:rPr>
              <a:t>Liu</a:t>
            </a:r>
            <a:r>
              <a:rPr lang="es-ES" dirty="0">
                <a:solidFill>
                  <a:schemeClr val="dk2"/>
                </a:solidFill>
              </a:rPr>
              <a:t> et al. (2015). Red Neuronal Artificial </a:t>
            </a:r>
            <a:endParaRPr lang="es-US" dirty="0">
              <a:solidFill>
                <a:schemeClr val="dk2"/>
              </a:solidFill>
            </a:endParaRPr>
          </a:p>
          <a:p>
            <a:pPr marL="571500" lvl="0" indent="-342900" algn="just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chemeClr val="dk2"/>
                </a:solidFill>
              </a:rPr>
              <a:t>Datta</a:t>
            </a:r>
            <a:r>
              <a:rPr lang="es-ES" dirty="0">
                <a:solidFill>
                  <a:schemeClr val="dk2"/>
                </a:solidFill>
              </a:rPr>
              <a:t> (2014). </a:t>
            </a:r>
            <a:r>
              <a:rPr lang="es-ES" dirty="0" err="1">
                <a:solidFill>
                  <a:schemeClr val="dk2"/>
                </a:solidFill>
              </a:rPr>
              <a:t>AdaBoost</a:t>
            </a:r>
            <a:endParaRPr lang="es-US" dirty="0">
              <a:solidFill>
                <a:schemeClr val="dk2"/>
              </a:solidFill>
            </a:endParaRPr>
          </a:p>
          <a:p>
            <a:pPr marL="571500" lvl="0" indent="-342900" algn="just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chemeClr val="dk2"/>
                </a:solidFill>
              </a:rPr>
              <a:t>Nekkanti</a:t>
            </a:r>
            <a:r>
              <a:rPr lang="es-ES" dirty="0">
                <a:solidFill>
                  <a:schemeClr val="dk2"/>
                </a:solidFill>
              </a:rPr>
              <a:t> (2017). J48 </a:t>
            </a:r>
            <a:endParaRPr lang="es-US" dirty="0">
              <a:solidFill>
                <a:schemeClr val="dk2"/>
              </a:solidFill>
            </a:endParaRPr>
          </a:p>
          <a:p>
            <a:pPr marL="571500" lvl="0" indent="-342900" algn="just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chemeClr val="dk2"/>
                </a:solidFill>
              </a:rPr>
              <a:t>Nekkanti</a:t>
            </a:r>
            <a:r>
              <a:rPr lang="es-ES" dirty="0">
                <a:solidFill>
                  <a:schemeClr val="dk2"/>
                </a:solidFill>
              </a:rPr>
              <a:t> (2017); </a:t>
            </a:r>
            <a:r>
              <a:rPr lang="es-ES" dirty="0" err="1">
                <a:solidFill>
                  <a:schemeClr val="dk2"/>
                </a:solidFill>
              </a:rPr>
              <a:t>Martins</a:t>
            </a:r>
            <a:r>
              <a:rPr lang="es-ES" dirty="0">
                <a:solidFill>
                  <a:schemeClr val="dk2"/>
                </a:solidFill>
              </a:rPr>
              <a:t> et al. (2015). Utilizan </a:t>
            </a:r>
            <a:r>
              <a:rPr lang="es-ES" dirty="0" err="1">
                <a:solidFill>
                  <a:schemeClr val="dk2"/>
                </a:solidFill>
              </a:rPr>
              <a:t>Naive</a:t>
            </a:r>
            <a:r>
              <a:rPr lang="es-ES" dirty="0">
                <a:solidFill>
                  <a:schemeClr val="dk2"/>
                </a:solidFill>
              </a:rPr>
              <a:t> </a:t>
            </a:r>
            <a:r>
              <a:rPr lang="es-ES" dirty="0" err="1">
                <a:solidFill>
                  <a:schemeClr val="dk2"/>
                </a:solidFill>
              </a:rPr>
              <a:t>Bayes</a:t>
            </a:r>
            <a:r>
              <a:rPr lang="es-ES" dirty="0">
                <a:solidFill>
                  <a:schemeClr val="dk2"/>
                </a:solidFill>
              </a:rPr>
              <a:t> y Red Bayesiana</a:t>
            </a:r>
          </a:p>
          <a:p>
            <a:pPr marL="571500" lvl="0" indent="-342900" algn="just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2"/>
                </a:solidFill>
              </a:rPr>
              <a:t>No se profundiza en la segmentación por tipo de usuario</a:t>
            </a:r>
            <a:endParaRPr lang="es-US" dirty="0">
              <a:solidFill>
                <a:schemeClr val="dk2"/>
              </a:solidFill>
            </a:endParaRPr>
          </a:p>
          <a:p>
            <a:pPr marL="571500" lvl="0" indent="-342900" algn="just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2"/>
                </a:solidFill>
              </a:rPr>
              <a:t>Detalles generales sobre la preparación de datos</a:t>
            </a:r>
          </a:p>
          <a:p>
            <a:pPr marL="228600" lvl="0" indent="0" algn="just"/>
            <a:endParaRPr lang="es-US" dirty="0"/>
          </a:p>
          <a:p>
            <a:pPr marL="457200" indent="-228600">
              <a:buClr>
                <a:schemeClr val="dk2"/>
              </a:buClr>
              <a:buSzPts val="1400"/>
            </a:pPr>
            <a:r>
              <a:rPr lang="es-ES" sz="1800" b="1" dirty="0">
                <a:solidFill>
                  <a:schemeClr val="dk2"/>
                </a:solidFill>
              </a:rPr>
              <a:t>Organizacional - estratégico:</a:t>
            </a:r>
            <a:endParaRPr lang="es-US" sz="1800" b="1" dirty="0">
              <a:solidFill>
                <a:schemeClr val="dk2"/>
              </a:solidFill>
            </a:endParaRPr>
          </a:p>
          <a:p>
            <a:pPr marL="571500" indent="-342900" algn="just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2"/>
                </a:solidFill>
              </a:rPr>
              <a:t>Kaplan et al. (2014).  Ante un hipotético escenario de vacaciones, interés de los potenciales turistas en estos servicios</a:t>
            </a:r>
          </a:p>
          <a:p>
            <a:pPr marL="571500" indent="-342900" algn="just">
              <a:buClr>
                <a:schemeClr val="dk2"/>
              </a:buClr>
              <a:buSzPts val="1400"/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chemeClr val="dk2"/>
                </a:solidFill>
              </a:rPr>
              <a:t>Vogel</a:t>
            </a:r>
            <a:r>
              <a:rPr lang="es-ES" dirty="0">
                <a:solidFill>
                  <a:schemeClr val="dk2"/>
                </a:solidFill>
              </a:rPr>
              <a:t> et al. (2011). Patrones de comportamiento en los sistemas de uso de bicicleta para mejora de planificación estratégica y operativa.</a:t>
            </a:r>
            <a:endParaRPr lang="es-US" dirty="0">
              <a:solidFill>
                <a:schemeClr val="dk2"/>
              </a:solidFill>
            </a:endParaRPr>
          </a:p>
          <a:p>
            <a:pPr marL="228600"/>
            <a:endParaRPr lang="es-ES" sz="1200" dirty="0"/>
          </a:p>
        </p:txBody>
      </p:sp>
      <p:sp>
        <p:nvSpPr>
          <p:cNvPr id="6" name="Shape 227">
            <a:extLst>
              <a:ext uri="{FF2B5EF4-FFF2-40B4-BE49-F238E27FC236}">
                <a16:creationId xmlns:a16="http://schemas.microsoft.com/office/drawing/2014/main" id="{3D43D5E5-D041-F546-BB27-638F1EA103E8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0" i="0" dirty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15/06/2018</a:t>
            </a:r>
            <a:endParaRPr sz="800" b="0" i="0" dirty="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0791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12</a:t>
            </a:fld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56925" y="1774700"/>
            <a:ext cx="5691216" cy="7775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Técnicas utilizadas</a:t>
            </a:r>
            <a:endParaRPr dirty="0"/>
          </a:p>
        </p:txBody>
      </p:sp>
      <p:sp>
        <p:nvSpPr>
          <p:cNvPr id="5" name="Shape 227">
            <a:extLst>
              <a:ext uri="{FF2B5EF4-FFF2-40B4-BE49-F238E27FC236}">
                <a16:creationId xmlns:a16="http://schemas.microsoft.com/office/drawing/2014/main" id="{A8881261-69AC-E44C-9582-62CD1E99DB06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0" i="0" dirty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15/06/2018</a:t>
            </a:r>
            <a:endParaRPr sz="800" b="0" i="0" dirty="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6100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13</a:t>
            </a:fld>
            <a:endParaRPr/>
          </a:p>
        </p:txBody>
      </p:sp>
      <p:sp>
        <p:nvSpPr>
          <p:cNvPr id="9" name="Shape 326">
            <a:extLst>
              <a:ext uri="{FF2B5EF4-FFF2-40B4-BE49-F238E27FC236}">
                <a16:creationId xmlns:a16="http://schemas.microsoft.com/office/drawing/2014/main" id="{2DA03E34-F44F-0944-BBC1-3B9996AE3713}"/>
              </a:ext>
            </a:extLst>
          </p:cNvPr>
          <p:cNvSpPr txBox="1">
            <a:spLocks/>
          </p:cNvSpPr>
          <p:nvPr/>
        </p:nvSpPr>
        <p:spPr>
          <a:xfrm>
            <a:off x="759396" y="1561450"/>
            <a:ext cx="7895614" cy="25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algn="just">
              <a:buClr>
                <a:schemeClr val="dk2"/>
              </a:buClr>
              <a:buSzPts val="1400"/>
            </a:pPr>
            <a:r>
              <a:rPr lang="es-ES" sz="1600" b="1" dirty="0" err="1">
                <a:solidFill>
                  <a:schemeClr val="dk2"/>
                </a:solidFill>
              </a:rPr>
              <a:t>Preprocesado</a:t>
            </a:r>
            <a:r>
              <a:rPr lang="es-ES" sz="1600" b="1" dirty="0">
                <a:solidFill>
                  <a:schemeClr val="dk2"/>
                </a:solidFill>
              </a:rPr>
              <a:t>, preparación y almacenamiento de datos (R, </a:t>
            </a:r>
            <a:r>
              <a:rPr lang="es-ES" sz="1600" b="1" dirty="0" err="1">
                <a:solidFill>
                  <a:schemeClr val="dk2"/>
                </a:solidFill>
              </a:rPr>
              <a:t>PostgreSQL</a:t>
            </a:r>
            <a:r>
              <a:rPr lang="es-ES" sz="1600" b="1" dirty="0">
                <a:solidFill>
                  <a:schemeClr val="dk2"/>
                </a:solidFill>
              </a:rPr>
              <a:t>)</a:t>
            </a:r>
          </a:p>
          <a:p>
            <a:pPr marL="228600" algn="just">
              <a:buClr>
                <a:schemeClr val="dk2"/>
              </a:buClr>
              <a:buSzPts val="1400"/>
            </a:pPr>
            <a:endParaRPr lang="es-US" b="1" dirty="0"/>
          </a:p>
          <a:p>
            <a:pPr marL="228600" lvl="1" algn="just">
              <a:buClr>
                <a:schemeClr val="dk2"/>
              </a:buClr>
            </a:pPr>
            <a:r>
              <a:rPr lang="es-ES" b="1" i="1" dirty="0">
                <a:solidFill>
                  <a:schemeClr val="dk2"/>
                </a:solidFill>
              </a:rPr>
              <a:t>Conjunto de datos para visualización:</a:t>
            </a:r>
          </a:p>
          <a:p>
            <a:pPr marL="228600" lvl="1" algn="just">
              <a:buClr>
                <a:schemeClr val="dk2"/>
              </a:buClr>
            </a:pPr>
            <a:endParaRPr lang="es-ES" b="1" dirty="0">
              <a:solidFill>
                <a:schemeClr val="dk2"/>
              </a:solidFill>
            </a:endParaRPr>
          </a:p>
          <a:p>
            <a:pPr marL="571500" lvl="8" indent="-342900" algn="just"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2"/>
                </a:solidFill>
              </a:rPr>
              <a:t>Julio 2017: 1.735.599 observaciones de  21 variables</a:t>
            </a:r>
          </a:p>
          <a:p>
            <a:pPr marL="571500" lvl="8" indent="-342900" algn="just">
              <a:buClr>
                <a:schemeClr val="dk2"/>
              </a:buClr>
              <a:buFont typeface="Arial" panose="020B0604020202020204" pitchFamily="34" charset="0"/>
              <a:buChar char="•"/>
            </a:pPr>
            <a:endParaRPr lang="es-ES" dirty="0">
              <a:solidFill>
                <a:schemeClr val="dk2"/>
              </a:solidFill>
            </a:endParaRPr>
          </a:p>
          <a:p>
            <a:pPr marL="571500" lvl="8" indent="-342900" algn="just"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2"/>
                </a:solidFill>
              </a:rPr>
              <a:t>Segmentación/granularidad:</a:t>
            </a:r>
          </a:p>
          <a:p>
            <a:pPr marL="228600" lvl="8" algn="just">
              <a:buClr>
                <a:schemeClr val="dk2"/>
              </a:buClr>
            </a:pPr>
            <a:endParaRPr lang="es-ES" dirty="0">
              <a:solidFill>
                <a:schemeClr val="dk2"/>
              </a:solidFill>
            </a:endParaRPr>
          </a:p>
          <a:p>
            <a:pPr marL="228600" lvl="8" algn="just">
              <a:buClr>
                <a:schemeClr val="dk2"/>
              </a:buClr>
            </a:pPr>
            <a:endParaRPr lang="es-ES" dirty="0">
              <a:solidFill>
                <a:schemeClr val="dk2"/>
              </a:solidFill>
            </a:endParaRPr>
          </a:p>
          <a:p>
            <a:pPr marL="228600" lvl="8" algn="just">
              <a:buClr>
                <a:schemeClr val="dk2"/>
              </a:buClr>
            </a:pPr>
            <a:endParaRPr lang="es-ES" dirty="0">
              <a:solidFill>
                <a:schemeClr val="dk2"/>
              </a:solidFill>
            </a:endParaRPr>
          </a:p>
          <a:p>
            <a:pPr marL="228600" lvl="8" algn="just">
              <a:buClr>
                <a:schemeClr val="dk2"/>
              </a:buClr>
            </a:pPr>
            <a:endParaRPr lang="es-ES" dirty="0">
              <a:solidFill>
                <a:schemeClr val="dk2"/>
              </a:solidFill>
            </a:endParaRPr>
          </a:p>
          <a:p>
            <a:pPr marL="228600" lvl="8" algn="just">
              <a:buClr>
                <a:schemeClr val="dk2"/>
              </a:buClr>
            </a:pPr>
            <a:endParaRPr lang="es-ES" dirty="0">
              <a:solidFill>
                <a:schemeClr val="dk2"/>
              </a:solidFill>
            </a:endParaRPr>
          </a:p>
        </p:txBody>
      </p:sp>
      <p:sp>
        <p:nvSpPr>
          <p:cNvPr id="10" name="Shape 265">
            <a:extLst>
              <a:ext uri="{FF2B5EF4-FFF2-40B4-BE49-F238E27FC236}">
                <a16:creationId xmlns:a16="http://schemas.microsoft.com/office/drawing/2014/main" id="{A8DDCEF0-9961-DE4C-A041-B35EFB17F419}"/>
              </a:ext>
            </a:extLst>
          </p:cNvPr>
          <p:cNvSpPr txBox="1">
            <a:spLocks/>
          </p:cNvSpPr>
          <p:nvPr/>
        </p:nvSpPr>
        <p:spPr>
          <a:xfrm>
            <a:off x="864798" y="663900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</a:pPr>
            <a:r>
              <a:rPr lang="es-ES" sz="1900" b="1" dirty="0">
                <a:solidFill>
                  <a:schemeClr val="dk2"/>
                </a:solidFill>
              </a:rPr>
              <a:t>Técnicas utilizadas (I)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BE30849-2AFA-C34D-82D3-069E60427933}"/>
              </a:ext>
            </a:extLst>
          </p:cNvPr>
          <p:cNvSpPr/>
          <p:nvPr/>
        </p:nvSpPr>
        <p:spPr>
          <a:xfrm>
            <a:off x="1226216" y="315475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lvl="8" indent="-342900">
              <a:buClr>
                <a:schemeClr val="dk2"/>
              </a:buClr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dk2"/>
                </a:solidFill>
              </a:rPr>
              <a:t>2 tipos de usuarios</a:t>
            </a:r>
          </a:p>
          <a:p>
            <a:pPr marL="571500" lvl="8" indent="-342900">
              <a:buClr>
                <a:schemeClr val="dk2"/>
              </a:buClr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dk2"/>
                </a:solidFill>
              </a:rPr>
              <a:t>Diaria</a:t>
            </a:r>
          </a:p>
          <a:p>
            <a:pPr marL="571500" lvl="8" indent="-342900">
              <a:buClr>
                <a:schemeClr val="dk2"/>
              </a:buClr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dk2"/>
                </a:solidFill>
              </a:rPr>
              <a:t>Semanal</a:t>
            </a:r>
          </a:p>
          <a:p>
            <a:pPr marL="571500" lvl="8" indent="-342900">
              <a:buClr>
                <a:schemeClr val="dk2"/>
              </a:buClr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dk2"/>
                </a:solidFill>
              </a:rPr>
              <a:t>Mensual</a:t>
            </a:r>
          </a:p>
        </p:txBody>
      </p:sp>
      <p:sp>
        <p:nvSpPr>
          <p:cNvPr id="7" name="Shape 227">
            <a:extLst>
              <a:ext uri="{FF2B5EF4-FFF2-40B4-BE49-F238E27FC236}">
                <a16:creationId xmlns:a16="http://schemas.microsoft.com/office/drawing/2014/main" id="{2F0D530D-991D-674B-9BBF-69CF4A89445F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0" i="0" dirty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15/06/2018</a:t>
            </a:r>
            <a:endParaRPr sz="800" b="0" i="0" dirty="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9892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14</a:t>
            </a:fld>
            <a:endParaRPr/>
          </a:p>
        </p:txBody>
      </p:sp>
      <p:sp>
        <p:nvSpPr>
          <p:cNvPr id="9" name="Shape 326">
            <a:extLst>
              <a:ext uri="{FF2B5EF4-FFF2-40B4-BE49-F238E27FC236}">
                <a16:creationId xmlns:a16="http://schemas.microsoft.com/office/drawing/2014/main" id="{2DA03E34-F44F-0944-BBC1-3B9996AE3713}"/>
              </a:ext>
            </a:extLst>
          </p:cNvPr>
          <p:cNvSpPr txBox="1">
            <a:spLocks/>
          </p:cNvSpPr>
          <p:nvPr/>
        </p:nvSpPr>
        <p:spPr>
          <a:xfrm>
            <a:off x="759396" y="1561450"/>
            <a:ext cx="7895614" cy="25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algn="just">
              <a:buClr>
                <a:schemeClr val="dk2"/>
              </a:buClr>
              <a:buSzPts val="1400"/>
            </a:pPr>
            <a:r>
              <a:rPr lang="es-ES" sz="1600" b="1" dirty="0" err="1">
                <a:solidFill>
                  <a:schemeClr val="dk2"/>
                </a:solidFill>
              </a:rPr>
              <a:t>Preprocesado</a:t>
            </a:r>
            <a:r>
              <a:rPr lang="es-ES" sz="1600" b="1" dirty="0">
                <a:solidFill>
                  <a:schemeClr val="dk2"/>
                </a:solidFill>
              </a:rPr>
              <a:t>, preparación y almacenamiento de datos (R, </a:t>
            </a:r>
            <a:r>
              <a:rPr lang="es-ES" sz="1600" b="1" dirty="0" err="1">
                <a:solidFill>
                  <a:schemeClr val="dk2"/>
                </a:solidFill>
              </a:rPr>
              <a:t>PostgreSQL</a:t>
            </a:r>
            <a:r>
              <a:rPr lang="es-ES" sz="1600" b="1" dirty="0">
                <a:solidFill>
                  <a:schemeClr val="dk2"/>
                </a:solidFill>
              </a:rPr>
              <a:t>)</a:t>
            </a:r>
          </a:p>
          <a:p>
            <a:pPr marL="228600" algn="just">
              <a:buClr>
                <a:schemeClr val="dk2"/>
              </a:buClr>
              <a:buSzPts val="1400"/>
            </a:pPr>
            <a:endParaRPr lang="es-US" b="1" dirty="0"/>
          </a:p>
          <a:p>
            <a:pPr marL="228600" lvl="1" algn="just">
              <a:buClr>
                <a:schemeClr val="dk2"/>
              </a:buClr>
            </a:pPr>
            <a:r>
              <a:rPr lang="es-ES" b="1" i="1" dirty="0">
                <a:solidFill>
                  <a:schemeClr val="dk2"/>
                </a:solidFill>
              </a:rPr>
              <a:t>Conjunto de datos para machine </a:t>
            </a:r>
            <a:r>
              <a:rPr lang="es-ES" b="1" i="1" dirty="0" err="1">
                <a:solidFill>
                  <a:schemeClr val="dk2"/>
                </a:solidFill>
              </a:rPr>
              <a:t>learning</a:t>
            </a:r>
            <a:r>
              <a:rPr lang="es-ES" b="1" i="1" dirty="0">
                <a:solidFill>
                  <a:schemeClr val="dk2"/>
                </a:solidFill>
              </a:rPr>
              <a:t> (I)</a:t>
            </a:r>
            <a:r>
              <a:rPr lang="es-ES" dirty="0">
                <a:solidFill>
                  <a:schemeClr val="dk2"/>
                </a:solidFill>
              </a:rPr>
              <a:t>:</a:t>
            </a:r>
          </a:p>
          <a:p>
            <a:pPr marL="228600" lvl="1" algn="just">
              <a:buClr>
                <a:schemeClr val="dk2"/>
              </a:buClr>
            </a:pPr>
            <a:endParaRPr lang="es-ES" dirty="0">
              <a:solidFill>
                <a:schemeClr val="dk2"/>
              </a:solidFill>
            </a:endParaRPr>
          </a:p>
          <a:p>
            <a:pPr marL="571500" lvl="8" indent="-342900" algn="just"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2"/>
                </a:solidFill>
              </a:rPr>
              <a:t>Abril a septiembre 2017: más de 10 millones de observaciones de 21 variables</a:t>
            </a:r>
          </a:p>
          <a:p>
            <a:pPr marL="228600" lvl="8" algn="just">
              <a:buClr>
                <a:schemeClr val="dk2"/>
              </a:buClr>
            </a:pPr>
            <a:endParaRPr lang="es-ES" dirty="0">
              <a:solidFill>
                <a:schemeClr val="dk2"/>
              </a:solidFill>
            </a:endParaRPr>
          </a:p>
        </p:txBody>
      </p:sp>
      <p:sp>
        <p:nvSpPr>
          <p:cNvPr id="10" name="Shape 265">
            <a:extLst>
              <a:ext uri="{FF2B5EF4-FFF2-40B4-BE49-F238E27FC236}">
                <a16:creationId xmlns:a16="http://schemas.microsoft.com/office/drawing/2014/main" id="{A8DDCEF0-9961-DE4C-A041-B35EFB17F419}"/>
              </a:ext>
            </a:extLst>
          </p:cNvPr>
          <p:cNvSpPr txBox="1">
            <a:spLocks/>
          </p:cNvSpPr>
          <p:nvPr/>
        </p:nvSpPr>
        <p:spPr>
          <a:xfrm>
            <a:off x="864798" y="663900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</a:pPr>
            <a:r>
              <a:rPr lang="es-ES" sz="1900" b="1" dirty="0">
                <a:solidFill>
                  <a:schemeClr val="dk2"/>
                </a:solidFill>
              </a:rPr>
              <a:t>Técnicas utilizadas (II)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84A4F34-41AA-F747-ADB3-E0FBBF98FDE0}"/>
              </a:ext>
            </a:extLst>
          </p:cNvPr>
          <p:cNvSpPr/>
          <p:nvPr/>
        </p:nvSpPr>
        <p:spPr>
          <a:xfrm>
            <a:off x="1810874" y="3016918"/>
            <a:ext cx="699246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8" indent="-342900">
              <a:buClr>
                <a:schemeClr val="dk2"/>
              </a:buClr>
              <a:buFont typeface="Wingdings" pitchFamily="2" charset="2"/>
              <a:buChar char="§"/>
            </a:pPr>
            <a:r>
              <a:rPr lang="es-ES" sz="1200" dirty="0">
                <a:solidFill>
                  <a:schemeClr val="dk2"/>
                </a:solidFill>
              </a:rPr>
              <a:t>Demanda diaria (clase a predecir, con 3 niveles: Baja, Media, Alta por método K-medias)</a:t>
            </a:r>
          </a:p>
          <a:p>
            <a:pPr marL="571500" lvl="8" indent="-342900">
              <a:buClr>
                <a:schemeClr val="dk2"/>
              </a:buClr>
              <a:buFont typeface="Wingdings" pitchFamily="2" charset="2"/>
              <a:buChar char="§"/>
            </a:pPr>
            <a:r>
              <a:rPr lang="es-ES" sz="1200" dirty="0">
                <a:solidFill>
                  <a:schemeClr val="dk2"/>
                </a:solidFill>
              </a:rPr>
              <a:t>Día (del año)</a:t>
            </a:r>
          </a:p>
          <a:p>
            <a:pPr marL="571500" lvl="8" indent="-342900">
              <a:buClr>
                <a:schemeClr val="dk2"/>
              </a:buClr>
              <a:buFont typeface="Wingdings" pitchFamily="2" charset="2"/>
              <a:buChar char="§"/>
            </a:pPr>
            <a:r>
              <a:rPr lang="es-ES" sz="1200" dirty="0">
                <a:solidFill>
                  <a:schemeClr val="dk2"/>
                </a:solidFill>
              </a:rPr>
              <a:t>Precipitación</a:t>
            </a:r>
          </a:p>
          <a:p>
            <a:pPr marL="571500" lvl="8" indent="-342900">
              <a:buClr>
                <a:schemeClr val="dk2"/>
              </a:buClr>
              <a:buFont typeface="Wingdings" pitchFamily="2" charset="2"/>
              <a:buChar char="§"/>
            </a:pPr>
            <a:r>
              <a:rPr lang="es-ES" sz="1200" dirty="0">
                <a:solidFill>
                  <a:schemeClr val="dk2"/>
                </a:solidFill>
              </a:rPr>
              <a:t>Laborable/festivo</a:t>
            </a:r>
          </a:p>
          <a:p>
            <a:pPr marL="571500" lvl="8" indent="-342900">
              <a:buClr>
                <a:schemeClr val="dk2"/>
              </a:buClr>
              <a:buFont typeface="Wingdings" pitchFamily="2" charset="2"/>
              <a:buChar char="§"/>
            </a:pPr>
            <a:r>
              <a:rPr lang="es-ES" sz="1200" dirty="0">
                <a:solidFill>
                  <a:schemeClr val="dk2"/>
                </a:solidFill>
              </a:rPr>
              <a:t>Mes</a:t>
            </a:r>
          </a:p>
          <a:p>
            <a:pPr marL="571500" lvl="8" indent="-342900">
              <a:buClr>
                <a:schemeClr val="dk2"/>
              </a:buClr>
              <a:buFont typeface="Wingdings" pitchFamily="2" charset="2"/>
              <a:buChar char="§"/>
            </a:pPr>
            <a:r>
              <a:rPr lang="es-ES" sz="1200" dirty="0">
                <a:solidFill>
                  <a:schemeClr val="dk2"/>
                </a:solidFill>
              </a:rPr>
              <a:t>Día de la semana</a:t>
            </a:r>
          </a:p>
          <a:p>
            <a:pPr marL="571500" lvl="8" indent="-342900">
              <a:buClr>
                <a:schemeClr val="dk2"/>
              </a:buClr>
              <a:buFont typeface="Wingdings" pitchFamily="2" charset="2"/>
              <a:buChar char="§"/>
            </a:pPr>
            <a:endParaRPr lang="es-ES" dirty="0">
              <a:solidFill>
                <a:schemeClr val="dk2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49D0C81-17E2-BA42-A385-433FEAF47A3A}"/>
              </a:ext>
            </a:extLst>
          </p:cNvPr>
          <p:cNvSpPr/>
          <p:nvPr/>
        </p:nvSpPr>
        <p:spPr>
          <a:xfrm>
            <a:off x="1656583" y="2643845"/>
            <a:ext cx="6411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8" indent="-342900" algn="just">
              <a:buClr>
                <a:schemeClr val="dk2"/>
              </a:buClr>
              <a:buFont typeface="Courier New" panose="02070309020205020404" pitchFamily="49" charset="0"/>
              <a:buChar char="o"/>
            </a:pPr>
            <a:r>
              <a:rPr lang="es-ES" dirty="0">
                <a:solidFill>
                  <a:schemeClr val="dk2"/>
                </a:solidFill>
              </a:rPr>
              <a:t>Agrupadas por día en 183 observaciones y 6 variables:</a:t>
            </a:r>
          </a:p>
        </p:txBody>
      </p:sp>
      <p:sp>
        <p:nvSpPr>
          <p:cNvPr id="8" name="Shape 227">
            <a:extLst>
              <a:ext uri="{FF2B5EF4-FFF2-40B4-BE49-F238E27FC236}">
                <a16:creationId xmlns:a16="http://schemas.microsoft.com/office/drawing/2014/main" id="{F001E455-D4D4-F64D-B1C5-F019D486722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0" i="0" dirty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15/06/2018</a:t>
            </a:r>
            <a:endParaRPr sz="800" b="0" i="0" dirty="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3276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15</a:t>
            </a:fld>
            <a:endParaRPr/>
          </a:p>
        </p:txBody>
      </p:sp>
      <p:sp>
        <p:nvSpPr>
          <p:cNvPr id="9" name="Shape 326">
            <a:extLst>
              <a:ext uri="{FF2B5EF4-FFF2-40B4-BE49-F238E27FC236}">
                <a16:creationId xmlns:a16="http://schemas.microsoft.com/office/drawing/2014/main" id="{2DA03E34-F44F-0944-BBC1-3B9996AE3713}"/>
              </a:ext>
            </a:extLst>
          </p:cNvPr>
          <p:cNvSpPr txBox="1">
            <a:spLocks/>
          </p:cNvSpPr>
          <p:nvPr/>
        </p:nvSpPr>
        <p:spPr>
          <a:xfrm>
            <a:off x="759396" y="1561450"/>
            <a:ext cx="7895614" cy="25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algn="just">
              <a:buClr>
                <a:schemeClr val="dk2"/>
              </a:buClr>
              <a:buSzPts val="1400"/>
            </a:pPr>
            <a:r>
              <a:rPr lang="es-ES" sz="1600" b="1" dirty="0" err="1">
                <a:solidFill>
                  <a:schemeClr val="dk2"/>
                </a:solidFill>
              </a:rPr>
              <a:t>Preprocesado</a:t>
            </a:r>
            <a:r>
              <a:rPr lang="es-ES" sz="1600" b="1" dirty="0">
                <a:solidFill>
                  <a:schemeClr val="dk2"/>
                </a:solidFill>
              </a:rPr>
              <a:t>, preparación y almacenamiento de datos (R, </a:t>
            </a:r>
            <a:r>
              <a:rPr lang="es-ES" sz="1600" b="1" dirty="0" err="1">
                <a:solidFill>
                  <a:schemeClr val="dk2"/>
                </a:solidFill>
              </a:rPr>
              <a:t>PostgreSQL</a:t>
            </a:r>
            <a:r>
              <a:rPr lang="es-ES" sz="1600" b="1" dirty="0">
                <a:solidFill>
                  <a:schemeClr val="dk2"/>
                </a:solidFill>
              </a:rPr>
              <a:t>)</a:t>
            </a:r>
          </a:p>
          <a:p>
            <a:pPr marL="228600" algn="just">
              <a:buClr>
                <a:schemeClr val="dk2"/>
              </a:buClr>
              <a:buSzPts val="1400"/>
            </a:pPr>
            <a:endParaRPr lang="es-US" b="1" dirty="0"/>
          </a:p>
          <a:p>
            <a:pPr marL="228600" lvl="1" algn="just">
              <a:buClr>
                <a:schemeClr val="dk2"/>
              </a:buClr>
            </a:pPr>
            <a:r>
              <a:rPr lang="es-ES" b="1" i="1" dirty="0">
                <a:solidFill>
                  <a:schemeClr val="dk2"/>
                </a:solidFill>
              </a:rPr>
              <a:t>Conjunto de datos para machine </a:t>
            </a:r>
            <a:r>
              <a:rPr lang="es-ES" b="1" i="1" dirty="0" err="1">
                <a:solidFill>
                  <a:schemeClr val="dk2"/>
                </a:solidFill>
              </a:rPr>
              <a:t>learning</a:t>
            </a:r>
            <a:r>
              <a:rPr lang="es-ES" b="1" i="1" dirty="0">
                <a:solidFill>
                  <a:schemeClr val="dk2"/>
                </a:solidFill>
              </a:rPr>
              <a:t> (II)</a:t>
            </a:r>
            <a:r>
              <a:rPr lang="es-ES" dirty="0">
                <a:solidFill>
                  <a:schemeClr val="dk2"/>
                </a:solidFill>
              </a:rPr>
              <a:t>:</a:t>
            </a:r>
          </a:p>
          <a:p>
            <a:pPr marL="228600" lvl="8" algn="just">
              <a:buClr>
                <a:schemeClr val="dk2"/>
              </a:buClr>
            </a:pPr>
            <a:endParaRPr lang="es-ES" dirty="0">
              <a:solidFill>
                <a:schemeClr val="dk2"/>
              </a:solidFill>
            </a:endParaRPr>
          </a:p>
          <a:p>
            <a:pPr marL="571500" lvl="8" indent="-342900" algn="just"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2"/>
                </a:solidFill>
              </a:rPr>
              <a:t>Segmentación para usuario </a:t>
            </a:r>
            <a:r>
              <a:rPr lang="es-ES" i="1" dirty="0" err="1">
                <a:solidFill>
                  <a:schemeClr val="dk2"/>
                </a:solidFill>
              </a:rPr>
              <a:t>Customer</a:t>
            </a:r>
            <a:endParaRPr lang="es-ES" i="1" dirty="0">
              <a:solidFill>
                <a:schemeClr val="dk2"/>
              </a:solidFill>
            </a:endParaRPr>
          </a:p>
          <a:p>
            <a:pPr marL="571500" lvl="8" indent="-342900" algn="just">
              <a:buClr>
                <a:schemeClr val="dk2"/>
              </a:buClr>
              <a:buFont typeface="Arial" panose="020B0604020202020204" pitchFamily="34" charset="0"/>
              <a:buChar char="•"/>
            </a:pPr>
            <a:endParaRPr lang="es-US" dirty="0">
              <a:solidFill>
                <a:schemeClr val="dk2"/>
              </a:solidFill>
            </a:endParaRPr>
          </a:p>
          <a:p>
            <a:pPr marL="571500" lvl="1" indent="-342900" algn="just"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2"/>
                </a:solidFill>
              </a:rPr>
              <a:t>3 conjuntos para entrenamiento y test (variación tipo variable día)</a:t>
            </a:r>
          </a:p>
          <a:p>
            <a:pPr marL="571500" lvl="1" indent="-342900" algn="just">
              <a:buClr>
                <a:schemeClr val="dk2"/>
              </a:buClr>
              <a:buFont typeface="Arial" panose="020B0604020202020204" pitchFamily="34" charset="0"/>
              <a:buChar char="•"/>
            </a:pPr>
            <a:endParaRPr lang="es-US" dirty="0">
              <a:solidFill>
                <a:schemeClr val="dk2"/>
              </a:solidFill>
            </a:endParaRPr>
          </a:p>
          <a:p>
            <a:pPr marL="571500" lvl="1" indent="-342900" algn="just"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2"/>
                </a:solidFill>
              </a:rPr>
              <a:t>1 conjunto con nuevos datos para predicción</a:t>
            </a:r>
          </a:p>
          <a:p>
            <a:pPr marL="571500" lvl="8" indent="-342900" algn="just">
              <a:buClr>
                <a:schemeClr val="dk2"/>
              </a:buClr>
              <a:buFont typeface="Arial" panose="020B0604020202020204" pitchFamily="34" charset="0"/>
              <a:buChar char="•"/>
            </a:pPr>
            <a:endParaRPr lang="es-ES" dirty="0">
              <a:solidFill>
                <a:schemeClr val="dk2"/>
              </a:solidFill>
            </a:endParaRPr>
          </a:p>
          <a:p>
            <a:pPr marL="571500" lvl="8" indent="-342900" algn="just"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2"/>
                </a:solidFill>
              </a:rPr>
              <a:t>Validación cruzada con 10 particiones</a:t>
            </a:r>
          </a:p>
        </p:txBody>
      </p:sp>
      <p:sp>
        <p:nvSpPr>
          <p:cNvPr id="10" name="Shape 265">
            <a:extLst>
              <a:ext uri="{FF2B5EF4-FFF2-40B4-BE49-F238E27FC236}">
                <a16:creationId xmlns:a16="http://schemas.microsoft.com/office/drawing/2014/main" id="{A8DDCEF0-9961-DE4C-A041-B35EFB17F419}"/>
              </a:ext>
            </a:extLst>
          </p:cNvPr>
          <p:cNvSpPr txBox="1">
            <a:spLocks/>
          </p:cNvSpPr>
          <p:nvPr/>
        </p:nvSpPr>
        <p:spPr>
          <a:xfrm>
            <a:off x="864798" y="663900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</a:pPr>
            <a:r>
              <a:rPr lang="es-ES" sz="1900" b="1" dirty="0">
                <a:solidFill>
                  <a:schemeClr val="dk2"/>
                </a:solidFill>
              </a:rPr>
              <a:t>Técnicas utilizadas (III)</a:t>
            </a:r>
          </a:p>
        </p:txBody>
      </p:sp>
      <p:sp>
        <p:nvSpPr>
          <p:cNvPr id="6" name="Shape 227">
            <a:extLst>
              <a:ext uri="{FF2B5EF4-FFF2-40B4-BE49-F238E27FC236}">
                <a16:creationId xmlns:a16="http://schemas.microsoft.com/office/drawing/2014/main" id="{DA85D13F-0B2F-2143-8032-ABEFC625167A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0" i="0" dirty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15/06/2018</a:t>
            </a:r>
            <a:endParaRPr sz="800" b="0" i="0" dirty="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5252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16</a:t>
            </a:fld>
            <a:endParaRPr/>
          </a:p>
        </p:txBody>
      </p:sp>
      <p:sp>
        <p:nvSpPr>
          <p:cNvPr id="7" name="Shape 326">
            <a:extLst>
              <a:ext uri="{FF2B5EF4-FFF2-40B4-BE49-F238E27FC236}">
                <a16:creationId xmlns:a16="http://schemas.microsoft.com/office/drawing/2014/main" id="{C3E0AD47-5D56-764A-AE33-F1E5D140A546}"/>
              </a:ext>
            </a:extLst>
          </p:cNvPr>
          <p:cNvSpPr txBox="1">
            <a:spLocks/>
          </p:cNvSpPr>
          <p:nvPr/>
        </p:nvSpPr>
        <p:spPr>
          <a:xfrm>
            <a:off x="783673" y="1302507"/>
            <a:ext cx="7895614" cy="25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algn="just">
              <a:buClr>
                <a:schemeClr val="dk2"/>
              </a:buClr>
              <a:buSzPts val="1400"/>
            </a:pPr>
            <a:endParaRPr lang="es-ES" sz="1600" dirty="0">
              <a:solidFill>
                <a:schemeClr val="dk2"/>
              </a:solidFill>
              <a:sym typeface="Calibri"/>
            </a:endParaRPr>
          </a:p>
          <a:p>
            <a:pPr marL="228600" algn="just">
              <a:buClr>
                <a:schemeClr val="dk2"/>
              </a:buClr>
              <a:buSzPts val="1400"/>
            </a:pPr>
            <a:r>
              <a:rPr lang="es-ES" sz="1600" b="1" dirty="0">
                <a:solidFill>
                  <a:schemeClr val="dk2"/>
                </a:solidFill>
              </a:rPr>
              <a:t>Análisis georreferenciado, mapas y visualización de características (</a:t>
            </a:r>
            <a:r>
              <a:rPr lang="es-ES" sz="1600" b="1" dirty="0" err="1">
                <a:solidFill>
                  <a:schemeClr val="dk2"/>
                </a:solidFill>
              </a:rPr>
              <a:t>Carto</a:t>
            </a:r>
            <a:r>
              <a:rPr lang="es-ES" sz="1600" b="1" dirty="0">
                <a:solidFill>
                  <a:schemeClr val="dk2"/>
                </a:solidFill>
              </a:rPr>
              <a:t>)</a:t>
            </a:r>
          </a:p>
          <a:p>
            <a:pPr marL="228600" algn="just">
              <a:buClr>
                <a:schemeClr val="dk2"/>
              </a:buClr>
              <a:buSzPts val="1400"/>
            </a:pPr>
            <a:endParaRPr lang="es-ES" sz="1600" b="1" dirty="0">
              <a:solidFill>
                <a:schemeClr val="dk2"/>
              </a:solidFill>
              <a:sym typeface="Calibri"/>
            </a:endParaRPr>
          </a:p>
          <a:p>
            <a:pPr marL="228600" algn="just">
              <a:buClr>
                <a:schemeClr val="dk2"/>
              </a:buClr>
              <a:buSzPts val="1400"/>
            </a:pPr>
            <a:r>
              <a:rPr lang="es-ES" sz="1600" b="1" dirty="0">
                <a:solidFill>
                  <a:schemeClr val="dk2"/>
                </a:solidFill>
                <a:sym typeface="Calibri"/>
              </a:rPr>
              <a:t>Análisis comparativo machine </a:t>
            </a:r>
            <a:r>
              <a:rPr lang="es-ES" sz="1600" b="1" dirty="0" err="1">
                <a:solidFill>
                  <a:schemeClr val="dk2"/>
                </a:solidFill>
                <a:sym typeface="Calibri"/>
              </a:rPr>
              <a:t>learning</a:t>
            </a:r>
            <a:r>
              <a:rPr lang="es-ES" sz="1600" b="1" dirty="0">
                <a:solidFill>
                  <a:schemeClr val="dk2"/>
                </a:solidFill>
                <a:sym typeface="Calibri"/>
              </a:rPr>
              <a:t> y predicción (</a:t>
            </a:r>
            <a:r>
              <a:rPr lang="es-ES" sz="1600" b="1" dirty="0" err="1">
                <a:solidFill>
                  <a:schemeClr val="dk2"/>
                </a:solidFill>
                <a:sym typeface="Calibri"/>
              </a:rPr>
              <a:t>Weka</a:t>
            </a:r>
            <a:r>
              <a:rPr lang="es-ES" sz="1600" b="1" dirty="0">
                <a:solidFill>
                  <a:schemeClr val="dk2"/>
                </a:solidFill>
                <a:sym typeface="Calibri"/>
              </a:rPr>
              <a:t>)</a:t>
            </a:r>
            <a:endParaRPr lang="es-US" sz="1600" b="1" dirty="0">
              <a:solidFill>
                <a:schemeClr val="dk2"/>
              </a:solidFill>
              <a:sym typeface="Calibri"/>
            </a:endParaRPr>
          </a:p>
          <a:p>
            <a:pPr marL="571500" lvl="1" indent="-342900" algn="just"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dk2"/>
                </a:solidFill>
              </a:rPr>
              <a:t>J48</a:t>
            </a:r>
            <a:endParaRPr lang="es-US" sz="1200" dirty="0">
              <a:solidFill>
                <a:schemeClr val="dk2"/>
              </a:solidFill>
            </a:endParaRPr>
          </a:p>
          <a:p>
            <a:pPr marL="571500" lvl="1" indent="-342900" algn="just"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es-ES" sz="1200" dirty="0" err="1">
                <a:solidFill>
                  <a:schemeClr val="dk2"/>
                </a:solidFill>
              </a:rPr>
              <a:t>Random</a:t>
            </a:r>
            <a:r>
              <a:rPr lang="es-ES" sz="1200" dirty="0">
                <a:solidFill>
                  <a:schemeClr val="dk2"/>
                </a:solidFill>
              </a:rPr>
              <a:t> </a:t>
            </a:r>
            <a:r>
              <a:rPr lang="es-ES" sz="1200" dirty="0" err="1">
                <a:solidFill>
                  <a:schemeClr val="dk2"/>
                </a:solidFill>
              </a:rPr>
              <a:t>Forest</a:t>
            </a:r>
            <a:endParaRPr lang="es-US" sz="1200" dirty="0">
              <a:solidFill>
                <a:schemeClr val="dk2"/>
              </a:solidFill>
            </a:endParaRPr>
          </a:p>
          <a:p>
            <a:pPr marL="571500" lvl="1" indent="-342900" algn="just"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dk2"/>
                </a:solidFill>
              </a:rPr>
              <a:t>AdaBoostM1</a:t>
            </a:r>
            <a:endParaRPr lang="es-US" sz="1200" dirty="0">
              <a:solidFill>
                <a:schemeClr val="dk2"/>
              </a:solidFill>
            </a:endParaRPr>
          </a:p>
          <a:p>
            <a:pPr marL="571500" lvl="1" indent="-342900" algn="just"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dk2"/>
                </a:solidFill>
              </a:rPr>
              <a:t>Red Neuronal Artificial</a:t>
            </a:r>
            <a:endParaRPr lang="es-US" sz="1200" dirty="0">
              <a:solidFill>
                <a:schemeClr val="dk2"/>
              </a:solidFill>
            </a:endParaRPr>
          </a:p>
          <a:p>
            <a:pPr marL="571500" lvl="1" indent="-342900" algn="just"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es-ES" sz="1200" dirty="0" err="1">
                <a:solidFill>
                  <a:schemeClr val="dk2"/>
                </a:solidFill>
              </a:rPr>
              <a:t>Naive</a:t>
            </a:r>
            <a:r>
              <a:rPr lang="es-ES" sz="1200" dirty="0">
                <a:solidFill>
                  <a:schemeClr val="dk2"/>
                </a:solidFill>
              </a:rPr>
              <a:t> </a:t>
            </a:r>
            <a:r>
              <a:rPr lang="es-ES" sz="1200" dirty="0" err="1">
                <a:solidFill>
                  <a:schemeClr val="dk2"/>
                </a:solidFill>
              </a:rPr>
              <a:t>Bayes</a:t>
            </a:r>
            <a:endParaRPr lang="es-US" sz="1200" dirty="0">
              <a:solidFill>
                <a:schemeClr val="dk2"/>
              </a:solidFill>
            </a:endParaRPr>
          </a:p>
          <a:p>
            <a:pPr marL="571500" lvl="1" indent="-342900" algn="just"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dk2"/>
                </a:solidFill>
              </a:rPr>
              <a:t>Red Bayesiana</a:t>
            </a:r>
          </a:p>
          <a:p>
            <a:pPr marL="571500" lvl="1" indent="-342900" algn="just">
              <a:buClr>
                <a:schemeClr val="dk2"/>
              </a:buClr>
              <a:buFont typeface="Arial" panose="020B0604020202020204" pitchFamily="34" charset="0"/>
              <a:buChar char="•"/>
            </a:pPr>
            <a:endParaRPr lang="es-ES" sz="1200" dirty="0">
              <a:solidFill>
                <a:schemeClr val="dk2"/>
              </a:solidFill>
            </a:endParaRPr>
          </a:p>
          <a:p>
            <a:pPr marL="228600" algn="just">
              <a:buClr>
                <a:schemeClr val="dk2"/>
              </a:buClr>
              <a:buSzPts val="1400"/>
            </a:pPr>
            <a:r>
              <a:rPr lang="es-ES" sz="1600" b="1" dirty="0">
                <a:solidFill>
                  <a:schemeClr val="dk2"/>
                </a:solidFill>
              </a:rPr>
              <a:t>Búsqueda </a:t>
            </a:r>
            <a:r>
              <a:rPr lang="es-ES" sz="1600" b="1" dirty="0" err="1">
                <a:solidFill>
                  <a:schemeClr val="dk2"/>
                </a:solidFill>
              </a:rPr>
              <a:t>hiperparámetros</a:t>
            </a:r>
            <a:r>
              <a:rPr lang="es-ES" sz="1600" b="1" dirty="0">
                <a:solidFill>
                  <a:schemeClr val="dk2"/>
                </a:solidFill>
              </a:rPr>
              <a:t> y mejor clasificador (</a:t>
            </a:r>
            <a:r>
              <a:rPr lang="es-ES" sz="1600" b="1" dirty="0" err="1">
                <a:solidFill>
                  <a:schemeClr val="dk2"/>
                </a:solidFill>
              </a:rPr>
              <a:t>AutoWeka</a:t>
            </a:r>
            <a:r>
              <a:rPr lang="es-ES" sz="1600" b="1" dirty="0">
                <a:solidFill>
                  <a:schemeClr val="dk2"/>
                </a:solidFill>
              </a:rPr>
              <a:t>)</a:t>
            </a:r>
            <a:endParaRPr lang="es-US" sz="1600" b="1" dirty="0">
              <a:solidFill>
                <a:schemeClr val="dk2"/>
              </a:solidFill>
            </a:endParaRPr>
          </a:p>
          <a:p>
            <a:pPr marL="571500" lvl="1" indent="-342900" algn="just"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es-ES" sz="1200" dirty="0" err="1">
                <a:solidFill>
                  <a:schemeClr val="dk2"/>
                </a:solidFill>
              </a:rPr>
              <a:t>JRip</a:t>
            </a:r>
            <a:endParaRPr lang="es-US" sz="1200" dirty="0">
              <a:solidFill>
                <a:schemeClr val="dk2"/>
              </a:solidFill>
            </a:endParaRPr>
          </a:p>
          <a:p>
            <a:endParaRPr lang="es-ES" sz="1600" dirty="0"/>
          </a:p>
          <a:p>
            <a:pPr marL="228600" algn="just">
              <a:buClr>
                <a:schemeClr val="dk2"/>
              </a:buClr>
              <a:buSzPts val="1400"/>
            </a:pPr>
            <a:r>
              <a:rPr lang="es-ES" sz="1600" b="1" dirty="0">
                <a:solidFill>
                  <a:schemeClr val="dk2"/>
                </a:solidFill>
              </a:rPr>
              <a:t>Evaluación de clasificación correcta (</a:t>
            </a:r>
            <a:r>
              <a:rPr lang="es-ES" sz="1600" b="1" dirty="0" err="1">
                <a:solidFill>
                  <a:schemeClr val="dk2"/>
                </a:solidFill>
              </a:rPr>
              <a:t>Weka</a:t>
            </a:r>
            <a:r>
              <a:rPr lang="es-ES" sz="1600" b="1" dirty="0">
                <a:solidFill>
                  <a:schemeClr val="dk2"/>
                </a:solidFill>
              </a:rPr>
              <a:t>)</a:t>
            </a:r>
            <a:endParaRPr lang="es-US" sz="1600" b="1" dirty="0">
              <a:solidFill>
                <a:schemeClr val="dk2"/>
              </a:solidFill>
            </a:endParaRPr>
          </a:p>
          <a:p>
            <a:pPr marL="571500" lvl="1" indent="-342900" algn="just"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dk2"/>
                </a:solidFill>
              </a:rPr>
              <a:t>AUC ROC</a:t>
            </a:r>
            <a:endParaRPr lang="es-US" sz="1200" dirty="0">
              <a:solidFill>
                <a:schemeClr val="dk2"/>
              </a:solidFill>
            </a:endParaRPr>
          </a:p>
          <a:p>
            <a:pPr marL="571500" lvl="1" indent="-342900" algn="just"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dk2"/>
                </a:solidFill>
              </a:rPr>
              <a:t>F </a:t>
            </a:r>
            <a:r>
              <a:rPr lang="es-ES" sz="1200" i="1" dirty="0" err="1">
                <a:solidFill>
                  <a:schemeClr val="dk2"/>
                </a:solidFill>
              </a:rPr>
              <a:t>measure</a:t>
            </a:r>
            <a:endParaRPr lang="es-US" sz="1200" i="1" dirty="0">
              <a:solidFill>
                <a:schemeClr val="dk2"/>
              </a:solidFill>
            </a:endParaRPr>
          </a:p>
        </p:txBody>
      </p:sp>
      <p:sp>
        <p:nvSpPr>
          <p:cNvPr id="5" name="Shape 265">
            <a:extLst>
              <a:ext uri="{FF2B5EF4-FFF2-40B4-BE49-F238E27FC236}">
                <a16:creationId xmlns:a16="http://schemas.microsoft.com/office/drawing/2014/main" id="{886CF0A7-1D4F-AB4E-BDF7-8F463C41EABE}"/>
              </a:ext>
            </a:extLst>
          </p:cNvPr>
          <p:cNvSpPr txBox="1">
            <a:spLocks/>
          </p:cNvSpPr>
          <p:nvPr/>
        </p:nvSpPr>
        <p:spPr>
          <a:xfrm>
            <a:off x="864798" y="663900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</a:pPr>
            <a:r>
              <a:rPr lang="es-ES" sz="1900" b="1" dirty="0">
                <a:solidFill>
                  <a:schemeClr val="dk2"/>
                </a:solidFill>
              </a:rPr>
              <a:t>Técnicas utilizadas (IV)</a:t>
            </a:r>
          </a:p>
        </p:txBody>
      </p:sp>
      <p:sp>
        <p:nvSpPr>
          <p:cNvPr id="6" name="Shape 227">
            <a:extLst>
              <a:ext uri="{FF2B5EF4-FFF2-40B4-BE49-F238E27FC236}">
                <a16:creationId xmlns:a16="http://schemas.microsoft.com/office/drawing/2014/main" id="{A493CFE2-C45F-D548-91FD-C8C4BD7BD40C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0" i="0" dirty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15/06/2018</a:t>
            </a:r>
            <a:endParaRPr sz="800" b="0" i="0" dirty="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793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17</a:t>
            </a:fld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56925" y="1774700"/>
            <a:ext cx="5691216" cy="6871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Resultados </a:t>
            </a:r>
            <a:endParaRPr dirty="0"/>
          </a:p>
        </p:txBody>
      </p:sp>
      <p:sp>
        <p:nvSpPr>
          <p:cNvPr id="5" name="Shape 227">
            <a:extLst>
              <a:ext uri="{FF2B5EF4-FFF2-40B4-BE49-F238E27FC236}">
                <a16:creationId xmlns:a16="http://schemas.microsoft.com/office/drawing/2014/main" id="{A99E6A6B-8902-ED47-8BF2-D323DFEF1CD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0" i="0" dirty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15/06/2018</a:t>
            </a:r>
            <a:endParaRPr sz="800" b="0" i="0" dirty="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2443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D67DD03E-0DD5-9447-B782-B7B2AC64D2A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034" y="1535074"/>
            <a:ext cx="4410635" cy="332962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9EEF651-5584-8040-8859-83E9ECC139D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6" y="1523999"/>
            <a:ext cx="4437958" cy="3331732"/>
          </a:xfrm>
          <a:prstGeom prst="rect">
            <a:avLst/>
          </a:prstGeom>
        </p:spPr>
      </p:pic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18</a:t>
            </a:fld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4"/>
          </p:nvPr>
        </p:nvSpPr>
        <p:spPr>
          <a:xfrm>
            <a:off x="864798" y="663900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s-ES" sz="19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Visualizaciones (I)</a:t>
            </a:r>
            <a:endParaRPr sz="19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8CFFA4D6-BAA0-F747-BC28-11D58E361F15}"/>
              </a:ext>
            </a:extLst>
          </p:cNvPr>
          <p:cNvSpPr/>
          <p:nvPr/>
        </p:nvSpPr>
        <p:spPr>
          <a:xfrm rot="5400000">
            <a:off x="3608533" y="3106512"/>
            <a:ext cx="510233" cy="139876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FBBBB1C-455D-184E-A125-96846459A037}"/>
              </a:ext>
            </a:extLst>
          </p:cNvPr>
          <p:cNvSpPr/>
          <p:nvPr/>
        </p:nvSpPr>
        <p:spPr>
          <a:xfrm rot="5400000">
            <a:off x="3617497" y="2308652"/>
            <a:ext cx="510233" cy="139876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66B05976-A06B-9D43-A29E-384B4300C5A8}"/>
              </a:ext>
            </a:extLst>
          </p:cNvPr>
          <p:cNvSpPr/>
          <p:nvPr/>
        </p:nvSpPr>
        <p:spPr>
          <a:xfrm rot="5400000">
            <a:off x="8090883" y="2936182"/>
            <a:ext cx="510233" cy="139876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F7BA487-1854-1941-9C83-BF8F41F1E12B}"/>
              </a:ext>
            </a:extLst>
          </p:cNvPr>
          <p:cNvSpPr/>
          <p:nvPr/>
        </p:nvSpPr>
        <p:spPr>
          <a:xfrm rot="5400000">
            <a:off x="8072954" y="1322534"/>
            <a:ext cx="510233" cy="139876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B241E02-075F-8247-B423-7C4B40A1A626}"/>
              </a:ext>
            </a:extLst>
          </p:cNvPr>
          <p:cNvSpPr txBox="1"/>
          <p:nvPr/>
        </p:nvSpPr>
        <p:spPr>
          <a:xfrm>
            <a:off x="3400463" y="1026839"/>
            <a:ext cx="797013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2"/>
              </a:buClr>
              <a:buSzPts val="1400"/>
              <a:buNone/>
              <a:defRPr sz="1900" b="1">
                <a:solidFill>
                  <a:schemeClr val="dk2"/>
                </a:solidFill>
              </a:defRPr>
            </a:lvl1pPr>
            <a:lvl2pPr marL="914400" indent="-228600">
              <a:spcBef>
                <a:spcPts val="360"/>
              </a:spcBef>
              <a:buClr>
                <a:schemeClr val="dk1"/>
              </a:buClr>
              <a:buSzPts val="1400"/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indent="-228600">
              <a:spcBef>
                <a:spcPts val="320"/>
              </a:spcBef>
              <a:buClr>
                <a:schemeClr val="dk1"/>
              </a:buClr>
              <a:buSzPts val="1400"/>
              <a:buNone/>
              <a:def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indent="-228600">
              <a:spcBef>
                <a:spcPts val="280"/>
              </a:spcBef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indent="-228600">
              <a:spcBef>
                <a:spcPts val="280"/>
              </a:spcBef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indent="-228600">
              <a:spcBef>
                <a:spcPts val="280"/>
              </a:spcBef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228600">
              <a:spcBef>
                <a:spcPts val="280"/>
              </a:spcBef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228600">
              <a:spcBef>
                <a:spcPts val="280"/>
              </a:spcBef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228600">
              <a:spcBef>
                <a:spcPts val="280"/>
              </a:spcBef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US" dirty="0"/>
              <a:t>6.100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73FB866-C351-C840-BBA8-388D4444ED15}"/>
              </a:ext>
            </a:extLst>
          </p:cNvPr>
          <p:cNvSpPr txBox="1"/>
          <p:nvPr/>
        </p:nvSpPr>
        <p:spPr>
          <a:xfrm>
            <a:off x="7813833" y="1022733"/>
            <a:ext cx="797013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2"/>
              </a:buClr>
              <a:buSzPts val="1400"/>
              <a:buNone/>
              <a:defRPr sz="1900" b="1">
                <a:solidFill>
                  <a:schemeClr val="dk2"/>
                </a:solidFill>
              </a:defRPr>
            </a:lvl1pPr>
            <a:lvl2pPr marL="914400" indent="-228600">
              <a:spcBef>
                <a:spcPts val="360"/>
              </a:spcBef>
              <a:buClr>
                <a:schemeClr val="dk1"/>
              </a:buClr>
              <a:buSzPts val="1400"/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indent="-228600">
              <a:spcBef>
                <a:spcPts val="320"/>
              </a:spcBef>
              <a:buClr>
                <a:schemeClr val="dk1"/>
              </a:buClr>
              <a:buSzPts val="1400"/>
              <a:buNone/>
              <a:def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indent="-228600">
              <a:spcBef>
                <a:spcPts val="280"/>
              </a:spcBef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indent="-228600">
              <a:spcBef>
                <a:spcPts val="280"/>
              </a:spcBef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indent="-228600">
              <a:spcBef>
                <a:spcPts val="280"/>
              </a:spcBef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228600">
              <a:spcBef>
                <a:spcPts val="280"/>
              </a:spcBef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228600">
              <a:spcBef>
                <a:spcPts val="280"/>
              </a:spcBef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228600">
              <a:spcBef>
                <a:spcPts val="280"/>
              </a:spcBef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s-US" dirty="0"/>
              <a:t>12.000</a:t>
            </a:r>
          </a:p>
        </p:txBody>
      </p:sp>
      <p:sp>
        <p:nvSpPr>
          <p:cNvPr id="16" name="Shape 227">
            <a:extLst>
              <a:ext uri="{FF2B5EF4-FFF2-40B4-BE49-F238E27FC236}">
                <a16:creationId xmlns:a16="http://schemas.microsoft.com/office/drawing/2014/main" id="{FC5C77D9-4D38-4E41-8763-DE0589BBFC8E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0" i="0" dirty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15/06/2018</a:t>
            </a:r>
            <a:endParaRPr sz="800" b="0" i="0" dirty="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3156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D1E47E8-761D-EE40-8287-72AFB7307FE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25" y="2008006"/>
            <a:ext cx="4144010" cy="24047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3B5147F-849C-7748-A254-B15C65BBB4D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27" y="2008006"/>
            <a:ext cx="4145915" cy="24047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19</a:t>
            </a:fld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4"/>
          </p:nvPr>
        </p:nvSpPr>
        <p:spPr>
          <a:xfrm>
            <a:off x="864798" y="663900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s-ES" sz="19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Visualizaciones (II)</a:t>
            </a:r>
            <a:endParaRPr sz="19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9B61F102-E292-8A48-BA3B-ACDA6619AE14}"/>
              </a:ext>
            </a:extLst>
          </p:cNvPr>
          <p:cNvCxnSpPr>
            <a:cxnSpLocks/>
          </p:cNvCxnSpPr>
          <p:nvPr/>
        </p:nvCxnSpPr>
        <p:spPr>
          <a:xfrm flipH="1">
            <a:off x="3882571" y="1747381"/>
            <a:ext cx="1074911" cy="2396448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4289850C-F84B-EB4F-B1F9-861729DC5468}"/>
              </a:ext>
            </a:extLst>
          </p:cNvPr>
          <p:cNvCxnSpPr>
            <a:cxnSpLocks/>
          </p:cNvCxnSpPr>
          <p:nvPr/>
        </p:nvCxnSpPr>
        <p:spPr>
          <a:xfrm>
            <a:off x="6866620" y="1747381"/>
            <a:ext cx="1246866" cy="707005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>
            <a:extLst>
              <a:ext uri="{FF2B5EF4-FFF2-40B4-BE49-F238E27FC236}">
                <a16:creationId xmlns:a16="http://schemas.microsoft.com/office/drawing/2014/main" id="{2E75D6EB-474F-0F40-8977-ADA852B17609}"/>
              </a:ext>
            </a:extLst>
          </p:cNvPr>
          <p:cNvSpPr/>
          <p:nvPr/>
        </p:nvSpPr>
        <p:spPr>
          <a:xfrm rot="829242">
            <a:off x="2096063" y="2375057"/>
            <a:ext cx="175952" cy="10145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F37ED9A-BF02-FE4C-96E6-46AFACC8DA04}"/>
              </a:ext>
            </a:extLst>
          </p:cNvPr>
          <p:cNvSpPr/>
          <p:nvPr/>
        </p:nvSpPr>
        <p:spPr>
          <a:xfrm rot="829242">
            <a:off x="6589456" y="2376751"/>
            <a:ext cx="158277" cy="10145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797E3F0-B00C-314A-B555-AED4F69D489E}"/>
              </a:ext>
            </a:extLst>
          </p:cNvPr>
          <p:cNvSpPr txBox="1"/>
          <p:nvPr/>
        </p:nvSpPr>
        <p:spPr>
          <a:xfrm>
            <a:off x="249327" y="1546722"/>
            <a:ext cx="7779857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2"/>
              </a:buClr>
              <a:buSzPts val="1400"/>
              <a:buNone/>
              <a:defRPr sz="1900" b="1">
                <a:solidFill>
                  <a:schemeClr val="dk2"/>
                </a:solidFill>
              </a:defRPr>
            </a:lvl1pPr>
            <a:lvl2pPr marL="914400" indent="-228600">
              <a:spcBef>
                <a:spcPts val="360"/>
              </a:spcBef>
              <a:buClr>
                <a:schemeClr val="dk1"/>
              </a:buClr>
              <a:buSzPts val="1400"/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indent="-228600">
              <a:spcBef>
                <a:spcPts val="320"/>
              </a:spcBef>
              <a:buClr>
                <a:schemeClr val="dk1"/>
              </a:buClr>
              <a:buSzPts val="1400"/>
              <a:buNone/>
              <a:def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indent="-228600">
              <a:spcBef>
                <a:spcPts val="280"/>
              </a:spcBef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indent="-228600">
              <a:spcBef>
                <a:spcPts val="280"/>
              </a:spcBef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indent="-228600">
              <a:spcBef>
                <a:spcPts val="280"/>
              </a:spcBef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indent="-228600">
              <a:spcBef>
                <a:spcPts val="280"/>
              </a:spcBef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indent="-228600">
              <a:spcBef>
                <a:spcPts val="280"/>
              </a:spcBef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indent="-228600">
              <a:spcBef>
                <a:spcPts val="280"/>
              </a:spcBef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s-US" sz="1200" b="0" dirty="0"/>
              <a:t>Diferentes densidades (misma zona) y preferencia días festivos (</a:t>
            </a:r>
            <a:r>
              <a:rPr lang="es-US" sz="1200" b="0" i="1" dirty="0"/>
              <a:t>Customer</a:t>
            </a:r>
            <a:r>
              <a:rPr lang="es-US" sz="1200" b="0" dirty="0"/>
              <a:t>) vs. laborables (</a:t>
            </a:r>
            <a:r>
              <a:rPr lang="es-US" sz="1200" b="0" i="1" dirty="0"/>
              <a:t>Subscriber</a:t>
            </a:r>
            <a:r>
              <a:rPr lang="es-US" sz="1200" b="0" dirty="0"/>
              <a:t>)</a:t>
            </a:r>
          </a:p>
        </p:txBody>
      </p:sp>
      <p:sp>
        <p:nvSpPr>
          <p:cNvPr id="12" name="Shape 227">
            <a:extLst>
              <a:ext uri="{FF2B5EF4-FFF2-40B4-BE49-F238E27FC236}">
                <a16:creationId xmlns:a16="http://schemas.microsoft.com/office/drawing/2014/main" id="{8A1620C6-E0A0-A440-97FE-A69DB4D803CA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0" i="0" dirty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15/06/2018</a:t>
            </a:r>
            <a:endParaRPr sz="800" b="0" i="0" dirty="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68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6"/>
          </p:nvPr>
        </p:nvSpPr>
        <p:spPr>
          <a:xfrm>
            <a:off x="4338658" y="3649508"/>
            <a:ext cx="4400739" cy="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s-ES" sz="1800" dirty="0"/>
              <a:t>Motivación</a:t>
            </a:r>
          </a:p>
          <a:p>
            <a:r>
              <a:rPr lang="es-ES" sz="1800" dirty="0"/>
              <a:t>Objetivos y preguntas a responder</a:t>
            </a:r>
          </a:p>
          <a:p>
            <a:r>
              <a:rPr lang="es-ES" sz="1800" dirty="0"/>
              <a:t>Metodología</a:t>
            </a:r>
            <a:endParaRPr lang="es-US" sz="1800" dirty="0"/>
          </a:p>
          <a:p>
            <a:r>
              <a:rPr lang="es-ES" sz="1800" dirty="0"/>
              <a:t>Estado del arte</a:t>
            </a:r>
            <a:endParaRPr lang="es-US" sz="1800" dirty="0"/>
          </a:p>
          <a:p>
            <a:r>
              <a:rPr lang="es-ES" sz="1800" dirty="0"/>
              <a:t>Técnicas utilizadas</a:t>
            </a:r>
            <a:endParaRPr lang="es-US" sz="1800" dirty="0"/>
          </a:p>
          <a:p>
            <a:r>
              <a:rPr lang="es-ES" sz="1800" dirty="0"/>
              <a:t>Resultados </a:t>
            </a:r>
            <a:endParaRPr lang="es-US" sz="1800" dirty="0"/>
          </a:p>
          <a:p>
            <a:r>
              <a:rPr lang="es-ES" sz="1800" dirty="0"/>
              <a:t>Conclusiones</a:t>
            </a:r>
            <a:endParaRPr lang="es-US" sz="1800" dirty="0"/>
          </a:p>
        </p:txBody>
      </p:sp>
      <p:sp>
        <p:nvSpPr>
          <p:cNvPr id="227" name="Shape 227"/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0" i="0" dirty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15/06/2018</a:t>
            </a:r>
            <a:endParaRPr sz="800" b="0" i="0" dirty="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20</a:t>
            </a:fld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4"/>
          </p:nvPr>
        </p:nvSpPr>
        <p:spPr>
          <a:xfrm>
            <a:off x="864798" y="663900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s-ES" sz="19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Visualizaciones (III)</a:t>
            </a:r>
            <a:endParaRPr sz="19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683C060-2773-8649-AD28-4388037BCD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59" y="2062714"/>
            <a:ext cx="2992755" cy="240474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2FCA7DE-4A99-4F4F-9DD5-D7445E6788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111" y="2062714"/>
            <a:ext cx="1897380" cy="2404745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9B61F102-E292-8A48-BA3B-ACDA6619AE14}"/>
              </a:ext>
            </a:extLst>
          </p:cNvPr>
          <p:cNvCxnSpPr>
            <a:cxnSpLocks/>
          </p:cNvCxnSpPr>
          <p:nvPr/>
        </p:nvCxnSpPr>
        <p:spPr>
          <a:xfrm flipH="1">
            <a:off x="2676215" y="1740673"/>
            <a:ext cx="2085699" cy="1548306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4289850C-F84B-EB4F-B1F9-861729DC5468}"/>
              </a:ext>
            </a:extLst>
          </p:cNvPr>
          <p:cNvCxnSpPr>
            <a:cxnSpLocks/>
          </p:cNvCxnSpPr>
          <p:nvPr/>
        </p:nvCxnSpPr>
        <p:spPr>
          <a:xfrm>
            <a:off x="4761914" y="1740673"/>
            <a:ext cx="1867486" cy="1248712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76373BD-4CBC-714D-AA6E-ED184FC58855}"/>
              </a:ext>
            </a:extLst>
          </p:cNvPr>
          <p:cNvSpPr txBox="1"/>
          <p:nvPr/>
        </p:nvSpPr>
        <p:spPr>
          <a:xfrm>
            <a:off x="249327" y="1546722"/>
            <a:ext cx="8290239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28600" indent="0" algn="just"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914400" indent="-228600">
              <a:spcBef>
                <a:spcPts val="360"/>
              </a:spcBef>
              <a:buClr>
                <a:schemeClr val="dk1"/>
              </a:buClr>
              <a:buSzPts val="1400"/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indent="-228600">
              <a:spcBef>
                <a:spcPts val="320"/>
              </a:spcBef>
              <a:buClr>
                <a:schemeClr val="dk1"/>
              </a:buClr>
              <a:buSzPts val="1400"/>
              <a:buNone/>
              <a:defRPr sz="1600"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indent="-228600">
              <a:spcBef>
                <a:spcPts val="280"/>
              </a:spcBef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indent="-228600">
              <a:spcBef>
                <a:spcPts val="280"/>
              </a:spcBef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indent="-228600">
              <a:spcBef>
                <a:spcPts val="280"/>
              </a:spcBef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indent="-228600">
              <a:spcBef>
                <a:spcPts val="280"/>
              </a:spcBef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indent="-228600">
              <a:spcBef>
                <a:spcPts val="280"/>
              </a:spcBef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indent="-228600">
              <a:spcBef>
                <a:spcPts val="280"/>
              </a:spcBef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514350" indent="-285750">
              <a:buFont typeface="Arial" panose="020B0604020202020204" pitchFamily="34" charset="0"/>
              <a:buChar char="•"/>
            </a:pPr>
            <a:r>
              <a:rPr lang="es-US" dirty="0"/>
              <a:t>Identificación de puntos de mayor afluencia turística: valor para decisiones en la priorización de estrategias y planificación</a:t>
            </a:r>
          </a:p>
        </p:txBody>
      </p:sp>
      <p:sp>
        <p:nvSpPr>
          <p:cNvPr id="10" name="Shape 227">
            <a:extLst>
              <a:ext uri="{FF2B5EF4-FFF2-40B4-BE49-F238E27FC236}">
                <a16:creationId xmlns:a16="http://schemas.microsoft.com/office/drawing/2014/main" id="{199DA578-2F8A-884E-8EC2-2DA5CB3F4510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0" i="0" dirty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15/06/2018</a:t>
            </a:r>
            <a:endParaRPr sz="800" b="0" i="0" dirty="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326">
            <a:extLst>
              <a:ext uri="{FF2B5EF4-FFF2-40B4-BE49-F238E27FC236}">
                <a16:creationId xmlns:a16="http://schemas.microsoft.com/office/drawing/2014/main" id="{C0B6AD37-916A-964E-B0ED-0F6C212416D1}"/>
              </a:ext>
            </a:extLst>
          </p:cNvPr>
          <p:cNvSpPr txBox="1">
            <a:spLocks/>
          </p:cNvSpPr>
          <p:nvPr/>
        </p:nvSpPr>
        <p:spPr>
          <a:xfrm>
            <a:off x="2387790" y="1897502"/>
            <a:ext cx="4452154" cy="30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228600" indent="0" algn="just"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914400" indent="-228600">
              <a:spcBef>
                <a:spcPts val="360"/>
              </a:spcBef>
              <a:buClr>
                <a:schemeClr val="dk1"/>
              </a:buClr>
              <a:buSzPts val="1400"/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indent="-228600">
              <a:spcBef>
                <a:spcPts val="320"/>
              </a:spcBef>
              <a:buClr>
                <a:schemeClr val="dk1"/>
              </a:buClr>
              <a:buSzPts val="1400"/>
              <a:buNone/>
              <a:defRPr sz="1600"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indent="-228600">
              <a:spcBef>
                <a:spcPts val="280"/>
              </a:spcBef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indent="-228600">
              <a:spcBef>
                <a:spcPts val="280"/>
              </a:spcBef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indent="-228600">
              <a:spcBef>
                <a:spcPts val="280"/>
              </a:spcBef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indent="-228600">
              <a:spcBef>
                <a:spcPts val="280"/>
              </a:spcBef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indent="-228600">
              <a:spcBef>
                <a:spcPts val="280"/>
              </a:spcBef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indent="-228600">
              <a:spcBef>
                <a:spcPts val="280"/>
              </a:spcBef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lang="es-ES" dirty="0"/>
              <a:t>A partir de </a:t>
            </a:r>
            <a:r>
              <a:rPr lang="es-ES" dirty="0" err="1"/>
              <a:t>hiperparámetros</a:t>
            </a:r>
            <a:r>
              <a:rPr lang="es-ES" dirty="0"/>
              <a:t> y clasificador óptimos</a:t>
            </a:r>
            <a:endParaRPr lang="es-US" dirty="0"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21</a:t>
            </a:fld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4"/>
          </p:nvPr>
        </p:nvSpPr>
        <p:spPr>
          <a:xfrm>
            <a:off x="864797" y="663900"/>
            <a:ext cx="7193981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s-ES" dirty="0"/>
              <a:t>Influencia del </a:t>
            </a:r>
            <a:r>
              <a:rPr lang="es-ES" dirty="0" err="1"/>
              <a:t>preprocesado</a:t>
            </a:r>
            <a:r>
              <a:rPr lang="es-ES" dirty="0"/>
              <a:t> y preparación de datos: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s-ES" dirty="0"/>
              <a:t>tipo </a:t>
            </a:r>
            <a:r>
              <a:rPr lang="es-ES" sz="19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 datos entrenamiento y test (% correcto)</a:t>
            </a:r>
            <a:endParaRPr sz="19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0B9E761-EC85-3640-A992-5652DB662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805455"/>
              </p:ext>
            </p:extLst>
          </p:nvPr>
        </p:nvGraphicFramePr>
        <p:xfrm>
          <a:off x="864798" y="2238057"/>
          <a:ext cx="6761903" cy="1526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6710">
                  <a:extLst>
                    <a:ext uri="{9D8B030D-6E8A-4147-A177-3AD203B41FA5}">
                      <a16:colId xmlns:a16="http://schemas.microsoft.com/office/drawing/2014/main" val="2026616005"/>
                    </a:ext>
                  </a:extLst>
                </a:gridCol>
                <a:gridCol w="552659">
                  <a:extLst>
                    <a:ext uri="{9D8B030D-6E8A-4147-A177-3AD203B41FA5}">
                      <a16:colId xmlns:a16="http://schemas.microsoft.com/office/drawing/2014/main" val="3438690987"/>
                    </a:ext>
                  </a:extLst>
                </a:gridCol>
                <a:gridCol w="874207">
                  <a:extLst>
                    <a:ext uri="{9D8B030D-6E8A-4147-A177-3AD203B41FA5}">
                      <a16:colId xmlns:a16="http://schemas.microsoft.com/office/drawing/2014/main" val="2732102078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2058749472"/>
                    </a:ext>
                  </a:extLst>
                </a:gridCol>
                <a:gridCol w="834319">
                  <a:extLst>
                    <a:ext uri="{9D8B030D-6E8A-4147-A177-3AD203B41FA5}">
                      <a16:colId xmlns:a16="http://schemas.microsoft.com/office/drawing/2014/main" val="2646042227"/>
                    </a:ext>
                  </a:extLst>
                </a:gridCol>
                <a:gridCol w="904046">
                  <a:extLst>
                    <a:ext uri="{9D8B030D-6E8A-4147-A177-3AD203B41FA5}">
                      <a16:colId xmlns:a16="http://schemas.microsoft.com/office/drawing/2014/main" val="58400393"/>
                    </a:ext>
                  </a:extLst>
                </a:gridCol>
                <a:gridCol w="582804">
                  <a:extLst>
                    <a:ext uri="{9D8B030D-6E8A-4147-A177-3AD203B41FA5}">
                      <a16:colId xmlns:a16="http://schemas.microsoft.com/office/drawing/2014/main" val="3239632760"/>
                    </a:ext>
                  </a:extLst>
                </a:gridCol>
                <a:gridCol w="713435">
                  <a:extLst>
                    <a:ext uri="{9D8B030D-6E8A-4147-A177-3AD203B41FA5}">
                      <a16:colId xmlns:a16="http://schemas.microsoft.com/office/drawing/2014/main" val="2280671555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J48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AdaBoostM1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Random Forest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Red Neuronal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Red Bayesiana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Naive Bayes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JRip(*)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7855873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Conjunto datos variable "día" incluye tipo fecha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80.3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77.11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75.76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77.62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---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---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---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626510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Conjunto datos variable "día" nominal (solo formato fecha)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80.6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80.46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66.36 *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77.67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78.35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78.56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---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0463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Conjunto datos variable "dia" agrupada (rango 1 a 31)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82.21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75.6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71.13 *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75.77 *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77.74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79.32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84.153</a:t>
                      </a:r>
                      <a:endParaRPr lang="es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71788889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CD0F2A6E-4442-274E-9EC7-40F0FE68E26D}"/>
              </a:ext>
            </a:extLst>
          </p:cNvPr>
          <p:cNvSpPr/>
          <p:nvPr/>
        </p:nvSpPr>
        <p:spPr>
          <a:xfrm>
            <a:off x="4602145" y="2572378"/>
            <a:ext cx="813917" cy="2813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AA5A1FC-EAD0-674A-8349-F59C91A449AD}"/>
              </a:ext>
            </a:extLst>
          </p:cNvPr>
          <p:cNvSpPr/>
          <p:nvPr/>
        </p:nvSpPr>
        <p:spPr>
          <a:xfrm>
            <a:off x="4613867" y="3478403"/>
            <a:ext cx="813917" cy="28135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8" name="Shape 326">
            <a:extLst>
              <a:ext uri="{FF2B5EF4-FFF2-40B4-BE49-F238E27FC236}">
                <a16:creationId xmlns:a16="http://schemas.microsoft.com/office/drawing/2014/main" id="{B3455685-68A7-5544-A788-49ED36735496}"/>
              </a:ext>
            </a:extLst>
          </p:cNvPr>
          <p:cNvSpPr txBox="1">
            <a:spLocks/>
          </p:cNvSpPr>
          <p:nvPr/>
        </p:nvSpPr>
        <p:spPr>
          <a:xfrm>
            <a:off x="635806" y="1197313"/>
            <a:ext cx="7895614" cy="25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US" sz="2400" dirty="0"/>
          </a:p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es-ES" sz="1400" b="0" dirty="0"/>
              <a:t>Variación en el tipo de un atributo (tipo de la variable “día”)</a:t>
            </a:r>
            <a:endParaRPr lang="es-US" sz="18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4659362-C474-264A-94F3-52ED86009B1D}"/>
              </a:ext>
            </a:extLst>
          </p:cNvPr>
          <p:cNvSpPr/>
          <p:nvPr/>
        </p:nvSpPr>
        <p:spPr>
          <a:xfrm>
            <a:off x="864797" y="2023009"/>
            <a:ext cx="1526708" cy="22091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9AB7BF03-94F8-8942-970E-C941C259666B}"/>
              </a:ext>
            </a:extLst>
          </p:cNvPr>
          <p:cNvCxnSpPr/>
          <p:nvPr/>
        </p:nvCxnSpPr>
        <p:spPr>
          <a:xfrm>
            <a:off x="1739788" y="1788311"/>
            <a:ext cx="0" cy="230366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hape 326">
            <a:extLst>
              <a:ext uri="{FF2B5EF4-FFF2-40B4-BE49-F238E27FC236}">
                <a16:creationId xmlns:a16="http://schemas.microsoft.com/office/drawing/2014/main" id="{A9A434AF-2FCD-DE45-B284-7D2E812027A4}"/>
              </a:ext>
            </a:extLst>
          </p:cNvPr>
          <p:cNvSpPr txBox="1">
            <a:spLocks/>
          </p:cNvSpPr>
          <p:nvPr/>
        </p:nvSpPr>
        <p:spPr>
          <a:xfrm>
            <a:off x="6688680" y="3990187"/>
            <a:ext cx="2310832" cy="258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 algn="just"/>
            <a:r>
              <a:rPr lang="es-ES" sz="1400" b="0" i="1" dirty="0" err="1"/>
              <a:t>Dataset</a:t>
            </a:r>
            <a:r>
              <a:rPr lang="es-ES" sz="1400" b="0" dirty="0"/>
              <a:t> para la predicción</a:t>
            </a:r>
            <a:endParaRPr lang="es-US" sz="1800" dirty="0"/>
          </a:p>
        </p:txBody>
      </p:sp>
      <p:cxnSp>
        <p:nvCxnSpPr>
          <p:cNvPr id="10" name="Conector angular 9">
            <a:extLst>
              <a:ext uri="{FF2B5EF4-FFF2-40B4-BE49-F238E27FC236}">
                <a16:creationId xmlns:a16="http://schemas.microsoft.com/office/drawing/2014/main" id="{9380DDC0-CB39-C34B-B794-1A585CBF76B4}"/>
              </a:ext>
            </a:extLst>
          </p:cNvPr>
          <p:cNvCxnSpPr>
            <a:cxnSpLocks/>
          </p:cNvCxnSpPr>
          <p:nvPr/>
        </p:nvCxnSpPr>
        <p:spPr>
          <a:xfrm rot="10800000">
            <a:off x="7903729" y="3550242"/>
            <a:ext cx="432077" cy="419030"/>
          </a:xfrm>
          <a:prstGeom prst="bentConnector3">
            <a:avLst>
              <a:gd name="adj1" fmla="val 3180"/>
            </a:avLst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hape 227">
            <a:extLst>
              <a:ext uri="{FF2B5EF4-FFF2-40B4-BE49-F238E27FC236}">
                <a16:creationId xmlns:a16="http://schemas.microsoft.com/office/drawing/2014/main" id="{89EDB0AA-3F1D-AA45-B65E-EFBF1907A040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0" i="0" dirty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15/06/2018</a:t>
            </a:r>
            <a:endParaRPr sz="800" b="0" i="0" dirty="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E8BB079-419E-404C-9447-229515E7B5A8}"/>
              </a:ext>
            </a:extLst>
          </p:cNvPr>
          <p:cNvSpPr/>
          <p:nvPr/>
        </p:nvSpPr>
        <p:spPr>
          <a:xfrm>
            <a:off x="6886792" y="1909482"/>
            <a:ext cx="739909" cy="19040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56AC946-D650-6749-8D92-B9E7970CF5EF}"/>
              </a:ext>
            </a:extLst>
          </p:cNvPr>
          <p:cNvCxnSpPr>
            <a:cxnSpLocks/>
          </p:cNvCxnSpPr>
          <p:nvPr/>
        </p:nvCxnSpPr>
        <p:spPr>
          <a:xfrm>
            <a:off x="6553200" y="2017319"/>
            <a:ext cx="277521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2CCA2EF9-D596-2149-94D9-54B4B846EE1E}"/>
              </a:ext>
            </a:extLst>
          </p:cNvPr>
          <p:cNvCxnSpPr>
            <a:cxnSpLocks/>
          </p:cNvCxnSpPr>
          <p:nvPr/>
        </p:nvCxnSpPr>
        <p:spPr>
          <a:xfrm flipV="1">
            <a:off x="4060363" y="2861515"/>
            <a:ext cx="553504" cy="1526518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9286E239-7374-F943-A221-2F20FDCC4320}"/>
              </a:ext>
            </a:extLst>
          </p:cNvPr>
          <p:cNvCxnSpPr>
            <a:cxnSpLocks/>
          </p:cNvCxnSpPr>
          <p:nvPr/>
        </p:nvCxnSpPr>
        <p:spPr>
          <a:xfrm flipV="1">
            <a:off x="4060363" y="3813548"/>
            <a:ext cx="774073" cy="56966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hape 326">
            <a:extLst>
              <a:ext uri="{FF2B5EF4-FFF2-40B4-BE49-F238E27FC236}">
                <a16:creationId xmlns:a16="http://schemas.microsoft.com/office/drawing/2014/main" id="{E4DB9073-2C92-5F44-97CB-9C28CE7269BB}"/>
              </a:ext>
            </a:extLst>
          </p:cNvPr>
          <p:cNvSpPr txBox="1">
            <a:spLocks/>
          </p:cNvSpPr>
          <p:nvPr/>
        </p:nvSpPr>
        <p:spPr>
          <a:xfrm>
            <a:off x="2387791" y="4388033"/>
            <a:ext cx="4165410" cy="29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0" algn="just"/>
            <a:r>
              <a:rPr lang="es-ES" sz="1400" b="0" dirty="0"/>
              <a:t>Impacto de preparación y </a:t>
            </a:r>
            <a:r>
              <a:rPr lang="es-ES" sz="1400" b="0" dirty="0" err="1"/>
              <a:t>preprocesado</a:t>
            </a:r>
            <a:r>
              <a:rPr lang="es-ES" sz="1400" b="0" dirty="0"/>
              <a:t> de datos</a:t>
            </a:r>
            <a:endParaRPr lang="es-US" sz="1800" dirty="0"/>
          </a:p>
        </p:txBody>
      </p:sp>
    </p:spTree>
    <p:extLst>
      <p:ext uri="{BB962C8B-B14F-4D97-AF65-F5344CB8AC3E}">
        <p14:creationId xmlns:p14="http://schemas.microsoft.com/office/powerpoint/2010/main" val="477666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22</a:t>
            </a:fld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4"/>
          </p:nvPr>
        </p:nvSpPr>
        <p:spPr>
          <a:xfrm>
            <a:off x="864797" y="663900"/>
            <a:ext cx="7687532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s-ES" sz="19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Modelos: clasificación (</a:t>
            </a:r>
            <a:r>
              <a:rPr lang="es-ES" sz="1900" b="1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 </a:t>
            </a:r>
            <a:r>
              <a:rPr lang="es-ES" sz="1900" b="1" i="1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measure</a:t>
            </a:r>
            <a:r>
              <a:rPr lang="es-ES" i="1" dirty="0"/>
              <a:t> </a:t>
            </a:r>
            <a:r>
              <a:rPr lang="es-ES" dirty="0"/>
              <a:t>y AUC ROC media ponderada)</a:t>
            </a:r>
            <a:endParaRPr sz="19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6868CAF-A5C4-DF45-81A5-A1C7EC6093E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2" y="1587643"/>
            <a:ext cx="1275501" cy="9646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A1A3ED2-1B9C-354E-B717-C4E70CD50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76" y="2682910"/>
            <a:ext cx="1253927" cy="9848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550486A-B4AE-8F40-A518-656513D84EB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24" y="3808438"/>
            <a:ext cx="1247021" cy="962416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697C1F1-3EC4-D54A-8805-5B722AB3B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683893"/>
              </p:ext>
            </p:extLst>
          </p:nvPr>
        </p:nvGraphicFramePr>
        <p:xfrm>
          <a:off x="3040820" y="3403356"/>
          <a:ext cx="5657850" cy="1214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2563216825"/>
                    </a:ext>
                  </a:extLst>
                </a:gridCol>
                <a:gridCol w="517525">
                  <a:extLst>
                    <a:ext uri="{9D8B030D-6E8A-4147-A177-3AD203B41FA5}">
                      <a16:colId xmlns:a16="http://schemas.microsoft.com/office/drawing/2014/main" val="3693178022"/>
                    </a:ext>
                  </a:extLst>
                </a:gridCol>
                <a:gridCol w="788035">
                  <a:extLst>
                    <a:ext uri="{9D8B030D-6E8A-4147-A177-3AD203B41FA5}">
                      <a16:colId xmlns:a16="http://schemas.microsoft.com/office/drawing/2014/main" val="117235964"/>
                    </a:ext>
                  </a:extLst>
                </a:gridCol>
                <a:gridCol w="580390">
                  <a:extLst>
                    <a:ext uri="{9D8B030D-6E8A-4147-A177-3AD203B41FA5}">
                      <a16:colId xmlns:a16="http://schemas.microsoft.com/office/drawing/2014/main" val="310697187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4147363314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350432067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72277356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48779420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J48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AdaBoostM1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Random Forest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Red Neuronal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Red Bayesiana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Naive Bayes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JRip(*)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3524071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% Clasificación correcta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81.4208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77.0492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70.4918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71.5847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77.0492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78.1421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84.153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7739835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% Clasificación incorrecta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18.5792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22.9508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29.5082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28.4153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22.9508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21.8579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15.847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966774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Precisión media pond.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0.821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0.768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0.641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0.719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0.759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0.772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0.84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272099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AUC ROC media pond.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0.786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0.855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0.824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0.869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0.873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0.88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0.887</a:t>
                      </a:r>
                      <a:endParaRPr lang="es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08411838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962AD96B-730A-224A-A6D4-C60A22FEA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228153"/>
              </p:ext>
            </p:extLst>
          </p:nvPr>
        </p:nvGraphicFramePr>
        <p:xfrm>
          <a:off x="3040820" y="1578492"/>
          <a:ext cx="5657850" cy="1223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2254">
                  <a:extLst>
                    <a:ext uri="{9D8B030D-6E8A-4147-A177-3AD203B41FA5}">
                      <a16:colId xmlns:a16="http://schemas.microsoft.com/office/drawing/2014/main" val="3803958761"/>
                    </a:ext>
                  </a:extLst>
                </a:gridCol>
                <a:gridCol w="517930">
                  <a:extLst>
                    <a:ext uri="{9D8B030D-6E8A-4147-A177-3AD203B41FA5}">
                      <a16:colId xmlns:a16="http://schemas.microsoft.com/office/drawing/2014/main" val="2627729369"/>
                    </a:ext>
                  </a:extLst>
                </a:gridCol>
                <a:gridCol w="829952">
                  <a:extLst>
                    <a:ext uri="{9D8B030D-6E8A-4147-A177-3AD203B41FA5}">
                      <a16:colId xmlns:a16="http://schemas.microsoft.com/office/drawing/2014/main" val="936175063"/>
                    </a:ext>
                  </a:extLst>
                </a:gridCol>
                <a:gridCol w="580498">
                  <a:extLst>
                    <a:ext uri="{9D8B030D-6E8A-4147-A177-3AD203B41FA5}">
                      <a16:colId xmlns:a16="http://schemas.microsoft.com/office/drawing/2014/main" val="1330931555"/>
                    </a:ext>
                  </a:extLst>
                </a:gridCol>
                <a:gridCol w="662089">
                  <a:extLst>
                    <a:ext uri="{9D8B030D-6E8A-4147-A177-3AD203B41FA5}">
                      <a16:colId xmlns:a16="http://schemas.microsoft.com/office/drawing/2014/main" val="1782926393"/>
                    </a:ext>
                  </a:extLst>
                </a:gridCol>
                <a:gridCol w="722279">
                  <a:extLst>
                    <a:ext uri="{9D8B030D-6E8A-4147-A177-3AD203B41FA5}">
                      <a16:colId xmlns:a16="http://schemas.microsoft.com/office/drawing/2014/main" val="2349980432"/>
                    </a:ext>
                  </a:extLst>
                </a:gridCol>
                <a:gridCol w="474233">
                  <a:extLst>
                    <a:ext uri="{9D8B030D-6E8A-4147-A177-3AD203B41FA5}">
                      <a16:colId xmlns:a16="http://schemas.microsoft.com/office/drawing/2014/main" val="240228123"/>
                    </a:ext>
                  </a:extLst>
                </a:gridCol>
                <a:gridCol w="428615">
                  <a:extLst>
                    <a:ext uri="{9D8B030D-6E8A-4147-A177-3AD203B41FA5}">
                      <a16:colId xmlns:a16="http://schemas.microsoft.com/office/drawing/2014/main" val="3928021908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US" sz="1200" i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F measure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J48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AdaBoostM1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Random Forest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Red Neuronal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Red Bayesiana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Naive Bayes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JRip(*)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59456163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Conjunto datos variable "día" nominal (solo formato fecha)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0.67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0.67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-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0.55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0.55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0.54 * 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---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8028225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Conjunto datos variable "dia" agrupada (rango 1 a 31)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0.67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0.62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0.24 *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0.53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0.52 *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0.57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0.838</a:t>
                      </a:r>
                      <a:endParaRPr lang="es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90770539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FC252A1C-BE04-454D-B611-1ADC6A9E6EC3}"/>
              </a:ext>
            </a:extLst>
          </p:cNvPr>
          <p:cNvSpPr/>
          <p:nvPr/>
        </p:nvSpPr>
        <p:spPr>
          <a:xfrm>
            <a:off x="2905036" y="2346690"/>
            <a:ext cx="1699327" cy="455193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1E0C6901-5BEB-5E43-A8D7-ED143B3F6DE4}"/>
              </a:ext>
            </a:extLst>
          </p:cNvPr>
          <p:cNvCxnSpPr>
            <a:cxnSpLocks/>
          </p:cNvCxnSpPr>
          <p:nvPr/>
        </p:nvCxnSpPr>
        <p:spPr>
          <a:xfrm>
            <a:off x="3747628" y="2801883"/>
            <a:ext cx="0" cy="54060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4EBEF3A-ECA4-894C-9410-0B1D3CF5C9EF}"/>
              </a:ext>
            </a:extLst>
          </p:cNvPr>
          <p:cNvSpPr/>
          <p:nvPr/>
        </p:nvSpPr>
        <p:spPr>
          <a:xfrm>
            <a:off x="2905036" y="3342484"/>
            <a:ext cx="5923370" cy="1342804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435B345F-BE37-0444-832E-53800B4BE3A4}"/>
              </a:ext>
            </a:extLst>
          </p:cNvPr>
          <p:cNvCxnSpPr>
            <a:cxnSpLocks/>
          </p:cNvCxnSpPr>
          <p:nvPr/>
        </p:nvCxnSpPr>
        <p:spPr>
          <a:xfrm flipH="1">
            <a:off x="1788340" y="4515357"/>
            <a:ext cx="1116696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errar llave 17">
            <a:extLst>
              <a:ext uri="{FF2B5EF4-FFF2-40B4-BE49-F238E27FC236}">
                <a16:creationId xmlns:a16="http://schemas.microsoft.com/office/drawing/2014/main" id="{12056386-9BE8-6442-BA1D-21A52F578AAC}"/>
              </a:ext>
            </a:extLst>
          </p:cNvPr>
          <p:cNvSpPr/>
          <p:nvPr/>
        </p:nvSpPr>
        <p:spPr>
          <a:xfrm>
            <a:off x="1691235" y="1603827"/>
            <a:ext cx="218481" cy="3183211"/>
          </a:xfrm>
          <a:prstGeom prst="rightBrac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5" name="Shape 227">
            <a:extLst>
              <a:ext uri="{FF2B5EF4-FFF2-40B4-BE49-F238E27FC236}">
                <a16:creationId xmlns:a16="http://schemas.microsoft.com/office/drawing/2014/main" id="{59DB7419-8DC2-844A-BEBD-5533BB0407C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0" i="0" dirty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15/06/2018</a:t>
            </a:r>
            <a:endParaRPr sz="800" b="0" i="0" dirty="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3985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23</a:t>
            </a:fld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4"/>
          </p:nvPr>
        </p:nvSpPr>
        <p:spPr>
          <a:xfrm>
            <a:off x="864798" y="663900"/>
            <a:ext cx="727579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s-ES" sz="19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Modelos: clasificación. AUC ROC demanda Baja</a:t>
            </a:r>
            <a:endParaRPr sz="19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6868CAF-A5C4-DF45-81A5-A1C7EC6093E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80" y="1537487"/>
            <a:ext cx="4759346" cy="33096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hape 227">
            <a:extLst>
              <a:ext uri="{FF2B5EF4-FFF2-40B4-BE49-F238E27FC236}">
                <a16:creationId xmlns:a16="http://schemas.microsoft.com/office/drawing/2014/main" id="{C261B42F-CDBB-E341-8E53-04D972EC929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0" i="0" dirty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15/06/2018</a:t>
            </a:r>
            <a:endParaRPr sz="800" b="0" i="0" dirty="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4863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24</a:t>
            </a:fld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4"/>
          </p:nvPr>
        </p:nvSpPr>
        <p:spPr>
          <a:xfrm>
            <a:off x="864798" y="663900"/>
            <a:ext cx="6871188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s-ES" sz="19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Modelos: clasificación. AUC ROC demanda Media</a:t>
            </a:r>
            <a:endParaRPr sz="19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A1A3ED2-1B9C-354E-B717-C4E70CD500E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83" y="1537488"/>
            <a:ext cx="4764024" cy="33101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hape 227">
            <a:extLst>
              <a:ext uri="{FF2B5EF4-FFF2-40B4-BE49-F238E27FC236}">
                <a16:creationId xmlns:a16="http://schemas.microsoft.com/office/drawing/2014/main" id="{B3439078-7EE1-5C44-BB5F-592AD2A52BC0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0" i="0" dirty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15/06/2018</a:t>
            </a:r>
            <a:endParaRPr sz="800" b="0" i="0" dirty="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216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25</a:t>
            </a:fld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4"/>
          </p:nvPr>
        </p:nvSpPr>
        <p:spPr>
          <a:xfrm>
            <a:off x="864798" y="663900"/>
            <a:ext cx="6806452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s-ES" sz="19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Modelos: clasificación. AUC ROC demanda Alta</a:t>
            </a:r>
            <a:endParaRPr sz="19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550486A-B4AE-8F40-A518-656513D84EB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90" y="1529395"/>
            <a:ext cx="4764024" cy="33101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hape 227">
            <a:extLst>
              <a:ext uri="{FF2B5EF4-FFF2-40B4-BE49-F238E27FC236}">
                <a16:creationId xmlns:a16="http://schemas.microsoft.com/office/drawing/2014/main" id="{97A8C240-A334-B647-BAAC-5637E56CF91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0" i="0" dirty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15/06/2018</a:t>
            </a:r>
            <a:endParaRPr sz="800" b="0" i="0" dirty="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7686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26</a:t>
            </a:fld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4"/>
          </p:nvPr>
        </p:nvSpPr>
        <p:spPr>
          <a:xfrm>
            <a:off x="864798" y="663900"/>
            <a:ext cx="5696776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s-ES" sz="19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Predicción de los modelos sobre nuevos datos</a:t>
            </a:r>
            <a:endParaRPr sz="19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86BA9E3-C507-1A42-BD48-4511336BF6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44660"/>
              </p:ext>
            </p:extLst>
          </p:nvPr>
        </p:nvGraphicFramePr>
        <p:xfrm>
          <a:off x="3932531" y="2865760"/>
          <a:ext cx="4924425" cy="1824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4875">
                  <a:extLst>
                    <a:ext uri="{9D8B030D-6E8A-4147-A177-3AD203B41FA5}">
                      <a16:colId xmlns:a16="http://schemas.microsoft.com/office/drawing/2014/main" val="4250175963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3358846432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458050627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390340421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728919159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Número de Aciertos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Tasa de Aciertos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Número de Errores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Tasa de Error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4185006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Red Neuronal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25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0.8065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6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0.1935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1691157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J48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24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0.7742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7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0.2258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618933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JRip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23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0.7419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8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0.2581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9955139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AdaBoostM1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22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0.7097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9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0.2903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56216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Random Forest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21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0.6774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10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0.3226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050702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Red Bayesiana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21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0.6774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10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0.3226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5122687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Naive Bayes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21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0.6774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>10</a:t>
                      </a:r>
                      <a:endParaRPr lang="es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dirty="0">
                          <a:effectLst/>
                        </a:rPr>
                        <a:t>0.3226</a:t>
                      </a:r>
                      <a:endParaRPr lang="es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39943591"/>
                  </a:ext>
                </a:extLst>
              </a:tr>
            </a:tbl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F92C91AF-9CB9-3240-9767-BB21D25F1A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1" y="2758508"/>
            <a:ext cx="3400425" cy="20389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hape 326">
            <a:extLst>
              <a:ext uri="{FF2B5EF4-FFF2-40B4-BE49-F238E27FC236}">
                <a16:creationId xmlns:a16="http://schemas.microsoft.com/office/drawing/2014/main" id="{F3ACC84B-4ED4-DB4E-AD18-4DE27EAE7829}"/>
              </a:ext>
            </a:extLst>
          </p:cNvPr>
          <p:cNvSpPr txBox="1">
            <a:spLocks/>
          </p:cNvSpPr>
          <p:nvPr/>
        </p:nvSpPr>
        <p:spPr>
          <a:xfrm>
            <a:off x="554886" y="1213497"/>
            <a:ext cx="7895614" cy="25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s-US" dirty="0"/>
          </a:p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es-ES" sz="1600" b="0" dirty="0"/>
              <a:t>1.380.110 observaciones en un mes (julio 2016) agrupadas por día en:</a:t>
            </a:r>
          </a:p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es-ES" sz="1600" b="0" dirty="0"/>
              <a:t>31 observaciones, y 6 variables</a:t>
            </a:r>
          </a:p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es-ES" sz="1600" b="0" dirty="0"/>
              <a:t>No existieron días con etiqueta “Lluvia ocasional” para el atributo </a:t>
            </a:r>
            <a:r>
              <a:rPr lang="es-ES" sz="1600" b="0" i="1" dirty="0" err="1"/>
              <a:t>tipo_clima_dia</a:t>
            </a:r>
            <a:endParaRPr lang="es-US" sz="2000" i="1" dirty="0"/>
          </a:p>
        </p:txBody>
      </p:sp>
      <p:sp>
        <p:nvSpPr>
          <p:cNvPr id="8" name="Shape 227">
            <a:extLst>
              <a:ext uri="{FF2B5EF4-FFF2-40B4-BE49-F238E27FC236}">
                <a16:creationId xmlns:a16="http://schemas.microsoft.com/office/drawing/2014/main" id="{5C37FB80-69D4-EE4C-842D-1AAF228548A5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0" i="0" dirty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15/06/2018</a:t>
            </a:r>
            <a:endParaRPr sz="800" b="0" i="0" dirty="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3184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27</a:t>
            </a:fld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56925" y="1774700"/>
            <a:ext cx="5691216" cy="6570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Conclusiones</a:t>
            </a:r>
            <a:br>
              <a:rPr lang="es-US" dirty="0"/>
            </a:br>
            <a:endParaRPr dirty="0"/>
          </a:p>
        </p:txBody>
      </p:sp>
      <p:sp>
        <p:nvSpPr>
          <p:cNvPr id="5" name="Shape 227">
            <a:extLst>
              <a:ext uri="{FF2B5EF4-FFF2-40B4-BE49-F238E27FC236}">
                <a16:creationId xmlns:a16="http://schemas.microsoft.com/office/drawing/2014/main" id="{65EA78E2-4784-F046-B27C-B5E33FBD9D52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0" i="0" dirty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15/06/2018</a:t>
            </a:r>
            <a:endParaRPr sz="800" b="0" i="0" dirty="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199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28</a:t>
            </a:fld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4"/>
          </p:nvPr>
        </p:nvSpPr>
        <p:spPr>
          <a:xfrm>
            <a:off x="864798" y="663900"/>
            <a:ext cx="727579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s-ES" sz="19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Conclusiones (I)</a:t>
            </a:r>
            <a:endParaRPr sz="19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hape 326">
                <a:extLst>
                  <a:ext uri="{FF2B5EF4-FFF2-40B4-BE49-F238E27FC236}">
                    <a16:creationId xmlns:a16="http://schemas.microsoft.com/office/drawing/2014/main" id="{0888DF6B-6F15-6642-84D5-E6DC23A0D3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532" y="1569542"/>
                <a:ext cx="8746424" cy="2505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None/>
                  <a:defRPr sz="2700" b="1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2286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  <a:defRPr sz="18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228600" algn="l" rtl="0">
                  <a:lnSpc>
                    <a:spcPct val="100000"/>
                  </a:lnSpc>
                  <a:spcBef>
                    <a:spcPts val="32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  <a:defRPr sz="16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228600" algn="l" rtl="0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  <a:defRPr sz="14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228600" algn="l" rtl="0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  <a:defRPr sz="14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228600" algn="l" rtl="0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  <a:defRPr sz="14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228600" algn="l" rtl="0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  <a:defRPr sz="14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228600" algn="l" rtl="0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  <a:defRPr sz="14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228600" algn="l" rtl="0">
                  <a:lnSpc>
                    <a:spcPct val="100000"/>
                  </a:lnSpc>
                  <a:spcBef>
                    <a:spcPts val="28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  <a:defRPr sz="1400" b="1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 marL="571500" lvl="1" indent="-342900" algn="just">
                  <a:spcBef>
                    <a:spcPts val="0"/>
                  </a:spcBef>
                  <a:buClr>
                    <a:schemeClr val="dk2"/>
                  </a:buClr>
                  <a:buFont typeface="Arial" panose="020B0604020202020204" pitchFamily="34" charset="0"/>
                  <a:buChar char="•"/>
                </a:pPr>
                <a:r>
                  <a:rPr lang="es-ES" sz="1400" b="0" dirty="0">
                    <a:solidFill>
                      <a:schemeClr val="dk2"/>
                    </a:solidFill>
                    <a:latin typeface="Arial"/>
                    <a:cs typeface="Arial"/>
                    <a:sym typeface="Arial"/>
                  </a:rPr>
                  <a:t>Patrones diferentes entre los distintos tipos de usuarios</a:t>
                </a:r>
              </a:p>
              <a:p>
                <a:pPr marL="571500" lvl="1" indent="-342900" algn="just">
                  <a:spcBef>
                    <a:spcPts val="0"/>
                  </a:spcBef>
                  <a:buClr>
                    <a:schemeClr val="dk2"/>
                  </a:buClr>
                  <a:buFont typeface="Arial" panose="020B0604020202020204" pitchFamily="34" charset="0"/>
                  <a:buChar char="•"/>
                </a:pPr>
                <a:endParaRPr lang="es-US" sz="1400" b="0" dirty="0">
                  <a:solidFill>
                    <a:schemeClr val="dk2"/>
                  </a:solidFill>
                  <a:latin typeface="Arial"/>
                  <a:cs typeface="Arial"/>
                  <a:sym typeface="Arial"/>
                </a:endParaRPr>
              </a:p>
              <a:p>
                <a:pPr marL="571500" lvl="1" indent="-342900" algn="just">
                  <a:spcBef>
                    <a:spcPts val="0"/>
                  </a:spcBef>
                  <a:buClr>
                    <a:schemeClr val="dk2"/>
                  </a:buClr>
                  <a:buFont typeface="Arial" panose="020B0604020202020204" pitchFamily="34" charset="0"/>
                  <a:buChar char="•"/>
                </a:pPr>
                <a:r>
                  <a:rPr lang="es-ES" sz="1400" b="0" dirty="0">
                    <a:solidFill>
                      <a:schemeClr val="dk2"/>
                    </a:solidFill>
                    <a:latin typeface="Arial"/>
                    <a:cs typeface="Arial"/>
                    <a:sym typeface="Arial"/>
                  </a:rPr>
                  <a:t>Los eventos identificados con días festivos es una variable sustancial e incluso más determinante clasificando que las precipitaciones</a:t>
                </a:r>
                <a:endParaRPr lang="es-US" sz="1400" b="0" dirty="0">
                  <a:solidFill>
                    <a:schemeClr val="dk2"/>
                  </a:solidFill>
                  <a:latin typeface="Arial"/>
                  <a:cs typeface="Arial"/>
                  <a:sym typeface="Arial"/>
                </a:endParaRPr>
              </a:p>
              <a:p>
                <a:pPr marL="571500" lvl="1" indent="-342900" algn="just">
                  <a:spcBef>
                    <a:spcPts val="0"/>
                  </a:spcBef>
                  <a:buClr>
                    <a:schemeClr val="dk2"/>
                  </a:buClr>
                  <a:buFont typeface="Arial" panose="020B0604020202020204" pitchFamily="34" charset="0"/>
                  <a:buChar char="•"/>
                </a:pPr>
                <a:endParaRPr lang="es-ES" sz="1400" b="0" dirty="0">
                  <a:solidFill>
                    <a:schemeClr val="dk2"/>
                  </a:solidFill>
                  <a:latin typeface="Arial"/>
                  <a:cs typeface="Arial"/>
                  <a:sym typeface="Arial"/>
                </a:endParaRPr>
              </a:p>
              <a:p>
                <a:pPr marL="571500" lvl="1" indent="-342900" algn="just">
                  <a:spcBef>
                    <a:spcPts val="0"/>
                  </a:spcBef>
                  <a:buClr>
                    <a:schemeClr val="dk2"/>
                  </a:buClr>
                  <a:buFont typeface="Arial" panose="020B0604020202020204" pitchFamily="34" charset="0"/>
                  <a:buChar char="•"/>
                </a:pPr>
                <a:r>
                  <a:rPr lang="es-ES" sz="1400" b="0" dirty="0">
                    <a:solidFill>
                      <a:schemeClr val="dk2"/>
                    </a:solidFill>
                    <a:latin typeface="Arial"/>
                    <a:cs typeface="Arial"/>
                    <a:sym typeface="Arial"/>
                  </a:rPr>
                  <a:t>Importancia del </a:t>
                </a:r>
                <a:r>
                  <a:rPr lang="es-ES" sz="1400" b="0" dirty="0" err="1">
                    <a:solidFill>
                      <a:schemeClr val="dk2"/>
                    </a:solidFill>
                    <a:latin typeface="Arial"/>
                    <a:cs typeface="Arial"/>
                    <a:sym typeface="Arial"/>
                  </a:rPr>
                  <a:t>preprocesado</a:t>
                </a:r>
                <a:r>
                  <a:rPr lang="es-ES" sz="1400" b="0" dirty="0">
                    <a:solidFill>
                      <a:schemeClr val="dk2"/>
                    </a:solidFill>
                    <a:latin typeface="Arial"/>
                    <a:cs typeface="Arial"/>
                    <a:sym typeface="Arial"/>
                  </a:rPr>
                  <a:t> y proceso de preparación de conjuntos de datos de entrenamiento y test: condicionante de resultados </a:t>
                </a:r>
              </a:p>
              <a:p>
                <a:pPr marL="571500" lvl="1" indent="-342900" algn="just">
                  <a:spcBef>
                    <a:spcPts val="0"/>
                  </a:spcBef>
                  <a:buClr>
                    <a:schemeClr val="dk2"/>
                  </a:buClr>
                  <a:buFont typeface="Arial" panose="020B0604020202020204" pitchFamily="34" charset="0"/>
                  <a:buChar char="•"/>
                </a:pPr>
                <a:endParaRPr lang="es-US" sz="1400" b="0" dirty="0">
                  <a:solidFill>
                    <a:schemeClr val="dk2"/>
                  </a:solidFill>
                  <a:latin typeface="Arial"/>
                  <a:cs typeface="Arial"/>
                  <a:sym typeface="Arial"/>
                </a:endParaRPr>
              </a:p>
              <a:p>
                <a:pPr marL="571500" lvl="1" indent="-342900" algn="just">
                  <a:spcBef>
                    <a:spcPts val="0"/>
                  </a:spcBef>
                  <a:buClr>
                    <a:schemeClr val="dk2"/>
                  </a:buClr>
                  <a:buFont typeface="Arial" panose="020B0604020202020204" pitchFamily="34" charset="0"/>
                  <a:buChar char="•"/>
                </a:pPr>
                <a:r>
                  <a:rPr lang="es-ES" sz="1400" b="0" dirty="0">
                    <a:solidFill>
                      <a:schemeClr val="dk2"/>
                    </a:solidFill>
                    <a:latin typeface="Arial"/>
                    <a:cs typeface="Arial"/>
                    <a:sym typeface="Arial"/>
                  </a:rPr>
                  <a:t>Red Neuronal Artificial (ANN) como mejor modelo predictor, teniendo en cuenta asimismo:</a:t>
                </a:r>
              </a:p>
              <a:p>
                <a:pPr marL="571500" lvl="1" indent="-342900" algn="just">
                  <a:spcBef>
                    <a:spcPts val="0"/>
                  </a:spcBef>
                  <a:buClr>
                    <a:schemeClr val="dk2"/>
                  </a:buClr>
                  <a:buFont typeface="Arial" panose="020B0604020202020204" pitchFamily="34" charset="0"/>
                  <a:buChar char="•"/>
                </a:pPr>
                <a:endParaRPr lang="es-US" sz="1400" b="0" dirty="0">
                  <a:solidFill>
                    <a:schemeClr val="dk2"/>
                  </a:solidFill>
                  <a:latin typeface="Arial"/>
                  <a:cs typeface="Arial"/>
                  <a:sym typeface="Arial"/>
                </a:endParaRPr>
              </a:p>
              <a:p>
                <a:pPr marL="1028700" lvl="3" indent="-342900" algn="just">
                  <a:spcBef>
                    <a:spcPts val="0"/>
                  </a:spcBef>
                  <a:buClr>
                    <a:schemeClr val="dk2"/>
                  </a:buClr>
                  <a:buFont typeface="Courier New" panose="02070309020205020404" pitchFamily="49" charset="0"/>
                  <a:buChar char="o"/>
                </a:pPr>
                <a:r>
                  <a:rPr lang="es-ES" sz="1200" b="0" dirty="0">
                    <a:solidFill>
                      <a:schemeClr val="dk2"/>
                    </a:solidFill>
                    <a:latin typeface="Arial"/>
                    <a:cs typeface="Arial"/>
                    <a:sym typeface="Arial"/>
                  </a:rPr>
                  <a:t>Pocas diferencias con significación estadística en la clasificación</a:t>
                </a:r>
              </a:p>
              <a:p>
                <a:pPr marL="571500" lvl="1" indent="-342900" algn="just">
                  <a:spcBef>
                    <a:spcPts val="0"/>
                  </a:spcBef>
                  <a:buClr>
                    <a:schemeClr val="dk2"/>
                  </a:buClr>
                  <a:buFont typeface="Courier New" panose="02070309020205020404" pitchFamily="49" charset="0"/>
                  <a:buChar char="o"/>
                </a:pPr>
                <a:endParaRPr lang="es-US" sz="1400" b="0" dirty="0">
                  <a:solidFill>
                    <a:schemeClr val="dk2"/>
                  </a:solidFill>
                  <a:latin typeface="Arial"/>
                  <a:cs typeface="Arial"/>
                  <a:sym typeface="Arial"/>
                </a:endParaRPr>
              </a:p>
              <a:p>
                <a:pPr marL="1028700" lvl="3" indent="-342900" algn="just">
                  <a:spcBef>
                    <a:spcPts val="0"/>
                  </a:spcBef>
                  <a:buClr>
                    <a:schemeClr val="dk2"/>
                  </a:buClr>
                  <a:buFont typeface="Courier New" panose="02070309020205020404" pitchFamily="49" charset="0"/>
                  <a:buChar char="o"/>
                </a:pPr>
                <a:r>
                  <a:rPr lang="es-ES" sz="1200" b="0" dirty="0">
                    <a:solidFill>
                      <a:schemeClr val="dk2"/>
                    </a:solidFill>
                    <a:latin typeface="Arial"/>
                    <a:cs typeface="Arial"/>
                    <a:sym typeface="Arial"/>
                  </a:rPr>
                  <a:t>F más concluyente que AUC ROC para resultados entre clasificación y predicción (</a:t>
                </a:r>
                <a14:m>
                  <m:oMath xmlns:m="http://schemas.openxmlformats.org/officeDocument/2006/math">
                    <m:r>
                      <a:rPr lang="es-ES" sz="1200" b="0">
                        <a:solidFill>
                          <a:schemeClr val="dk2"/>
                        </a:solidFill>
                        <a:latin typeface="Cambria Math" panose="02040503050406030204" pitchFamily="18" charset="0"/>
                        <a:sym typeface="Arial"/>
                      </a:rPr>
                      <m:t>∝ =0.05</m:t>
                    </m:r>
                  </m:oMath>
                </a14:m>
                <a:r>
                  <a:rPr lang="es-ES" sz="1200" b="0" dirty="0">
                    <a:solidFill>
                      <a:schemeClr val="dk2"/>
                    </a:solidFill>
                    <a:latin typeface="Arial"/>
                    <a:cs typeface="Arial"/>
                    <a:sym typeface="Arial"/>
                  </a:rPr>
                  <a:t>)</a:t>
                </a:r>
              </a:p>
              <a:p>
                <a:pPr marL="1028700" lvl="3" indent="-342900" algn="just">
                  <a:spcBef>
                    <a:spcPts val="0"/>
                  </a:spcBef>
                  <a:buClr>
                    <a:schemeClr val="dk2"/>
                  </a:buClr>
                  <a:buFont typeface="Courier New" panose="02070309020205020404" pitchFamily="49" charset="0"/>
                  <a:buChar char="o"/>
                </a:pPr>
                <a:endParaRPr lang="es-US" sz="1200" b="0" dirty="0">
                  <a:solidFill>
                    <a:schemeClr val="dk2"/>
                  </a:solidFill>
                  <a:latin typeface="Arial"/>
                  <a:cs typeface="Arial"/>
                  <a:sym typeface="Arial"/>
                </a:endParaRPr>
              </a:p>
              <a:p>
                <a:pPr marL="1028700" lvl="3" indent="-342900" algn="just">
                  <a:spcBef>
                    <a:spcPts val="0"/>
                  </a:spcBef>
                  <a:buClr>
                    <a:schemeClr val="dk2"/>
                  </a:buClr>
                  <a:buFont typeface="Courier New" panose="02070309020205020404" pitchFamily="49" charset="0"/>
                  <a:buChar char="o"/>
                </a:pPr>
                <a:r>
                  <a:rPr lang="es-ES" sz="1200" b="0" dirty="0">
                    <a:solidFill>
                      <a:schemeClr val="dk2"/>
                    </a:solidFill>
                    <a:latin typeface="Arial"/>
                    <a:cs typeface="Arial"/>
                    <a:sym typeface="Arial"/>
                  </a:rPr>
                  <a:t>Peores en la clasificación correcta: </a:t>
                </a:r>
                <a:r>
                  <a:rPr lang="es-ES" sz="1200" b="0" dirty="0" err="1">
                    <a:solidFill>
                      <a:schemeClr val="dk2"/>
                    </a:solidFill>
                    <a:latin typeface="Arial"/>
                    <a:cs typeface="Arial"/>
                    <a:sym typeface="Arial"/>
                  </a:rPr>
                  <a:t>Random</a:t>
                </a:r>
                <a:r>
                  <a:rPr lang="es-ES" sz="1200" b="0" dirty="0">
                    <a:solidFill>
                      <a:schemeClr val="dk2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s-ES" sz="1200" b="0" dirty="0" err="1">
                    <a:solidFill>
                      <a:schemeClr val="dk2"/>
                    </a:solidFill>
                    <a:latin typeface="Arial"/>
                    <a:cs typeface="Arial"/>
                    <a:sym typeface="Arial"/>
                  </a:rPr>
                  <a:t>Forest</a:t>
                </a:r>
                <a:r>
                  <a:rPr lang="es-ES" sz="1200" b="0" dirty="0">
                    <a:solidFill>
                      <a:schemeClr val="dk2"/>
                    </a:solidFill>
                    <a:latin typeface="Arial"/>
                    <a:cs typeface="Arial"/>
                    <a:sym typeface="Arial"/>
                  </a:rPr>
                  <a:t> y Red Bayesiana, frente a J48.</a:t>
                </a:r>
                <a:endParaRPr lang="es-ES" b="0" dirty="0"/>
              </a:p>
            </p:txBody>
          </p:sp>
        </mc:Choice>
        <mc:Fallback xmlns="">
          <p:sp>
            <p:nvSpPr>
              <p:cNvPr id="7" name="Shape 326">
                <a:extLst>
                  <a:ext uri="{FF2B5EF4-FFF2-40B4-BE49-F238E27FC236}">
                    <a16:creationId xmlns:a16="http://schemas.microsoft.com/office/drawing/2014/main" id="{0888DF6B-6F15-6642-84D5-E6DC23A0D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32" y="1569542"/>
                <a:ext cx="8746424" cy="250575"/>
              </a:xfrm>
              <a:prstGeom prst="rect">
                <a:avLst/>
              </a:prstGeom>
              <a:blipFill>
                <a:blip r:embed="rId3"/>
                <a:stretch>
                  <a:fillRect t="-20000" r="-1306" b="-115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hape 227">
            <a:extLst>
              <a:ext uri="{FF2B5EF4-FFF2-40B4-BE49-F238E27FC236}">
                <a16:creationId xmlns:a16="http://schemas.microsoft.com/office/drawing/2014/main" id="{B6972628-88DF-2D44-A8F7-E00F592BF26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0" i="0" dirty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15/06/2018</a:t>
            </a:r>
            <a:endParaRPr sz="800" b="0" i="0" dirty="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2008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29</a:t>
            </a:fld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4"/>
          </p:nvPr>
        </p:nvSpPr>
        <p:spPr>
          <a:xfrm>
            <a:off x="864798" y="663900"/>
            <a:ext cx="727579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s-ES" sz="19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Conclusiones (II)</a:t>
            </a:r>
            <a:endParaRPr sz="19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326">
            <a:extLst>
              <a:ext uri="{FF2B5EF4-FFF2-40B4-BE49-F238E27FC236}">
                <a16:creationId xmlns:a16="http://schemas.microsoft.com/office/drawing/2014/main" id="{059860C1-9395-244D-A7E0-D5DF8BA470F4}"/>
              </a:ext>
            </a:extLst>
          </p:cNvPr>
          <p:cNvSpPr txBox="1">
            <a:spLocks/>
          </p:cNvSpPr>
          <p:nvPr/>
        </p:nvSpPr>
        <p:spPr>
          <a:xfrm>
            <a:off x="100484" y="1561450"/>
            <a:ext cx="8756472" cy="25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1500" lvl="1" indent="-3429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es-ES" sz="1400" b="0" dirty="0">
                <a:solidFill>
                  <a:schemeClr val="dk2"/>
                </a:solidFill>
                <a:latin typeface="Arial"/>
                <a:cs typeface="Arial"/>
                <a:sym typeface="Arial"/>
              </a:rPr>
              <a:t>Importancia de incorporar el proceso y la metodología de la Ciencia de Datos dentro de la propia organización pública, para el alineamiento con los objetivos organizacionales</a:t>
            </a:r>
          </a:p>
          <a:p>
            <a:pPr marL="571500" lvl="1" indent="-3429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endParaRPr lang="es-US" sz="1400" b="0" dirty="0">
              <a:solidFill>
                <a:schemeClr val="dk2"/>
              </a:solidFill>
              <a:latin typeface="Arial"/>
              <a:cs typeface="Arial"/>
              <a:sym typeface="Arial"/>
            </a:endParaRPr>
          </a:p>
          <a:p>
            <a:pPr marL="571500" lvl="1" indent="-3429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es-ES" sz="1400" b="0" dirty="0">
                <a:solidFill>
                  <a:schemeClr val="dk2"/>
                </a:solidFill>
                <a:latin typeface="Arial"/>
                <a:cs typeface="Arial"/>
                <a:sym typeface="Arial"/>
              </a:rPr>
              <a:t>Necesaria orientación al dato para el avance hacia </a:t>
            </a:r>
            <a:r>
              <a:rPr lang="es-ES" sz="1400" b="0" i="1" dirty="0">
                <a:solidFill>
                  <a:schemeClr val="dk2"/>
                </a:solidFill>
                <a:latin typeface="Arial"/>
                <a:cs typeface="Arial"/>
                <a:sym typeface="Arial"/>
              </a:rPr>
              <a:t>Smart </a:t>
            </a:r>
            <a:r>
              <a:rPr lang="es-ES" sz="1400" b="0" i="1" dirty="0" err="1">
                <a:solidFill>
                  <a:schemeClr val="dk2"/>
                </a:solidFill>
                <a:latin typeface="Arial"/>
                <a:cs typeface="Arial"/>
                <a:sym typeface="Arial"/>
              </a:rPr>
              <a:t>Government</a:t>
            </a:r>
            <a:endParaRPr lang="es-ES" sz="1400" b="0" i="1" dirty="0">
              <a:solidFill>
                <a:schemeClr val="dk2"/>
              </a:solidFill>
              <a:latin typeface="Arial"/>
              <a:cs typeface="Arial"/>
              <a:sym typeface="Arial"/>
            </a:endParaRPr>
          </a:p>
          <a:p>
            <a:pPr marL="571500" lvl="1" indent="-3429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endParaRPr lang="es-US" sz="1400" b="0" dirty="0">
              <a:solidFill>
                <a:schemeClr val="dk2"/>
              </a:solidFill>
              <a:latin typeface="Arial"/>
              <a:cs typeface="Arial"/>
              <a:sym typeface="Arial"/>
            </a:endParaRPr>
          </a:p>
          <a:p>
            <a:pPr marL="571500" lvl="1" indent="-3429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es-ES" sz="1400" b="0" dirty="0">
                <a:solidFill>
                  <a:schemeClr val="dk2"/>
                </a:solidFill>
                <a:latin typeface="Arial"/>
                <a:cs typeface="Arial"/>
                <a:sym typeface="Arial"/>
              </a:rPr>
              <a:t>Los resultados podrían ser útiles para la toma de decisiones en cuanto </a:t>
            </a:r>
            <a:endParaRPr lang="es-US" sz="1400" b="0" dirty="0">
              <a:solidFill>
                <a:schemeClr val="dk2"/>
              </a:solidFill>
              <a:latin typeface="Arial"/>
              <a:cs typeface="Arial"/>
              <a:sym typeface="Arial"/>
            </a:endParaRPr>
          </a:p>
          <a:p>
            <a:pPr marL="1028700" lvl="3" indent="-342900" algn="just">
              <a:spcBef>
                <a:spcPts val="0"/>
              </a:spcBef>
              <a:buClr>
                <a:schemeClr val="dk2"/>
              </a:buClr>
              <a:buFont typeface="Courier New" panose="02070309020205020404" pitchFamily="49" charset="0"/>
              <a:buChar char="o"/>
            </a:pPr>
            <a:r>
              <a:rPr lang="es-ES" sz="1200" b="0" dirty="0">
                <a:solidFill>
                  <a:schemeClr val="dk2"/>
                </a:solidFill>
                <a:latin typeface="Arial"/>
                <a:cs typeface="Arial"/>
                <a:sym typeface="Arial"/>
              </a:rPr>
              <a:t>Planificar la potenciación del uso de zonas específicas con nuevas rutas</a:t>
            </a:r>
            <a:endParaRPr lang="es-US" sz="1200" b="0" dirty="0">
              <a:solidFill>
                <a:schemeClr val="dk2"/>
              </a:solidFill>
              <a:latin typeface="Arial"/>
              <a:cs typeface="Arial"/>
              <a:sym typeface="Arial"/>
            </a:endParaRPr>
          </a:p>
          <a:p>
            <a:pPr marL="1028700" lvl="3" indent="-342900" algn="just">
              <a:spcBef>
                <a:spcPts val="0"/>
              </a:spcBef>
              <a:buClr>
                <a:schemeClr val="dk2"/>
              </a:buClr>
              <a:buFont typeface="Courier New" panose="02070309020205020404" pitchFamily="49" charset="0"/>
              <a:buChar char="o"/>
            </a:pPr>
            <a:r>
              <a:rPr lang="es-ES" sz="1200" b="0" dirty="0">
                <a:solidFill>
                  <a:schemeClr val="dk2"/>
                </a:solidFill>
                <a:latin typeface="Arial"/>
                <a:cs typeface="Arial"/>
                <a:sym typeface="Arial"/>
              </a:rPr>
              <a:t>Incorporar estaciones en zonas donde antes no existían</a:t>
            </a:r>
            <a:endParaRPr lang="es-US" sz="1200" b="0" dirty="0">
              <a:solidFill>
                <a:schemeClr val="dk2"/>
              </a:solidFill>
              <a:latin typeface="Arial"/>
              <a:cs typeface="Arial"/>
              <a:sym typeface="Arial"/>
            </a:endParaRPr>
          </a:p>
          <a:p>
            <a:pPr marL="1028700" lvl="3" indent="-342900" algn="just">
              <a:spcBef>
                <a:spcPts val="0"/>
              </a:spcBef>
              <a:buClr>
                <a:schemeClr val="dk2"/>
              </a:buClr>
              <a:buFont typeface="Courier New" panose="02070309020205020404" pitchFamily="49" charset="0"/>
              <a:buChar char="o"/>
            </a:pPr>
            <a:r>
              <a:rPr lang="es-ES" sz="1200" b="0" dirty="0">
                <a:solidFill>
                  <a:schemeClr val="dk2"/>
                </a:solidFill>
                <a:latin typeface="Arial"/>
                <a:cs typeface="Arial"/>
                <a:sym typeface="Arial"/>
              </a:rPr>
              <a:t>Reducir la presencia de las mismas donde su uso es muy bajo </a:t>
            </a:r>
            <a:endParaRPr lang="es-US" sz="1200" b="0" dirty="0">
              <a:solidFill>
                <a:schemeClr val="dk2"/>
              </a:solidFill>
              <a:latin typeface="Arial"/>
              <a:cs typeface="Arial"/>
              <a:sym typeface="Arial"/>
            </a:endParaRPr>
          </a:p>
          <a:p>
            <a:pPr marL="1028700" lvl="3" indent="-342900" algn="just">
              <a:spcBef>
                <a:spcPts val="0"/>
              </a:spcBef>
              <a:buClr>
                <a:schemeClr val="dk2"/>
              </a:buClr>
              <a:buFont typeface="Courier New" panose="02070309020205020404" pitchFamily="49" charset="0"/>
              <a:buChar char="o"/>
            </a:pPr>
            <a:r>
              <a:rPr lang="es-ES" sz="1200" b="0" dirty="0">
                <a:solidFill>
                  <a:schemeClr val="dk2"/>
                </a:solidFill>
                <a:latin typeface="Arial"/>
                <a:cs typeface="Arial"/>
                <a:sym typeface="Arial"/>
              </a:rPr>
              <a:t>Utilizar puntos de información en lugares de preferencia</a:t>
            </a:r>
          </a:p>
          <a:p>
            <a:pPr marL="1028700" lvl="3" indent="-3429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endParaRPr lang="es-US" sz="1200" b="0" dirty="0">
              <a:solidFill>
                <a:schemeClr val="dk2"/>
              </a:solidFill>
              <a:latin typeface="Arial"/>
              <a:cs typeface="Arial"/>
              <a:sym typeface="Arial"/>
            </a:endParaRPr>
          </a:p>
          <a:p>
            <a:pPr marL="571500" lvl="1" indent="-3429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es-ES" sz="1400" b="0" dirty="0">
                <a:solidFill>
                  <a:schemeClr val="dk2"/>
                </a:solidFill>
                <a:latin typeface="Arial"/>
                <a:cs typeface="Arial"/>
                <a:sym typeface="Arial"/>
              </a:rPr>
              <a:t>Estrategia para favorecer de un modo selectivo una mayor afluencia de usuarios a determinadas zonas. </a:t>
            </a:r>
          </a:p>
          <a:p>
            <a:pPr marL="571500" lvl="1" indent="-3429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endParaRPr lang="es-US" sz="1400" b="0" dirty="0">
              <a:solidFill>
                <a:schemeClr val="dk2"/>
              </a:solidFill>
              <a:latin typeface="Arial"/>
              <a:cs typeface="Arial"/>
              <a:sym typeface="Arial"/>
            </a:endParaRPr>
          </a:p>
          <a:p>
            <a:pPr marL="571500" lvl="1" indent="-342900" algn="just">
              <a:spcBef>
                <a:spcPts val="0"/>
              </a:spcBef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es-ES" sz="1400" b="0" dirty="0">
                <a:solidFill>
                  <a:schemeClr val="dk2"/>
                </a:solidFill>
                <a:latin typeface="Arial"/>
                <a:cs typeface="Arial"/>
                <a:sym typeface="Arial"/>
              </a:rPr>
              <a:t>Importancia de que las Administraciones Públicas incorporen una estrategia de apertura de datos transversal, siguiendo unos estándares y requisitos mínimos, que permitan aprovechar adecuadamente los datos.</a:t>
            </a:r>
            <a:endParaRPr lang="es-US" sz="1400" b="0" dirty="0">
              <a:solidFill>
                <a:schemeClr val="dk2"/>
              </a:solidFill>
              <a:latin typeface="Arial"/>
              <a:cs typeface="Arial"/>
              <a:sym typeface="Arial"/>
            </a:endParaRPr>
          </a:p>
          <a:p>
            <a:pPr marL="571500" indent="-342900" algn="just">
              <a:buFont typeface="Arial" panose="020B0604020202020204" pitchFamily="34" charset="0"/>
              <a:buChar char="•"/>
            </a:pPr>
            <a:endParaRPr lang="es-ES" sz="1400" b="0" dirty="0"/>
          </a:p>
        </p:txBody>
      </p:sp>
      <p:sp>
        <p:nvSpPr>
          <p:cNvPr id="7" name="Shape 227">
            <a:extLst>
              <a:ext uri="{FF2B5EF4-FFF2-40B4-BE49-F238E27FC236}">
                <a16:creationId xmlns:a16="http://schemas.microsoft.com/office/drawing/2014/main" id="{E260112E-1625-414F-9698-C08AB95CADE5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0" i="0" dirty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15/06/2018</a:t>
            </a:r>
            <a:endParaRPr sz="800" b="0" i="0" dirty="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559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56925" y="1774700"/>
            <a:ext cx="5691216" cy="697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Motivación</a:t>
            </a:r>
            <a:br>
              <a:rPr lang="es-US" dirty="0"/>
            </a:br>
            <a:endParaRPr dirty="0"/>
          </a:p>
        </p:txBody>
      </p:sp>
      <p:sp>
        <p:nvSpPr>
          <p:cNvPr id="5" name="Shape 227">
            <a:extLst>
              <a:ext uri="{FF2B5EF4-FFF2-40B4-BE49-F238E27FC236}">
                <a16:creationId xmlns:a16="http://schemas.microsoft.com/office/drawing/2014/main" id="{A1AE3335-54B9-DC47-921A-C5E39D66C7F5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0" i="0" dirty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15/06/2018</a:t>
            </a:r>
            <a:endParaRPr sz="800" b="0" i="0" dirty="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537542" y="2140195"/>
            <a:ext cx="3743056" cy="31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s-ES" dirty="0">
                <a:solidFill>
                  <a:schemeClr val="bg1"/>
                </a:solidFill>
                <a:hlinkClick r:id="rId3"/>
              </a:rPr>
              <a:t>www.linkedin.com/in/carlosejimenez</a:t>
            </a:r>
            <a:r>
              <a:rPr lang="es-ES" dirty="0">
                <a:solidFill>
                  <a:schemeClr val="bg1"/>
                </a:solidFill>
              </a:rPr>
              <a:t> 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32" name="Shape 332"/>
          <p:cNvSpPr txBox="1">
            <a:spLocks noGrp="1"/>
          </p:cNvSpPr>
          <p:nvPr>
            <p:ph type="body" idx="2"/>
          </p:nvPr>
        </p:nvSpPr>
        <p:spPr>
          <a:xfrm>
            <a:off x="527494" y="1290794"/>
            <a:ext cx="3057150" cy="280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s-E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</a:t>
            </a:r>
            <a:r>
              <a:rPr lang="es-ES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estratic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Shape 333"/>
          <p:cNvSpPr txBox="1">
            <a:spLocks noGrp="1"/>
          </p:cNvSpPr>
          <p:nvPr>
            <p:ph type="body" idx="3"/>
          </p:nvPr>
        </p:nvSpPr>
        <p:spPr>
          <a:xfrm>
            <a:off x="537542" y="1572398"/>
            <a:ext cx="3057150" cy="280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s-ES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carlosjg@uoc.edu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333">
            <a:extLst>
              <a:ext uri="{FF2B5EF4-FFF2-40B4-BE49-F238E27FC236}">
                <a16:creationId xmlns:a16="http://schemas.microsoft.com/office/drawing/2014/main" id="{FF111948-1981-6543-A698-1C0BABF537C7}"/>
              </a:ext>
            </a:extLst>
          </p:cNvPr>
          <p:cNvSpPr txBox="1">
            <a:spLocks/>
          </p:cNvSpPr>
          <p:nvPr/>
        </p:nvSpPr>
        <p:spPr>
          <a:xfrm>
            <a:off x="539217" y="1845376"/>
            <a:ext cx="3057150" cy="280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/>
            <a:r>
              <a:rPr lang="es-ES" dirty="0">
                <a:hlinkClick r:id="rId4"/>
              </a:rPr>
              <a:t>www.estratic.com</a:t>
            </a:r>
            <a:r>
              <a:rPr lang="es-ES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  <p:sp>
        <p:nvSpPr>
          <p:cNvPr id="10" name="Shape 265">
            <a:extLst>
              <a:ext uri="{FF2B5EF4-FFF2-40B4-BE49-F238E27FC236}">
                <a16:creationId xmlns:a16="http://schemas.microsoft.com/office/drawing/2014/main" id="{A8DDCEF0-9961-DE4C-A041-B35EFB17F419}"/>
              </a:ext>
            </a:extLst>
          </p:cNvPr>
          <p:cNvSpPr txBox="1">
            <a:spLocks/>
          </p:cNvSpPr>
          <p:nvPr/>
        </p:nvSpPr>
        <p:spPr>
          <a:xfrm>
            <a:off x="864798" y="663900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</a:pPr>
            <a:r>
              <a:rPr lang="es-ES" sz="1900" b="1" dirty="0">
                <a:solidFill>
                  <a:schemeClr val="dk2"/>
                </a:solidFill>
              </a:rPr>
              <a:t>Motivación</a:t>
            </a:r>
          </a:p>
        </p:txBody>
      </p:sp>
      <p:sp>
        <p:nvSpPr>
          <p:cNvPr id="7" name="Shape 326">
            <a:extLst>
              <a:ext uri="{FF2B5EF4-FFF2-40B4-BE49-F238E27FC236}">
                <a16:creationId xmlns:a16="http://schemas.microsoft.com/office/drawing/2014/main" id="{D9053B95-8777-BB40-BD5A-B9003FA0C535}"/>
              </a:ext>
            </a:extLst>
          </p:cNvPr>
          <p:cNvSpPr txBox="1">
            <a:spLocks/>
          </p:cNvSpPr>
          <p:nvPr/>
        </p:nvSpPr>
        <p:spPr>
          <a:xfrm>
            <a:off x="678476" y="1683811"/>
            <a:ext cx="8287501" cy="25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dk2"/>
                </a:solidFill>
              </a:rPr>
              <a:t>Problemáticas en el uso/demanda del servicio público de alquiler compartido de bicicletas</a:t>
            </a:r>
          </a:p>
          <a:p>
            <a:pPr marL="342900" indent="-342900">
              <a:buClr>
                <a:schemeClr val="dk2"/>
              </a:buClr>
              <a:buFont typeface="Arial" panose="020B0604020202020204" pitchFamily="34" charset="0"/>
              <a:buChar char="•"/>
            </a:pPr>
            <a:endParaRPr lang="es-ES" sz="1800" dirty="0">
              <a:solidFill>
                <a:schemeClr val="dk2"/>
              </a:solidFill>
            </a:endParaRPr>
          </a:p>
          <a:p>
            <a:pPr marL="342900" indent="-342900"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dk2"/>
                </a:solidFill>
              </a:rPr>
              <a:t>El turismo como área estratégica en Nueva York: &gt;60 millones visitantes en 2017</a:t>
            </a:r>
          </a:p>
          <a:p>
            <a:pPr marL="342900" indent="-342900">
              <a:buClr>
                <a:schemeClr val="dk2"/>
              </a:buClr>
              <a:buFont typeface="Arial" panose="020B0604020202020204" pitchFamily="34" charset="0"/>
              <a:buChar char="•"/>
            </a:pPr>
            <a:endParaRPr lang="es-ES" sz="1800" dirty="0">
              <a:solidFill>
                <a:schemeClr val="dk2"/>
              </a:solidFill>
            </a:endParaRPr>
          </a:p>
          <a:p>
            <a:pPr marL="342900" indent="-342900"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dk2"/>
                </a:solidFill>
              </a:rPr>
              <a:t>En general, análisis predictivos en la literatura sin segmentación de usuario</a:t>
            </a:r>
          </a:p>
          <a:p>
            <a:pPr marL="342900" indent="-342900">
              <a:buClr>
                <a:schemeClr val="dk2"/>
              </a:buClr>
              <a:buFont typeface="Arial" panose="020B0604020202020204" pitchFamily="34" charset="0"/>
              <a:buChar char="•"/>
            </a:pPr>
            <a:endParaRPr lang="es-ES" sz="1800" dirty="0">
              <a:solidFill>
                <a:schemeClr val="dk2"/>
              </a:solidFill>
            </a:endParaRPr>
          </a:p>
          <a:p>
            <a:pPr marL="342900" indent="-342900"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dk2"/>
                </a:solidFill>
              </a:rPr>
              <a:t>Aprovechamiento de datos abiertos</a:t>
            </a:r>
          </a:p>
          <a:p>
            <a:pPr marL="342900" indent="-342900">
              <a:buClr>
                <a:schemeClr val="dk2"/>
              </a:buClr>
              <a:buFont typeface="Arial" panose="020B0604020202020204" pitchFamily="34" charset="0"/>
              <a:buChar char="•"/>
            </a:pPr>
            <a:endParaRPr lang="es-ES" sz="1800" dirty="0">
              <a:solidFill>
                <a:schemeClr val="dk2"/>
              </a:solidFill>
            </a:endParaRPr>
          </a:p>
          <a:p>
            <a:pPr marL="342900" indent="-342900">
              <a:buClr>
                <a:schemeClr val="dk2"/>
              </a:buClr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chemeClr val="dk2"/>
                </a:solidFill>
              </a:rPr>
              <a:t>Especial interés de las administraciones en </a:t>
            </a:r>
            <a:r>
              <a:rPr lang="es-ES" sz="1800" i="1" dirty="0">
                <a:solidFill>
                  <a:schemeClr val="dk2"/>
                </a:solidFill>
              </a:rPr>
              <a:t>Smart </a:t>
            </a:r>
            <a:r>
              <a:rPr lang="es-ES" sz="1800" i="1" dirty="0" err="1">
                <a:solidFill>
                  <a:schemeClr val="dk2"/>
                </a:solidFill>
              </a:rPr>
              <a:t>Government</a:t>
            </a:r>
            <a:r>
              <a:rPr lang="es-ES" sz="1800" dirty="0">
                <a:solidFill>
                  <a:schemeClr val="dk2"/>
                </a:solidFill>
              </a:rPr>
              <a:t> </a:t>
            </a:r>
          </a:p>
        </p:txBody>
      </p:sp>
      <p:sp>
        <p:nvSpPr>
          <p:cNvPr id="6" name="Shape 227">
            <a:extLst>
              <a:ext uri="{FF2B5EF4-FFF2-40B4-BE49-F238E27FC236}">
                <a16:creationId xmlns:a16="http://schemas.microsoft.com/office/drawing/2014/main" id="{A4663CCA-E8BA-1847-BDB0-785BDD2D50A8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0" i="0" dirty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15/06/2018</a:t>
            </a:r>
            <a:endParaRPr sz="800" b="0" i="0" dirty="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62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56924" y="1774700"/>
            <a:ext cx="8048399" cy="697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Objetivos y preguntas a responder</a:t>
            </a:r>
            <a:br>
              <a:rPr lang="es-US" dirty="0"/>
            </a:br>
            <a:endParaRPr dirty="0"/>
          </a:p>
        </p:txBody>
      </p:sp>
      <p:sp>
        <p:nvSpPr>
          <p:cNvPr id="5" name="Shape 227">
            <a:extLst>
              <a:ext uri="{FF2B5EF4-FFF2-40B4-BE49-F238E27FC236}">
                <a16:creationId xmlns:a16="http://schemas.microsoft.com/office/drawing/2014/main" id="{34A7F42D-6AB3-E44E-A6BD-4997E06156A6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0" i="0" dirty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15/06/2018</a:t>
            </a:r>
            <a:endParaRPr sz="800" b="0" i="0" dirty="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905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  <p:sp>
        <p:nvSpPr>
          <p:cNvPr id="10" name="Shape 265">
            <a:extLst>
              <a:ext uri="{FF2B5EF4-FFF2-40B4-BE49-F238E27FC236}">
                <a16:creationId xmlns:a16="http://schemas.microsoft.com/office/drawing/2014/main" id="{A8DDCEF0-9961-DE4C-A041-B35EFB17F419}"/>
              </a:ext>
            </a:extLst>
          </p:cNvPr>
          <p:cNvSpPr txBox="1">
            <a:spLocks/>
          </p:cNvSpPr>
          <p:nvPr/>
        </p:nvSpPr>
        <p:spPr>
          <a:xfrm>
            <a:off x="864798" y="663900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</a:pPr>
            <a:r>
              <a:rPr lang="es-ES" sz="1900" b="1" dirty="0">
                <a:solidFill>
                  <a:schemeClr val="dk2"/>
                </a:solidFill>
              </a:rPr>
              <a:t>Objetivos</a:t>
            </a:r>
          </a:p>
        </p:txBody>
      </p:sp>
      <p:sp>
        <p:nvSpPr>
          <p:cNvPr id="6" name="Shape 326">
            <a:extLst>
              <a:ext uri="{FF2B5EF4-FFF2-40B4-BE49-F238E27FC236}">
                <a16:creationId xmlns:a16="http://schemas.microsoft.com/office/drawing/2014/main" id="{281703C7-615B-614E-9E70-6AB01F2D7598}"/>
              </a:ext>
            </a:extLst>
          </p:cNvPr>
          <p:cNvSpPr txBox="1">
            <a:spLocks/>
          </p:cNvSpPr>
          <p:nvPr/>
        </p:nvSpPr>
        <p:spPr>
          <a:xfrm>
            <a:off x="613739" y="1759843"/>
            <a:ext cx="7895614" cy="25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/>
            <a:endParaRPr lang="es-ES" dirty="0"/>
          </a:p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2"/>
                </a:solidFill>
              </a:rPr>
              <a:t>Análisis de datos abiertos sobre el uso del servicio público de alquiler de bicicletas de Nueva York (usuarios turistas)</a:t>
            </a:r>
          </a:p>
          <a:p>
            <a:pPr marL="571500" indent="-342900" algn="just">
              <a:buFont typeface="Arial" panose="020B0604020202020204" pitchFamily="34" charset="0"/>
              <a:buChar char="•"/>
            </a:pPr>
            <a:endParaRPr lang="es-US" dirty="0">
              <a:solidFill>
                <a:schemeClr val="dk2"/>
              </a:solidFill>
            </a:endParaRPr>
          </a:p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2"/>
                </a:solidFill>
              </a:rPr>
              <a:t>Análisis predictivo comparativo de modelos bajo un enfoque de </a:t>
            </a:r>
            <a:r>
              <a:rPr lang="es-ES" i="1" dirty="0">
                <a:solidFill>
                  <a:schemeClr val="dk2"/>
                </a:solidFill>
              </a:rPr>
              <a:t>machine </a:t>
            </a:r>
            <a:r>
              <a:rPr lang="es-ES" i="1" dirty="0" err="1">
                <a:solidFill>
                  <a:schemeClr val="dk2"/>
                </a:solidFill>
              </a:rPr>
              <a:t>learning</a:t>
            </a:r>
            <a:r>
              <a:rPr lang="es-ES" dirty="0">
                <a:solidFill>
                  <a:schemeClr val="dk2"/>
                </a:solidFill>
              </a:rPr>
              <a:t>. Especial interés en función de precipitaciones y eventos (festivos)</a:t>
            </a:r>
          </a:p>
          <a:p>
            <a:pPr marL="571500" indent="-342900" algn="just">
              <a:buFont typeface="Arial" panose="020B0604020202020204" pitchFamily="34" charset="0"/>
              <a:buChar char="•"/>
            </a:pPr>
            <a:endParaRPr lang="es-US" dirty="0">
              <a:solidFill>
                <a:schemeClr val="dk2"/>
              </a:solidFill>
            </a:endParaRPr>
          </a:p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2"/>
                </a:solidFill>
              </a:rPr>
              <a:t>Mostrar la necesidad estratégica de construir una organización pública orientada al dato e integrar la perspectiva de la ciencia de datos en su ecosistema organizacional</a:t>
            </a:r>
            <a:endParaRPr lang="es-US" dirty="0">
              <a:solidFill>
                <a:schemeClr val="dk2"/>
              </a:solidFill>
            </a:endParaRPr>
          </a:p>
        </p:txBody>
      </p:sp>
      <p:sp>
        <p:nvSpPr>
          <p:cNvPr id="7" name="Shape 227">
            <a:extLst>
              <a:ext uri="{FF2B5EF4-FFF2-40B4-BE49-F238E27FC236}">
                <a16:creationId xmlns:a16="http://schemas.microsoft.com/office/drawing/2014/main" id="{1ACC5283-FD03-3B4E-BBF8-51ED30BF6757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0" i="0" dirty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15/06/2018</a:t>
            </a:r>
            <a:endParaRPr sz="800" b="0" i="0" dirty="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2741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  <p:sp>
        <p:nvSpPr>
          <p:cNvPr id="10" name="Shape 265">
            <a:extLst>
              <a:ext uri="{FF2B5EF4-FFF2-40B4-BE49-F238E27FC236}">
                <a16:creationId xmlns:a16="http://schemas.microsoft.com/office/drawing/2014/main" id="{A8DDCEF0-9961-DE4C-A041-B35EFB17F419}"/>
              </a:ext>
            </a:extLst>
          </p:cNvPr>
          <p:cNvSpPr txBox="1">
            <a:spLocks/>
          </p:cNvSpPr>
          <p:nvPr/>
        </p:nvSpPr>
        <p:spPr>
          <a:xfrm>
            <a:off x="864798" y="663900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</a:pPr>
            <a:r>
              <a:rPr lang="es-ES" sz="1900" b="1" dirty="0">
                <a:solidFill>
                  <a:schemeClr val="dk2"/>
                </a:solidFill>
              </a:rPr>
              <a:t>Preguntas a responder</a:t>
            </a:r>
          </a:p>
        </p:txBody>
      </p:sp>
      <p:sp>
        <p:nvSpPr>
          <p:cNvPr id="7" name="Shape 326">
            <a:extLst>
              <a:ext uri="{FF2B5EF4-FFF2-40B4-BE49-F238E27FC236}">
                <a16:creationId xmlns:a16="http://schemas.microsoft.com/office/drawing/2014/main" id="{ECC61056-7981-F741-8087-BFB72B77E140}"/>
              </a:ext>
            </a:extLst>
          </p:cNvPr>
          <p:cNvSpPr txBox="1">
            <a:spLocks/>
          </p:cNvSpPr>
          <p:nvPr/>
        </p:nvSpPr>
        <p:spPr>
          <a:xfrm>
            <a:off x="646107" y="1318692"/>
            <a:ext cx="7895614" cy="25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/>
            <a:endParaRPr lang="es-ES" dirty="0"/>
          </a:p>
          <a:p>
            <a:pPr marL="228600"/>
            <a:endParaRPr lang="es-ES" dirty="0"/>
          </a:p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2"/>
                </a:solidFill>
              </a:rPr>
              <a:t>¿Podemos considerar los eventos -identificados con días festivos y fines de semana- como variables sustanciales en la predicción de la demanda diaria </a:t>
            </a:r>
            <a:r>
              <a:rPr lang="es-ES">
                <a:solidFill>
                  <a:schemeClr val="dk2"/>
                </a:solidFill>
              </a:rPr>
              <a:t>de bicicletas </a:t>
            </a:r>
            <a:r>
              <a:rPr lang="es-ES" dirty="0">
                <a:solidFill>
                  <a:schemeClr val="dk2"/>
                </a:solidFill>
              </a:rPr>
              <a:t>por usuarios no suscritos al servicio público de alquiler de bicicletas?</a:t>
            </a:r>
            <a:endParaRPr lang="es-US" dirty="0">
              <a:solidFill>
                <a:schemeClr val="dk2"/>
              </a:solidFill>
            </a:endParaRPr>
          </a:p>
          <a:p>
            <a:pPr marL="228600" algn="just"/>
            <a:endParaRPr lang="es-US" dirty="0">
              <a:solidFill>
                <a:schemeClr val="dk2"/>
              </a:solidFill>
            </a:endParaRPr>
          </a:p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2"/>
                </a:solidFill>
              </a:rPr>
              <a:t>¿El alquiler y la demanda de bicicletas por parte de los usuarios turistas (no suscritos o  </a:t>
            </a:r>
            <a:r>
              <a:rPr lang="es-ES" i="1" dirty="0" err="1">
                <a:solidFill>
                  <a:schemeClr val="dk2"/>
                </a:solidFill>
              </a:rPr>
              <a:t>Customer</a:t>
            </a:r>
            <a:r>
              <a:rPr lang="es-ES" dirty="0">
                <a:solidFill>
                  <a:schemeClr val="dk2"/>
                </a:solidFill>
              </a:rPr>
              <a:t>), se rige por los mismos patrones que el de los usuarios suscritos (</a:t>
            </a:r>
            <a:r>
              <a:rPr lang="es-ES" i="1" dirty="0" err="1">
                <a:solidFill>
                  <a:schemeClr val="dk2"/>
                </a:solidFill>
              </a:rPr>
              <a:t>Subscriber</a:t>
            </a:r>
            <a:r>
              <a:rPr lang="es-ES" dirty="0">
                <a:solidFill>
                  <a:schemeClr val="dk2"/>
                </a:solidFill>
              </a:rPr>
              <a:t>)?</a:t>
            </a:r>
            <a:endParaRPr lang="es-US" dirty="0">
              <a:solidFill>
                <a:schemeClr val="dk2"/>
              </a:solidFill>
            </a:endParaRPr>
          </a:p>
          <a:p>
            <a:pPr marL="228600" algn="just"/>
            <a:r>
              <a:rPr lang="es-ES" dirty="0">
                <a:solidFill>
                  <a:schemeClr val="dk2"/>
                </a:solidFill>
              </a:rPr>
              <a:t> </a:t>
            </a:r>
            <a:endParaRPr lang="es-US" dirty="0">
              <a:solidFill>
                <a:schemeClr val="dk2"/>
              </a:solidFill>
            </a:endParaRPr>
          </a:p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2"/>
                </a:solidFill>
              </a:rPr>
              <a:t>¿Qué algoritmo y, en base a éste, que modelo arroja mejores resultados en la predicción de la demanda diaria de bicicletas por parte de los usuarios no suscritos?</a:t>
            </a:r>
            <a:endParaRPr lang="es-US" dirty="0">
              <a:solidFill>
                <a:schemeClr val="dk2"/>
              </a:solidFill>
            </a:endParaRPr>
          </a:p>
          <a:p>
            <a:pPr marL="228600" algn="just"/>
            <a:endParaRPr lang="es-US" dirty="0">
              <a:solidFill>
                <a:schemeClr val="dk2"/>
              </a:solidFill>
            </a:endParaRPr>
          </a:p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dk2"/>
                </a:solidFill>
              </a:rPr>
              <a:t>¿A partir de un análisis de uso de bicicletas segmentado por tipo de usuario y de la predicción sobre el mismo, que propuestas podrían aportar valor a la gestión de recursos de la ciudad, la planificación y al diseño de políticas públicas en las áreas de transporte y turismo?</a:t>
            </a:r>
            <a:endParaRPr lang="es-US" dirty="0">
              <a:solidFill>
                <a:schemeClr val="dk2"/>
              </a:solidFill>
            </a:endParaRPr>
          </a:p>
        </p:txBody>
      </p:sp>
      <p:sp>
        <p:nvSpPr>
          <p:cNvPr id="6" name="Shape 227">
            <a:extLst>
              <a:ext uri="{FF2B5EF4-FFF2-40B4-BE49-F238E27FC236}">
                <a16:creationId xmlns:a16="http://schemas.microsoft.com/office/drawing/2014/main" id="{B1F622AC-26EA-394D-99F5-711C7285D2F5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0" i="0" dirty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15/06/2018</a:t>
            </a:r>
            <a:endParaRPr sz="800" b="0" i="0" dirty="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721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56925" y="1774700"/>
            <a:ext cx="5691216" cy="7072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dirty="0"/>
              <a:t>Metodología</a:t>
            </a:r>
            <a:endParaRPr dirty="0"/>
          </a:p>
        </p:txBody>
      </p:sp>
      <p:sp>
        <p:nvSpPr>
          <p:cNvPr id="5" name="Shape 227">
            <a:extLst>
              <a:ext uri="{FF2B5EF4-FFF2-40B4-BE49-F238E27FC236}">
                <a16:creationId xmlns:a16="http://schemas.microsoft.com/office/drawing/2014/main" id="{05571BB4-1CEF-1F47-B9B1-050A6A6ED09C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0" i="0" dirty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15/06/2018</a:t>
            </a:r>
            <a:endParaRPr sz="800" b="0" i="0" dirty="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641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7868756" y="268820"/>
            <a:ext cx="988200" cy="19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  <p:sp>
        <p:nvSpPr>
          <p:cNvPr id="10" name="Shape 265">
            <a:extLst>
              <a:ext uri="{FF2B5EF4-FFF2-40B4-BE49-F238E27FC236}">
                <a16:creationId xmlns:a16="http://schemas.microsoft.com/office/drawing/2014/main" id="{A8DDCEF0-9961-DE4C-A041-B35EFB17F419}"/>
              </a:ext>
            </a:extLst>
          </p:cNvPr>
          <p:cNvSpPr txBox="1">
            <a:spLocks/>
          </p:cNvSpPr>
          <p:nvPr/>
        </p:nvSpPr>
        <p:spPr>
          <a:xfrm>
            <a:off x="864798" y="663900"/>
            <a:ext cx="4788300" cy="2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2"/>
              </a:buClr>
            </a:pPr>
            <a:r>
              <a:rPr lang="es-ES" sz="1900" b="1" dirty="0">
                <a:solidFill>
                  <a:schemeClr val="dk2"/>
                </a:solidFill>
              </a:rPr>
              <a:t>Metodología</a:t>
            </a:r>
          </a:p>
        </p:txBody>
      </p:sp>
      <p:sp>
        <p:nvSpPr>
          <p:cNvPr id="7" name="Shape 326">
            <a:extLst>
              <a:ext uri="{FF2B5EF4-FFF2-40B4-BE49-F238E27FC236}">
                <a16:creationId xmlns:a16="http://schemas.microsoft.com/office/drawing/2014/main" id="{ECC61056-7981-F741-8087-BFB72B77E140}"/>
              </a:ext>
            </a:extLst>
          </p:cNvPr>
          <p:cNvSpPr txBox="1">
            <a:spLocks/>
          </p:cNvSpPr>
          <p:nvPr/>
        </p:nvSpPr>
        <p:spPr>
          <a:xfrm>
            <a:off x="646107" y="1318692"/>
            <a:ext cx="7895614" cy="25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/>
            <a:endParaRPr lang="es-ES" dirty="0"/>
          </a:p>
          <a:p>
            <a:pPr marL="228600"/>
            <a:endParaRPr lang="es-ES" dirty="0"/>
          </a:p>
          <a:p>
            <a:pPr marL="457200" indent="-228600">
              <a:buClr>
                <a:schemeClr val="dk2"/>
              </a:buClr>
              <a:buSzPts val="1400"/>
            </a:pPr>
            <a:r>
              <a:rPr lang="es-ES" sz="1800" b="1" dirty="0">
                <a:solidFill>
                  <a:schemeClr val="dk2"/>
                </a:solidFill>
              </a:rPr>
              <a:t>Seguimiento de las fases propias de un proyecto de Ciencia de Datos</a:t>
            </a:r>
            <a:endParaRPr lang="es-US" sz="1800" b="1" dirty="0">
              <a:solidFill>
                <a:schemeClr val="dk2"/>
              </a:solidFill>
            </a:endParaRPr>
          </a:p>
          <a:p>
            <a:pPr marL="228600" algn="just"/>
            <a:endParaRPr lang="es-US" dirty="0">
              <a:solidFill>
                <a:schemeClr val="dk2"/>
              </a:solidFill>
            </a:endParaRPr>
          </a:p>
          <a:p>
            <a:pPr marL="571500" indent="-342900" algn="just">
              <a:buFont typeface="+mj-lt"/>
              <a:buAutoNum type="arabicPeriod"/>
            </a:pPr>
            <a:r>
              <a:rPr lang="es-ES" dirty="0">
                <a:solidFill>
                  <a:schemeClr val="dk2"/>
                </a:solidFill>
              </a:rPr>
              <a:t>Análisis del ámbito, problemáticas y preguntas a responder</a:t>
            </a:r>
          </a:p>
          <a:p>
            <a:pPr marL="571500" indent="-342900" algn="just">
              <a:buFont typeface="+mj-lt"/>
              <a:buAutoNum type="arabicPeriod"/>
            </a:pPr>
            <a:r>
              <a:rPr lang="es-ES" dirty="0">
                <a:solidFill>
                  <a:schemeClr val="dk2"/>
                </a:solidFill>
              </a:rPr>
              <a:t>Identificación, recogida y almacenamiento de conjuntos de datos</a:t>
            </a:r>
          </a:p>
          <a:p>
            <a:pPr marL="571500" indent="-342900" algn="just">
              <a:buFont typeface="+mj-lt"/>
              <a:buAutoNum type="arabicPeriod"/>
            </a:pPr>
            <a:r>
              <a:rPr lang="es-ES" dirty="0" err="1">
                <a:solidFill>
                  <a:schemeClr val="dk2"/>
                </a:solidFill>
              </a:rPr>
              <a:t>Preprocesado</a:t>
            </a:r>
            <a:r>
              <a:rPr lang="es-ES" dirty="0">
                <a:solidFill>
                  <a:schemeClr val="dk2"/>
                </a:solidFill>
              </a:rPr>
              <a:t>, preparación de datos y análisis inicial, incluyendo visualización preliminar</a:t>
            </a:r>
          </a:p>
          <a:p>
            <a:pPr marL="571500" indent="-342900" algn="just">
              <a:buFont typeface="+mj-lt"/>
              <a:buAutoNum type="arabicPeriod"/>
            </a:pPr>
            <a:r>
              <a:rPr lang="es-ES" dirty="0">
                <a:solidFill>
                  <a:schemeClr val="dk2"/>
                </a:solidFill>
              </a:rPr>
              <a:t>Visualizaciones y análisis visual</a:t>
            </a:r>
          </a:p>
          <a:p>
            <a:pPr marL="571500" indent="-342900" algn="just">
              <a:buFont typeface="+mj-lt"/>
              <a:buAutoNum type="arabicPeriod"/>
            </a:pPr>
            <a:r>
              <a:rPr lang="es-ES" i="1" dirty="0">
                <a:solidFill>
                  <a:schemeClr val="dk2"/>
                </a:solidFill>
              </a:rPr>
              <a:t>Machine </a:t>
            </a:r>
            <a:r>
              <a:rPr lang="es-ES" i="1" dirty="0" err="1">
                <a:solidFill>
                  <a:schemeClr val="dk2"/>
                </a:solidFill>
              </a:rPr>
              <a:t>learning</a:t>
            </a:r>
            <a:r>
              <a:rPr lang="es-ES" dirty="0">
                <a:solidFill>
                  <a:schemeClr val="dk2"/>
                </a:solidFill>
              </a:rPr>
              <a:t>: </a:t>
            </a:r>
          </a:p>
          <a:p>
            <a:pPr marL="571500" indent="-342900" algn="just">
              <a:buFont typeface="+mj-lt"/>
              <a:buAutoNum type="arabicPeriod"/>
            </a:pPr>
            <a:endParaRPr lang="es-ES" dirty="0">
              <a:solidFill>
                <a:schemeClr val="dk2"/>
              </a:solidFill>
            </a:endParaRPr>
          </a:p>
          <a:p>
            <a:pPr marL="571500" indent="-342900" algn="just">
              <a:buFont typeface="+mj-lt"/>
              <a:buAutoNum type="arabicPeriod"/>
            </a:pPr>
            <a:endParaRPr lang="es-ES" dirty="0">
              <a:solidFill>
                <a:schemeClr val="dk2"/>
              </a:solidFill>
            </a:endParaRPr>
          </a:p>
          <a:p>
            <a:pPr marL="571500" indent="-342900" algn="just">
              <a:buFont typeface="+mj-lt"/>
              <a:buAutoNum type="arabicPeriod"/>
            </a:pPr>
            <a:r>
              <a:rPr lang="es-ES" dirty="0">
                <a:solidFill>
                  <a:schemeClr val="dk2"/>
                </a:solidFill>
              </a:rPr>
              <a:t>Análisis de resultados</a:t>
            </a:r>
          </a:p>
          <a:p>
            <a:pPr marL="571500" indent="-342900" algn="just">
              <a:buFont typeface="+mj-lt"/>
              <a:buAutoNum type="arabicPeriod"/>
            </a:pPr>
            <a:r>
              <a:rPr lang="es-ES" dirty="0">
                <a:solidFill>
                  <a:schemeClr val="dk2"/>
                </a:solidFill>
              </a:rPr>
              <a:t>Conclusiones y respuestas a las preguntas planteadas</a:t>
            </a:r>
            <a:endParaRPr lang="es-US" dirty="0">
              <a:solidFill>
                <a:schemeClr val="dk2"/>
              </a:solidFill>
            </a:endParaRPr>
          </a:p>
        </p:txBody>
      </p:sp>
      <p:sp>
        <p:nvSpPr>
          <p:cNvPr id="6" name="Shape 227">
            <a:extLst>
              <a:ext uri="{FF2B5EF4-FFF2-40B4-BE49-F238E27FC236}">
                <a16:creationId xmlns:a16="http://schemas.microsoft.com/office/drawing/2014/main" id="{E5192172-1815-5145-9DCC-2A523CFC146E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5687756" y="271633"/>
            <a:ext cx="981600" cy="1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" b="0" i="0" dirty="0">
                <a:solidFill>
                  <a:srgbClr val="000078"/>
                </a:solidFill>
                <a:latin typeface="Arial"/>
                <a:ea typeface="Arial"/>
                <a:cs typeface="Arial"/>
                <a:sym typeface="Arial"/>
              </a:rPr>
              <a:t>15/06/2018</a:t>
            </a:r>
            <a:endParaRPr sz="800" b="0" i="0" dirty="0">
              <a:solidFill>
                <a:srgbClr val="0000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974C082-EAA0-AF4B-B836-AC2D3FA01385}"/>
              </a:ext>
            </a:extLst>
          </p:cNvPr>
          <p:cNvSpPr/>
          <p:nvPr/>
        </p:nvSpPr>
        <p:spPr>
          <a:xfrm>
            <a:off x="1183340" y="326025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lvl="2" indent="-34290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dk2"/>
                </a:solidFill>
              </a:rPr>
              <a:t>Entrenamiento y test de modelos clasificación</a:t>
            </a:r>
          </a:p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dk2"/>
                </a:solidFill>
              </a:rPr>
              <a:t>Predicción de los modelos y análisis comparativo</a:t>
            </a:r>
          </a:p>
        </p:txBody>
      </p:sp>
    </p:spTree>
    <p:extLst>
      <p:ext uri="{BB962C8B-B14F-4D97-AF65-F5344CB8AC3E}">
        <p14:creationId xmlns:p14="http://schemas.microsoft.com/office/powerpoint/2010/main" val="15619337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s 1">
      <a:dk1>
        <a:srgbClr val="000000"/>
      </a:dk1>
      <a:lt1>
        <a:srgbClr val="FFFFFF"/>
      </a:lt1>
      <a:dk2>
        <a:srgbClr val="000078"/>
      </a:dk2>
      <a:lt2>
        <a:srgbClr val="FFFFFF"/>
      </a:lt2>
      <a:accent1>
        <a:srgbClr val="000078"/>
      </a:accent1>
      <a:accent2>
        <a:srgbClr val="73EDFF"/>
      </a:accent2>
      <a:accent3>
        <a:srgbClr val="BCF6FE"/>
      </a:accent3>
      <a:accent4>
        <a:srgbClr val="B4B4B4"/>
      </a:accent4>
      <a:accent5>
        <a:srgbClr val="B4B4B4"/>
      </a:accent5>
      <a:accent6>
        <a:srgbClr val="E6E6E6"/>
      </a:accent6>
      <a:hlink>
        <a:srgbClr val="FFFFFF"/>
      </a:hlink>
      <a:folHlink>
        <a:srgbClr val="73ED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1446</Words>
  <Application>Microsoft Macintosh PowerPoint</Application>
  <PresentationFormat>Presentación en pantalla (16:9)</PresentationFormat>
  <Paragraphs>380</Paragraphs>
  <Slides>30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 Math</vt:lpstr>
      <vt:lpstr>Courier New</vt:lpstr>
      <vt:lpstr>Georgia</vt:lpstr>
      <vt:lpstr>Times New Roman</vt:lpstr>
      <vt:lpstr>Wingdings</vt:lpstr>
      <vt:lpstr>Tema de Office</vt:lpstr>
      <vt:lpstr>Análisis predictivo de datos abiertos sobre el uso turístico del servicio de alquiler compartido de bicicletas de Nueva York</vt:lpstr>
      <vt:lpstr>Presentación de PowerPoint</vt:lpstr>
      <vt:lpstr>Motivación </vt:lpstr>
      <vt:lpstr>Presentación de PowerPoint</vt:lpstr>
      <vt:lpstr>Objetivos y preguntas a responder </vt:lpstr>
      <vt:lpstr>Presentación de PowerPoint</vt:lpstr>
      <vt:lpstr>Presentación de PowerPoint</vt:lpstr>
      <vt:lpstr>Metodología</vt:lpstr>
      <vt:lpstr>Presentación de PowerPoint</vt:lpstr>
      <vt:lpstr>Estado del arte</vt:lpstr>
      <vt:lpstr>Presentación de PowerPoint</vt:lpstr>
      <vt:lpstr>Técnicas utilizadas</vt:lpstr>
      <vt:lpstr>Presentación de PowerPoint</vt:lpstr>
      <vt:lpstr>Presentación de PowerPoint</vt:lpstr>
      <vt:lpstr>Presentación de PowerPoint</vt:lpstr>
      <vt:lpstr>Presentación de PowerPoint</vt:lpstr>
      <vt:lpstr>Resultados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 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predictivo de datos abiertos sobre el uso turístico del servicio público de alquiler de bicicletas de Nueva York</dc:title>
  <dc:subject>Trabajo Final de Master. Master en Ciencia de Datos</dc:subject>
  <dc:creator>Carlos E. Jiménez Gómez</dc:creator>
  <cp:keywords>Machine Learning, Smart Government, Open Data, Citi Bike</cp:keywords>
  <dc:description/>
  <cp:lastModifiedBy>Carlos Eugenio Jimenez Gomez</cp:lastModifiedBy>
  <cp:revision>67</cp:revision>
  <cp:lastPrinted>2018-06-15T21:08:31Z</cp:lastPrinted>
  <dcterms:modified xsi:type="dcterms:W3CDTF">2018-06-16T19:23:53Z</dcterms:modified>
  <cp:category/>
</cp:coreProperties>
</file>