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8" r:id="rId3"/>
    <p:sldId id="311" r:id="rId4"/>
    <p:sldId id="261" r:id="rId5"/>
    <p:sldId id="262" r:id="rId6"/>
    <p:sldId id="263" r:id="rId7"/>
    <p:sldId id="264" r:id="rId8"/>
    <p:sldId id="260" r:id="rId9"/>
    <p:sldId id="290" r:id="rId10"/>
    <p:sldId id="306" r:id="rId11"/>
    <p:sldId id="307" r:id="rId12"/>
    <p:sldId id="268" r:id="rId13"/>
    <p:sldId id="310" r:id="rId14"/>
    <p:sldId id="270" r:id="rId15"/>
    <p:sldId id="271" r:id="rId16"/>
    <p:sldId id="272" r:id="rId17"/>
    <p:sldId id="273" r:id="rId18"/>
    <p:sldId id="274" r:id="rId19"/>
    <p:sldId id="275" r:id="rId20"/>
    <p:sldId id="277" r:id="rId21"/>
    <p:sldId id="276" r:id="rId2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4251"/>
    <a:srgbClr val="96AEC0"/>
    <a:srgbClr val="3C5365"/>
    <a:srgbClr val="53738C"/>
    <a:srgbClr val="CFDAE3"/>
    <a:srgbClr val="304351"/>
    <a:srgbClr val="182229"/>
    <a:srgbClr val="141C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44383" autoAdjust="0"/>
  </p:normalViewPr>
  <p:slideViewPr>
    <p:cSldViewPr snapToGrid="0">
      <p:cViewPr varScale="1">
        <p:scale>
          <a:sx n="32" d="100"/>
          <a:sy n="32" d="100"/>
        </p:scale>
        <p:origin x="229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E93CF-D5B8-48F2-A547-68273AE7F37A}" type="datetimeFigureOut">
              <a:rPr lang="es-ES" smtClean="0"/>
              <a:t>13/06/2018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275A0E-2A87-4D4A-A61C-19D9AB34BD66}" type="slidenum">
              <a:rPr lang="es-ES" smtClean="0"/>
              <a:t>‹Nº›</a:t>
            </a:fld>
            <a:endParaRPr lang="es-ES"/>
          </a:p>
        </p:txBody>
      </p:sp>
    </p:spTree>
    <p:extLst>
      <p:ext uri="{BB962C8B-B14F-4D97-AF65-F5344CB8AC3E}">
        <p14:creationId xmlns:p14="http://schemas.microsoft.com/office/powerpoint/2010/main" val="4117623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Bienvenidos y gracias por su atención. El proyecto que se presenta a continuación describe el desarrollo de una herramienta software de ayuda a la construcción de test diagnósticos sobre la tecnología SHERLOCK, basada en el sistema CRISPR-Cas13a, utilizado en biología molecular para la detección y edición de secuencias transcriptómicas. </a:t>
            </a:r>
          </a:p>
          <a:p>
            <a:r>
              <a:rPr lang="es-ES" sz="1200" kern="1200" dirty="0">
                <a:solidFill>
                  <a:schemeClr val="tx1"/>
                </a:solidFill>
                <a:effectLst/>
                <a:latin typeface="+mn-lt"/>
                <a:ea typeface="+mn-ea"/>
                <a:cs typeface="+mn-cs"/>
              </a:rPr>
              <a:t>Se trata de una herramienta para identificar regiones diana en las secuencias genómicas o transcriptómicas de un patógeno determinado, idóneas para el diseño de </a:t>
            </a:r>
            <a:r>
              <a:rPr lang="es-ES" sz="1200" kern="1200" dirty="0" err="1">
                <a:solidFill>
                  <a:schemeClr val="tx1"/>
                </a:solidFill>
                <a:effectLst/>
                <a:latin typeface="+mn-lt"/>
                <a:ea typeface="+mn-ea"/>
                <a:cs typeface="+mn-cs"/>
              </a:rPr>
              <a:t>RNAs</a:t>
            </a:r>
            <a:r>
              <a:rPr lang="es-ES" sz="1200" kern="1200" dirty="0">
                <a:solidFill>
                  <a:schemeClr val="tx1"/>
                </a:solidFill>
                <a:effectLst/>
                <a:latin typeface="+mn-lt"/>
                <a:ea typeface="+mn-ea"/>
                <a:cs typeface="+mn-cs"/>
              </a:rPr>
              <a:t> guía en el sistema CRISPR-Cas13a, que puedan ser utilizadas en la detección de dicho organismo mediante la tecnología de diagnóstico SHERLOCK.</a:t>
            </a:r>
          </a:p>
          <a:p>
            <a:r>
              <a:rPr lang="es-ES" sz="1200" kern="1200" dirty="0">
                <a:solidFill>
                  <a:schemeClr val="tx1"/>
                </a:solidFill>
                <a:effectLst/>
                <a:latin typeface="+mn-lt"/>
                <a:ea typeface="+mn-ea"/>
                <a:cs typeface="+mn-cs"/>
              </a:rPr>
              <a:t>Puede ser utilizada, potencialmente, para diseñar test que permitan detectar la presencia de cualquier cepa del patógeno analizado, o bien que detecten la presencia de cepas particulares, con alta sensibilidad y especificidad, en la sangre u otro fluido o tejido del huésped.</a:t>
            </a:r>
          </a:p>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1</a:t>
            </a:fld>
            <a:endParaRPr lang="es-ES"/>
          </a:p>
        </p:txBody>
      </p:sp>
    </p:spTree>
    <p:extLst>
      <p:ext uri="{BB962C8B-B14F-4D97-AF65-F5344CB8AC3E}">
        <p14:creationId xmlns:p14="http://schemas.microsoft.com/office/powerpoint/2010/main" val="2904820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Para la identificación de secuencias comunes en todas las cepas, se ha implementado en la herramienta un método de búsqueda exhaustiva. Lo que hace es escindir la primera secuencia de las introducidas en subsecuencias de la longitud indicada por el usuario más un nucleótido, correspondiente a la PFS cuya presencia es necesaria para la acción de Cas13a, y comprobar la presencia de cada una de estas en el resto de las cepas.</a:t>
            </a:r>
          </a:p>
          <a:p>
            <a:r>
              <a:rPr lang="es-ES" sz="1200" kern="1200" dirty="0">
                <a:solidFill>
                  <a:schemeClr val="tx1"/>
                </a:solidFill>
                <a:effectLst/>
                <a:latin typeface="+mn-lt"/>
                <a:ea typeface="+mn-ea"/>
                <a:cs typeface="+mn-cs"/>
              </a:rPr>
              <a:t>La búsqueda es exhaustiva porque comprueba todas las subsecuencias posibles de la primera secuencia, siendo secuencias distintas aquella que va, por ejemplo, del nucleótido 0 al 20, y la que va del 1 al 21, y así sucesivamente. Sólo aquellas cuya búsqueda sea exitosa en todas las cepas a partir de la segunda, son consideradas secuencias comunes.</a:t>
            </a:r>
          </a:p>
          <a:p>
            <a:r>
              <a:rPr lang="es-ES" sz="1200" kern="1200" dirty="0">
                <a:solidFill>
                  <a:schemeClr val="tx1"/>
                </a:solidFill>
                <a:effectLst/>
                <a:latin typeface="+mn-lt"/>
                <a:ea typeface="+mn-ea"/>
                <a:cs typeface="+mn-cs"/>
              </a:rPr>
              <a:t>Para el uso de Cas13a, la PFS, que se corresponde con el último nucleótido de cada subsecuencia, deberá ser H, símbolo de la IUPAC para indicar Adenina, Timina o Citosina, pero no Guanina. Por tanto, de entre las secuencias devueltas, se descartan aquellas acabadas en G.</a:t>
            </a:r>
          </a:p>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10</a:t>
            </a:fld>
            <a:endParaRPr lang="es-ES"/>
          </a:p>
        </p:txBody>
      </p:sp>
    </p:spTree>
    <p:extLst>
      <p:ext uri="{BB962C8B-B14F-4D97-AF65-F5344CB8AC3E}">
        <p14:creationId xmlns:p14="http://schemas.microsoft.com/office/powerpoint/2010/main" val="3788685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El siguiente paso es la búsqueda, también exhaustiva, de secuencias particulares para cada cepa. De la misma forma que antes, se escinde la primera secuencia en subsecuencias de longitud determinada, incluyendo el nucleótido que actúa como PFS, y se busca su presencia en el resto de las cepas.</a:t>
            </a:r>
          </a:p>
          <a:p>
            <a:r>
              <a:rPr lang="es-ES" sz="1200" kern="1200" dirty="0">
                <a:solidFill>
                  <a:schemeClr val="tx1"/>
                </a:solidFill>
                <a:effectLst/>
                <a:latin typeface="+mn-lt"/>
                <a:ea typeface="+mn-ea"/>
                <a:cs typeface="+mn-cs"/>
              </a:rPr>
              <a:t>Si la búsqueda fracasa en todas las iteraciones, es decir, que dicha secuencia no está presente en ninguna de las cepas que no son aquella de la que proviene, se guarda como secuencia particular para dicha cepa. Esta vez se añade una iteración que permite realizar esta escisión y búsqueda a partir de cada una de las secuencias, para encontrar subsecuencias particulares para cada una de las cepas.</a:t>
            </a:r>
          </a:p>
          <a:p>
            <a:r>
              <a:rPr lang="es-ES" sz="1200" kern="1200" dirty="0">
                <a:solidFill>
                  <a:schemeClr val="tx1"/>
                </a:solidFill>
                <a:effectLst/>
                <a:latin typeface="+mn-lt"/>
                <a:ea typeface="+mn-ea"/>
                <a:cs typeface="+mn-cs"/>
              </a:rPr>
              <a:t>De nuevo, se descartan aquellas que acaban con G, ya que esta no puede ser utilizada como PFS para la acción de Cas13a.</a:t>
            </a:r>
          </a:p>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11</a:t>
            </a:fld>
            <a:endParaRPr lang="es-ES"/>
          </a:p>
        </p:txBody>
      </p:sp>
    </p:spTree>
    <p:extLst>
      <p:ext uri="{BB962C8B-B14F-4D97-AF65-F5344CB8AC3E}">
        <p14:creationId xmlns:p14="http://schemas.microsoft.com/office/powerpoint/2010/main" val="3879409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Estas subsecuencias obtenidas conforman un </a:t>
            </a:r>
            <a:r>
              <a:rPr lang="es-ES" sz="1200" i="1" kern="1200" dirty="0">
                <a:solidFill>
                  <a:schemeClr val="tx1"/>
                </a:solidFill>
                <a:effectLst/>
                <a:latin typeface="+mn-lt"/>
                <a:ea typeface="+mn-ea"/>
                <a:cs typeface="+mn-cs"/>
              </a:rPr>
              <a:t>pool</a:t>
            </a:r>
            <a:r>
              <a:rPr lang="es-ES" sz="1200" kern="1200" dirty="0">
                <a:solidFill>
                  <a:schemeClr val="tx1"/>
                </a:solidFill>
                <a:effectLst/>
                <a:latin typeface="+mn-lt"/>
                <a:ea typeface="+mn-ea"/>
                <a:cs typeface="+mn-cs"/>
              </a:rPr>
              <a:t> de potenciales secuencias a partir de las cuales construir </a:t>
            </a:r>
            <a:r>
              <a:rPr lang="es-ES" sz="1200" kern="1200" dirty="0" err="1">
                <a:solidFill>
                  <a:schemeClr val="tx1"/>
                </a:solidFill>
                <a:effectLst/>
                <a:latin typeface="+mn-lt"/>
                <a:ea typeface="+mn-ea"/>
                <a:cs typeface="+mn-cs"/>
              </a:rPr>
              <a:t>RNAs</a:t>
            </a:r>
            <a:r>
              <a:rPr lang="es-ES" sz="1200" kern="1200" dirty="0">
                <a:solidFill>
                  <a:schemeClr val="tx1"/>
                </a:solidFill>
                <a:effectLst/>
                <a:latin typeface="+mn-lt"/>
                <a:ea typeface="+mn-ea"/>
                <a:cs typeface="+mn-cs"/>
              </a:rPr>
              <a:t> guía. Sin embargo, si están presentes en el genoma del huésped, al llevarse a cabo un test SHERLOCK a partir de una muestra biológica proveniente de un paciente, hay altas probabilidades de falso positivo.</a:t>
            </a:r>
          </a:p>
          <a:p>
            <a:r>
              <a:rPr lang="es-ES" sz="1200" kern="1200" dirty="0">
                <a:solidFill>
                  <a:schemeClr val="tx1"/>
                </a:solidFill>
                <a:effectLst/>
                <a:latin typeface="+mn-lt"/>
                <a:ea typeface="+mn-ea"/>
                <a:cs typeface="+mn-cs"/>
              </a:rPr>
              <a:t>Por ello, se lleva a cabo un alineamiento local de cada una de ellas con el genoma del huésped, que había sido introducido como input. Este alineamiento se lleva a cabo mediante la herramienta BLAT, de búsqueda de homologías mediante alineamiento pareado de secuencias cortas frente a un genoma de interés.</a:t>
            </a:r>
          </a:p>
          <a:p>
            <a:r>
              <a:rPr lang="es-ES" sz="1200" kern="1200" dirty="0">
                <a:solidFill>
                  <a:schemeClr val="tx1"/>
                </a:solidFill>
                <a:effectLst/>
                <a:latin typeface="+mn-lt"/>
                <a:ea typeface="+mn-ea"/>
                <a:cs typeface="+mn-cs"/>
              </a:rPr>
              <a:t>Se descartan las que estén presentes en el huésped, y se guardan aquellas que no lo están. Estos son nuestros primeros outputs: un archivo con las secuencias comunes entre todas las cepas y otro con las secuencias particulares de cada una de ellas.</a:t>
            </a:r>
          </a:p>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12</a:t>
            </a:fld>
            <a:endParaRPr lang="es-ES"/>
          </a:p>
        </p:txBody>
      </p:sp>
    </p:spTree>
    <p:extLst>
      <p:ext uri="{BB962C8B-B14F-4D97-AF65-F5344CB8AC3E}">
        <p14:creationId xmlns:p14="http://schemas.microsoft.com/office/powerpoint/2010/main" val="4144713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Estos outputs de subsecuencias provienen de secuencias genómicas, es decir, de hebras de DNA codificantes. Sin embargo, como se ha comentado anteriormente, la </a:t>
            </a:r>
            <a:r>
              <a:rPr lang="es-ES" sz="1200" kern="1200" dirty="0" err="1">
                <a:solidFill>
                  <a:schemeClr val="tx1"/>
                </a:solidFill>
                <a:effectLst/>
                <a:latin typeface="+mn-lt"/>
                <a:ea typeface="+mn-ea"/>
                <a:cs typeface="+mn-cs"/>
              </a:rPr>
              <a:t>nucleasa</a:t>
            </a:r>
            <a:r>
              <a:rPr lang="es-ES" sz="1200" kern="1200" dirty="0">
                <a:solidFill>
                  <a:schemeClr val="tx1"/>
                </a:solidFill>
                <a:effectLst/>
                <a:latin typeface="+mn-lt"/>
                <a:ea typeface="+mn-ea"/>
                <a:cs typeface="+mn-cs"/>
              </a:rPr>
              <a:t> Cas13a escinde RNA, por lo que para construir </a:t>
            </a:r>
            <a:r>
              <a:rPr lang="es-ES" sz="1200" kern="1200" dirty="0" err="1">
                <a:solidFill>
                  <a:schemeClr val="tx1"/>
                </a:solidFill>
                <a:effectLst/>
                <a:latin typeface="+mn-lt"/>
                <a:ea typeface="+mn-ea"/>
                <a:cs typeface="+mn-cs"/>
              </a:rPr>
              <a:t>crRNAs</a:t>
            </a:r>
            <a:r>
              <a:rPr lang="es-ES" sz="1200" kern="1200" dirty="0">
                <a:solidFill>
                  <a:schemeClr val="tx1"/>
                </a:solidFill>
                <a:effectLst/>
                <a:latin typeface="+mn-lt"/>
                <a:ea typeface="+mn-ea"/>
                <a:cs typeface="+mn-cs"/>
              </a:rPr>
              <a:t> que la guíen, debemos introducir secuencias de RNA que actuarán como diana.</a:t>
            </a:r>
          </a:p>
          <a:p>
            <a:r>
              <a:rPr lang="es-ES" sz="1200" kern="1200" dirty="0">
                <a:solidFill>
                  <a:schemeClr val="tx1"/>
                </a:solidFill>
                <a:effectLst/>
                <a:latin typeface="+mn-lt"/>
                <a:ea typeface="+mn-ea"/>
                <a:cs typeface="+mn-cs"/>
              </a:rPr>
              <a:t>Por lo tanto, para obtener nuestras secuencias de </a:t>
            </a:r>
            <a:r>
              <a:rPr lang="es-ES" sz="1200" kern="1200" dirty="0" err="1">
                <a:solidFill>
                  <a:schemeClr val="tx1"/>
                </a:solidFill>
                <a:effectLst/>
                <a:latin typeface="+mn-lt"/>
                <a:ea typeface="+mn-ea"/>
                <a:cs typeface="+mn-cs"/>
              </a:rPr>
              <a:t>crRNA</a:t>
            </a:r>
            <a:r>
              <a:rPr lang="es-ES" sz="1200" kern="1200" dirty="0">
                <a:solidFill>
                  <a:schemeClr val="tx1"/>
                </a:solidFill>
                <a:effectLst/>
                <a:latin typeface="+mn-lt"/>
                <a:ea typeface="+mn-ea"/>
                <a:cs typeface="+mn-cs"/>
              </a:rPr>
              <a:t>, la herramienta transforma primero las subsecuencias de DNA a nucleótidos de RNA, sustituyendo cada Timina por un Uracilo. Luego, genera un enlace a la herramienta de generación de </a:t>
            </a:r>
            <a:r>
              <a:rPr lang="es-ES" sz="1200" kern="1200" dirty="0" err="1">
                <a:solidFill>
                  <a:schemeClr val="tx1"/>
                </a:solidFill>
                <a:effectLst/>
                <a:latin typeface="+mn-lt"/>
                <a:ea typeface="+mn-ea"/>
                <a:cs typeface="+mn-cs"/>
              </a:rPr>
              <a:t>crRNAs</a:t>
            </a:r>
            <a:r>
              <a:rPr lang="es-ES" sz="1200" kern="1200" dirty="0">
                <a:solidFill>
                  <a:schemeClr val="tx1"/>
                </a:solidFill>
                <a:effectLst/>
                <a:latin typeface="+mn-lt"/>
                <a:ea typeface="+mn-ea"/>
                <a:cs typeface="+mn-cs"/>
              </a:rPr>
              <a:t> escogida por cada una de las subsecuencias. El segundo output son dos archivos de texto: uno contiene los enlaces correspondientes a las secuencias comunes entre todas las cepas y el otro, los correspondientes a las secuencias particulares.</a:t>
            </a:r>
          </a:p>
          <a:p>
            <a:r>
              <a:rPr lang="es-ES" sz="1200" kern="1200" dirty="0">
                <a:solidFill>
                  <a:schemeClr val="tx1"/>
                </a:solidFill>
                <a:effectLst/>
                <a:latin typeface="+mn-lt"/>
                <a:ea typeface="+mn-ea"/>
                <a:cs typeface="+mn-cs"/>
              </a:rPr>
              <a:t>La herramienta escogida es CRISPR-RT, desarrollada en la Universidad de Miami. Genera </a:t>
            </a:r>
            <a:r>
              <a:rPr lang="es-ES" sz="1200" kern="1200" dirty="0" err="1">
                <a:solidFill>
                  <a:schemeClr val="tx1"/>
                </a:solidFill>
                <a:effectLst/>
                <a:latin typeface="+mn-lt"/>
                <a:ea typeface="+mn-ea"/>
                <a:cs typeface="+mn-cs"/>
              </a:rPr>
              <a:t>crRNAs</a:t>
            </a:r>
            <a:r>
              <a:rPr lang="es-ES" sz="1200" kern="1200" dirty="0">
                <a:solidFill>
                  <a:schemeClr val="tx1"/>
                </a:solidFill>
                <a:effectLst/>
                <a:latin typeface="+mn-lt"/>
                <a:ea typeface="+mn-ea"/>
                <a:cs typeface="+mn-cs"/>
              </a:rPr>
              <a:t> específicos para ser utilizados con la </a:t>
            </a:r>
            <a:r>
              <a:rPr lang="es-ES" sz="1200" kern="1200" dirty="0" err="1">
                <a:solidFill>
                  <a:schemeClr val="tx1"/>
                </a:solidFill>
                <a:effectLst/>
                <a:latin typeface="+mn-lt"/>
                <a:ea typeface="+mn-ea"/>
                <a:cs typeface="+mn-cs"/>
              </a:rPr>
              <a:t>nucleasa</a:t>
            </a:r>
            <a:r>
              <a:rPr lang="es-ES" sz="1200" kern="1200" dirty="0">
                <a:solidFill>
                  <a:schemeClr val="tx1"/>
                </a:solidFill>
                <a:effectLst/>
                <a:latin typeface="+mn-lt"/>
                <a:ea typeface="+mn-ea"/>
                <a:cs typeface="+mn-cs"/>
              </a:rPr>
              <a:t> Cas13a.</a:t>
            </a:r>
          </a:p>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13</a:t>
            </a:fld>
            <a:endParaRPr lang="es-ES"/>
          </a:p>
        </p:txBody>
      </p:sp>
    </p:spTree>
    <p:extLst>
      <p:ext uri="{BB962C8B-B14F-4D97-AF65-F5344CB8AC3E}">
        <p14:creationId xmlns:p14="http://schemas.microsoft.com/office/powerpoint/2010/main" val="3164838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Una vez desarrollada la herramienta de manera que genera todos los outputs deseados, se ha probado su funcionalidad con una serie de secuencias genómicas de distintas cepas de Virus del Papiloma Humano, o HPV, y con la última versión del genoma completo de </a:t>
            </a:r>
            <a:r>
              <a:rPr lang="es-ES" sz="1200" i="1" kern="1200" dirty="0" err="1">
                <a:solidFill>
                  <a:schemeClr val="tx1"/>
                </a:solidFill>
                <a:effectLst/>
                <a:latin typeface="+mn-lt"/>
                <a:ea typeface="+mn-ea"/>
                <a:cs typeface="+mn-cs"/>
              </a:rPr>
              <a:t>H.sapiens</a:t>
            </a:r>
            <a:r>
              <a:rPr lang="es-ES" sz="1200" kern="1200" dirty="0">
                <a:solidFill>
                  <a:schemeClr val="tx1"/>
                </a:solidFill>
                <a:effectLst/>
                <a:latin typeface="+mn-lt"/>
                <a:ea typeface="+mn-ea"/>
                <a:cs typeface="+mn-cs"/>
              </a:rPr>
              <a:t> como huésped.</a:t>
            </a:r>
          </a:p>
          <a:p>
            <a:r>
              <a:rPr lang="es-ES" sz="1200" kern="1200" dirty="0">
                <a:solidFill>
                  <a:schemeClr val="tx1"/>
                </a:solidFill>
                <a:effectLst/>
                <a:latin typeface="+mn-lt"/>
                <a:ea typeface="+mn-ea"/>
                <a:cs typeface="+mn-cs"/>
              </a:rPr>
              <a:t>El HPV son grupos de diversos virus de DNA pertenecientes a la familia de los </a:t>
            </a:r>
            <a:r>
              <a:rPr lang="es-ES" sz="1200" i="1" kern="1200" dirty="0" err="1">
                <a:solidFill>
                  <a:schemeClr val="tx1"/>
                </a:solidFill>
                <a:effectLst/>
                <a:latin typeface="+mn-lt"/>
                <a:ea typeface="+mn-ea"/>
                <a:cs typeface="+mn-cs"/>
              </a:rPr>
              <a:t>Papillomaviridae</a:t>
            </a:r>
            <a:r>
              <a:rPr lang="es-ES" sz="1200" kern="1200" dirty="0">
                <a:solidFill>
                  <a:schemeClr val="tx1"/>
                </a:solidFill>
                <a:effectLst/>
                <a:latin typeface="+mn-lt"/>
                <a:ea typeface="+mn-ea"/>
                <a:cs typeface="+mn-cs"/>
              </a:rPr>
              <a:t>. Representan una de las enfermedades de transmisión sexual más comunes. Algunas cepas tienen alto potencial oncogénico, y pueden dar lugar a varios tipos de cáncer genital, siendo el cervical el más común. </a:t>
            </a:r>
          </a:p>
          <a:p>
            <a:r>
              <a:rPr lang="es-ES" sz="1200" kern="1200" dirty="0">
                <a:solidFill>
                  <a:schemeClr val="tx1"/>
                </a:solidFill>
                <a:effectLst/>
                <a:latin typeface="+mn-lt"/>
                <a:ea typeface="+mn-ea"/>
                <a:cs typeface="+mn-cs"/>
              </a:rPr>
              <a:t>Se han escogido los genomas de las cepas 4, 5, 9, 16 y 18 de HPV. Las cepas 16 y 18 son algunas de las más comunes de entre las carcinógenas. El objetivo es obtener </a:t>
            </a:r>
            <a:r>
              <a:rPr lang="es-ES" sz="1200" kern="1200" dirty="0" err="1">
                <a:solidFill>
                  <a:schemeClr val="tx1"/>
                </a:solidFill>
                <a:effectLst/>
                <a:latin typeface="+mn-lt"/>
                <a:ea typeface="+mn-ea"/>
                <a:cs typeface="+mn-cs"/>
              </a:rPr>
              <a:t>crRNAs</a:t>
            </a:r>
            <a:r>
              <a:rPr lang="es-ES" sz="1200" kern="1200" dirty="0">
                <a:solidFill>
                  <a:schemeClr val="tx1"/>
                </a:solidFill>
                <a:effectLst/>
                <a:latin typeface="+mn-lt"/>
                <a:ea typeface="+mn-ea"/>
                <a:cs typeface="+mn-cs"/>
              </a:rPr>
              <a:t> con los que, potencialmente, construir test SHERLOCK para identificar si, bajo una sospecha de la presencia de HPV, hay alta probabilidad de generar cáncer cervical.</a:t>
            </a:r>
          </a:p>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14</a:t>
            </a:fld>
            <a:endParaRPr lang="es-ES"/>
          </a:p>
        </p:txBody>
      </p:sp>
    </p:spTree>
    <p:extLst>
      <p:ext uri="{BB962C8B-B14F-4D97-AF65-F5344CB8AC3E}">
        <p14:creationId xmlns:p14="http://schemas.microsoft.com/office/powerpoint/2010/main" val="2548741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En este vídeo vemos una demostración del funcionamiento de la herramienta llamándola desde la línea de comandos. Para que el procesamiento sea rápido, en este ejemplo, se ejecuta utilizando como inputs secuencias reducidas de las cepas comentadas, en lugar de los genomas completos, y un fragmento del cromosoma 1 de </a:t>
            </a:r>
            <a:r>
              <a:rPr lang="es-ES" sz="1200" i="1" kern="1200" dirty="0" err="1">
                <a:solidFill>
                  <a:schemeClr val="tx1"/>
                </a:solidFill>
                <a:effectLst/>
                <a:latin typeface="+mn-lt"/>
                <a:ea typeface="+mn-ea"/>
                <a:cs typeface="+mn-cs"/>
              </a:rPr>
              <a:t>H.sapiens</a:t>
            </a:r>
            <a:r>
              <a:rPr lang="es-ES" sz="1200" kern="1200" dirty="0">
                <a:solidFill>
                  <a:schemeClr val="tx1"/>
                </a:solidFill>
                <a:effectLst/>
                <a:latin typeface="+mn-lt"/>
                <a:ea typeface="+mn-ea"/>
                <a:cs typeface="+mn-cs"/>
              </a:rPr>
              <a:t> como huésped, en lugar de la secuencia genómica completa.</a:t>
            </a:r>
          </a:p>
          <a:p>
            <a:r>
              <a:rPr lang="es-ES" sz="1200" kern="1200" dirty="0">
                <a:solidFill>
                  <a:schemeClr val="tx1"/>
                </a:solidFill>
                <a:effectLst/>
                <a:latin typeface="+mn-lt"/>
                <a:ea typeface="+mn-ea"/>
                <a:cs typeface="+mn-cs"/>
              </a:rPr>
              <a:t>Se indican los archivos de entrada y la longitud, que será de 7 nucleótidos para facilitar el encontrar secuencias comunes y particulares, aunque para la generación de </a:t>
            </a:r>
            <a:r>
              <a:rPr lang="es-ES" sz="1200" kern="1200" dirty="0" err="1">
                <a:solidFill>
                  <a:schemeClr val="tx1"/>
                </a:solidFill>
                <a:effectLst/>
                <a:latin typeface="+mn-lt"/>
                <a:ea typeface="+mn-ea"/>
                <a:cs typeface="+mn-cs"/>
              </a:rPr>
              <a:t>crRNAs</a:t>
            </a:r>
            <a:r>
              <a:rPr lang="es-ES" sz="1200" kern="1200" dirty="0">
                <a:solidFill>
                  <a:schemeClr val="tx1"/>
                </a:solidFill>
                <a:effectLst/>
                <a:latin typeface="+mn-lt"/>
                <a:ea typeface="+mn-ea"/>
                <a:cs typeface="+mn-cs"/>
              </a:rPr>
              <a:t> reales la longitud debería ser de entre 20 y 30 nucleótidos.</a:t>
            </a:r>
          </a:p>
          <a:p>
            <a:r>
              <a:rPr lang="es-ES" sz="1200" kern="1200" dirty="0">
                <a:solidFill>
                  <a:schemeClr val="tx1"/>
                </a:solidFill>
                <a:effectLst/>
                <a:latin typeface="+mn-lt"/>
                <a:ea typeface="+mn-ea"/>
                <a:cs typeface="+mn-cs"/>
              </a:rPr>
              <a:t>Estos son los outputs generados: el archivo con las secuencias comunes entre todas las cepas, el archivo con las secuencias particulares, acompañadas de un identificador que indica cuál es su secuencia de origen, el archivo con los enlaces que se corresponden con las secuencias comunes, y el archivo con los enlaces que se corresponden con las secuencias particulares.</a:t>
            </a:r>
          </a:p>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15</a:t>
            </a:fld>
            <a:endParaRPr lang="es-ES"/>
          </a:p>
        </p:txBody>
      </p:sp>
    </p:spTree>
    <p:extLst>
      <p:ext uri="{BB962C8B-B14F-4D97-AF65-F5344CB8AC3E}">
        <p14:creationId xmlns:p14="http://schemas.microsoft.com/office/powerpoint/2010/main" val="1238420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Aquí se presenta un ejemplo de resultado al ejecutar la herramienta con las secuencias genómicas completas de las cepas que se han analizado y el genoma de </a:t>
            </a:r>
            <a:r>
              <a:rPr lang="es-ES" sz="1200" i="1" kern="1200" dirty="0" err="1">
                <a:solidFill>
                  <a:schemeClr val="tx1"/>
                </a:solidFill>
                <a:effectLst/>
                <a:latin typeface="+mn-lt"/>
                <a:ea typeface="+mn-ea"/>
                <a:cs typeface="+mn-cs"/>
              </a:rPr>
              <a:t>H.sapiens</a:t>
            </a:r>
            <a:r>
              <a:rPr lang="es-ES" sz="1200" kern="1200" dirty="0">
                <a:solidFill>
                  <a:schemeClr val="tx1"/>
                </a:solidFill>
                <a:effectLst/>
                <a:latin typeface="+mn-lt"/>
                <a:ea typeface="+mn-ea"/>
                <a:cs typeface="+mn-cs"/>
              </a:rPr>
              <a:t> también al completo. Se trata de una secuencia de 21 nucleótidos, incluyendo la PFS, particular de la cepa 16, es decir, que no se encuentra en ninguna de las otras cuatro cepas analizadas, ni tampoco en el huésped.</a:t>
            </a:r>
          </a:p>
          <a:p>
            <a:r>
              <a:rPr lang="es-ES" sz="1200" kern="1200" dirty="0">
                <a:solidFill>
                  <a:schemeClr val="tx1"/>
                </a:solidFill>
                <a:effectLst/>
                <a:latin typeface="+mn-lt"/>
                <a:ea typeface="+mn-ea"/>
                <a:cs typeface="+mn-cs"/>
              </a:rPr>
              <a:t>Lo más interesante de observar es el resultado que obtenemos al acceder al enlace correspondiente en la herramienta CRISPR-RT. Se muestra la secuencia de RNA guía que guiará la </a:t>
            </a:r>
            <a:r>
              <a:rPr lang="es-ES" sz="1200" kern="1200" dirty="0" err="1">
                <a:solidFill>
                  <a:schemeClr val="tx1"/>
                </a:solidFill>
                <a:effectLst/>
                <a:latin typeface="+mn-lt"/>
                <a:ea typeface="+mn-ea"/>
                <a:cs typeface="+mn-cs"/>
              </a:rPr>
              <a:t>nucleasa</a:t>
            </a:r>
            <a:r>
              <a:rPr lang="es-ES" sz="1200" kern="1200" dirty="0">
                <a:solidFill>
                  <a:schemeClr val="tx1"/>
                </a:solidFill>
                <a:effectLst/>
                <a:latin typeface="+mn-lt"/>
                <a:ea typeface="+mn-ea"/>
                <a:cs typeface="+mn-cs"/>
              </a:rPr>
              <a:t> Cas13a para la escisión del RNA de la secuencia introducida, y su estructura espacial.</a:t>
            </a:r>
          </a:p>
          <a:p>
            <a:r>
              <a:rPr lang="es-ES" sz="1200" kern="1200" dirty="0">
                <a:solidFill>
                  <a:schemeClr val="tx1"/>
                </a:solidFill>
                <a:effectLst/>
                <a:latin typeface="+mn-lt"/>
                <a:ea typeface="+mn-ea"/>
                <a:cs typeface="+mn-cs"/>
              </a:rPr>
              <a:t>En el extremo 3’ se encuentra la secuencia complementaria a la diana, que no incluye la PFS, aunque esta deberá estar presente en la diana para que pueda realizarse el corte. Hacia el extremo 5’, presenta una circunvolución con complementariedad entre cuatro guaninas consecutivas y cuatro citosinas también consecutivas a unos pocos nucleótidos de distancia.</a:t>
            </a:r>
          </a:p>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16</a:t>
            </a:fld>
            <a:endParaRPr lang="es-ES"/>
          </a:p>
        </p:txBody>
      </p:sp>
    </p:spTree>
    <p:extLst>
      <p:ext uri="{BB962C8B-B14F-4D97-AF65-F5344CB8AC3E}">
        <p14:creationId xmlns:p14="http://schemas.microsoft.com/office/powerpoint/2010/main" val="1274475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La aplicación potencial de este ejemplo expuesto es el diseño de un test SHERLOCK mediante la síntesis de esta secuencia de RNA guía obtenida. Exponiendo una muestra biológica a la </a:t>
            </a:r>
            <a:r>
              <a:rPr lang="es-ES" sz="1200" kern="1200" dirty="0" err="1">
                <a:solidFill>
                  <a:schemeClr val="tx1"/>
                </a:solidFill>
                <a:effectLst/>
                <a:latin typeface="+mn-lt"/>
                <a:ea typeface="+mn-ea"/>
                <a:cs typeface="+mn-cs"/>
              </a:rPr>
              <a:t>nucleasa</a:t>
            </a:r>
            <a:r>
              <a:rPr lang="es-ES" sz="1200" kern="1200" dirty="0">
                <a:solidFill>
                  <a:schemeClr val="tx1"/>
                </a:solidFill>
                <a:effectLst/>
                <a:latin typeface="+mn-lt"/>
                <a:ea typeface="+mn-ea"/>
                <a:cs typeface="+mn-cs"/>
              </a:rPr>
              <a:t> Cas13a unida a dicha secuencia, que la guiará, la enzima cortará la secuencia de RNA diana si esta hibrida con el RNA guía.</a:t>
            </a:r>
          </a:p>
          <a:p>
            <a:r>
              <a:rPr lang="es-ES" sz="1200" kern="1200" dirty="0">
                <a:solidFill>
                  <a:schemeClr val="tx1"/>
                </a:solidFill>
                <a:effectLst/>
                <a:latin typeface="+mn-lt"/>
                <a:ea typeface="+mn-ea"/>
                <a:cs typeface="+mn-cs"/>
              </a:rPr>
              <a:t>Si esta hibridación tiene lugar, Cas13a adoptará una conformación activa y promiscua, y escindirá </a:t>
            </a:r>
            <a:r>
              <a:rPr lang="es-ES" sz="1200" kern="1200" dirty="0" err="1">
                <a:solidFill>
                  <a:schemeClr val="tx1"/>
                </a:solidFill>
                <a:effectLst/>
                <a:latin typeface="+mn-lt"/>
                <a:ea typeface="+mn-ea"/>
                <a:cs typeface="+mn-cs"/>
              </a:rPr>
              <a:t>RNAs</a:t>
            </a:r>
            <a:r>
              <a:rPr lang="es-ES" sz="1200" kern="1200" dirty="0">
                <a:solidFill>
                  <a:schemeClr val="tx1"/>
                </a:solidFill>
                <a:effectLst/>
                <a:latin typeface="+mn-lt"/>
                <a:ea typeface="+mn-ea"/>
                <a:cs typeface="+mn-cs"/>
              </a:rPr>
              <a:t> cercanos sin necesidad de que presenten homología con el </a:t>
            </a:r>
            <a:r>
              <a:rPr lang="es-ES" sz="1200" kern="1200" dirty="0" err="1">
                <a:solidFill>
                  <a:schemeClr val="tx1"/>
                </a:solidFill>
                <a:effectLst/>
                <a:latin typeface="+mn-lt"/>
                <a:ea typeface="+mn-ea"/>
                <a:cs typeface="+mn-cs"/>
              </a:rPr>
              <a:t>crRNA</a:t>
            </a:r>
            <a:r>
              <a:rPr lang="es-ES" sz="1200" kern="1200" dirty="0">
                <a:solidFill>
                  <a:schemeClr val="tx1"/>
                </a:solidFill>
                <a:effectLst/>
                <a:latin typeface="+mn-lt"/>
                <a:ea typeface="+mn-ea"/>
                <a:cs typeface="+mn-cs"/>
              </a:rPr>
              <a:t>, ni secuencia PFS. Añadiendo </a:t>
            </a:r>
            <a:r>
              <a:rPr lang="es-ES" sz="1200" i="1" kern="1200" dirty="0" err="1">
                <a:solidFill>
                  <a:schemeClr val="tx1"/>
                </a:solidFill>
                <a:effectLst/>
                <a:latin typeface="+mn-lt"/>
                <a:ea typeface="+mn-ea"/>
                <a:cs typeface="+mn-cs"/>
              </a:rPr>
              <a:t>beacons</a:t>
            </a:r>
            <a:r>
              <a:rPr lang="es-ES" sz="1200" kern="1200" dirty="0">
                <a:solidFill>
                  <a:schemeClr val="tx1"/>
                </a:solidFill>
                <a:effectLst/>
                <a:latin typeface="+mn-lt"/>
                <a:ea typeface="+mn-ea"/>
                <a:cs typeface="+mn-cs"/>
              </a:rPr>
              <a:t> fluorescentes junto a la enzima, como se ha explicado anteriormente, estos serán escindidos por Cas13a si esta es activada.</a:t>
            </a:r>
          </a:p>
          <a:p>
            <a:r>
              <a:rPr lang="es-ES" sz="1200" kern="1200" dirty="0">
                <a:solidFill>
                  <a:schemeClr val="tx1"/>
                </a:solidFill>
                <a:effectLst/>
                <a:latin typeface="+mn-lt"/>
                <a:ea typeface="+mn-ea"/>
                <a:cs typeface="+mn-cs"/>
              </a:rPr>
              <a:t>Por lo tanto, la presencia de fluorescencia indica que ha habido hibridación entre el RNA guía y el RNA diana y, por lo tanto, el patógeno está presente. En el caso de un paciente en el que se sospecha la presencia de HPV, este test nos confirma la presencia de una cepa oncogénica del virus, y nos permite tomar las medidas necesarias.</a:t>
            </a:r>
          </a:p>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17</a:t>
            </a:fld>
            <a:endParaRPr lang="es-ES"/>
          </a:p>
        </p:txBody>
      </p:sp>
    </p:spTree>
    <p:extLst>
      <p:ext uri="{BB962C8B-B14F-4D97-AF65-F5344CB8AC3E}">
        <p14:creationId xmlns:p14="http://schemas.microsoft.com/office/powerpoint/2010/main" val="3428025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La rapidez, precisión, especificidad y bajo coste del sistema SHERLOCK como potencial método diagnóstico de infecciones podría ser revolucionario. En el caso explorado, de HPV, la detección rápida y precoz de una cepa particular, especialmente si es oncogénica, puede suponer una mejora en las probabilidades de curación del paciente.</a:t>
            </a:r>
          </a:p>
          <a:p>
            <a:r>
              <a:rPr lang="es-ES" sz="1200" kern="1200" dirty="0">
                <a:solidFill>
                  <a:schemeClr val="tx1"/>
                </a:solidFill>
                <a:effectLst/>
                <a:latin typeface="+mn-lt"/>
                <a:ea typeface="+mn-ea"/>
                <a:cs typeface="+mn-cs"/>
              </a:rPr>
              <a:t>Un test así puede significar una inmensa ventaja especialmente en zonas subdesarrolladas, por su modo de uso sencillo y su bajo coste. La herramienta desarrollada en este trabajo permite obtener de forma igualmente rápida y eficiente las secuencias más idóneas para el diseño de test SHERLOCK con máxima especificidad y mínimo error debido a la contaminación por material genético del huésped. Puede ser empleado, por lo tanto, con muestras prácticamente sin purificar.</a:t>
            </a:r>
          </a:p>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18</a:t>
            </a:fld>
            <a:endParaRPr lang="es-ES"/>
          </a:p>
        </p:txBody>
      </p:sp>
    </p:spTree>
    <p:extLst>
      <p:ext uri="{BB962C8B-B14F-4D97-AF65-F5344CB8AC3E}">
        <p14:creationId xmlns:p14="http://schemas.microsoft.com/office/powerpoint/2010/main" val="3921901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Queda, sin embargo, mucho camino por recorrer. Hay múltiples mejoras que pueden ser añadidas a la herramienta para incrementar su eficiencia y efectividad. De cara a la ejecución, deberían llevarse a cabo pruebas con mayor número de secuencias patógenas, para comprobar que pueden encontrarse igualmente secuencias comunes, y para asegurar la especificidad de un test para una cepa concreta.</a:t>
            </a:r>
          </a:p>
          <a:p>
            <a:r>
              <a:rPr lang="es-ES" sz="1200" kern="1200" dirty="0">
                <a:solidFill>
                  <a:schemeClr val="tx1"/>
                </a:solidFill>
                <a:effectLst/>
                <a:latin typeface="+mn-lt"/>
                <a:ea typeface="+mn-ea"/>
                <a:cs typeface="+mn-cs"/>
              </a:rPr>
              <a:t>Analizando sólo cinco cepas, sólo nos aseguramos de la no-presencia de las secuencias particulares en las otras cuatro, pero no en todo el abanico de variantes del virus. Podrían establecerse también sistemas de puntuación que permitan conocer, de cada conjunto de secuencias, cuales son las más idóneas para el diseño de los test, debido a su similitud o diferencia al resto de cepas, o al huésped, de forma cuantificada.</a:t>
            </a:r>
          </a:p>
          <a:p>
            <a:r>
              <a:rPr lang="es-ES" sz="1200" kern="1200" dirty="0">
                <a:solidFill>
                  <a:schemeClr val="tx1"/>
                </a:solidFill>
                <a:effectLst/>
                <a:latin typeface="+mn-lt"/>
                <a:ea typeface="+mn-ea"/>
                <a:cs typeface="+mn-cs"/>
              </a:rPr>
              <a:t>También podría desarrollarse una interfaz para la fácil interacción del usuario con la herramienta. La validación final debería ser el desarrollo experimental de un test SHERLOCK a partir de una de las secuencias obtenidas, que pueda ser probado con muestras biológicas reales.</a:t>
            </a:r>
          </a:p>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19</a:t>
            </a:fld>
            <a:endParaRPr lang="es-ES"/>
          </a:p>
        </p:txBody>
      </p:sp>
    </p:spTree>
    <p:extLst>
      <p:ext uri="{BB962C8B-B14F-4D97-AF65-F5344CB8AC3E}">
        <p14:creationId xmlns:p14="http://schemas.microsoft.com/office/powerpoint/2010/main" val="2982177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2</a:t>
            </a:fld>
            <a:endParaRPr lang="es-ES"/>
          </a:p>
        </p:txBody>
      </p:sp>
    </p:spTree>
    <p:extLst>
      <p:ext uri="{BB962C8B-B14F-4D97-AF65-F5344CB8AC3E}">
        <p14:creationId xmlns:p14="http://schemas.microsoft.com/office/powerpoint/2010/main" val="3846719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Espero que hayan disfrutado de la presentación. Muchas gracias por su atención.</a:t>
            </a:r>
          </a:p>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20</a:t>
            </a:fld>
            <a:endParaRPr lang="es-ES"/>
          </a:p>
        </p:txBody>
      </p:sp>
    </p:spTree>
    <p:extLst>
      <p:ext uri="{BB962C8B-B14F-4D97-AF65-F5344CB8AC3E}">
        <p14:creationId xmlns:p14="http://schemas.microsoft.com/office/powerpoint/2010/main" val="2195972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La tecnología CRISPR deriva del sistema inmune de algunas bacterias y arqueas. Se trata de un sistema basado en la acción </a:t>
            </a:r>
            <a:r>
              <a:rPr lang="es-ES" sz="1200" kern="1200" dirty="0" err="1">
                <a:solidFill>
                  <a:schemeClr val="tx1"/>
                </a:solidFill>
                <a:effectLst/>
                <a:latin typeface="+mn-lt"/>
                <a:ea typeface="+mn-ea"/>
                <a:cs typeface="+mn-cs"/>
              </a:rPr>
              <a:t>nucleasa</a:t>
            </a:r>
            <a:r>
              <a:rPr lang="es-ES" sz="1200" kern="1200" dirty="0">
                <a:solidFill>
                  <a:schemeClr val="tx1"/>
                </a:solidFill>
                <a:effectLst/>
                <a:latin typeface="+mn-lt"/>
                <a:ea typeface="+mn-ea"/>
                <a:cs typeface="+mn-cs"/>
              </a:rPr>
              <a:t> de las enzimas de la familia Cas, asociadas a un tipo de secuencias denominadas CRISPR, cuyo significado es </a:t>
            </a:r>
            <a:r>
              <a:rPr lang="es-ES" sz="1200" i="1" kern="1200" dirty="0" err="1">
                <a:solidFill>
                  <a:schemeClr val="tx1"/>
                </a:solidFill>
                <a:effectLst/>
                <a:latin typeface="+mn-lt"/>
                <a:ea typeface="+mn-ea"/>
                <a:cs typeface="+mn-cs"/>
              </a:rPr>
              <a:t>Clustered</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Regularly</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Interspaced</a:t>
            </a:r>
            <a:r>
              <a:rPr lang="es-ES" sz="1200" i="1" kern="1200" dirty="0">
                <a:solidFill>
                  <a:schemeClr val="tx1"/>
                </a:solidFill>
                <a:effectLst/>
                <a:latin typeface="+mn-lt"/>
                <a:ea typeface="+mn-ea"/>
                <a:cs typeface="+mn-cs"/>
              </a:rPr>
              <a:t> Short </a:t>
            </a:r>
            <a:r>
              <a:rPr lang="es-ES" sz="1200" i="1" kern="1200" dirty="0" err="1">
                <a:solidFill>
                  <a:schemeClr val="tx1"/>
                </a:solidFill>
                <a:effectLst/>
                <a:latin typeface="+mn-lt"/>
                <a:ea typeface="+mn-ea"/>
                <a:cs typeface="+mn-cs"/>
              </a:rPr>
              <a:t>Palindromic</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Repeats</a:t>
            </a:r>
            <a:r>
              <a:rPr lang="es-ES" sz="1200" i="1"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Su funcionamiento, </a:t>
            </a:r>
            <a:r>
              <a:rPr lang="es-ES" sz="1200" i="1" kern="1200" dirty="0">
                <a:solidFill>
                  <a:schemeClr val="tx1"/>
                </a:solidFill>
                <a:effectLst/>
                <a:latin typeface="+mn-lt"/>
                <a:ea typeface="+mn-ea"/>
                <a:cs typeface="+mn-cs"/>
              </a:rPr>
              <a:t>in vivo</a:t>
            </a:r>
            <a:r>
              <a:rPr lang="es-ES" sz="1200" kern="1200" dirty="0">
                <a:solidFill>
                  <a:schemeClr val="tx1"/>
                </a:solidFill>
                <a:effectLst/>
                <a:latin typeface="+mn-lt"/>
                <a:ea typeface="+mn-ea"/>
                <a:cs typeface="+mn-cs"/>
              </a:rPr>
              <a:t>, es el que se muestra en la figura. El DNA de un patógeno que infecta una bacteria es cortado en pequeños fragmentos, que se integran en un tándem array en el locus CRISPR del huésped. </a:t>
            </a:r>
          </a:p>
          <a:p>
            <a:r>
              <a:rPr lang="es-ES" sz="1200" kern="1200" dirty="0">
                <a:solidFill>
                  <a:schemeClr val="tx1"/>
                </a:solidFill>
                <a:effectLst/>
                <a:latin typeface="+mn-lt"/>
                <a:ea typeface="+mn-ea"/>
                <a:cs typeface="+mn-cs"/>
              </a:rPr>
              <a:t>Este se transcribe y se procesa hasta obtener un </a:t>
            </a:r>
            <a:r>
              <a:rPr lang="es-ES" sz="1200" kern="1200" dirty="0" err="1">
                <a:solidFill>
                  <a:schemeClr val="tx1"/>
                </a:solidFill>
                <a:effectLst/>
                <a:latin typeface="+mn-lt"/>
                <a:ea typeface="+mn-ea"/>
                <a:cs typeface="+mn-cs"/>
              </a:rPr>
              <a:t>crRNA</a:t>
            </a:r>
            <a:r>
              <a:rPr lang="es-ES" sz="1200" kern="1200" dirty="0">
                <a:solidFill>
                  <a:schemeClr val="tx1"/>
                </a:solidFill>
                <a:effectLst/>
                <a:latin typeface="+mn-lt"/>
                <a:ea typeface="+mn-ea"/>
                <a:cs typeface="+mn-cs"/>
              </a:rPr>
              <a:t>, que guiará las endonucleasas efectoras que se unirán al DNA invasor por complementariedad de secuencias para escindirlo y eliminar al patógeno, en caso de que este vuelva a infectar al organismo. Por eso es un sistema de inmunidad adaptativa.</a:t>
            </a:r>
          </a:p>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3</a:t>
            </a:fld>
            <a:endParaRPr lang="es-ES"/>
          </a:p>
        </p:txBody>
      </p:sp>
    </p:spTree>
    <p:extLst>
      <p:ext uri="{BB962C8B-B14F-4D97-AF65-F5344CB8AC3E}">
        <p14:creationId xmlns:p14="http://schemas.microsoft.com/office/powerpoint/2010/main" val="2066886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Hay distintos tipos de sistemas CRISPR-Cas, que involucran distintas enzimas de esta familia. El tipo II, el más estudiado, involucra la endonucleasa Cas9, y un </a:t>
            </a:r>
            <a:r>
              <a:rPr lang="es-ES" sz="1200" i="1" kern="1200" dirty="0">
                <a:solidFill>
                  <a:schemeClr val="tx1"/>
                </a:solidFill>
                <a:effectLst/>
                <a:latin typeface="+mn-lt"/>
                <a:ea typeface="+mn-ea"/>
                <a:cs typeface="+mn-cs"/>
              </a:rPr>
              <a:t>trans </a:t>
            </a:r>
            <a:r>
              <a:rPr lang="es-ES" sz="1200" i="1" kern="1200" dirty="0" err="1">
                <a:solidFill>
                  <a:schemeClr val="tx1"/>
                </a:solidFill>
                <a:effectLst/>
                <a:latin typeface="+mn-lt"/>
                <a:ea typeface="+mn-ea"/>
                <a:cs typeface="+mn-cs"/>
              </a:rPr>
              <a:t>activating</a:t>
            </a:r>
            <a:r>
              <a:rPr lang="es-ES" sz="1200" i="1" kern="1200" dirty="0">
                <a:solidFill>
                  <a:schemeClr val="tx1"/>
                </a:solidFill>
                <a:effectLst/>
                <a:latin typeface="+mn-lt"/>
                <a:ea typeface="+mn-ea"/>
                <a:cs typeface="+mn-cs"/>
              </a:rPr>
              <a:t> CRISPR RNA</a:t>
            </a:r>
            <a:r>
              <a:rPr lang="es-ES" sz="1200" kern="1200" dirty="0">
                <a:solidFill>
                  <a:schemeClr val="tx1"/>
                </a:solidFill>
                <a:effectLst/>
                <a:latin typeface="+mn-lt"/>
                <a:ea typeface="+mn-ea"/>
                <a:cs typeface="+mn-cs"/>
              </a:rPr>
              <a:t>, o </a:t>
            </a:r>
            <a:r>
              <a:rPr lang="es-ES" sz="1200" kern="1200" dirty="0" err="1">
                <a:solidFill>
                  <a:schemeClr val="tx1"/>
                </a:solidFill>
                <a:effectLst/>
                <a:latin typeface="+mn-lt"/>
                <a:ea typeface="+mn-ea"/>
                <a:cs typeface="+mn-cs"/>
              </a:rPr>
              <a:t>trRNA</a:t>
            </a:r>
            <a:r>
              <a:rPr lang="es-ES" sz="1200" kern="1200" dirty="0">
                <a:solidFill>
                  <a:schemeClr val="tx1"/>
                </a:solidFill>
                <a:effectLst/>
                <a:latin typeface="+mn-lt"/>
                <a:ea typeface="+mn-ea"/>
                <a:cs typeface="+mn-cs"/>
              </a:rPr>
              <a:t>, que forma complejo con el </a:t>
            </a:r>
            <a:r>
              <a:rPr lang="es-ES" sz="1200" kern="1200" dirty="0" err="1">
                <a:solidFill>
                  <a:schemeClr val="tx1"/>
                </a:solidFill>
                <a:effectLst/>
                <a:latin typeface="+mn-lt"/>
                <a:ea typeface="+mn-ea"/>
                <a:cs typeface="+mn-cs"/>
              </a:rPr>
              <a:t>crRNA</a:t>
            </a:r>
            <a:r>
              <a:rPr lang="es-ES" sz="1200" kern="1200" dirty="0">
                <a:solidFill>
                  <a:schemeClr val="tx1"/>
                </a:solidFill>
                <a:effectLst/>
                <a:latin typeface="+mn-lt"/>
                <a:ea typeface="+mn-ea"/>
                <a:cs typeface="+mn-cs"/>
              </a:rPr>
              <a:t> anteriormente mencionado, para guiar la acción de la enzima, que escindirá en DNA invasor mediante un corte de doble cadena.</a:t>
            </a:r>
          </a:p>
          <a:p>
            <a:r>
              <a:rPr lang="es-ES" sz="1200" kern="1200" dirty="0">
                <a:solidFill>
                  <a:schemeClr val="tx1"/>
                </a:solidFill>
                <a:effectLst/>
                <a:latin typeface="+mn-lt"/>
                <a:ea typeface="+mn-ea"/>
                <a:cs typeface="+mn-cs"/>
              </a:rPr>
              <a:t>Sin embargo, lo que ha permitido el uso in vitro de este sistema, ha sido el desarrollo, en 2012, de un sistema simplificado donde se combina el </a:t>
            </a:r>
            <a:r>
              <a:rPr lang="es-ES" sz="1200" kern="1200" dirty="0" err="1">
                <a:solidFill>
                  <a:schemeClr val="tx1"/>
                </a:solidFill>
                <a:effectLst/>
                <a:latin typeface="+mn-lt"/>
                <a:ea typeface="+mn-ea"/>
                <a:cs typeface="+mn-cs"/>
              </a:rPr>
              <a:t>trRNA</a:t>
            </a:r>
            <a:r>
              <a:rPr lang="es-ES" sz="1200" kern="1200" dirty="0">
                <a:solidFill>
                  <a:schemeClr val="tx1"/>
                </a:solidFill>
                <a:effectLst/>
                <a:latin typeface="+mn-lt"/>
                <a:ea typeface="+mn-ea"/>
                <a:cs typeface="+mn-cs"/>
              </a:rPr>
              <a:t> y el </a:t>
            </a:r>
            <a:r>
              <a:rPr lang="es-ES" sz="1200" kern="1200" dirty="0" err="1">
                <a:solidFill>
                  <a:schemeClr val="tx1"/>
                </a:solidFill>
                <a:effectLst/>
                <a:latin typeface="+mn-lt"/>
                <a:ea typeface="+mn-ea"/>
                <a:cs typeface="+mn-cs"/>
              </a:rPr>
              <a:t>crRNA</a:t>
            </a:r>
            <a:r>
              <a:rPr lang="es-ES" sz="1200" kern="1200" dirty="0">
                <a:solidFill>
                  <a:schemeClr val="tx1"/>
                </a:solidFill>
                <a:effectLst/>
                <a:latin typeface="+mn-lt"/>
                <a:ea typeface="+mn-ea"/>
                <a:cs typeface="+mn-cs"/>
              </a:rPr>
              <a:t> en un solo RNA guía sintético denominado </a:t>
            </a:r>
            <a:r>
              <a:rPr lang="es-ES" sz="1200" i="1" kern="1200" dirty="0">
                <a:solidFill>
                  <a:schemeClr val="tx1"/>
                </a:solidFill>
                <a:effectLst/>
                <a:latin typeface="+mn-lt"/>
                <a:ea typeface="+mn-ea"/>
                <a:cs typeface="+mn-cs"/>
              </a:rPr>
              <a:t>single </a:t>
            </a:r>
            <a:r>
              <a:rPr lang="es-ES" sz="1200" i="1" kern="1200" dirty="0" err="1">
                <a:solidFill>
                  <a:schemeClr val="tx1"/>
                </a:solidFill>
                <a:effectLst/>
                <a:latin typeface="+mn-lt"/>
                <a:ea typeface="+mn-ea"/>
                <a:cs typeface="+mn-cs"/>
              </a:rPr>
              <a:t>guide</a:t>
            </a:r>
            <a:r>
              <a:rPr lang="es-ES" sz="1200" kern="1200" dirty="0">
                <a:solidFill>
                  <a:schemeClr val="tx1"/>
                </a:solidFill>
                <a:effectLst/>
                <a:latin typeface="+mn-lt"/>
                <a:ea typeface="+mn-ea"/>
                <a:cs typeface="+mn-cs"/>
              </a:rPr>
              <a:t> RNA, o </a:t>
            </a:r>
            <a:r>
              <a:rPr lang="es-ES" sz="1200" kern="1200" dirty="0" err="1">
                <a:solidFill>
                  <a:schemeClr val="tx1"/>
                </a:solidFill>
                <a:effectLst/>
                <a:latin typeface="+mn-lt"/>
                <a:ea typeface="+mn-ea"/>
                <a:cs typeface="+mn-cs"/>
              </a:rPr>
              <a:t>sgRNA</a:t>
            </a:r>
            <a:r>
              <a:rPr lang="es-ES" sz="1200" kern="1200" dirty="0">
                <a:solidFill>
                  <a:schemeClr val="tx1"/>
                </a:solidFill>
                <a:effectLst/>
                <a:latin typeface="+mn-lt"/>
                <a:ea typeface="+mn-ea"/>
                <a:cs typeface="+mn-cs"/>
              </a:rPr>
              <a:t>.</a:t>
            </a:r>
          </a:p>
          <a:p>
            <a:r>
              <a:rPr lang="es-ES" sz="1200" kern="1200" dirty="0">
                <a:solidFill>
                  <a:schemeClr val="tx1"/>
                </a:solidFill>
                <a:effectLst/>
                <a:latin typeface="+mn-lt"/>
                <a:ea typeface="+mn-ea"/>
                <a:cs typeface="+mn-cs"/>
              </a:rPr>
              <a:t>Las secuencias diana del sistema CRISPR-Cas9 son cortas, de unos 20 nucleótidos, y deben ir acompañadas de una secuencia de 2 a 5 nucleótidos denominada </a:t>
            </a:r>
            <a:r>
              <a:rPr lang="es-ES" sz="1200" i="1" kern="1200" dirty="0" err="1">
                <a:solidFill>
                  <a:schemeClr val="tx1"/>
                </a:solidFill>
                <a:effectLst/>
                <a:latin typeface="+mn-lt"/>
                <a:ea typeface="+mn-ea"/>
                <a:cs typeface="+mn-cs"/>
              </a:rPr>
              <a:t>protospacer-associated</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motif</a:t>
            </a:r>
            <a:r>
              <a:rPr lang="es-ES" sz="1200" kern="1200" dirty="0">
                <a:solidFill>
                  <a:schemeClr val="tx1"/>
                </a:solidFill>
                <a:effectLst/>
                <a:latin typeface="+mn-lt"/>
                <a:ea typeface="+mn-ea"/>
                <a:cs typeface="+mn-cs"/>
              </a:rPr>
              <a:t>, o PAM.</a:t>
            </a:r>
          </a:p>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4</a:t>
            </a:fld>
            <a:endParaRPr lang="es-ES"/>
          </a:p>
        </p:txBody>
      </p:sp>
    </p:spTree>
    <p:extLst>
      <p:ext uri="{BB962C8B-B14F-4D97-AF65-F5344CB8AC3E}">
        <p14:creationId xmlns:p14="http://schemas.microsoft.com/office/powerpoint/2010/main" val="2683958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El funcionamiento del sistema CRISPR-Cas13a es algo distinto y aparentemente más sencillo. La </a:t>
            </a:r>
            <a:r>
              <a:rPr lang="es-ES" sz="1200" kern="1200" dirty="0" err="1">
                <a:solidFill>
                  <a:schemeClr val="tx1"/>
                </a:solidFill>
                <a:effectLst/>
                <a:latin typeface="+mn-lt"/>
                <a:ea typeface="+mn-ea"/>
                <a:cs typeface="+mn-cs"/>
              </a:rPr>
              <a:t>nucleasa</a:t>
            </a:r>
            <a:r>
              <a:rPr lang="es-ES" sz="1200" kern="1200" dirty="0">
                <a:solidFill>
                  <a:schemeClr val="tx1"/>
                </a:solidFill>
                <a:effectLst/>
                <a:latin typeface="+mn-lt"/>
                <a:ea typeface="+mn-ea"/>
                <a:cs typeface="+mn-cs"/>
              </a:rPr>
              <a:t> Cas13a sólo requiere la unión de un </a:t>
            </a:r>
            <a:r>
              <a:rPr lang="es-ES" sz="1200" kern="1200" dirty="0" err="1">
                <a:solidFill>
                  <a:schemeClr val="tx1"/>
                </a:solidFill>
                <a:effectLst/>
                <a:latin typeface="+mn-lt"/>
                <a:ea typeface="+mn-ea"/>
                <a:cs typeface="+mn-cs"/>
              </a:rPr>
              <a:t>crRNA</a:t>
            </a:r>
            <a:r>
              <a:rPr lang="es-ES" sz="1200" kern="1200" dirty="0">
                <a:solidFill>
                  <a:schemeClr val="tx1"/>
                </a:solidFill>
                <a:effectLst/>
                <a:latin typeface="+mn-lt"/>
                <a:ea typeface="+mn-ea"/>
                <a:cs typeface="+mn-cs"/>
              </a:rPr>
              <a:t>, sin necesidad de la presencia de un </a:t>
            </a:r>
            <a:r>
              <a:rPr lang="es-ES" sz="1200" kern="1200" dirty="0" err="1">
                <a:solidFill>
                  <a:schemeClr val="tx1"/>
                </a:solidFill>
                <a:effectLst/>
                <a:latin typeface="+mn-lt"/>
                <a:ea typeface="+mn-ea"/>
                <a:cs typeface="+mn-cs"/>
              </a:rPr>
              <a:t>trRNA</a:t>
            </a:r>
            <a:r>
              <a:rPr lang="es-ES" sz="1200" kern="1200" dirty="0">
                <a:solidFill>
                  <a:schemeClr val="tx1"/>
                </a:solidFill>
                <a:effectLst/>
                <a:latin typeface="+mn-lt"/>
                <a:ea typeface="+mn-ea"/>
                <a:cs typeface="+mn-cs"/>
              </a:rPr>
              <a:t> ni la generación de un </a:t>
            </a:r>
            <a:r>
              <a:rPr lang="es-ES" sz="1200" kern="1200" dirty="0" err="1">
                <a:solidFill>
                  <a:schemeClr val="tx1"/>
                </a:solidFill>
                <a:effectLst/>
                <a:latin typeface="+mn-lt"/>
                <a:ea typeface="+mn-ea"/>
                <a:cs typeface="+mn-cs"/>
              </a:rPr>
              <a:t>sgRNA</a:t>
            </a:r>
            <a:r>
              <a:rPr lang="es-ES" sz="1200" kern="1200" dirty="0">
                <a:solidFill>
                  <a:schemeClr val="tx1"/>
                </a:solidFill>
                <a:effectLst/>
                <a:latin typeface="+mn-lt"/>
                <a:ea typeface="+mn-ea"/>
                <a:cs typeface="+mn-cs"/>
              </a:rPr>
              <a:t> artificial. Escinde RNA en lugar de DNA.</a:t>
            </a:r>
          </a:p>
          <a:p>
            <a:r>
              <a:rPr lang="es-ES" sz="1200" kern="1200" dirty="0">
                <a:solidFill>
                  <a:schemeClr val="tx1"/>
                </a:solidFill>
                <a:effectLst/>
                <a:latin typeface="+mn-lt"/>
                <a:ea typeface="+mn-ea"/>
                <a:cs typeface="+mn-cs"/>
              </a:rPr>
              <a:t>Además, requiere la presencia de una </a:t>
            </a:r>
            <a:r>
              <a:rPr lang="es-ES" sz="1200" i="1" kern="1200" dirty="0" err="1">
                <a:solidFill>
                  <a:schemeClr val="tx1"/>
                </a:solidFill>
                <a:effectLst/>
                <a:latin typeface="+mn-lt"/>
                <a:ea typeface="+mn-ea"/>
                <a:cs typeface="+mn-cs"/>
              </a:rPr>
              <a:t>protospacer</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flanking</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sequence</a:t>
            </a:r>
            <a:r>
              <a:rPr lang="es-ES" sz="1200" kern="1200" dirty="0">
                <a:solidFill>
                  <a:schemeClr val="tx1"/>
                </a:solidFill>
                <a:effectLst/>
                <a:latin typeface="+mn-lt"/>
                <a:ea typeface="+mn-ea"/>
                <a:cs typeface="+mn-cs"/>
              </a:rPr>
              <a:t>, o PFS, en la secuencia diana, homóloga a la secuencia PAM anteriormente mencionada, que en la mayoría de los casos sólo tiene un nucleótido de longitud.</a:t>
            </a:r>
          </a:p>
          <a:p>
            <a:r>
              <a:rPr lang="es-ES" sz="1200" kern="1200" dirty="0">
                <a:solidFill>
                  <a:schemeClr val="tx1"/>
                </a:solidFill>
                <a:effectLst/>
                <a:latin typeface="+mn-lt"/>
                <a:ea typeface="+mn-ea"/>
                <a:cs typeface="+mn-cs"/>
              </a:rPr>
              <a:t>Su mayor peculiaridad es su efecto colateral: una vez la Cas13a ha reconocido y cortado el RNA diana, adopta un estado enzimático activo y promiscuo, en lugar de revertir a su estado inactivo como hace Cas9. Entonces, corta </a:t>
            </a:r>
            <a:r>
              <a:rPr lang="es-ES" sz="1200" kern="1200" dirty="0" err="1">
                <a:solidFill>
                  <a:schemeClr val="tx1"/>
                </a:solidFill>
                <a:effectLst/>
                <a:latin typeface="+mn-lt"/>
                <a:ea typeface="+mn-ea"/>
                <a:cs typeface="+mn-cs"/>
              </a:rPr>
              <a:t>RNAs</a:t>
            </a:r>
            <a:r>
              <a:rPr lang="es-ES" sz="1200" kern="1200" dirty="0">
                <a:solidFill>
                  <a:schemeClr val="tx1"/>
                </a:solidFill>
                <a:effectLst/>
                <a:latin typeface="+mn-lt"/>
                <a:ea typeface="+mn-ea"/>
                <a:cs typeface="+mn-cs"/>
              </a:rPr>
              <a:t> adicionales sin necesidad de homología con su </a:t>
            </a:r>
            <a:r>
              <a:rPr lang="es-ES" sz="1200" kern="1200" dirty="0" err="1">
                <a:solidFill>
                  <a:schemeClr val="tx1"/>
                </a:solidFill>
                <a:effectLst/>
                <a:latin typeface="+mn-lt"/>
                <a:ea typeface="+mn-ea"/>
                <a:cs typeface="+mn-cs"/>
              </a:rPr>
              <a:t>crRNA</a:t>
            </a:r>
            <a:r>
              <a:rPr lang="es-ES" sz="1200" kern="1200" dirty="0">
                <a:solidFill>
                  <a:schemeClr val="tx1"/>
                </a:solidFill>
                <a:effectLst/>
                <a:latin typeface="+mn-lt"/>
                <a:ea typeface="+mn-ea"/>
                <a:cs typeface="+mn-cs"/>
              </a:rPr>
              <a:t> ni presencia de PFS. Esto, </a:t>
            </a:r>
            <a:r>
              <a:rPr lang="es-ES" sz="1200" i="1" kern="1200" dirty="0">
                <a:solidFill>
                  <a:schemeClr val="tx1"/>
                </a:solidFill>
                <a:effectLst/>
                <a:latin typeface="+mn-lt"/>
                <a:ea typeface="+mn-ea"/>
                <a:cs typeface="+mn-cs"/>
              </a:rPr>
              <a:t>in vivo</a:t>
            </a:r>
            <a:r>
              <a:rPr lang="es-ES" sz="1200" kern="1200" dirty="0">
                <a:solidFill>
                  <a:schemeClr val="tx1"/>
                </a:solidFill>
                <a:effectLst/>
                <a:latin typeface="+mn-lt"/>
                <a:ea typeface="+mn-ea"/>
                <a:cs typeface="+mn-cs"/>
              </a:rPr>
              <a:t>, lleva a la muerte celular programada.</a:t>
            </a:r>
          </a:p>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5</a:t>
            </a:fld>
            <a:endParaRPr lang="es-ES"/>
          </a:p>
        </p:txBody>
      </p:sp>
    </p:spTree>
    <p:extLst>
      <p:ext uri="{BB962C8B-B14F-4D97-AF65-F5344CB8AC3E}">
        <p14:creationId xmlns:p14="http://schemas.microsoft.com/office/powerpoint/2010/main" val="886323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La plataforma SHERLOCK de diagnóstico molecular, desarrollada en 2017, utiliza el sistema CRISPR-Cas13a para detectar la presencia de determinados RNA diana. Puede ser utilizado para la detección de enfermedades infecciosas en el </a:t>
            </a:r>
            <a:r>
              <a:rPr lang="es-ES" sz="1200" i="1" kern="1200" dirty="0" err="1">
                <a:solidFill>
                  <a:schemeClr val="tx1"/>
                </a:solidFill>
                <a:effectLst/>
                <a:latin typeface="+mn-lt"/>
                <a:ea typeface="+mn-ea"/>
                <a:cs typeface="+mn-cs"/>
              </a:rPr>
              <a:t>point</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of</a:t>
            </a:r>
            <a:r>
              <a:rPr lang="es-ES" sz="1200" i="1" kern="1200" dirty="0">
                <a:solidFill>
                  <a:schemeClr val="tx1"/>
                </a:solidFill>
                <a:effectLst/>
                <a:latin typeface="+mn-lt"/>
                <a:ea typeface="+mn-ea"/>
                <a:cs typeface="+mn-cs"/>
              </a:rPr>
              <a:t> </a:t>
            </a:r>
            <a:r>
              <a:rPr lang="es-ES" sz="1200" i="1" kern="1200" dirty="0" err="1">
                <a:solidFill>
                  <a:schemeClr val="tx1"/>
                </a:solidFill>
                <a:effectLst/>
                <a:latin typeface="+mn-lt"/>
                <a:ea typeface="+mn-ea"/>
                <a:cs typeface="+mn-cs"/>
              </a:rPr>
              <a:t>care</a:t>
            </a:r>
            <a:r>
              <a:rPr lang="es-ES" sz="1200" kern="1200" dirty="0">
                <a:solidFill>
                  <a:schemeClr val="tx1"/>
                </a:solidFill>
                <a:effectLst/>
                <a:latin typeface="+mn-lt"/>
                <a:ea typeface="+mn-ea"/>
                <a:cs typeface="+mn-cs"/>
              </a:rPr>
              <a:t> de forma precisa, rápida y con muy poca cantidad de RNA. Puede acoplarse a un sistema de </a:t>
            </a:r>
            <a:r>
              <a:rPr lang="es-ES" sz="1200" kern="1200" dirty="0" err="1">
                <a:solidFill>
                  <a:schemeClr val="tx1"/>
                </a:solidFill>
                <a:effectLst/>
                <a:latin typeface="+mn-lt"/>
                <a:ea typeface="+mn-ea"/>
                <a:cs typeface="+mn-cs"/>
              </a:rPr>
              <a:t>trasncripción</a:t>
            </a:r>
            <a:r>
              <a:rPr lang="es-ES" sz="1200" kern="1200" dirty="0">
                <a:solidFill>
                  <a:schemeClr val="tx1"/>
                </a:solidFill>
                <a:effectLst/>
                <a:latin typeface="+mn-lt"/>
                <a:ea typeface="+mn-ea"/>
                <a:cs typeface="+mn-cs"/>
              </a:rPr>
              <a:t> y amplificación para detectar también secuencias genómicas.</a:t>
            </a:r>
          </a:p>
          <a:p>
            <a:r>
              <a:rPr lang="es-ES" sz="1200" kern="1200" dirty="0">
                <a:solidFill>
                  <a:schemeClr val="tx1"/>
                </a:solidFill>
                <a:effectLst/>
                <a:latin typeface="+mn-lt"/>
                <a:ea typeface="+mn-ea"/>
                <a:cs typeface="+mn-cs"/>
              </a:rPr>
              <a:t>Su funcionamiento es el siguiente: se expone una muestra biológica en la que se quiere detectar la presencia de un determinado patógeno a la enzima Cas13a unida a un </a:t>
            </a:r>
            <a:r>
              <a:rPr lang="es-ES" sz="1200" kern="1200" dirty="0" err="1">
                <a:solidFill>
                  <a:schemeClr val="tx1"/>
                </a:solidFill>
                <a:effectLst/>
                <a:latin typeface="+mn-lt"/>
                <a:ea typeface="+mn-ea"/>
                <a:cs typeface="+mn-cs"/>
              </a:rPr>
              <a:t>crRNA</a:t>
            </a:r>
            <a:r>
              <a:rPr lang="es-ES" sz="1200" kern="1200" dirty="0">
                <a:solidFill>
                  <a:schemeClr val="tx1"/>
                </a:solidFill>
                <a:effectLst/>
                <a:latin typeface="+mn-lt"/>
                <a:ea typeface="+mn-ea"/>
                <a:cs typeface="+mn-cs"/>
              </a:rPr>
              <a:t> que presente complementariedad con alguna secuencia de dicho patógeno, y se añaden </a:t>
            </a:r>
            <a:r>
              <a:rPr lang="es-ES" sz="1200" i="1" kern="1200" dirty="0" err="1">
                <a:solidFill>
                  <a:schemeClr val="tx1"/>
                </a:solidFill>
                <a:effectLst/>
                <a:latin typeface="+mn-lt"/>
                <a:ea typeface="+mn-ea"/>
                <a:cs typeface="+mn-cs"/>
              </a:rPr>
              <a:t>beacons</a:t>
            </a:r>
            <a:r>
              <a:rPr lang="es-ES" sz="1200" kern="1200" dirty="0">
                <a:solidFill>
                  <a:schemeClr val="tx1"/>
                </a:solidFill>
                <a:effectLst/>
                <a:latin typeface="+mn-lt"/>
                <a:ea typeface="+mn-ea"/>
                <a:cs typeface="+mn-cs"/>
              </a:rPr>
              <a:t> fluorescentes. </a:t>
            </a:r>
          </a:p>
          <a:p>
            <a:r>
              <a:rPr lang="es-ES" sz="1200" kern="1200" dirty="0">
                <a:solidFill>
                  <a:schemeClr val="tx1"/>
                </a:solidFill>
                <a:effectLst/>
                <a:latin typeface="+mn-lt"/>
                <a:ea typeface="+mn-ea"/>
                <a:cs typeface="+mn-cs"/>
              </a:rPr>
              <a:t>Estos serán escindidos por la Cas13a si se da hibridación entre el </a:t>
            </a:r>
            <a:r>
              <a:rPr lang="es-ES" sz="1200" kern="1200" dirty="0" err="1">
                <a:solidFill>
                  <a:schemeClr val="tx1"/>
                </a:solidFill>
                <a:effectLst/>
                <a:latin typeface="+mn-lt"/>
                <a:ea typeface="+mn-ea"/>
                <a:cs typeface="+mn-cs"/>
              </a:rPr>
              <a:t>crRNA</a:t>
            </a:r>
            <a:r>
              <a:rPr lang="es-ES" sz="1200" kern="1200" dirty="0">
                <a:solidFill>
                  <a:schemeClr val="tx1"/>
                </a:solidFill>
                <a:effectLst/>
                <a:latin typeface="+mn-lt"/>
                <a:ea typeface="+mn-ea"/>
                <a:cs typeface="+mn-cs"/>
              </a:rPr>
              <a:t> y la secuencia diana, indicando, mediante fluorescencia, la presencia de esta secuencia y, por lo tanto, del patógeno.</a:t>
            </a:r>
          </a:p>
          <a:p>
            <a:r>
              <a:rPr lang="es-ES" sz="1200" kern="1200" dirty="0">
                <a:solidFill>
                  <a:schemeClr val="tx1"/>
                </a:solidFill>
                <a:effectLst/>
                <a:latin typeface="+mn-lt"/>
                <a:ea typeface="+mn-ea"/>
                <a:cs typeface="+mn-cs"/>
              </a:rPr>
              <a:t>Esta tecnología de diagnóstico, debido a la portabilidad, bajo coste, rapidez y altísimas sensibilidad y especificidad, tiene el potencial de ser totalmente disruptiva en el sector del diagnóstico clínico.</a:t>
            </a:r>
          </a:p>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6</a:t>
            </a:fld>
            <a:endParaRPr lang="es-ES"/>
          </a:p>
        </p:txBody>
      </p:sp>
    </p:spTree>
    <p:extLst>
      <p:ext uri="{BB962C8B-B14F-4D97-AF65-F5344CB8AC3E}">
        <p14:creationId xmlns:p14="http://schemas.microsoft.com/office/powerpoint/2010/main" val="2738165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Para usar los sistemas CRISPR-Cas, ya sea para la edición genómica o para la detección de secuencias, mediante cualquier enzima de la familia, el primer paso es el diseño de los RNA guía, que podrán ser </a:t>
            </a:r>
            <a:r>
              <a:rPr lang="es-ES" sz="1200" kern="1200" dirty="0" err="1">
                <a:solidFill>
                  <a:schemeClr val="tx1"/>
                </a:solidFill>
                <a:effectLst/>
                <a:latin typeface="+mn-lt"/>
                <a:ea typeface="+mn-ea"/>
                <a:cs typeface="+mn-cs"/>
              </a:rPr>
              <a:t>sgRNA</a:t>
            </a:r>
            <a:r>
              <a:rPr lang="es-ES" sz="1200" kern="1200" dirty="0">
                <a:solidFill>
                  <a:schemeClr val="tx1"/>
                </a:solidFill>
                <a:effectLst/>
                <a:latin typeface="+mn-lt"/>
                <a:ea typeface="+mn-ea"/>
                <a:cs typeface="+mn-cs"/>
              </a:rPr>
              <a:t> o simplemente </a:t>
            </a:r>
            <a:r>
              <a:rPr lang="es-ES" sz="1200" kern="1200" dirty="0" err="1">
                <a:solidFill>
                  <a:schemeClr val="tx1"/>
                </a:solidFill>
                <a:effectLst/>
                <a:latin typeface="+mn-lt"/>
                <a:ea typeface="+mn-ea"/>
                <a:cs typeface="+mn-cs"/>
              </a:rPr>
              <a:t>crRNA</a:t>
            </a:r>
            <a:r>
              <a:rPr lang="es-ES" sz="1200" kern="1200" dirty="0">
                <a:solidFill>
                  <a:schemeClr val="tx1"/>
                </a:solidFill>
                <a:effectLst/>
                <a:latin typeface="+mn-lt"/>
                <a:ea typeface="+mn-ea"/>
                <a:cs typeface="+mn-cs"/>
              </a:rPr>
              <a:t> si trabajamos con Cas13a. </a:t>
            </a:r>
          </a:p>
          <a:p>
            <a:r>
              <a:rPr lang="es-ES" sz="1200" kern="1200" dirty="0">
                <a:solidFill>
                  <a:schemeClr val="tx1"/>
                </a:solidFill>
                <a:effectLst/>
                <a:latin typeface="+mn-lt"/>
                <a:ea typeface="+mn-ea"/>
                <a:cs typeface="+mn-cs"/>
              </a:rPr>
              <a:t>Estos serán los que hibriden con nuestro gen de interés, para escindirlo, silenciarlo, editarlo o, simplemente, detectarlo. Para diseñar la secuencia de nuestro RNA guía, nos basamos en la secuencia original de nuestro gen de interés, y añadimos los fragmentos y modificaciones requeridos.</a:t>
            </a:r>
          </a:p>
          <a:p>
            <a:r>
              <a:rPr lang="es-ES" sz="1200" kern="1200" dirty="0">
                <a:solidFill>
                  <a:schemeClr val="tx1"/>
                </a:solidFill>
                <a:effectLst/>
                <a:latin typeface="+mn-lt"/>
                <a:ea typeface="+mn-ea"/>
                <a:cs typeface="+mn-cs"/>
              </a:rPr>
              <a:t>Hay múltiples plataformas web para el diseño de </a:t>
            </a:r>
            <a:r>
              <a:rPr lang="es-ES" sz="1200" kern="1200" dirty="0" err="1">
                <a:solidFill>
                  <a:schemeClr val="tx1"/>
                </a:solidFill>
                <a:effectLst/>
                <a:latin typeface="+mn-lt"/>
                <a:ea typeface="+mn-ea"/>
                <a:cs typeface="+mn-cs"/>
              </a:rPr>
              <a:t>RNAs</a:t>
            </a:r>
            <a:r>
              <a:rPr lang="es-ES" sz="1200" kern="1200" dirty="0">
                <a:solidFill>
                  <a:schemeClr val="tx1"/>
                </a:solidFill>
                <a:effectLst/>
                <a:latin typeface="+mn-lt"/>
                <a:ea typeface="+mn-ea"/>
                <a:cs typeface="+mn-cs"/>
              </a:rPr>
              <a:t> guía a partir de secuencias genómicas. Algunos ejemplos son </a:t>
            </a:r>
            <a:r>
              <a:rPr lang="es-ES" sz="1200" i="1" kern="1200" dirty="0" err="1">
                <a:solidFill>
                  <a:schemeClr val="tx1"/>
                </a:solidFill>
                <a:effectLst/>
                <a:latin typeface="+mn-lt"/>
                <a:ea typeface="+mn-ea"/>
                <a:cs typeface="+mn-cs"/>
              </a:rPr>
              <a:t>CasFinder</a:t>
            </a:r>
            <a:r>
              <a:rPr lang="es-ES" sz="1200" kern="1200" dirty="0">
                <a:solidFill>
                  <a:schemeClr val="tx1"/>
                </a:solidFill>
                <a:effectLst/>
                <a:latin typeface="+mn-lt"/>
                <a:ea typeface="+mn-ea"/>
                <a:cs typeface="+mn-cs"/>
              </a:rPr>
              <a:t>, </a:t>
            </a:r>
            <a:r>
              <a:rPr lang="es-ES" sz="1200" i="1" kern="1200" dirty="0">
                <a:solidFill>
                  <a:schemeClr val="tx1"/>
                </a:solidFill>
                <a:effectLst/>
                <a:latin typeface="+mn-lt"/>
                <a:ea typeface="+mn-ea"/>
                <a:cs typeface="+mn-cs"/>
              </a:rPr>
              <a:t>CRISPR </a:t>
            </a:r>
            <a:r>
              <a:rPr lang="es-ES" sz="1200" i="1" kern="1200" dirty="0" err="1">
                <a:solidFill>
                  <a:schemeClr val="tx1"/>
                </a:solidFill>
                <a:effectLst/>
                <a:latin typeface="+mn-lt"/>
                <a:ea typeface="+mn-ea"/>
                <a:cs typeface="+mn-cs"/>
              </a:rPr>
              <a:t>Design</a:t>
            </a:r>
            <a:r>
              <a:rPr lang="es-ES" sz="1200" kern="1200" dirty="0">
                <a:solidFill>
                  <a:schemeClr val="tx1"/>
                </a:solidFill>
                <a:effectLst/>
                <a:latin typeface="+mn-lt"/>
                <a:ea typeface="+mn-ea"/>
                <a:cs typeface="+mn-cs"/>
              </a:rPr>
              <a:t> o </a:t>
            </a:r>
            <a:r>
              <a:rPr lang="es-ES" sz="1200" i="1" kern="1200" dirty="0">
                <a:solidFill>
                  <a:schemeClr val="tx1"/>
                </a:solidFill>
                <a:effectLst/>
                <a:latin typeface="+mn-lt"/>
                <a:ea typeface="+mn-ea"/>
                <a:cs typeface="+mn-cs"/>
              </a:rPr>
              <a:t>CHOPCHOP</a:t>
            </a:r>
            <a:r>
              <a:rPr lang="es-ES" sz="1200" kern="1200" dirty="0">
                <a:solidFill>
                  <a:schemeClr val="tx1"/>
                </a:solidFill>
                <a:effectLst/>
                <a:latin typeface="+mn-lt"/>
                <a:ea typeface="+mn-ea"/>
                <a:cs typeface="+mn-cs"/>
              </a:rPr>
              <a:t>. Algunas nos permiten escoger algunas características deseadas para nuestro output, como, por ejemplo, la secuencia PAM requerida.</a:t>
            </a:r>
          </a:p>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7</a:t>
            </a:fld>
            <a:endParaRPr lang="es-ES"/>
          </a:p>
        </p:txBody>
      </p:sp>
    </p:spTree>
    <p:extLst>
      <p:ext uri="{BB962C8B-B14F-4D97-AF65-F5344CB8AC3E}">
        <p14:creationId xmlns:p14="http://schemas.microsoft.com/office/powerpoint/2010/main" val="4284335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La herramienta que se ha desarrollado, y que se explica a continuación, cubre una necesidad en un paso previo al uso de las herramientas descritas: la identificación de secuencias idóneas, en el genoma de un patógeno, para diseñar, a partir de ellas </a:t>
            </a:r>
            <a:r>
              <a:rPr lang="es-ES" sz="1200" kern="1200" dirty="0" err="1">
                <a:solidFill>
                  <a:schemeClr val="tx1"/>
                </a:solidFill>
                <a:effectLst/>
                <a:latin typeface="+mn-lt"/>
                <a:ea typeface="+mn-ea"/>
                <a:cs typeface="+mn-cs"/>
              </a:rPr>
              <a:t>crRNAs</a:t>
            </a:r>
            <a:r>
              <a:rPr lang="es-ES" sz="1200" kern="1200" dirty="0">
                <a:solidFill>
                  <a:schemeClr val="tx1"/>
                </a:solidFill>
                <a:effectLst/>
                <a:latin typeface="+mn-lt"/>
                <a:ea typeface="+mn-ea"/>
                <a:cs typeface="+mn-cs"/>
              </a:rPr>
              <a:t>, para ser usados junto a Cas13a en el sistema SHERLOCK.</a:t>
            </a:r>
          </a:p>
          <a:p>
            <a:r>
              <a:rPr lang="es-ES" sz="1200" kern="1200" dirty="0">
                <a:solidFill>
                  <a:schemeClr val="tx1"/>
                </a:solidFill>
                <a:effectLst/>
                <a:latin typeface="+mn-lt"/>
                <a:ea typeface="+mn-ea"/>
                <a:cs typeface="+mn-cs"/>
              </a:rPr>
              <a:t>Lo que hace es identificar, a partir de una serie de secuencias genómicas de distintas cepas de un determinado patógeno, secuencias de longitud determinada por el usuario. Idealmente, las secuencias introducidas son genomas o transcriptomas completos de dichas cepas. Las secuencias devueltas son, por un lado, secuencias comunes entre todas las cepas introducidas y, por otro, secuencias particulares para cada una de ellas, que no estén presentes en el resto.</a:t>
            </a:r>
          </a:p>
          <a:p>
            <a:r>
              <a:rPr lang="es-ES" sz="1200" kern="1200" dirty="0">
                <a:solidFill>
                  <a:schemeClr val="tx1"/>
                </a:solidFill>
                <a:effectLst/>
                <a:latin typeface="+mn-lt"/>
                <a:ea typeface="+mn-ea"/>
                <a:cs typeface="+mn-cs"/>
              </a:rPr>
              <a:t>Las secuencias comunes permitirían la prescripción de un tratamiento genérico para un tipo de patógeno, mientras que las secuencias únicas podrían ser usadas para encontrar cepas del patógeno de especial interés, como por ejemplo aquellas asociadas a la oncogénesis en el caso del virus del papiloma humano, o cepas resistentes a determinados antibióticos, como en el caso del MRSA.</a:t>
            </a:r>
          </a:p>
          <a:p>
            <a:r>
              <a:rPr lang="es-ES" sz="1200" kern="1200" dirty="0">
                <a:solidFill>
                  <a:schemeClr val="tx1"/>
                </a:solidFill>
                <a:effectLst/>
                <a:latin typeface="+mn-lt"/>
                <a:ea typeface="+mn-ea"/>
                <a:cs typeface="+mn-cs"/>
              </a:rPr>
              <a:t>Además, la herramienta asegura la no-presencia de las secuencias devueltas en el genoma del huésped en el que se quiere aplicar el test SHERLOCK, para minimizar los falsos positivos.</a:t>
            </a:r>
          </a:p>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8</a:t>
            </a:fld>
            <a:endParaRPr lang="es-ES"/>
          </a:p>
        </p:txBody>
      </p:sp>
    </p:spTree>
    <p:extLst>
      <p:ext uri="{BB962C8B-B14F-4D97-AF65-F5344CB8AC3E}">
        <p14:creationId xmlns:p14="http://schemas.microsoft.com/office/powerpoint/2010/main" val="2633096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Esta figura muestra un esquema general del funcionamiento de la herramienta. Los inputs introducidos son la longitud deseada para las secuencias diana, un archivo con las secuencias patógenas en formato FASTA, correspondientes a los genomas o transcriptomas de las distintas cepas del patógeno estudiado, y otro archivo FASTA con el genoma completo del huésped.</a:t>
            </a:r>
          </a:p>
          <a:p>
            <a:r>
              <a:rPr lang="es-ES" sz="1200" kern="1200" dirty="0">
                <a:solidFill>
                  <a:schemeClr val="tx1"/>
                </a:solidFill>
                <a:effectLst/>
                <a:latin typeface="+mn-lt"/>
                <a:ea typeface="+mn-ea"/>
                <a:cs typeface="+mn-cs"/>
              </a:rPr>
              <a:t>Lo primero que lleva a cabo la herramienta es la búsqueda de secuencias comunes entre todas las cepas, que tengan la longitud indicada, y secuencias de la misma longitud específicas de cada cepa. A continuación, se comprueba mediante alineamiento local la presencia de cada una de las secuencias obtenidas en el genoma huésped, y se descartan aquellas presentes.</a:t>
            </a:r>
          </a:p>
          <a:p>
            <a:r>
              <a:rPr lang="es-ES" sz="1200" kern="1200" dirty="0">
                <a:solidFill>
                  <a:schemeClr val="tx1"/>
                </a:solidFill>
                <a:effectLst/>
                <a:latin typeface="+mn-lt"/>
                <a:ea typeface="+mn-ea"/>
                <a:cs typeface="+mn-cs"/>
              </a:rPr>
              <a:t>Las restantes son devueltas como output, junto a una serie de enlaces a una herramienta de diseño de secuencias </a:t>
            </a:r>
            <a:r>
              <a:rPr lang="es-ES" sz="1200" kern="1200" dirty="0" err="1">
                <a:solidFill>
                  <a:schemeClr val="tx1"/>
                </a:solidFill>
                <a:effectLst/>
                <a:latin typeface="+mn-lt"/>
                <a:ea typeface="+mn-ea"/>
                <a:cs typeface="+mn-cs"/>
              </a:rPr>
              <a:t>crRNA</a:t>
            </a:r>
            <a:r>
              <a:rPr lang="es-ES" sz="1200" kern="1200" dirty="0">
                <a:solidFill>
                  <a:schemeClr val="tx1"/>
                </a:solidFill>
                <a:effectLst/>
                <a:latin typeface="+mn-lt"/>
                <a:ea typeface="+mn-ea"/>
                <a:cs typeface="+mn-cs"/>
              </a:rPr>
              <a:t> específicas para Cas13a, a partir de las secuencias obtenidas.</a:t>
            </a:r>
          </a:p>
          <a:p>
            <a:r>
              <a:rPr lang="es-ES" sz="1200" kern="1200" dirty="0">
                <a:solidFill>
                  <a:schemeClr val="tx1"/>
                </a:solidFill>
                <a:effectLst/>
                <a:latin typeface="+mn-lt"/>
                <a:ea typeface="+mn-ea"/>
                <a:cs typeface="+mn-cs"/>
              </a:rPr>
              <a:t>El resultado de la ejecución del software es el conjunto de secuencias de </a:t>
            </a:r>
            <a:r>
              <a:rPr lang="es-ES" sz="1200" kern="1200" dirty="0" err="1">
                <a:solidFill>
                  <a:schemeClr val="tx1"/>
                </a:solidFill>
                <a:effectLst/>
                <a:latin typeface="+mn-lt"/>
                <a:ea typeface="+mn-ea"/>
                <a:cs typeface="+mn-cs"/>
              </a:rPr>
              <a:t>crRNA</a:t>
            </a:r>
            <a:r>
              <a:rPr lang="es-ES" sz="1200" kern="1200" dirty="0">
                <a:solidFill>
                  <a:schemeClr val="tx1"/>
                </a:solidFill>
                <a:effectLst/>
                <a:latin typeface="+mn-lt"/>
                <a:ea typeface="+mn-ea"/>
                <a:cs typeface="+mn-cs"/>
              </a:rPr>
              <a:t>, listas para ser sintetizadas e integrarse en la plataforma de diagnóstico SHERLOCK.</a:t>
            </a:r>
          </a:p>
          <a:p>
            <a:endParaRPr lang="es-ES" dirty="0"/>
          </a:p>
        </p:txBody>
      </p:sp>
      <p:sp>
        <p:nvSpPr>
          <p:cNvPr id="4" name="Marcador de número de diapositiva 3"/>
          <p:cNvSpPr>
            <a:spLocks noGrp="1"/>
          </p:cNvSpPr>
          <p:nvPr>
            <p:ph type="sldNum" sz="quarter" idx="10"/>
          </p:nvPr>
        </p:nvSpPr>
        <p:spPr/>
        <p:txBody>
          <a:bodyPr/>
          <a:lstStyle/>
          <a:p>
            <a:fld id="{0F275A0E-2A87-4D4A-A61C-19D9AB34BD66}" type="slidenum">
              <a:rPr lang="es-ES" smtClean="0"/>
              <a:t>9</a:t>
            </a:fld>
            <a:endParaRPr lang="es-ES"/>
          </a:p>
        </p:txBody>
      </p:sp>
    </p:spTree>
    <p:extLst>
      <p:ext uri="{BB962C8B-B14F-4D97-AF65-F5344CB8AC3E}">
        <p14:creationId xmlns:p14="http://schemas.microsoft.com/office/powerpoint/2010/main" val="3813030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375BBE-014C-47F7-BF77-6E2CDBE939E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638A6E5-030C-4311-9B38-E18FE0590F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F035E5D-FE2B-400A-A373-67251E4AD59F}"/>
              </a:ext>
            </a:extLst>
          </p:cNvPr>
          <p:cNvSpPr>
            <a:spLocks noGrp="1"/>
          </p:cNvSpPr>
          <p:nvPr>
            <p:ph type="dt" sz="half" idx="10"/>
          </p:nvPr>
        </p:nvSpPr>
        <p:spPr/>
        <p:txBody>
          <a:bodyPr/>
          <a:lstStyle/>
          <a:p>
            <a:fld id="{6846954A-9C57-4906-8C68-0180D68D61AB}" type="datetimeFigureOut">
              <a:rPr lang="es-ES" smtClean="0"/>
              <a:t>13/06/2018</a:t>
            </a:fld>
            <a:endParaRPr lang="es-ES"/>
          </a:p>
        </p:txBody>
      </p:sp>
      <p:sp>
        <p:nvSpPr>
          <p:cNvPr id="5" name="Marcador de pie de página 4">
            <a:extLst>
              <a:ext uri="{FF2B5EF4-FFF2-40B4-BE49-F238E27FC236}">
                <a16:creationId xmlns:a16="http://schemas.microsoft.com/office/drawing/2014/main" id="{AB6C330D-5C51-4297-BB80-465533C650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3EBFEE-D5BA-46DF-A6CC-2538E36EAF6D}"/>
              </a:ext>
            </a:extLst>
          </p:cNvPr>
          <p:cNvSpPr>
            <a:spLocks noGrp="1"/>
          </p:cNvSpPr>
          <p:nvPr>
            <p:ph type="sldNum" sz="quarter" idx="12"/>
          </p:nvPr>
        </p:nvSpPr>
        <p:spPr/>
        <p:txBody>
          <a:bodyPr/>
          <a:lstStyle/>
          <a:p>
            <a:fld id="{FDFA6FB1-6159-4FB7-8B88-A8F7042DC2C0}" type="slidenum">
              <a:rPr lang="es-ES" smtClean="0"/>
              <a:t>‹Nº›</a:t>
            </a:fld>
            <a:endParaRPr lang="es-ES"/>
          </a:p>
        </p:txBody>
      </p:sp>
    </p:spTree>
    <p:extLst>
      <p:ext uri="{BB962C8B-B14F-4D97-AF65-F5344CB8AC3E}">
        <p14:creationId xmlns:p14="http://schemas.microsoft.com/office/powerpoint/2010/main" val="494709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63D0B5-A150-4855-B873-8B072D7C028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54CAA56-8839-4C6D-B1BC-6F24DC2B2D89}"/>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0F4CE2-C662-4336-916E-7C30F3B46C03}"/>
              </a:ext>
            </a:extLst>
          </p:cNvPr>
          <p:cNvSpPr>
            <a:spLocks noGrp="1"/>
          </p:cNvSpPr>
          <p:nvPr>
            <p:ph type="dt" sz="half" idx="10"/>
          </p:nvPr>
        </p:nvSpPr>
        <p:spPr/>
        <p:txBody>
          <a:bodyPr/>
          <a:lstStyle/>
          <a:p>
            <a:fld id="{6846954A-9C57-4906-8C68-0180D68D61AB}" type="datetimeFigureOut">
              <a:rPr lang="es-ES" smtClean="0"/>
              <a:t>13/06/2018</a:t>
            </a:fld>
            <a:endParaRPr lang="es-ES"/>
          </a:p>
        </p:txBody>
      </p:sp>
      <p:sp>
        <p:nvSpPr>
          <p:cNvPr id="5" name="Marcador de pie de página 4">
            <a:extLst>
              <a:ext uri="{FF2B5EF4-FFF2-40B4-BE49-F238E27FC236}">
                <a16:creationId xmlns:a16="http://schemas.microsoft.com/office/drawing/2014/main" id="{B89C1AA6-C79C-4BF0-8597-24954D11D1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A67EFE-673C-4281-99CF-54369FAD7565}"/>
              </a:ext>
            </a:extLst>
          </p:cNvPr>
          <p:cNvSpPr>
            <a:spLocks noGrp="1"/>
          </p:cNvSpPr>
          <p:nvPr>
            <p:ph type="sldNum" sz="quarter" idx="12"/>
          </p:nvPr>
        </p:nvSpPr>
        <p:spPr/>
        <p:txBody>
          <a:bodyPr/>
          <a:lstStyle/>
          <a:p>
            <a:fld id="{FDFA6FB1-6159-4FB7-8B88-A8F7042DC2C0}" type="slidenum">
              <a:rPr lang="es-ES" smtClean="0"/>
              <a:t>‹Nº›</a:t>
            </a:fld>
            <a:endParaRPr lang="es-ES"/>
          </a:p>
        </p:txBody>
      </p:sp>
    </p:spTree>
    <p:extLst>
      <p:ext uri="{BB962C8B-B14F-4D97-AF65-F5344CB8AC3E}">
        <p14:creationId xmlns:p14="http://schemas.microsoft.com/office/powerpoint/2010/main" val="1752423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DBCEBFA-9232-49B3-9157-F69F7BD1AD9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98067F-0F0F-419C-862A-1B4E7D1242D7}"/>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732D46-32ED-4931-BFFF-ACEB0EA8C56C}"/>
              </a:ext>
            </a:extLst>
          </p:cNvPr>
          <p:cNvSpPr>
            <a:spLocks noGrp="1"/>
          </p:cNvSpPr>
          <p:nvPr>
            <p:ph type="dt" sz="half" idx="10"/>
          </p:nvPr>
        </p:nvSpPr>
        <p:spPr/>
        <p:txBody>
          <a:bodyPr/>
          <a:lstStyle/>
          <a:p>
            <a:fld id="{6846954A-9C57-4906-8C68-0180D68D61AB}" type="datetimeFigureOut">
              <a:rPr lang="es-ES" smtClean="0"/>
              <a:t>13/06/2018</a:t>
            </a:fld>
            <a:endParaRPr lang="es-ES"/>
          </a:p>
        </p:txBody>
      </p:sp>
      <p:sp>
        <p:nvSpPr>
          <p:cNvPr id="5" name="Marcador de pie de página 4">
            <a:extLst>
              <a:ext uri="{FF2B5EF4-FFF2-40B4-BE49-F238E27FC236}">
                <a16:creationId xmlns:a16="http://schemas.microsoft.com/office/drawing/2014/main" id="{F354EA9C-33C5-4054-8122-DB9F3F8F227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EA471D6-7C65-45F8-8D8C-F4967563CC1C}"/>
              </a:ext>
            </a:extLst>
          </p:cNvPr>
          <p:cNvSpPr>
            <a:spLocks noGrp="1"/>
          </p:cNvSpPr>
          <p:nvPr>
            <p:ph type="sldNum" sz="quarter" idx="12"/>
          </p:nvPr>
        </p:nvSpPr>
        <p:spPr/>
        <p:txBody>
          <a:bodyPr/>
          <a:lstStyle/>
          <a:p>
            <a:fld id="{FDFA6FB1-6159-4FB7-8B88-A8F7042DC2C0}" type="slidenum">
              <a:rPr lang="es-ES" smtClean="0"/>
              <a:t>‹Nº›</a:t>
            </a:fld>
            <a:endParaRPr lang="es-ES"/>
          </a:p>
        </p:txBody>
      </p:sp>
    </p:spTree>
    <p:extLst>
      <p:ext uri="{BB962C8B-B14F-4D97-AF65-F5344CB8AC3E}">
        <p14:creationId xmlns:p14="http://schemas.microsoft.com/office/powerpoint/2010/main" val="2864673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26EB02-FDB8-43B8-AEDA-A5538E05B0E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F83C40D-9BDD-4EE7-8F11-2F215308031D}"/>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7011553-3F3D-4925-85E9-32B48A6BBF63}"/>
              </a:ext>
            </a:extLst>
          </p:cNvPr>
          <p:cNvSpPr>
            <a:spLocks noGrp="1"/>
          </p:cNvSpPr>
          <p:nvPr>
            <p:ph type="dt" sz="half" idx="10"/>
          </p:nvPr>
        </p:nvSpPr>
        <p:spPr/>
        <p:txBody>
          <a:bodyPr/>
          <a:lstStyle/>
          <a:p>
            <a:fld id="{6846954A-9C57-4906-8C68-0180D68D61AB}" type="datetimeFigureOut">
              <a:rPr lang="es-ES" smtClean="0"/>
              <a:t>13/06/2018</a:t>
            </a:fld>
            <a:endParaRPr lang="es-ES"/>
          </a:p>
        </p:txBody>
      </p:sp>
      <p:sp>
        <p:nvSpPr>
          <p:cNvPr id="5" name="Marcador de pie de página 4">
            <a:extLst>
              <a:ext uri="{FF2B5EF4-FFF2-40B4-BE49-F238E27FC236}">
                <a16:creationId xmlns:a16="http://schemas.microsoft.com/office/drawing/2014/main" id="{F608913E-F7B6-4D70-B18F-0858D413DC3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EAD0AEA-78EA-4A24-896E-B197F22852A3}"/>
              </a:ext>
            </a:extLst>
          </p:cNvPr>
          <p:cNvSpPr>
            <a:spLocks noGrp="1"/>
          </p:cNvSpPr>
          <p:nvPr>
            <p:ph type="sldNum" sz="quarter" idx="12"/>
          </p:nvPr>
        </p:nvSpPr>
        <p:spPr/>
        <p:txBody>
          <a:bodyPr/>
          <a:lstStyle/>
          <a:p>
            <a:fld id="{FDFA6FB1-6159-4FB7-8B88-A8F7042DC2C0}" type="slidenum">
              <a:rPr lang="es-ES" smtClean="0"/>
              <a:t>‹Nº›</a:t>
            </a:fld>
            <a:endParaRPr lang="es-ES"/>
          </a:p>
        </p:txBody>
      </p:sp>
    </p:spTree>
    <p:extLst>
      <p:ext uri="{BB962C8B-B14F-4D97-AF65-F5344CB8AC3E}">
        <p14:creationId xmlns:p14="http://schemas.microsoft.com/office/powerpoint/2010/main" val="3021593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93A89D-827B-44BF-B321-E930A45D2EB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5DFC72D-34EB-40FB-915B-DF7376CC1F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E3A71610-5095-42A1-8D0A-688033B665B4}"/>
              </a:ext>
            </a:extLst>
          </p:cNvPr>
          <p:cNvSpPr>
            <a:spLocks noGrp="1"/>
          </p:cNvSpPr>
          <p:nvPr>
            <p:ph type="dt" sz="half" idx="10"/>
          </p:nvPr>
        </p:nvSpPr>
        <p:spPr/>
        <p:txBody>
          <a:bodyPr/>
          <a:lstStyle/>
          <a:p>
            <a:fld id="{6846954A-9C57-4906-8C68-0180D68D61AB}" type="datetimeFigureOut">
              <a:rPr lang="es-ES" smtClean="0"/>
              <a:t>13/06/2018</a:t>
            </a:fld>
            <a:endParaRPr lang="es-ES"/>
          </a:p>
        </p:txBody>
      </p:sp>
      <p:sp>
        <p:nvSpPr>
          <p:cNvPr id="5" name="Marcador de pie de página 4">
            <a:extLst>
              <a:ext uri="{FF2B5EF4-FFF2-40B4-BE49-F238E27FC236}">
                <a16:creationId xmlns:a16="http://schemas.microsoft.com/office/drawing/2014/main" id="{58E6F30E-225F-42FC-8397-75B213F7740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05D8B8-4782-45FD-BA2B-13464FA2EF82}"/>
              </a:ext>
            </a:extLst>
          </p:cNvPr>
          <p:cNvSpPr>
            <a:spLocks noGrp="1"/>
          </p:cNvSpPr>
          <p:nvPr>
            <p:ph type="sldNum" sz="quarter" idx="12"/>
          </p:nvPr>
        </p:nvSpPr>
        <p:spPr/>
        <p:txBody>
          <a:bodyPr/>
          <a:lstStyle/>
          <a:p>
            <a:fld id="{FDFA6FB1-6159-4FB7-8B88-A8F7042DC2C0}" type="slidenum">
              <a:rPr lang="es-ES" smtClean="0"/>
              <a:t>‹Nº›</a:t>
            </a:fld>
            <a:endParaRPr lang="es-ES"/>
          </a:p>
        </p:txBody>
      </p:sp>
    </p:spTree>
    <p:extLst>
      <p:ext uri="{BB962C8B-B14F-4D97-AF65-F5344CB8AC3E}">
        <p14:creationId xmlns:p14="http://schemas.microsoft.com/office/powerpoint/2010/main" val="4015644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01C958-A9B3-48C1-A7F4-06BC4B682A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B08A520-42AF-4AAE-849B-DC4A1D87D160}"/>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3049F4C-C7F6-45BA-AD8D-E498DD826CE4}"/>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4C8C2F7-495B-484C-89F3-39FEF48B198A}"/>
              </a:ext>
            </a:extLst>
          </p:cNvPr>
          <p:cNvSpPr>
            <a:spLocks noGrp="1"/>
          </p:cNvSpPr>
          <p:nvPr>
            <p:ph type="dt" sz="half" idx="10"/>
          </p:nvPr>
        </p:nvSpPr>
        <p:spPr/>
        <p:txBody>
          <a:bodyPr/>
          <a:lstStyle/>
          <a:p>
            <a:fld id="{6846954A-9C57-4906-8C68-0180D68D61AB}" type="datetimeFigureOut">
              <a:rPr lang="es-ES" smtClean="0"/>
              <a:t>13/06/2018</a:t>
            </a:fld>
            <a:endParaRPr lang="es-ES"/>
          </a:p>
        </p:txBody>
      </p:sp>
      <p:sp>
        <p:nvSpPr>
          <p:cNvPr id="6" name="Marcador de pie de página 5">
            <a:extLst>
              <a:ext uri="{FF2B5EF4-FFF2-40B4-BE49-F238E27FC236}">
                <a16:creationId xmlns:a16="http://schemas.microsoft.com/office/drawing/2014/main" id="{A3840A1E-9258-48E2-A17A-1FAADA7C30F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BD986EC-C11E-4433-8A67-81CAA9543894}"/>
              </a:ext>
            </a:extLst>
          </p:cNvPr>
          <p:cNvSpPr>
            <a:spLocks noGrp="1"/>
          </p:cNvSpPr>
          <p:nvPr>
            <p:ph type="sldNum" sz="quarter" idx="12"/>
          </p:nvPr>
        </p:nvSpPr>
        <p:spPr/>
        <p:txBody>
          <a:bodyPr/>
          <a:lstStyle/>
          <a:p>
            <a:fld id="{FDFA6FB1-6159-4FB7-8B88-A8F7042DC2C0}" type="slidenum">
              <a:rPr lang="es-ES" smtClean="0"/>
              <a:t>‹Nº›</a:t>
            </a:fld>
            <a:endParaRPr lang="es-ES"/>
          </a:p>
        </p:txBody>
      </p:sp>
    </p:spTree>
    <p:extLst>
      <p:ext uri="{BB962C8B-B14F-4D97-AF65-F5344CB8AC3E}">
        <p14:creationId xmlns:p14="http://schemas.microsoft.com/office/powerpoint/2010/main" val="34981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521A2D-D31C-47D5-8189-554A9479A09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B8AA8C4-A85D-4B8C-AF54-75FEB299A7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EEC031AA-33C5-4B13-A3E0-0F8319AE33A0}"/>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52D6BED-CB97-4E47-ABF2-9F66AEE9C3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C83F735F-8C20-497A-BD19-5787AF684AA8}"/>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E36D268-4BA0-4495-A5E8-5A6AA1A8337F}"/>
              </a:ext>
            </a:extLst>
          </p:cNvPr>
          <p:cNvSpPr>
            <a:spLocks noGrp="1"/>
          </p:cNvSpPr>
          <p:nvPr>
            <p:ph type="dt" sz="half" idx="10"/>
          </p:nvPr>
        </p:nvSpPr>
        <p:spPr/>
        <p:txBody>
          <a:bodyPr/>
          <a:lstStyle/>
          <a:p>
            <a:fld id="{6846954A-9C57-4906-8C68-0180D68D61AB}" type="datetimeFigureOut">
              <a:rPr lang="es-ES" smtClean="0"/>
              <a:t>13/06/2018</a:t>
            </a:fld>
            <a:endParaRPr lang="es-ES"/>
          </a:p>
        </p:txBody>
      </p:sp>
      <p:sp>
        <p:nvSpPr>
          <p:cNvPr id="8" name="Marcador de pie de página 7">
            <a:extLst>
              <a:ext uri="{FF2B5EF4-FFF2-40B4-BE49-F238E27FC236}">
                <a16:creationId xmlns:a16="http://schemas.microsoft.com/office/drawing/2014/main" id="{3FE90BC3-DD34-40D0-82BF-3E8CBCF2CCE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B018F34-5854-4945-801E-37BB146BCE8F}"/>
              </a:ext>
            </a:extLst>
          </p:cNvPr>
          <p:cNvSpPr>
            <a:spLocks noGrp="1"/>
          </p:cNvSpPr>
          <p:nvPr>
            <p:ph type="sldNum" sz="quarter" idx="12"/>
          </p:nvPr>
        </p:nvSpPr>
        <p:spPr/>
        <p:txBody>
          <a:bodyPr/>
          <a:lstStyle/>
          <a:p>
            <a:fld id="{FDFA6FB1-6159-4FB7-8B88-A8F7042DC2C0}" type="slidenum">
              <a:rPr lang="es-ES" smtClean="0"/>
              <a:t>‹Nº›</a:t>
            </a:fld>
            <a:endParaRPr lang="es-ES"/>
          </a:p>
        </p:txBody>
      </p:sp>
    </p:spTree>
    <p:extLst>
      <p:ext uri="{BB962C8B-B14F-4D97-AF65-F5344CB8AC3E}">
        <p14:creationId xmlns:p14="http://schemas.microsoft.com/office/powerpoint/2010/main" val="4189028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57A78F-DD6C-46EB-8319-47F6054F6EC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73057FF-8D0B-4741-9726-B6C0D46F2050}"/>
              </a:ext>
            </a:extLst>
          </p:cNvPr>
          <p:cNvSpPr>
            <a:spLocks noGrp="1"/>
          </p:cNvSpPr>
          <p:nvPr>
            <p:ph type="dt" sz="half" idx="10"/>
          </p:nvPr>
        </p:nvSpPr>
        <p:spPr/>
        <p:txBody>
          <a:bodyPr/>
          <a:lstStyle/>
          <a:p>
            <a:fld id="{6846954A-9C57-4906-8C68-0180D68D61AB}" type="datetimeFigureOut">
              <a:rPr lang="es-ES" smtClean="0"/>
              <a:t>13/06/2018</a:t>
            </a:fld>
            <a:endParaRPr lang="es-ES"/>
          </a:p>
        </p:txBody>
      </p:sp>
      <p:sp>
        <p:nvSpPr>
          <p:cNvPr id="4" name="Marcador de pie de página 3">
            <a:extLst>
              <a:ext uri="{FF2B5EF4-FFF2-40B4-BE49-F238E27FC236}">
                <a16:creationId xmlns:a16="http://schemas.microsoft.com/office/drawing/2014/main" id="{B319289C-9E32-4951-A98C-2B4CCFC3A0D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063740-B086-483C-B1D4-838D127B43EB}"/>
              </a:ext>
            </a:extLst>
          </p:cNvPr>
          <p:cNvSpPr>
            <a:spLocks noGrp="1"/>
          </p:cNvSpPr>
          <p:nvPr>
            <p:ph type="sldNum" sz="quarter" idx="12"/>
          </p:nvPr>
        </p:nvSpPr>
        <p:spPr/>
        <p:txBody>
          <a:bodyPr/>
          <a:lstStyle/>
          <a:p>
            <a:fld id="{FDFA6FB1-6159-4FB7-8B88-A8F7042DC2C0}" type="slidenum">
              <a:rPr lang="es-ES" smtClean="0"/>
              <a:t>‹Nº›</a:t>
            </a:fld>
            <a:endParaRPr lang="es-ES"/>
          </a:p>
        </p:txBody>
      </p:sp>
    </p:spTree>
    <p:extLst>
      <p:ext uri="{BB962C8B-B14F-4D97-AF65-F5344CB8AC3E}">
        <p14:creationId xmlns:p14="http://schemas.microsoft.com/office/powerpoint/2010/main" val="2043327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7A9BE71-0463-4557-A492-DF759C6DBC57}"/>
              </a:ext>
            </a:extLst>
          </p:cNvPr>
          <p:cNvSpPr>
            <a:spLocks noGrp="1"/>
          </p:cNvSpPr>
          <p:nvPr>
            <p:ph type="dt" sz="half" idx="10"/>
          </p:nvPr>
        </p:nvSpPr>
        <p:spPr/>
        <p:txBody>
          <a:bodyPr/>
          <a:lstStyle/>
          <a:p>
            <a:fld id="{6846954A-9C57-4906-8C68-0180D68D61AB}" type="datetimeFigureOut">
              <a:rPr lang="es-ES" smtClean="0"/>
              <a:t>13/06/2018</a:t>
            </a:fld>
            <a:endParaRPr lang="es-ES"/>
          </a:p>
        </p:txBody>
      </p:sp>
      <p:sp>
        <p:nvSpPr>
          <p:cNvPr id="3" name="Marcador de pie de página 2">
            <a:extLst>
              <a:ext uri="{FF2B5EF4-FFF2-40B4-BE49-F238E27FC236}">
                <a16:creationId xmlns:a16="http://schemas.microsoft.com/office/drawing/2014/main" id="{CC371937-BD30-49C1-A3C8-D1745BB7F7F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E75B640-A506-4662-A833-F9D62BF77FC7}"/>
              </a:ext>
            </a:extLst>
          </p:cNvPr>
          <p:cNvSpPr>
            <a:spLocks noGrp="1"/>
          </p:cNvSpPr>
          <p:nvPr>
            <p:ph type="sldNum" sz="quarter" idx="12"/>
          </p:nvPr>
        </p:nvSpPr>
        <p:spPr/>
        <p:txBody>
          <a:bodyPr/>
          <a:lstStyle/>
          <a:p>
            <a:fld id="{FDFA6FB1-6159-4FB7-8B88-A8F7042DC2C0}" type="slidenum">
              <a:rPr lang="es-ES" smtClean="0"/>
              <a:t>‹Nº›</a:t>
            </a:fld>
            <a:endParaRPr lang="es-ES"/>
          </a:p>
        </p:txBody>
      </p:sp>
    </p:spTree>
    <p:extLst>
      <p:ext uri="{BB962C8B-B14F-4D97-AF65-F5344CB8AC3E}">
        <p14:creationId xmlns:p14="http://schemas.microsoft.com/office/powerpoint/2010/main" val="975185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414E0-2B8A-480B-88B7-24CFE45E566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C3C66A8-1997-42B6-BEBF-79FD3A1877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7B25533-E394-40F4-81B9-414B804D4C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E87CC833-6FB1-4414-95CA-B024418633F5}"/>
              </a:ext>
            </a:extLst>
          </p:cNvPr>
          <p:cNvSpPr>
            <a:spLocks noGrp="1"/>
          </p:cNvSpPr>
          <p:nvPr>
            <p:ph type="dt" sz="half" idx="10"/>
          </p:nvPr>
        </p:nvSpPr>
        <p:spPr/>
        <p:txBody>
          <a:bodyPr/>
          <a:lstStyle/>
          <a:p>
            <a:fld id="{6846954A-9C57-4906-8C68-0180D68D61AB}" type="datetimeFigureOut">
              <a:rPr lang="es-ES" smtClean="0"/>
              <a:t>13/06/2018</a:t>
            </a:fld>
            <a:endParaRPr lang="es-ES"/>
          </a:p>
        </p:txBody>
      </p:sp>
      <p:sp>
        <p:nvSpPr>
          <p:cNvPr id="6" name="Marcador de pie de página 5">
            <a:extLst>
              <a:ext uri="{FF2B5EF4-FFF2-40B4-BE49-F238E27FC236}">
                <a16:creationId xmlns:a16="http://schemas.microsoft.com/office/drawing/2014/main" id="{15965DEE-9F0D-4AC8-B39A-C2BC1DFD5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4B78C-D769-4380-8EAB-9F551E0F2005}"/>
              </a:ext>
            </a:extLst>
          </p:cNvPr>
          <p:cNvSpPr>
            <a:spLocks noGrp="1"/>
          </p:cNvSpPr>
          <p:nvPr>
            <p:ph type="sldNum" sz="quarter" idx="12"/>
          </p:nvPr>
        </p:nvSpPr>
        <p:spPr/>
        <p:txBody>
          <a:bodyPr/>
          <a:lstStyle/>
          <a:p>
            <a:fld id="{FDFA6FB1-6159-4FB7-8B88-A8F7042DC2C0}" type="slidenum">
              <a:rPr lang="es-ES" smtClean="0"/>
              <a:t>‹Nº›</a:t>
            </a:fld>
            <a:endParaRPr lang="es-ES"/>
          </a:p>
        </p:txBody>
      </p:sp>
    </p:spTree>
    <p:extLst>
      <p:ext uri="{BB962C8B-B14F-4D97-AF65-F5344CB8AC3E}">
        <p14:creationId xmlns:p14="http://schemas.microsoft.com/office/powerpoint/2010/main" val="379579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09F68F-F593-4FCE-9005-A4AC4560182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8208177-BD8D-496E-877D-79BB840AA3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13B4931-0FC2-4DDC-A6B5-1752D1B6D7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E909ED7A-3D26-4017-B27E-EE2CAB488852}"/>
              </a:ext>
            </a:extLst>
          </p:cNvPr>
          <p:cNvSpPr>
            <a:spLocks noGrp="1"/>
          </p:cNvSpPr>
          <p:nvPr>
            <p:ph type="dt" sz="half" idx="10"/>
          </p:nvPr>
        </p:nvSpPr>
        <p:spPr/>
        <p:txBody>
          <a:bodyPr/>
          <a:lstStyle/>
          <a:p>
            <a:fld id="{6846954A-9C57-4906-8C68-0180D68D61AB}" type="datetimeFigureOut">
              <a:rPr lang="es-ES" smtClean="0"/>
              <a:t>13/06/2018</a:t>
            </a:fld>
            <a:endParaRPr lang="es-ES"/>
          </a:p>
        </p:txBody>
      </p:sp>
      <p:sp>
        <p:nvSpPr>
          <p:cNvPr id="6" name="Marcador de pie de página 5">
            <a:extLst>
              <a:ext uri="{FF2B5EF4-FFF2-40B4-BE49-F238E27FC236}">
                <a16:creationId xmlns:a16="http://schemas.microsoft.com/office/drawing/2014/main" id="{429B3744-E499-4DCB-83B0-868608A219C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154AD9-16D5-408A-BA1F-C9C2F66053C2}"/>
              </a:ext>
            </a:extLst>
          </p:cNvPr>
          <p:cNvSpPr>
            <a:spLocks noGrp="1"/>
          </p:cNvSpPr>
          <p:nvPr>
            <p:ph type="sldNum" sz="quarter" idx="12"/>
          </p:nvPr>
        </p:nvSpPr>
        <p:spPr/>
        <p:txBody>
          <a:bodyPr/>
          <a:lstStyle/>
          <a:p>
            <a:fld id="{FDFA6FB1-6159-4FB7-8B88-A8F7042DC2C0}" type="slidenum">
              <a:rPr lang="es-ES" smtClean="0"/>
              <a:t>‹Nº›</a:t>
            </a:fld>
            <a:endParaRPr lang="es-ES"/>
          </a:p>
        </p:txBody>
      </p:sp>
    </p:spTree>
    <p:extLst>
      <p:ext uri="{BB962C8B-B14F-4D97-AF65-F5344CB8AC3E}">
        <p14:creationId xmlns:p14="http://schemas.microsoft.com/office/powerpoint/2010/main" val="1741899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4267A34-7CB1-48D1-8323-4B7869FD70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3D1695-F563-48DE-A660-0635711DF0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3D449BF-444A-48AF-9119-0F885A8F65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6954A-9C57-4906-8C68-0180D68D61AB}" type="datetimeFigureOut">
              <a:rPr lang="es-ES" smtClean="0"/>
              <a:t>13/06/2018</a:t>
            </a:fld>
            <a:endParaRPr lang="es-ES"/>
          </a:p>
        </p:txBody>
      </p:sp>
      <p:sp>
        <p:nvSpPr>
          <p:cNvPr id="5" name="Marcador de pie de página 4">
            <a:extLst>
              <a:ext uri="{FF2B5EF4-FFF2-40B4-BE49-F238E27FC236}">
                <a16:creationId xmlns:a16="http://schemas.microsoft.com/office/drawing/2014/main" id="{5998F433-6FF3-4AAE-9D32-DE95AC9EBF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36B5962-0B87-46E2-864F-BE7DE955C3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A6FB1-6159-4FB7-8B88-A8F7042DC2C0}" type="slidenum">
              <a:rPr lang="es-ES" smtClean="0"/>
              <a:t>‹Nº›</a:t>
            </a:fld>
            <a:endParaRPr lang="es-ES"/>
          </a:p>
        </p:txBody>
      </p:sp>
    </p:spTree>
    <p:extLst>
      <p:ext uri="{BB962C8B-B14F-4D97-AF65-F5344CB8AC3E}">
        <p14:creationId xmlns:p14="http://schemas.microsoft.com/office/powerpoint/2010/main" val="1712636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hyperlink" Target="http://www.ensembl.org/Homo_sapiens/Tools/Blast?db=core" TargetMode="External"/><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notesSlide" Target="../notesSlides/notesSlide15.xml"/><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jpeg"/><Relationship Id="rId5" Type="http://schemas.microsoft.com/office/2007/relationships/hdphoto" Target="../media/hdphoto2.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eg"/><Relationship Id="rId7" Type="http://schemas.microsoft.com/office/2007/relationships/hdphoto" Target="../media/hdphoto6.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www.addgene.org/crispr/guid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microsoft.com/office/2007/relationships/hdphoto" Target="../media/hdphoto2.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hyperlink" Target="http://chopchop.cbu.uib.no/" TargetMode="External"/><Relationship Id="rId3" Type="http://schemas.openxmlformats.org/officeDocument/2006/relationships/image" Target="../media/image1.jpeg"/><Relationship Id="rId7" Type="http://schemas.openxmlformats.org/officeDocument/2006/relationships/hyperlink" Target="http://crispr.mit.ed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t d'imatges de crispr wallpaper">
            <a:extLst>
              <a:ext uri="{FF2B5EF4-FFF2-40B4-BE49-F238E27FC236}">
                <a16:creationId xmlns:a16="http://schemas.microsoft.com/office/drawing/2014/main" id="{465A84D7-3666-4CF0-BAB7-67C64C39088C}"/>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42000" r="8038"/>
          <a:stretch/>
        </p:blipFill>
        <p:spPr bwMode="auto">
          <a:xfrm>
            <a:off x="4689" y="0"/>
            <a:ext cx="60913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Resultat d'imatges de software wallpaper">
            <a:extLst>
              <a:ext uri="{FF2B5EF4-FFF2-40B4-BE49-F238E27FC236}">
                <a16:creationId xmlns:a16="http://schemas.microsoft.com/office/drawing/2014/main" id="{0611BBBD-3877-4926-A790-D80AB9BD238C}"/>
              </a:ext>
            </a:extLst>
          </p:cNvPr>
          <p:cNvPicPr>
            <a:picLocks noChangeAspect="1" noChangeArrowheads="1"/>
          </p:cNvPicPr>
          <p:nvPr/>
        </p:nvPicPr>
        <p:blipFill rotWithShape="1">
          <a:blip r:embed="rId4">
            <a:duotone>
              <a:prstClr val="black"/>
              <a:schemeClr val="accent5">
                <a:tint val="45000"/>
                <a:satMod val="400000"/>
              </a:schemeClr>
            </a:duotone>
            <a:extLst>
              <a:ext uri="{BEBA8EAE-BF5A-486C-A8C5-ECC9F3942E4B}">
                <a14:imgProps xmlns:a14="http://schemas.microsoft.com/office/drawing/2010/main">
                  <a14:imgLayer r:embed="rId5">
                    <a14:imgEffect>
                      <a14:sharpenSoften amount="-35000"/>
                    </a14:imgEffect>
                    <a14:imgEffect>
                      <a14:brightnessContrast bright="-30000"/>
                    </a14:imgEffect>
                  </a14:imgLayer>
                </a14:imgProps>
              </a:ext>
              <a:ext uri="{28A0092B-C50C-407E-A947-70E740481C1C}">
                <a14:useLocalDpi xmlns:a14="http://schemas.microsoft.com/office/drawing/2010/main" val="0"/>
              </a:ext>
            </a:extLst>
          </a:blip>
          <a:srcRect l="4396" r="47690" b="20440"/>
          <a:stretch/>
        </p:blipFill>
        <p:spPr bwMode="auto">
          <a:xfrm>
            <a:off x="6096001"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069DC398-9764-416B-8A27-32ECB299E00B}"/>
              </a:ext>
            </a:extLst>
          </p:cNvPr>
          <p:cNvSpPr/>
          <p:nvPr/>
        </p:nvSpPr>
        <p:spPr>
          <a:xfrm>
            <a:off x="0" y="4760687"/>
            <a:ext cx="12187311" cy="2097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CuadroTexto 4">
            <a:extLst>
              <a:ext uri="{FF2B5EF4-FFF2-40B4-BE49-F238E27FC236}">
                <a16:creationId xmlns:a16="http://schemas.microsoft.com/office/drawing/2014/main" id="{72368892-A976-4EA8-855B-858B0B89FAD6}"/>
              </a:ext>
            </a:extLst>
          </p:cNvPr>
          <p:cNvSpPr txBox="1"/>
          <p:nvPr/>
        </p:nvSpPr>
        <p:spPr>
          <a:xfrm>
            <a:off x="90890" y="5267791"/>
            <a:ext cx="7166256" cy="1154162"/>
          </a:xfrm>
          <a:prstGeom prst="rect">
            <a:avLst/>
          </a:prstGeom>
          <a:noFill/>
        </p:spPr>
        <p:txBody>
          <a:bodyPr wrap="square" rtlCol="0">
            <a:spAutoFit/>
          </a:bodyPr>
          <a:lstStyle/>
          <a:p>
            <a:r>
              <a:rPr lang="es-ES" sz="2300" b="1" i="1" dirty="0">
                <a:solidFill>
                  <a:srgbClr val="182229"/>
                </a:solidFill>
                <a:latin typeface="+mj-lt"/>
                <a:cs typeface="Segoe UI" panose="020B0502040204020203" pitchFamily="34" charset="0"/>
              </a:rPr>
              <a:t>Desarrollo de una herramienta software de identificación de secuencias patógenas candidatas para el diseño de</a:t>
            </a:r>
            <a:r>
              <a:rPr lang="es-ES" sz="2300" b="1" i="1" dirty="0">
                <a:solidFill>
                  <a:srgbClr val="304251"/>
                </a:solidFill>
                <a:latin typeface="+mj-lt"/>
                <a:cs typeface="Segoe UI" panose="020B0502040204020203" pitchFamily="34" charset="0"/>
              </a:rPr>
              <a:t> </a:t>
            </a:r>
            <a:r>
              <a:rPr lang="es-ES" sz="2300" b="1" i="1" dirty="0" err="1">
                <a:solidFill>
                  <a:srgbClr val="182229"/>
                </a:solidFill>
                <a:latin typeface="+mj-lt"/>
                <a:cs typeface="Segoe UI" panose="020B0502040204020203" pitchFamily="34" charset="0"/>
              </a:rPr>
              <a:t>RNAs</a:t>
            </a:r>
            <a:r>
              <a:rPr lang="es-ES" sz="2300" b="1" i="1" dirty="0">
                <a:solidFill>
                  <a:srgbClr val="182229"/>
                </a:solidFill>
                <a:latin typeface="+mj-lt"/>
                <a:cs typeface="Segoe UI" panose="020B0502040204020203" pitchFamily="34" charset="0"/>
              </a:rPr>
              <a:t> guía en el sistema SHERLOCK de diagnóstico. </a:t>
            </a:r>
            <a:endParaRPr lang="es-ES" sz="2300" b="1" dirty="0">
              <a:solidFill>
                <a:srgbClr val="182229"/>
              </a:solidFill>
              <a:latin typeface="+mj-lt"/>
              <a:cs typeface="Segoe UI" panose="020B0502040204020203" pitchFamily="34" charset="0"/>
            </a:endParaRPr>
          </a:p>
        </p:txBody>
      </p:sp>
      <p:sp>
        <p:nvSpPr>
          <p:cNvPr id="6" name="CuadroTexto 5">
            <a:extLst>
              <a:ext uri="{FF2B5EF4-FFF2-40B4-BE49-F238E27FC236}">
                <a16:creationId xmlns:a16="http://schemas.microsoft.com/office/drawing/2014/main" id="{87B84995-D6BF-4CE3-8DA7-5BDB66D8D64A}"/>
              </a:ext>
            </a:extLst>
          </p:cNvPr>
          <p:cNvSpPr txBox="1"/>
          <p:nvPr/>
        </p:nvSpPr>
        <p:spPr>
          <a:xfrm>
            <a:off x="6084938" y="5853441"/>
            <a:ext cx="5987144" cy="861774"/>
          </a:xfrm>
          <a:prstGeom prst="rect">
            <a:avLst/>
          </a:prstGeom>
          <a:noFill/>
        </p:spPr>
        <p:txBody>
          <a:bodyPr wrap="square" rtlCol="0">
            <a:spAutoFit/>
          </a:bodyPr>
          <a:lstStyle/>
          <a:p>
            <a:pPr algn="r"/>
            <a:r>
              <a:rPr lang="es-ES" sz="1600" i="1" dirty="0">
                <a:solidFill>
                  <a:srgbClr val="182229"/>
                </a:solidFill>
                <a:latin typeface="+mj-lt"/>
                <a:cs typeface="Segoe UI" panose="020B0502040204020203" pitchFamily="34" charset="0"/>
              </a:rPr>
              <a:t>Samantha López – Trabajo de Fin de Máster</a:t>
            </a:r>
          </a:p>
          <a:p>
            <a:pPr algn="r"/>
            <a:r>
              <a:rPr lang="es-ES" sz="1600" i="1" dirty="0">
                <a:solidFill>
                  <a:srgbClr val="182229"/>
                </a:solidFill>
                <a:latin typeface="+mj-lt"/>
                <a:cs typeface="Segoe UI" panose="020B0502040204020203" pitchFamily="34" charset="0"/>
              </a:rPr>
              <a:t>Máster Universitario en Bioestadística y Bioinformática</a:t>
            </a:r>
          </a:p>
          <a:p>
            <a:pPr algn="r"/>
            <a:r>
              <a:rPr lang="es-ES" sz="1600" i="1" dirty="0">
                <a:solidFill>
                  <a:srgbClr val="182229"/>
                </a:solidFill>
                <a:latin typeface="+mj-lt"/>
                <a:cs typeface="Segoe UI" panose="020B0502040204020203" pitchFamily="34" charset="0"/>
              </a:rPr>
              <a:t>Profesor consultor: Amadís Pagès</a:t>
            </a:r>
            <a:endParaRPr lang="es-ES" sz="1600" dirty="0">
              <a:solidFill>
                <a:srgbClr val="182229"/>
              </a:solidFill>
              <a:latin typeface="+mj-lt"/>
              <a:cs typeface="Segoe UI" panose="020B0502040204020203" pitchFamily="34" charset="0"/>
            </a:endParaRPr>
          </a:p>
        </p:txBody>
      </p:sp>
      <p:pic>
        <p:nvPicPr>
          <p:cNvPr id="2052" name="Picture 4" descr="Resultat d'imatges de uoc logo">
            <a:extLst>
              <a:ext uri="{FF2B5EF4-FFF2-40B4-BE49-F238E27FC236}">
                <a16:creationId xmlns:a16="http://schemas.microsoft.com/office/drawing/2014/main" id="{F44F24CE-DD6A-463E-B47A-CE1F731D3A3B}"/>
              </a:ext>
            </a:extLst>
          </p:cNvPr>
          <p:cNvPicPr>
            <a:picLocks noChangeAspect="1" noChangeArrowheads="1"/>
          </p:cNvPicPr>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saturation sat="95000"/>
                    </a14:imgEffect>
                  </a14:imgLayer>
                </a14:imgProps>
              </a:ext>
              <a:ext uri="{28A0092B-C50C-407E-A947-70E740481C1C}">
                <a14:useLocalDpi xmlns:a14="http://schemas.microsoft.com/office/drawing/2010/main" val="0"/>
              </a:ext>
            </a:extLst>
          </a:blip>
          <a:srcRect/>
          <a:stretch>
            <a:fillRect/>
          </a:stretch>
        </p:blipFill>
        <p:spPr bwMode="auto">
          <a:xfrm>
            <a:off x="7401403" y="5166349"/>
            <a:ext cx="4670679" cy="54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060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t d'imatges de computer science wallpaper">
            <a:extLst>
              <a:ext uri="{FF2B5EF4-FFF2-40B4-BE49-F238E27FC236}">
                <a16:creationId xmlns:a16="http://schemas.microsoft.com/office/drawing/2014/main" id="{955D65D4-9BF0-4750-B80C-09371C5878C6}"/>
              </a:ext>
            </a:extLst>
          </p:cNvPr>
          <p:cNvPicPr>
            <a:picLocks noChangeAspect="1" noChangeArrowheads="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13925" b="68852"/>
          <a:stretch/>
        </p:blipFill>
        <p:spPr bwMode="auto">
          <a:xfrm>
            <a:off x="0" y="0"/>
            <a:ext cx="12192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t d'imatges de computer science wallpaper">
            <a:extLst>
              <a:ext uri="{FF2B5EF4-FFF2-40B4-BE49-F238E27FC236}">
                <a16:creationId xmlns:a16="http://schemas.microsoft.com/office/drawing/2014/main" id="{C280F533-B69E-4ADC-9F43-5B688170AF7D}"/>
              </a:ext>
            </a:extLst>
          </p:cNvPr>
          <p:cNvPicPr>
            <a:picLocks noChangeAspect="1" noChangeArrowheads="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79077" b="12536"/>
          <a:stretch/>
        </p:blipFill>
        <p:spPr bwMode="auto">
          <a:xfrm>
            <a:off x="0" y="6282813"/>
            <a:ext cx="12192000" cy="57518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CE263570-4969-4933-8475-2C129757AEC8}"/>
              </a:ext>
            </a:extLst>
          </p:cNvPr>
          <p:cNvSpPr txBox="1"/>
          <p:nvPr/>
        </p:nvSpPr>
        <p:spPr>
          <a:xfrm>
            <a:off x="337626" y="28130"/>
            <a:ext cx="8201464" cy="1107996"/>
          </a:xfrm>
          <a:prstGeom prst="rect">
            <a:avLst/>
          </a:prstGeom>
          <a:noFill/>
        </p:spPr>
        <p:txBody>
          <a:bodyPr wrap="square" rtlCol="0">
            <a:spAutoFit/>
          </a:bodyPr>
          <a:lstStyle/>
          <a:p>
            <a:r>
              <a:rPr lang="es-ES" sz="2200" i="1" dirty="0">
                <a:solidFill>
                  <a:schemeClr val="bg1"/>
                </a:solidFill>
                <a:latin typeface="+mj-lt"/>
                <a:cs typeface="Segoe UI" panose="020B0502040204020203" pitchFamily="34" charset="0"/>
              </a:rPr>
              <a:t>Desarrollo de una herramienta software de identificación de secuencias patógenas candidatas para el diseño de </a:t>
            </a:r>
            <a:r>
              <a:rPr lang="es-ES" sz="2200" i="1" dirty="0" err="1">
                <a:solidFill>
                  <a:schemeClr val="bg1"/>
                </a:solidFill>
                <a:latin typeface="+mj-lt"/>
                <a:cs typeface="Segoe UI" panose="020B0502040204020203" pitchFamily="34" charset="0"/>
              </a:rPr>
              <a:t>RNAs</a:t>
            </a:r>
            <a:r>
              <a:rPr lang="es-ES" sz="2200" i="1" dirty="0">
                <a:solidFill>
                  <a:schemeClr val="bg1"/>
                </a:solidFill>
                <a:latin typeface="+mj-lt"/>
                <a:cs typeface="Segoe UI" panose="020B0502040204020203" pitchFamily="34" charset="0"/>
              </a:rPr>
              <a:t> guía en el sistema SHERLOCK de diagnóstico. </a:t>
            </a:r>
            <a:endParaRPr lang="es-ES" sz="2200" dirty="0">
              <a:solidFill>
                <a:schemeClr val="bg1"/>
              </a:solidFill>
              <a:latin typeface="+mj-lt"/>
              <a:cs typeface="Segoe UI" panose="020B0502040204020203" pitchFamily="34" charset="0"/>
            </a:endParaRPr>
          </a:p>
        </p:txBody>
      </p:sp>
      <p:pic>
        <p:nvPicPr>
          <p:cNvPr id="8" name="Picture 4" descr="Resultat d'imatges de uoc logo">
            <a:extLst>
              <a:ext uri="{FF2B5EF4-FFF2-40B4-BE49-F238E27FC236}">
                <a16:creationId xmlns:a16="http://schemas.microsoft.com/office/drawing/2014/main" id="{D7931444-06DF-4E39-BA67-CF6734590BAE}"/>
              </a:ext>
            </a:extLst>
          </p:cNvPr>
          <p:cNvPicPr>
            <a:picLocks noChangeAspect="1" noChangeArrowheads="1"/>
          </p:cNvPicPr>
          <p:nvPr/>
        </p:nvPicPr>
        <p:blipFill rotWithShape="1">
          <a:blip r:embed="rId5">
            <a:duotone>
              <a:prstClr val="black"/>
              <a:schemeClr val="accent5">
                <a:tint val="45000"/>
                <a:satMod val="400000"/>
              </a:schemeClr>
            </a:duotone>
            <a:extLst>
              <a:ext uri="{BEBA8EAE-BF5A-486C-A8C5-ECC9F3942E4B}">
                <a14:imgProps xmlns:a14="http://schemas.microsoft.com/office/drawing/2010/main">
                  <a14:imgLayer r:embed="rId6">
                    <a14:imgEffect>
                      <a14:saturation sat="95000"/>
                    </a14:imgEffect>
                    <a14:imgEffect>
                      <a14:brightnessContrast bright="34000"/>
                    </a14:imgEffect>
                  </a14:imgLayer>
                </a14:imgProps>
              </a:ext>
              <a:ext uri="{28A0092B-C50C-407E-A947-70E740481C1C}">
                <a14:useLocalDpi xmlns:a14="http://schemas.microsoft.com/office/drawing/2010/main" val="0"/>
              </a:ext>
            </a:extLst>
          </a:blip>
          <a:srcRect t="1" r="56064" b="-5674"/>
          <a:stretch/>
        </p:blipFill>
        <p:spPr bwMode="auto">
          <a:xfrm>
            <a:off x="9802288" y="302956"/>
            <a:ext cx="2052086" cy="57518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0E942CAA-4A82-47FB-9EB6-3280FBD9A771}"/>
              </a:ext>
            </a:extLst>
          </p:cNvPr>
          <p:cNvSpPr/>
          <p:nvPr/>
        </p:nvSpPr>
        <p:spPr>
          <a:xfrm>
            <a:off x="0" y="1181100"/>
            <a:ext cx="3164114" cy="5101712"/>
          </a:xfrm>
          <a:prstGeom prst="rect">
            <a:avLst/>
          </a:prstGeom>
          <a:solidFill>
            <a:srgbClr val="537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699DF5EE-6B05-41C0-9521-087E0DD9E6AB}"/>
              </a:ext>
            </a:extLst>
          </p:cNvPr>
          <p:cNvSpPr txBox="1"/>
          <p:nvPr/>
        </p:nvSpPr>
        <p:spPr>
          <a:xfrm>
            <a:off x="337626" y="1971380"/>
            <a:ext cx="2387645" cy="2862322"/>
          </a:xfrm>
          <a:prstGeom prst="rect">
            <a:avLst/>
          </a:prstGeom>
          <a:noFill/>
        </p:spPr>
        <p:txBody>
          <a:bodyPr wrap="square" rtlCol="0">
            <a:spAutoFit/>
          </a:bodyPr>
          <a:lstStyle/>
          <a:p>
            <a:r>
              <a:rPr lang="es-ES" sz="2000" dirty="0">
                <a:solidFill>
                  <a:schemeClr val="bg1"/>
                </a:solidFill>
                <a:latin typeface="+mj-lt"/>
                <a:cs typeface="Segoe UI" panose="020B0502040204020203" pitchFamily="34" charset="0"/>
              </a:rPr>
              <a:t>Búsqueda exhaustiva: </a:t>
            </a:r>
            <a:r>
              <a:rPr lang="es-ES" sz="2000" b="1" dirty="0">
                <a:solidFill>
                  <a:schemeClr val="bg1"/>
                </a:solidFill>
                <a:latin typeface="+mj-lt"/>
                <a:cs typeface="Segoe UI" panose="020B0502040204020203" pitchFamily="34" charset="0"/>
              </a:rPr>
              <a:t>secuencias comunes</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Escisión (+PFS)</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Búsqueda</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Comprobación de </a:t>
            </a:r>
          </a:p>
          <a:p>
            <a:r>
              <a:rPr lang="es-ES" sz="2000" dirty="0">
                <a:solidFill>
                  <a:schemeClr val="bg1"/>
                </a:solidFill>
                <a:latin typeface="+mj-lt"/>
                <a:cs typeface="Segoe UI" panose="020B0502040204020203" pitchFamily="34" charset="0"/>
              </a:rPr>
              <a:t>  </a:t>
            </a:r>
            <a:r>
              <a:rPr lang="es-ES" sz="2000" dirty="0" err="1">
                <a:solidFill>
                  <a:schemeClr val="bg1"/>
                </a:solidFill>
                <a:latin typeface="+mj-lt"/>
                <a:cs typeface="Segoe UI" panose="020B0502040204020203" pitchFamily="34" charset="0"/>
              </a:rPr>
              <a:t>PFSs</a:t>
            </a:r>
            <a:endParaRPr lang="es-ES" sz="2000" dirty="0">
              <a:solidFill>
                <a:schemeClr val="bg1"/>
              </a:solidFill>
              <a:latin typeface="+mj-lt"/>
              <a:cs typeface="Segoe UI" panose="020B0502040204020203" pitchFamily="34" charset="0"/>
            </a:endParaRPr>
          </a:p>
        </p:txBody>
      </p:sp>
      <p:sp>
        <p:nvSpPr>
          <p:cNvPr id="10" name="CuadroTexto 9">
            <a:extLst>
              <a:ext uri="{FF2B5EF4-FFF2-40B4-BE49-F238E27FC236}">
                <a16:creationId xmlns:a16="http://schemas.microsoft.com/office/drawing/2014/main" id="{B373EC3F-AEA2-4DC3-A689-B50F78FB625D}"/>
              </a:ext>
            </a:extLst>
          </p:cNvPr>
          <p:cNvSpPr txBox="1"/>
          <p:nvPr/>
        </p:nvSpPr>
        <p:spPr>
          <a:xfrm>
            <a:off x="10363194" y="6390386"/>
            <a:ext cx="1488139" cy="400110"/>
          </a:xfrm>
          <a:prstGeom prst="rect">
            <a:avLst/>
          </a:prstGeom>
          <a:noFill/>
        </p:spPr>
        <p:txBody>
          <a:bodyPr wrap="square" rtlCol="0">
            <a:spAutoFit/>
          </a:bodyPr>
          <a:lstStyle/>
          <a:p>
            <a:pPr algn="r"/>
            <a:r>
              <a:rPr lang="es-ES" sz="2000" b="1" i="1" dirty="0">
                <a:solidFill>
                  <a:srgbClr val="53738C"/>
                </a:solidFill>
                <a:latin typeface="+mj-lt"/>
              </a:rPr>
              <a:t>09</a:t>
            </a:r>
          </a:p>
        </p:txBody>
      </p:sp>
      <p:sp>
        <p:nvSpPr>
          <p:cNvPr id="11" name="CuadroTexto 10">
            <a:extLst>
              <a:ext uri="{FF2B5EF4-FFF2-40B4-BE49-F238E27FC236}">
                <a16:creationId xmlns:a16="http://schemas.microsoft.com/office/drawing/2014/main" id="{D5DC7DB3-BBF8-4366-96B9-588BC32E64A9}"/>
              </a:ext>
            </a:extLst>
          </p:cNvPr>
          <p:cNvSpPr txBox="1"/>
          <p:nvPr/>
        </p:nvSpPr>
        <p:spPr>
          <a:xfrm>
            <a:off x="3501740" y="1349830"/>
            <a:ext cx="8349593" cy="4708981"/>
          </a:xfrm>
          <a:prstGeom prst="rect">
            <a:avLst/>
          </a:prstGeom>
          <a:noFill/>
        </p:spPr>
        <p:txBody>
          <a:bodyPr wrap="square" rtlCol="0">
            <a:spAutoFit/>
          </a:bodyPr>
          <a:lstStyle/>
          <a:p>
            <a:r>
              <a:rPr lang="es-ES" sz="2000" dirty="0" err="1">
                <a:solidFill>
                  <a:srgbClr val="53738C"/>
                </a:solidFill>
                <a:latin typeface="Lucida Console" panose="020B0609040504020204" pitchFamily="49" charset="0"/>
                <a:cs typeface="Segoe UI" panose="020B0502040204020203" pitchFamily="34" charset="0"/>
              </a:rPr>
              <a:t>Length</a:t>
            </a:r>
            <a:r>
              <a:rPr lang="es-ES" sz="2000" dirty="0">
                <a:solidFill>
                  <a:srgbClr val="53738C"/>
                </a:solidFill>
                <a:latin typeface="Lucida Console" panose="020B0609040504020204" pitchFamily="49" charset="0"/>
                <a:cs typeface="Segoe UI" panose="020B0502040204020203" pitchFamily="34" charset="0"/>
              </a:rPr>
              <a:t> = 7</a:t>
            </a:r>
          </a:p>
          <a:p>
            <a:endParaRPr lang="es-ES" sz="2000" dirty="0">
              <a:solidFill>
                <a:srgbClr val="53738C"/>
              </a:solidFill>
              <a:latin typeface="Lucida Console" panose="020B0609040504020204" pitchFamily="49" charset="0"/>
              <a:cs typeface="Segoe UI" panose="020B0502040204020203" pitchFamily="34" charset="0"/>
            </a:endParaRPr>
          </a:p>
          <a:p>
            <a:r>
              <a:rPr lang="es-ES" sz="2000" b="1" dirty="0">
                <a:solidFill>
                  <a:srgbClr val="53738C"/>
                </a:solidFill>
                <a:latin typeface="Lucida Console" panose="020B0609040504020204" pitchFamily="49" charset="0"/>
                <a:cs typeface="Segoe UI" panose="020B0502040204020203" pitchFamily="34" charset="0"/>
              </a:rPr>
              <a:t>&gt;Seq1</a:t>
            </a:r>
          </a:p>
          <a:p>
            <a:r>
              <a:rPr lang="es-ES" sz="2000" dirty="0">
                <a:solidFill>
                  <a:srgbClr val="53738C"/>
                </a:solidFill>
                <a:latin typeface="Lucida Console" panose="020B0609040504020204" pitchFamily="49" charset="0"/>
                <a:cs typeface="Segoe UI" panose="020B0502040204020203" pitchFamily="34" charset="0"/>
              </a:rPr>
              <a:t>TATAGAGTCATGCTAGGCGGATCGGCTAGGCTAGGCT</a:t>
            </a:r>
          </a:p>
          <a:p>
            <a:r>
              <a:rPr lang="es-ES" sz="2000" dirty="0">
                <a:solidFill>
                  <a:schemeClr val="bg1">
                    <a:lumMod val="75000"/>
                  </a:schemeClr>
                </a:solidFill>
                <a:highlight>
                  <a:srgbClr val="808080"/>
                </a:highlight>
                <a:latin typeface="Lucida Console" panose="020B0609040504020204" pitchFamily="49" charset="0"/>
                <a:cs typeface="Segoe UI" panose="020B0502040204020203" pitchFamily="34" charset="0"/>
              </a:rPr>
              <a:t>TATAGAG</a:t>
            </a:r>
            <a:r>
              <a:rPr lang="es-ES" sz="2000" dirty="0">
                <a:solidFill>
                  <a:schemeClr val="bg1">
                    <a:lumMod val="75000"/>
                  </a:schemeClr>
                </a:solidFill>
                <a:highlight>
                  <a:srgbClr val="53738C"/>
                </a:highlight>
                <a:latin typeface="Lucida Console" panose="020B0609040504020204" pitchFamily="49" charset="0"/>
                <a:cs typeface="Segoe UI" panose="020B0502040204020203" pitchFamily="34" charset="0"/>
              </a:rPr>
              <a:t>T</a:t>
            </a:r>
            <a:r>
              <a:rPr lang="es-ES" sz="2000" dirty="0">
                <a:solidFill>
                  <a:schemeClr val="bg1">
                    <a:lumMod val="75000"/>
                  </a:schemeClr>
                </a:solidFill>
                <a:latin typeface="Lucida Console" panose="020B0609040504020204" pitchFamily="49" charset="0"/>
                <a:cs typeface="Segoe UI" panose="020B0502040204020203" pitchFamily="34" charset="0"/>
              </a:rPr>
              <a:t>CATGCTAGGCGGATCGGCTAGGCTAGGCT </a:t>
            </a:r>
            <a:r>
              <a:rPr lang="es-ES" sz="1200" dirty="0">
                <a:solidFill>
                  <a:schemeClr val="bg1">
                    <a:lumMod val="75000"/>
                  </a:schemeClr>
                </a:solidFill>
                <a:latin typeface="Lucida Console" panose="020B0609040504020204" pitchFamily="49" charset="0"/>
                <a:cs typeface="Segoe UI" panose="020B0502040204020203" pitchFamily="34" charset="0"/>
              </a:rPr>
              <a:t>– 1st </a:t>
            </a:r>
            <a:r>
              <a:rPr lang="es-ES" sz="1200" dirty="0" err="1">
                <a:solidFill>
                  <a:schemeClr val="bg1">
                    <a:lumMod val="75000"/>
                  </a:schemeClr>
                </a:solidFill>
                <a:latin typeface="Lucida Console" panose="020B0609040504020204" pitchFamily="49" charset="0"/>
                <a:cs typeface="Segoe UI" panose="020B0502040204020203" pitchFamily="34" charset="0"/>
              </a:rPr>
              <a:t>subseq</a:t>
            </a:r>
            <a:r>
              <a:rPr lang="es-ES" sz="1200" dirty="0">
                <a:solidFill>
                  <a:schemeClr val="bg1">
                    <a:lumMod val="75000"/>
                  </a:schemeClr>
                </a:solidFill>
                <a:latin typeface="Lucida Console" panose="020B0609040504020204" pitchFamily="49" charset="0"/>
                <a:cs typeface="Segoe UI" panose="020B0502040204020203" pitchFamily="34" charset="0"/>
              </a:rPr>
              <a:t> (No match)</a:t>
            </a:r>
            <a:endParaRPr lang="es-ES" sz="2000" dirty="0">
              <a:solidFill>
                <a:schemeClr val="bg1">
                  <a:lumMod val="75000"/>
                </a:schemeClr>
              </a:solidFill>
              <a:latin typeface="Lucida Console" panose="020B0609040504020204" pitchFamily="49" charset="0"/>
              <a:cs typeface="Segoe UI" panose="020B0502040204020203" pitchFamily="34" charset="0"/>
            </a:endParaRPr>
          </a:p>
          <a:p>
            <a:r>
              <a:rPr lang="es-ES" sz="2000" dirty="0">
                <a:solidFill>
                  <a:schemeClr val="bg1">
                    <a:lumMod val="75000"/>
                  </a:schemeClr>
                </a:solidFill>
                <a:latin typeface="Lucida Console" panose="020B0609040504020204" pitchFamily="49" charset="0"/>
                <a:cs typeface="Segoe UI" panose="020B0502040204020203" pitchFamily="34" charset="0"/>
              </a:rPr>
              <a:t>T</a:t>
            </a:r>
            <a:r>
              <a:rPr lang="es-ES" sz="2000" dirty="0">
                <a:solidFill>
                  <a:schemeClr val="bg1">
                    <a:lumMod val="75000"/>
                  </a:schemeClr>
                </a:solidFill>
                <a:highlight>
                  <a:srgbClr val="808080"/>
                </a:highlight>
                <a:latin typeface="Lucida Console" panose="020B0609040504020204" pitchFamily="49" charset="0"/>
                <a:cs typeface="Segoe UI" panose="020B0502040204020203" pitchFamily="34" charset="0"/>
              </a:rPr>
              <a:t>ATAGAGT</a:t>
            </a:r>
            <a:r>
              <a:rPr lang="es-ES" sz="2000" dirty="0">
                <a:solidFill>
                  <a:schemeClr val="bg1">
                    <a:lumMod val="75000"/>
                  </a:schemeClr>
                </a:solidFill>
                <a:highlight>
                  <a:srgbClr val="53738C"/>
                </a:highlight>
                <a:latin typeface="Lucida Console" panose="020B0609040504020204" pitchFamily="49" charset="0"/>
                <a:cs typeface="Segoe UI" panose="020B0502040204020203" pitchFamily="34" charset="0"/>
              </a:rPr>
              <a:t>C</a:t>
            </a:r>
            <a:r>
              <a:rPr lang="es-ES" sz="2000" dirty="0">
                <a:solidFill>
                  <a:schemeClr val="bg1">
                    <a:lumMod val="75000"/>
                  </a:schemeClr>
                </a:solidFill>
                <a:latin typeface="Lucida Console" panose="020B0609040504020204" pitchFamily="49" charset="0"/>
                <a:cs typeface="Segoe UI" panose="020B0502040204020203" pitchFamily="34" charset="0"/>
              </a:rPr>
              <a:t>ATGCTAGGCGGATCGGCTAGGCTAGGCT </a:t>
            </a:r>
            <a:r>
              <a:rPr lang="es-ES" sz="1200" dirty="0">
                <a:solidFill>
                  <a:schemeClr val="bg1">
                    <a:lumMod val="75000"/>
                  </a:schemeClr>
                </a:solidFill>
                <a:latin typeface="Lucida Console" panose="020B0609040504020204" pitchFamily="49" charset="0"/>
                <a:cs typeface="Segoe UI" panose="020B0502040204020203" pitchFamily="34" charset="0"/>
              </a:rPr>
              <a:t>– 2nd </a:t>
            </a:r>
            <a:r>
              <a:rPr lang="es-ES" sz="1200" dirty="0" err="1">
                <a:solidFill>
                  <a:schemeClr val="bg1">
                    <a:lumMod val="75000"/>
                  </a:schemeClr>
                </a:solidFill>
                <a:latin typeface="Lucida Console" panose="020B0609040504020204" pitchFamily="49" charset="0"/>
                <a:cs typeface="Segoe UI" panose="020B0502040204020203" pitchFamily="34" charset="0"/>
              </a:rPr>
              <a:t>subseq</a:t>
            </a:r>
            <a:r>
              <a:rPr lang="es-ES" sz="1200" dirty="0">
                <a:solidFill>
                  <a:schemeClr val="bg1">
                    <a:lumMod val="75000"/>
                  </a:schemeClr>
                </a:solidFill>
                <a:latin typeface="Lucida Console" panose="020B0609040504020204" pitchFamily="49" charset="0"/>
                <a:cs typeface="Segoe UI" panose="020B0502040204020203" pitchFamily="34" charset="0"/>
              </a:rPr>
              <a:t> (No match)</a:t>
            </a:r>
            <a:endParaRPr lang="es-ES" sz="2000" dirty="0">
              <a:solidFill>
                <a:schemeClr val="bg1">
                  <a:lumMod val="75000"/>
                </a:schemeClr>
              </a:solidFill>
              <a:latin typeface="Lucida Console" panose="020B0609040504020204" pitchFamily="49" charset="0"/>
              <a:cs typeface="Segoe UI" panose="020B0502040204020203" pitchFamily="34" charset="0"/>
            </a:endParaRPr>
          </a:p>
          <a:p>
            <a:r>
              <a:rPr lang="es-ES" sz="2000" dirty="0">
                <a:solidFill>
                  <a:schemeClr val="bg1">
                    <a:lumMod val="75000"/>
                  </a:schemeClr>
                </a:solidFill>
                <a:latin typeface="Lucida Console" panose="020B0609040504020204" pitchFamily="49" charset="0"/>
                <a:cs typeface="Segoe UI" panose="020B0502040204020203" pitchFamily="34" charset="0"/>
              </a:rPr>
              <a:t>TA</a:t>
            </a:r>
            <a:r>
              <a:rPr lang="es-ES" sz="2000" dirty="0">
                <a:solidFill>
                  <a:schemeClr val="bg1">
                    <a:lumMod val="75000"/>
                  </a:schemeClr>
                </a:solidFill>
                <a:highlight>
                  <a:srgbClr val="304251"/>
                </a:highlight>
                <a:latin typeface="Lucida Console" panose="020B0609040504020204" pitchFamily="49" charset="0"/>
                <a:cs typeface="Segoe UI" panose="020B0502040204020203" pitchFamily="34" charset="0"/>
              </a:rPr>
              <a:t>TAGAGTC</a:t>
            </a:r>
            <a:r>
              <a:rPr lang="es-ES" sz="2000" dirty="0">
                <a:solidFill>
                  <a:schemeClr val="bg1">
                    <a:lumMod val="75000"/>
                  </a:schemeClr>
                </a:solidFill>
                <a:highlight>
                  <a:srgbClr val="53738C"/>
                </a:highlight>
                <a:latin typeface="Lucida Console" panose="020B0609040504020204" pitchFamily="49" charset="0"/>
                <a:cs typeface="Segoe UI" panose="020B0502040204020203" pitchFamily="34" charset="0"/>
              </a:rPr>
              <a:t>A</a:t>
            </a:r>
            <a:r>
              <a:rPr lang="es-ES" sz="2000" dirty="0">
                <a:solidFill>
                  <a:schemeClr val="bg1">
                    <a:lumMod val="75000"/>
                  </a:schemeClr>
                </a:solidFill>
                <a:latin typeface="Lucida Console" panose="020B0609040504020204" pitchFamily="49" charset="0"/>
                <a:cs typeface="Segoe UI" panose="020B0502040204020203" pitchFamily="34" charset="0"/>
              </a:rPr>
              <a:t>TGCTAGGCGGATCGGCTAGGCTAGGCT </a:t>
            </a:r>
            <a:r>
              <a:rPr lang="es-ES" sz="1200" dirty="0">
                <a:solidFill>
                  <a:srgbClr val="53738C"/>
                </a:solidFill>
                <a:latin typeface="Lucida Console" panose="020B0609040504020204" pitchFamily="49" charset="0"/>
                <a:cs typeface="Segoe UI" panose="020B0502040204020203" pitchFamily="34" charset="0"/>
              </a:rPr>
              <a:t>– 3rd </a:t>
            </a:r>
            <a:r>
              <a:rPr lang="es-ES" sz="1200" dirty="0" err="1">
                <a:solidFill>
                  <a:srgbClr val="53738C"/>
                </a:solidFill>
                <a:latin typeface="Lucida Console" panose="020B0609040504020204" pitchFamily="49" charset="0"/>
                <a:cs typeface="Segoe UI" panose="020B0502040204020203" pitchFamily="34" charset="0"/>
              </a:rPr>
              <a:t>subseq</a:t>
            </a:r>
            <a:r>
              <a:rPr lang="es-ES" sz="1200" dirty="0">
                <a:solidFill>
                  <a:srgbClr val="53738C"/>
                </a:solidFill>
                <a:latin typeface="Lucida Console" panose="020B0609040504020204" pitchFamily="49" charset="0"/>
                <a:cs typeface="Segoe UI" panose="020B0502040204020203" pitchFamily="34" charset="0"/>
              </a:rPr>
              <a:t> (MATCH!)</a:t>
            </a:r>
            <a:endParaRPr lang="es-ES" sz="3600" dirty="0">
              <a:solidFill>
                <a:srgbClr val="53738C"/>
              </a:solidFill>
              <a:latin typeface="Lucida Console" panose="020B0609040504020204" pitchFamily="49" charset="0"/>
              <a:cs typeface="Segoe UI" panose="020B0502040204020203" pitchFamily="34" charset="0"/>
            </a:endParaRPr>
          </a:p>
          <a:p>
            <a:endParaRPr lang="es-ES" sz="2000" dirty="0">
              <a:solidFill>
                <a:srgbClr val="53738C"/>
              </a:solidFill>
              <a:latin typeface="Lucida Console" panose="020B0609040504020204" pitchFamily="49" charset="0"/>
              <a:cs typeface="Segoe UI" panose="020B0502040204020203" pitchFamily="34" charset="0"/>
            </a:endParaRPr>
          </a:p>
          <a:p>
            <a:r>
              <a:rPr lang="es-ES" sz="2000" b="1" dirty="0">
                <a:solidFill>
                  <a:srgbClr val="53738C"/>
                </a:solidFill>
                <a:latin typeface="Lucida Console" panose="020B0609040504020204" pitchFamily="49" charset="0"/>
                <a:cs typeface="Segoe UI" panose="020B0502040204020203" pitchFamily="34" charset="0"/>
              </a:rPr>
              <a:t>&gt;Seq2</a:t>
            </a:r>
          </a:p>
          <a:p>
            <a:r>
              <a:rPr lang="es-ES" sz="2000" dirty="0">
                <a:solidFill>
                  <a:srgbClr val="53738C"/>
                </a:solidFill>
                <a:latin typeface="Lucida Console" panose="020B0609040504020204" pitchFamily="49" charset="0"/>
                <a:cs typeface="Segoe UI" panose="020B0502040204020203" pitchFamily="34" charset="0"/>
              </a:rPr>
              <a:t>AAGCTGGTCGAGCTGA</a:t>
            </a:r>
            <a:r>
              <a:rPr lang="es-ES" sz="2000" dirty="0">
                <a:solidFill>
                  <a:srgbClr val="53738C"/>
                </a:solidFill>
                <a:highlight>
                  <a:srgbClr val="C0C0C0"/>
                </a:highlight>
                <a:latin typeface="Lucida Console" panose="020B0609040504020204" pitchFamily="49" charset="0"/>
                <a:cs typeface="Segoe UI" panose="020B0502040204020203" pitchFamily="34" charset="0"/>
              </a:rPr>
              <a:t>TAGAGTCA</a:t>
            </a:r>
            <a:r>
              <a:rPr lang="es-ES" sz="2000" dirty="0">
                <a:solidFill>
                  <a:srgbClr val="53738C"/>
                </a:solidFill>
                <a:latin typeface="Lucida Console" panose="020B0609040504020204" pitchFamily="49" charset="0"/>
                <a:cs typeface="Segoe UI" panose="020B0502040204020203" pitchFamily="34" charset="0"/>
              </a:rPr>
              <a:t>CGCGCGTAGGCTA</a:t>
            </a:r>
          </a:p>
          <a:p>
            <a:r>
              <a:rPr lang="es-ES" sz="2000" b="1" dirty="0">
                <a:solidFill>
                  <a:srgbClr val="53738C"/>
                </a:solidFill>
                <a:latin typeface="Lucida Console" panose="020B0609040504020204" pitchFamily="49" charset="0"/>
                <a:cs typeface="Segoe UI" panose="020B0502040204020203" pitchFamily="34" charset="0"/>
              </a:rPr>
              <a:t>&gt;Seq3</a:t>
            </a:r>
          </a:p>
          <a:p>
            <a:r>
              <a:rPr lang="es-ES" sz="2000" dirty="0">
                <a:solidFill>
                  <a:srgbClr val="53738C"/>
                </a:solidFill>
                <a:latin typeface="Lucida Console" panose="020B0609040504020204" pitchFamily="49" charset="0"/>
                <a:cs typeface="Segoe UI" panose="020B0502040204020203" pitchFamily="34" charset="0"/>
              </a:rPr>
              <a:t>TTCGCTAGCGCTGAGACTGAGCT</a:t>
            </a:r>
            <a:r>
              <a:rPr lang="es-ES" sz="2000" dirty="0">
                <a:solidFill>
                  <a:srgbClr val="53738C"/>
                </a:solidFill>
                <a:highlight>
                  <a:srgbClr val="C0C0C0"/>
                </a:highlight>
                <a:latin typeface="Lucida Console" panose="020B0609040504020204" pitchFamily="49" charset="0"/>
                <a:cs typeface="Segoe UI" panose="020B0502040204020203" pitchFamily="34" charset="0"/>
              </a:rPr>
              <a:t>TAGAGTCA</a:t>
            </a:r>
            <a:r>
              <a:rPr lang="es-ES" sz="2000" dirty="0">
                <a:solidFill>
                  <a:srgbClr val="53738C"/>
                </a:solidFill>
                <a:latin typeface="Lucida Console" panose="020B0609040504020204" pitchFamily="49" charset="0"/>
                <a:cs typeface="Segoe UI" panose="020B0502040204020203" pitchFamily="34" charset="0"/>
              </a:rPr>
              <a:t>TCTATC</a:t>
            </a:r>
          </a:p>
          <a:p>
            <a:endParaRPr lang="es-ES" sz="2000" dirty="0">
              <a:solidFill>
                <a:srgbClr val="53738C"/>
              </a:solidFill>
              <a:latin typeface="Lucida Console" panose="020B0609040504020204" pitchFamily="49" charset="0"/>
              <a:cs typeface="Segoe UI" panose="020B0502040204020203" pitchFamily="34" charset="0"/>
            </a:endParaRPr>
          </a:p>
          <a:p>
            <a:endParaRPr lang="es-ES" sz="2000" dirty="0">
              <a:solidFill>
                <a:srgbClr val="53738C"/>
              </a:solidFill>
              <a:latin typeface="Lucida Console" panose="020B0609040504020204" pitchFamily="49" charset="0"/>
              <a:cs typeface="Segoe UI" panose="020B0502040204020203" pitchFamily="34" charset="0"/>
            </a:endParaRPr>
          </a:p>
          <a:p>
            <a:r>
              <a:rPr lang="es-ES" sz="2000" dirty="0">
                <a:solidFill>
                  <a:srgbClr val="96AEC0"/>
                </a:solidFill>
                <a:latin typeface="Lucida Console" panose="020B0609040504020204" pitchFamily="49" charset="0"/>
                <a:cs typeface="Segoe UI" panose="020B0502040204020203" pitchFamily="34" charset="0"/>
              </a:rPr>
              <a:t>TAGAGTCA – PFS: A (</a:t>
            </a:r>
            <a:r>
              <a:rPr lang="es-ES" sz="2000" dirty="0" err="1">
                <a:solidFill>
                  <a:srgbClr val="96AEC0"/>
                </a:solidFill>
                <a:latin typeface="Lucida Console" panose="020B0609040504020204" pitchFamily="49" charset="0"/>
                <a:cs typeface="Segoe UI" panose="020B0502040204020203" pitchFamily="34" charset="0"/>
              </a:rPr>
              <a:t>Not</a:t>
            </a:r>
            <a:r>
              <a:rPr lang="es-ES" sz="2000" dirty="0">
                <a:solidFill>
                  <a:srgbClr val="96AEC0"/>
                </a:solidFill>
                <a:latin typeface="Lucida Console" panose="020B0609040504020204" pitchFamily="49" charset="0"/>
                <a:cs typeface="Segoe UI" panose="020B0502040204020203" pitchFamily="34" charset="0"/>
              </a:rPr>
              <a:t> G) – </a:t>
            </a:r>
            <a:r>
              <a:rPr lang="es-ES" sz="2000" b="1" dirty="0">
                <a:solidFill>
                  <a:srgbClr val="53738C"/>
                </a:solidFill>
                <a:latin typeface="Lucida Console" panose="020B0609040504020204" pitchFamily="49" charset="0"/>
                <a:cs typeface="Segoe UI" panose="020B0502040204020203" pitchFamily="34" charset="0"/>
              </a:rPr>
              <a:t>TAGAGTCA IS A COMMON SEQ!</a:t>
            </a:r>
          </a:p>
        </p:txBody>
      </p:sp>
      <p:sp>
        <p:nvSpPr>
          <p:cNvPr id="12" name="CuadroTexto 11">
            <a:extLst>
              <a:ext uri="{FF2B5EF4-FFF2-40B4-BE49-F238E27FC236}">
                <a16:creationId xmlns:a16="http://schemas.microsoft.com/office/drawing/2014/main" id="{1A68D986-D872-4066-BD8E-0095B334E9DD}"/>
              </a:ext>
            </a:extLst>
          </p:cNvPr>
          <p:cNvSpPr txBox="1"/>
          <p:nvPr/>
        </p:nvSpPr>
        <p:spPr>
          <a:xfrm>
            <a:off x="391884" y="6329978"/>
            <a:ext cx="8189517" cy="461665"/>
          </a:xfrm>
          <a:prstGeom prst="rect">
            <a:avLst/>
          </a:prstGeom>
          <a:noFill/>
        </p:spPr>
        <p:txBody>
          <a:bodyPr wrap="square" rtlCol="0">
            <a:spAutoFit/>
          </a:bodyPr>
          <a:lstStyle/>
          <a:p>
            <a:r>
              <a:rPr lang="es-ES" sz="2400" dirty="0">
                <a:solidFill>
                  <a:schemeClr val="bg1"/>
                </a:solidFill>
                <a:latin typeface="+mj-lt"/>
                <a:cs typeface="Segoe UI" panose="020B0502040204020203" pitchFamily="34" charset="0"/>
              </a:rPr>
              <a:t>Búsqueda exhaustiva de secuencias comunes</a:t>
            </a:r>
          </a:p>
        </p:txBody>
      </p:sp>
    </p:spTree>
    <p:extLst>
      <p:ext uri="{BB962C8B-B14F-4D97-AF65-F5344CB8AC3E}">
        <p14:creationId xmlns:p14="http://schemas.microsoft.com/office/powerpoint/2010/main" val="1345200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t d'imatges de computer science wallpaper">
            <a:extLst>
              <a:ext uri="{FF2B5EF4-FFF2-40B4-BE49-F238E27FC236}">
                <a16:creationId xmlns:a16="http://schemas.microsoft.com/office/drawing/2014/main" id="{955D65D4-9BF0-4750-B80C-09371C5878C6}"/>
              </a:ext>
            </a:extLst>
          </p:cNvPr>
          <p:cNvPicPr>
            <a:picLocks noChangeAspect="1" noChangeArrowheads="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13925" b="68852"/>
          <a:stretch/>
        </p:blipFill>
        <p:spPr bwMode="auto">
          <a:xfrm>
            <a:off x="0" y="0"/>
            <a:ext cx="12192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t d'imatges de computer science wallpaper">
            <a:extLst>
              <a:ext uri="{FF2B5EF4-FFF2-40B4-BE49-F238E27FC236}">
                <a16:creationId xmlns:a16="http://schemas.microsoft.com/office/drawing/2014/main" id="{C280F533-B69E-4ADC-9F43-5B688170AF7D}"/>
              </a:ext>
            </a:extLst>
          </p:cNvPr>
          <p:cNvPicPr>
            <a:picLocks noChangeAspect="1" noChangeArrowheads="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79077" b="12536"/>
          <a:stretch/>
        </p:blipFill>
        <p:spPr bwMode="auto">
          <a:xfrm>
            <a:off x="0" y="6282813"/>
            <a:ext cx="12192000" cy="57518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CE263570-4969-4933-8475-2C129757AEC8}"/>
              </a:ext>
            </a:extLst>
          </p:cNvPr>
          <p:cNvSpPr txBox="1"/>
          <p:nvPr/>
        </p:nvSpPr>
        <p:spPr>
          <a:xfrm>
            <a:off x="337626" y="28130"/>
            <a:ext cx="8201464" cy="1107996"/>
          </a:xfrm>
          <a:prstGeom prst="rect">
            <a:avLst/>
          </a:prstGeom>
          <a:noFill/>
        </p:spPr>
        <p:txBody>
          <a:bodyPr wrap="square" rtlCol="0">
            <a:spAutoFit/>
          </a:bodyPr>
          <a:lstStyle/>
          <a:p>
            <a:r>
              <a:rPr lang="es-ES" sz="2200" i="1" dirty="0">
                <a:solidFill>
                  <a:schemeClr val="bg1"/>
                </a:solidFill>
                <a:latin typeface="+mj-lt"/>
                <a:cs typeface="Segoe UI" panose="020B0502040204020203" pitchFamily="34" charset="0"/>
              </a:rPr>
              <a:t>Desarrollo de una herramienta software de identificación de secuencias patógenas candidatas para el diseño de </a:t>
            </a:r>
            <a:r>
              <a:rPr lang="es-ES" sz="2200" i="1" dirty="0" err="1">
                <a:solidFill>
                  <a:schemeClr val="bg1"/>
                </a:solidFill>
                <a:latin typeface="+mj-lt"/>
                <a:cs typeface="Segoe UI" panose="020B0502040204020203" pitchFamily="34" charset="0"/>
              </a:rPr>
              <a:t>RNAs</a:t>
            </a:r>
            <a:r>
              <a:rPr lang="es-ES" sz="2200" i="1" dirty="0">
                <a:solidFill>
                  <a:schemeClr val="bg1"/>
                </a:solidFill>
                <a:latin typeface="+mj-lt"/>
                <a:cs typeface="Segoe UI" panose="020B0502040204020203" pitchFamily="34" charset="0"/>
              </a:rPr>
              <a:t> guía en el sistema SHERLOCK de diagnóstico. </a:t>
            </a:r>
            <a:endParaRPr lang="es-ES" sz="2200" dirty="0">
              <a:solidFill>
                <a:schemeClr val="bg1"/>
              </a:solidFill>
              <a:latin typeface="+mj-lt"/>
              <a:cs typeface="Segoe UI" panose="020B0502040204020203" pitchFamily="34" charset="0"/>
            </a:endParaRPr>
          </a:p>
        </p:txBody>
      </p:sp>
      <p:pic>
        <p:nvPicPr>
          <p:cNvPr id="8" name="Picture 4" descr="Resultat d'imatges de uoc logo">
            <a:extLst>
              <a:ext uri="{FF2B5EF4-FFF2-40B4-BE49-F238E27FC236}">
                <a16:creationId xmlns:a16="http://schemas.microsoft.com/office/drawing/2014/main" id="{D7931444-06DF-4E39-BA67-CF6734590BAE}"/>
              </a:ext>
            </a:extLst>
          </p:cNvPr>
          <p:cNvPicPr>
            <a:picLocks noChangeAspect="1" noChangeArrowheads="1"/>
          </p:cNvPicPr>
          <p:nvPr/>
        </p:nvPicPr>
        <p:blipFill rotWithShape="1">
          <a:blip r:embed="rId5">
            <a:duotone>
              <a:prstClr val="black"/>
              <a:schemeClr val="accent5">
                <a:tint val="45000"/>
                <a:satMod val="400000"/>
              </a:schemeClr>
            </a:duotone>
            <a:extLst>
              <a:ext uri="{BEBA8EAE-BF5A-486C-A8C5-ECC9F3942E4B}">
                <a14:imgProps xmlns:a14="http://schemas.microsoft.com/office/drawing/2010/main">
                  <a14:imgLayer r:embed="rId6">
                    <a14:imgEffect>
                      <a14:saturation sat="95000"/>
                    </a14:imgEffect>
                    <a14:imgEffect>
                      <a14:brightnessContrast bright="34000"/>
                    </a14:imgEffect>
                  </a14:imgLayer>
                </a14:imgProps>
              </a:ext>
              <a:ext uri="{28A0092B-C50C-407E-A947-70E740481C1C}">
                <a14:useLocalDpi xmlns:a14="http://schemas.microsoft.com/office/drawing/2010/main" val="0"/>
              </a:ext>
            </a:extLst>
          </a:blip>
          <a:srcRect t="1" r="56064" b="-5674"/>
          <a:stretch/>
        </p:blipFill>
        <p:spPr bwMode="auto">
          <a:xfrm>
            <a:off x="9802288" y="302956"/>
            <a:ext cx="2052086" cy="57518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0E942CAA-4A82-47FB-9EB6-3280FBD9A771}"/>
              </a:ext>
            </a:extLst>
          </p:cNvPr>
          <p:cNvSpPr/>
          <p:nvPr/>
        </p:nvSpPr>
        <p:spPr>
          <a:xfrm>
            <a:off x="0" y="1181100"/>
            <a:ext cx="3164114" cy="5101712"/>
          </a:xfrm>
          <a:prstGeom prst="rect">
            <a:avLst/>
          </a:prstGeom>
          <a:solidFill>
            <a:srgbClr val="537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CuadroTexto 9">
            <a:extLst>
              <a:ext uri="{FF2B5EF4-FFF2-40B4-BE49-F238E27FC236}">
                <a16:creationId xmlns:a16="http://schemas.microsoft.com/office/drawing/2014/main" id="{B3DB4EF7-7973-40EB-B317-6011D82F4CC3}"/>
              </a:ext>
            </a:extLst>
          </p:cNvPr>
          <p:cNvSpPr txBox="1"/>
          <p:nvPr/>
        </p:nvSpPr>
        <p:spPr>
          <a:xfrm>
            <a:off x="10363194" y="6390386"/>
            <a:ext cx="1488139" cy="400110"/>
          </a:xfrm>
          <a:prstGeom prst="rect">
            <a:avLst/>
          </a:prstGeom>
          <a:noFill/>
        </p:spPr>
        <p:txBody>
          <a:bodyPr wrap="square" rtlCol="0">
            <a:spAutoFit/>
          </a:bodyPr>
          <a:lstStyle/>
          <a:p>
            <a:pPr algn="r"/>
            <a:r>
              <a:rPr lang="es-ES" sz="2000" b="1" i="1" dirty="0">
                <a:solidFill>
                  <a:srgbClr val="53738C"/>
                </a:solidFill>
                <a:latin typeface="+mj-lt"/>
              </a:rPr>
              <a:t>10</a:t>
            </a:r>
          </a:p>
        </p:txBody>
      </p:sp>
      <p:sp>
        <p:nvSpPr>
          <p:cNvPr id="11" name="CuadroTexto 10">
            <a:extLst>
              <a:ext uri="{FF2B5EF4-FFF2-40B4-BE49-F238E27FC236}">
                <a16:creationId xmlns:a16="http://schemas.microsoft.com/office/drawing/2014/main" id="{5DBB940D-69D9-4A18-B11C-5ED58C97850E}"/>
              </a:ext>
            </a:extLst>
          </p:cNvPr>
          <p:cNvSpPr txBox="1"/>
          <p:nvPr/>
        </p:nvSpPr>
        <p:spPr>
          <a:xfrm>
            <a:off x="337626" y="1608526"/>
            <a:ext cx="2387645" cy="4093428"/>
          </a:xfrm>
          <a:prstGeom prst="rect">
            <a:avLst/>
          </a:prstGeom>
          <a:noFill/>
        </p:spPr>
        <p:txBody>
          <a:bodyPr wrap="square" rtlCol="0">
            <a:spAutoFit/>
          </a:bodyPr>
          <a:lstStyle/>
          <a:p>
            <a:r>
              <a:rPr lang="es-ES" sz="2000" dirty="0">
                <a:solidFill>
                  <a:schemeClr val="bg1"/>
                </a:solidFill>
                <a:latin typeface="+mj-lt"/>
                <a:cs typeface="Segoe UI" panose="020B0502040204020203" pitchFamily="34" charset="0"/>
              </a:rPr>
              <a:t>Búsqueda exhaustiva: </a:t>
            </a:r>
            <a:r>
              <a:rPr lang="es-ES" sz="2000" b="1" dirty="0">
                <a:solidFill>
                  <a:schemeClr val="bg1"/>
                </a:solidFill>
                <a:latin typeface="+mj-lt"/>
                <a:cs typeface="Segoe UI" panose="020B0502040204020203" pitchFamily="34" charset="0"/>
              </a:rPr>
              <a:t>secuencias particulares</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Escisión (+PFS)</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Búsqueda</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Iteración para cada </a:t>
            </a:r>
          </a:p>
          <a:p>
            <a:r>
              <a:rPr lang="es-ES" sz="2000" dirty="0">
                <a:solidFill>
                  <a:schemeClr val="bg1"/>
                </a:solidFill>
                <a:latin typeface="+mj-lt"/>
                <a:cs typeface="Segoe UI" panose="020B0502040204020203" pitchFamily="34" charset="0"/>
              </a:rPr>
              <a:t>  secuencia</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Comprobación de </a:t>
            </a:r>
          </a:p>
          <a:p>
            <a:r>
              <a:rPr lang="es-ES" sz="2000" dirty="0">
                <a:solidFill>
                  <a:schemeClr val="bg1"/>
                </a:solidFill>
                <a:latin typeface="+mj-lt"/>
                <a:cs typeface="Segoe UI" panose="020B0502040204020203" pitchFamily="34" charset="0"/>
              </a:rPr>
              <a:t>  </a:t>
            </a:r>
            <a:r>
              <a:rPr lang="es-ES" sz="2000" dirty="0" err="1">
                <a:solidFill>
                  <a:schemeClr val="bg1"/>
                </a:solidFill>
                <a:latin typeface="+mj-lt"/>
                <a:cs typeface="Segoe UI" panose="020B0502040204020203" pitchFamily="34" charset="0"/>
              </a:rPr>
              <a:t>PFSs</a:t>
            </a:r>
            <a:endParaRPr lang="es-ES" sz="2000" dirty="0">
              <a:solidFill>
                <a:schemeClr val="bg1"/>
              </a:solidFill>
              <a:latin typeface="+mj-lt"/>
              <a:cs typeface="Segoe UI" panose="020B0502040204020203" pitchFamily="34" charset="0"/>
            </a:endParaRPr>
          </a:p>
        </p:txBody>
      </p:sp>
      <p:sp>
        <p:nvSpPr>
          <p:cNvPr id="12" name="CuadroTexto 11">
            <a:extLst>
              <a:ext uri="{FF2B5EF4-FFF2-40B4-BE49-F238E27FC236}">
                <a16:creationId xmlns:a16="http://schemas.microsoft.com/office/drawing/2014/main" id="{99EC547B-2D19-4008-92A8-0FF8D805A605}"/>
              </a:ext>
            </a:extLst>
          </p:cNvPr>
          <p:cNvSpPr txBox="1"/>
          <p:nvPr/>
        </p:nvSpPr>
        <p:spPr>
          <a:xfrm>
            <a:off x="3400140" y="1175662"/>
            <a:ext cx="8791860" cy="5370701"/>
          </a:xfrm>
          <a:prstGeom prst="rect">
            <a:avLst/>
          </a:prstGeom>
          <a:noFill/>
        </p:spPr>
        <p:txBody>
          <a:bodyPr wrap="square" rtlCol="0">
            <a:spAutoFit/>
          </a:bodyPr>
          <a:lstStyle/>
          <a:p>
            <a:r>
              <a:rPr lang="es-ES" sz="1700" dirty="0" err="1">
                <a:solidFill>
                  <a:srgbClr val="53738C"/>
                </a:solidFill>
                <a:latin typeface="Lucida Console" panose="020B0609040504020204" pitchFamily="49" charset="0"/>
                <a:cs typeface="Segoe UI" panose="020B0502040204020203" pitchFamily="34" charset="0"/>
              </a:rPr>
              <a:t>Length</a:t>
            </a:r>
            <a:r>
              <a:rPr lang="es-ES" sz="1700" dirty="0">
                <a:solidFill>
                  <a:srgbClr val="53738C"/>
                </a:solidFill>
                <a:latin typeface="Lucida Console" panose="020B0609040504020204" pitchFamily="49" charset="0"/>
                <a:cs typeface="Segoe UI" panose="020B0502040204020203" pitchFamily="34" charset="0"/>
              </a:rPr>
              <a:t> = 7</a:t>
            </a:r>
          </a:p>
          <a:p>
            <a:endParaRPr lang="es-ES" sz="1700" dirty="0">
              <a:solidFill>
                <a:srgbClr val="53738C"/>
              </a:solidFill>
              <a:latin typeface="Lucida Console" panose="020B0609040504020204" pitchFamily="49" charset="0"/>
              <a:cs typeface="Segoe UI" panose="020B0502040204020203" pitchFamily="34" charset="0"/>
            </a:endParaRPr>
          </a:p>
          <a:p>
            <a:r>
              <a:rPr lang="es-ES" sz="1700" b="1" dirty="0">
                <a:solidFill>
                  <a:srgbClr val="53738C"/>
                </a:solidFill>
                <a:latin typeface="Lucida Console" panose="020B0609040504020204" pitchFamily="49" charset="0"/>
                <a:cs typeface="Segoe UI" panose="020B0502040204020203" pitchFamily="34" charset="0"/>
              </a:rPr>
              <a:t>&gt;Seq1</a:t>
            </a:r>
          </a:p>
          <a:p>
            <a:r>
              <a:rPr lang="es-ES" sz="1700" dirty="0">
                <a:solidFill>
                  <a:srgbClr val="53738C"/>
                </a:solidFill>
                <a:latin typeface="Lucida Console" panose="020B0609040504020204" pitchFamily="49" charset="0"/>
                <a:cs typeface="Segoe UI" panose="020B0502040204020203" pitchFamily="34" charset="0"/>
              </a:rPr>
              <a:t>TATAGAGTCATGCTAGGCGGATCGGCTAGGCTAGGCT</a:t>
            </a:r>
          </a:p>
          <a:p>
            <a:r>
              <a:rPr lang="es-ES" sz="1700" dirty="0">
                <a:solidFill>
                  <a:schemeClr val="bg1">
                    <a:lumMod val="75000"/>
                  </a:schemeClr>
                </a:solidFill>
                <a:highlight>
                  <a:srgbClr val="3C5365"/>
                </a:highlight>
                <a:latin typeface="Lucida Console" panose="020B0609040504020204" pitchFamily="49" charset="0"/>
                <a:cs typeface="Segoe UI" panose="020B0502040204020203" pitchFamily="34" charset="0"/>
              </a:rPr>
              <a:t>TATAGAG</a:t>
            </a:r>
            <a:r>
              <a:rPr lang="es-ES" sz="1700" dirty="0">
                <a:solidFill>
                  <a:schemeClr val="bg1">
                    <a:lumMod val="75000"/>
                  </a:schemeClr>
                </a:solidFill>
                <a:highlight>
                  <a:srgbClr val="53738C"/>
                </a:highlight>
                <a:latin typeface="Lucida Console" panose="020B0609040504020204" pitchFamily="49" charset="0"/>
                <a:cs typeface="Segoe UI" panose="020B0502040204020203" pitchFamily="34" charset="0"/>
              </a:rPr>
              <a:t>T</a:t>
            </a:r>
            <a:r>
              <a:rPr lang="es-ES" sz="1700" dirty="0">
                <a:solidFill>
                  <a:schemeClr val="bg1">
                    <a:lumMod val="75000"/>
                  </a:schemeClr>
                </a:solidFill>
                <a:latin typeface="Lucida Console" panose="020B0609040504020204" pitchFamily="49" charset="0"/>
                <a:cs typeface="Segoe UI" panose="020B0502040204020203" pitchFamily="34" charset="0"/>
              </a:rPr>
              <a:t>CATGCTAGGCGGATCGGCTAGGCTAGGCT  </a:t>
            </a:r>
            <a:r>
              <a:rPr lang="es-ES" sz="1700" dirty="0">
                <a:solidFill>
                  <a:srgbClr val="53738C"/>
                </a:solidFill>
                <a:latin typeface="Lucida Console" panose="020B0609040504020204" pitchFamily="49" charset="0"/>
                <a:cs typeface="Segoe UI" panose="020B0502040204020203" pitchFamily="34" charset="0"/>
              </a:rPr>
              <a:t>–  No Match – </a:t>
            </a:r>
            <a:r>
              <a:rPr lang="es-ES" sz="1700" dirty="0" err="1">
                <a:solidFill>
                  <a:srgbClr val="53738C"/>
                </a:solidFill>
                <a:latin typeface="Lucida Console" panose="020B0609040504020204" pitchFamily="49" charset="0"/>
                <a:cs typeface="Segoe UI" panose="020B0502040204020203" pitchFamily="34" charset="0"/>
              </a:rPr>
              <a:t>Right</a:t>
            </a:r>
            <a:r>
              <a:rPr lang="es-ES" sz="1700" dirty="0">
                <a:solidFill>
                  <a:srgbClr val="53738C"/>
                </a:solidFill>
                <a:latin typeface="Lucida Console" panose="020B0609040504020204" pitchFamily="49" charset="0"/>
                <a:cs typeface="Segoe UI" panose="020B0502040204020203" pitchFamily="34" charset="0"/>
              </a:rPr>
              <a:t> PFS</a:t>
            </a:r>
            <a:r>
              <a:rPr lang="es-ES" sz="1700" dirty="0">
                <a:solidFill>
                  <a:schemeClr val="bg1">
                    <a:lumMod val="75000"/>
                  </a:schemeClr>
                </a:solidFill>
                <a:latin typeface="Lucida Console" panose="020B0609040504020204" pitchFamily="49" charset="0"/>
                <a:cs typeface="Segoe UI" panose="020B0502040204020203" pitchFamily="34" charset="0"/>
              </a:rPr>
              <a:t> T</a:t>
            </a:r>
            <a:r>
              <a:rPr lang="es-ES" sz="1700" dirty="0">
                <a:solidFill>
                  <a:schemeClr val="bg1">
                    <a:lumMod val="75000"/>
                  </a:schemeClr>
                </a:solidFill>
                <a:highlight>
                  <a:srgbClr val="808080"/>
                </a:highlight>
                <a:latin typeface="Lucida Console" panose="020B0609040504020204" pitchFamily="49" charset="0"/>
                <a:cs typeface="Segoe UI" panose="020B0502040204020203" pitchFamily="34" charset="0"/>
              </a:rPr>
              <a:t>ATAGAGT</a:t>
            </a:r>
            <a:r>
              <a:rPr lang="es-ES" sz="1700" dirty="0">
                <a:solidFill>
                  <a:schemeClr val="bg1">
                    <a:lumMod val="75000"/>
                  </a:schemeClr>
                </a:solidFill>
                <a:highlight>
                  <a:srgbClr val="53738C"/>
                </a:highlight>
                <a:latin typeface="Lucida Console" panose="020B0609040504020204" pitchFamily="49" charset="0"/>
                <a:cs typeface="Segoe UI" panose="020B0502040204020203" pitchFamily="34" charset="0"/>
              </a:rPr>
              <a:t>C</a:t>
            </a:r>
            <a:r>
              <a:rPr lang="es-ES" sz="1700" dirty="0">
                <a:solidFill>
                  <a:schemeClr val="bg1">
                    <a:lumMod val="75000"/>
                  </a:schemeClr>
                </a:solidFill>
                <a:latin typeface="Lucida Console" panose="020B0609040504020204" pitchFamily="49" charset="0"/>
                <a:cs typeface="Segoe UI" panose="020B0502040204020203" pitchFamily="34" charset="0"/>
              </a:rPr>
              <a:t>ATGCTAGGCGGATCGGCTAGGCTAGGCT  –  Match (</a:t>
            </a:r>
            <a:r>
              <a:rPr lang="es-ES" sz="1700" dirty="0" err="1">
                <a:solidFill>
                  <a:schemeClr val="bg1">
                    <a:lumMod val="75000"/>
                  </a:schemeClr>
                </a:solidFill>
                <a:latin typeface="Lucida Console" panose="020B0609040504020204" pitchFamily="49" charset="0"/>
                <a:cs typeface="Segoe UI" panose="020B0502040204020203" pitchFamily="34" charset="0"/>
              </a:rPr>
              <a:t>Seq</a:t>
            </a:r>
            <a:r>
              <a:rPr lang="es-ES" sz="1700" dirty="0">
                <a:solidFill>
                  <a:schemeClr val="bg1">
                    <a:lumMod val="75000"/>
                  </a:schemeClr>
                </a:solidFill>
                <a:latin typeface="Lucida Console" panose="020B0609040504020204" pitchFamily="49" charset="0"/>
                <a:cs typeface="Segoe UI" panose="020B0502040204020203" pitchFamily="34" charset="0"/>
              </a:rPr>
              <a:t> 2) TA</a:t>
            </a:r>
            <a:r>
              <a:rPr lang="es-ES" sz="1700" dirty="0">
                <a:solidFill>
                  <a:schemeClr val="bg1">
                    <a:lumMod val="75000"/>
                  </a:schemeClr>
                </a:solidFill>
                <a:highlight>
                  <a:srgbClr val="808080"/>
                </a:highlight>
                <a:latin typeface="Lucida Console" panose="020B0609040504020204" pitchFamily="49" charset="0"/>
                <a:cs typeface="Segoe UI" panose="020B0502040204020203" pitchFamily="34" charset="0"/>
              </a:rPr>
              <a:t>TAGAGTC</a:t>
            </a:r>
            <a:r>
              <a:rPr lang="es-ES" sz="1700" dirty="0">
                <a:solidFill>
                  <a:schemeClr val="bg1">
                    <a:lumMod val="75000"/>
                  </a:schemeClr>
                </a:solidFill>
                <a:highlight>
                  <a:srgbClr val="53738C"/>
                </a:highlight>
                <a:latin typeface="Lucida Console" panose="020B0609040504020204" pitchFamily="49" charset="0"/>
                <a:cs typeface="Segoe UI" panose="020B0502040204020203" pitchFamily="34" charset="0"/>
              </a:rPr>
              <a:t>A</a:t>
            </a:r>
            <a:r>
              <a:rPr lang="es-ES" sz="1700" dirty="0">
                <a:solidFill>
                  <a:schemeClr val="bg1">
                    <a:lumMod val="75000"/>
                  </a:schemeClr>
                </a:solidFill>
                <a:latin typeface="Lucida Console" panose="020B0609040504020204" pitchFamily="49" charset="0"/>
                <a:cs typeface="Segoe UI" panose="020B0502040204020203" pitchFamily="34" charset="0"/>
              </a:rPr>
              <a:t>TGCTAGGCGGATCGGCTAGGCTAGGCT  –  Match (</a:t>
            </a:r>
            <a:r>
              <a:rPr lang="es-ES" sz="1700" dirty="0" err="1">
                <a:solidFill>
                  <a:schemeClr val="bg1">
                    <a:lumMod val="75000"/>
                  </a:schemeClr>
                </a:solidFill>
                <a:latin typeface="Lucida Console" panose="020B0609040504020204" pitchFamily="49" charset="0"/>
                <a:cs typeface="Segoe UI" panose="020B0502040204020203" pitchFamily="34" charset="0"/>
              </a:rPr>
              <a:t>Seq</a:t>
            </a:r>
            <a:r>
              <a:rPr lang="es-ES" sz="1700" dirty="0">
                <a:solidFill>
                  <a:schemeClr val="bg1">
                    <a:lumMod val="75000"/>
                  </a:schemeClr>
                </a:solidFill>
                <a:latin typeface="Lucida Console" panose="020B0609040504020204" pitchFamily="49" charset="0"/>
                <a:cs typeface="Segoe UI" panose="020B0502040204020203" pitchFamily="34" charset="0"/>
              </a:rPr>
              <a:t> 2, </a:t>
            </a:r>
            <a:r>
              <a:rPr lang="es-ES" sz="1700" dirty="0" err="1">
                <a:solidFill>
                  <a:schemeClr val="bg1">
                    <a:lumMod val="75000"/>
                  </a:schemeClr>
                </a:solidFill>
                <a:latin typeface="Lucida Console" panose="020B0609040504020204" pitchFamily="49" charset="0"/>
                <a:cs typeface="Segoe UI" panose="020B0502040204020203" pitchFamily="34" charset="0"/>
              </a:rPr>
              <a:t>Seq</a:t>
            </a:r>
            <a:r>
              <a:rPr lang="es-ES" sz="1700" dirty="0">
                <a:solidFill>
                  <a:schemeClr val="bg1">
                    <a:lumMod val="75000"/>
                  </a:schemeClr>
                </a:solidFill>
                <a:latin typeface="Lucida Console" panose="020B0609040504020204" pitchFamily="49" charset="0"/>
                <a:cs typeface="Segoe UI" panose="020B0502040204020203" pitchFamily="34" charset="0"/>
              </a:rPr>
              <a:t> 3)</a:t>
            </a:r>
          </a:p>
          <a:p>
            <a:endParaRPr lang="es-ES" sz="1700" dirty="0">
              <a:solidFill>
                <a:srgbClr val="53738C"/>
              </a:solidFill>
              <a:latin typeface="Lucida Console" panose="020B0609040504020204" pitchFamily="49" charset="0"/>
              <a:cs typeface="Segoe UI" panose="020B0502040204020203" pitchFamily="34" charset="0"/>
            </a:endParaRPr>
          </a:p>
          <a:p>
            <a:r>
              <a:rPr lang="es-ES" sz="1700" b="1" dirty="0">
                <a:solidFill>
                  <a:srgbClr val="53738C"/>
                </a:solidFill>
                <a:latin typeface="Lucida Console" panose="020B0609040504020204" pitchFamily="49" charset="0"/>
                <a:cs typeface="Segoe UI" panose="020B0502040204020203" pitchFamily="34" charset="0"/>
              </a:rPr>
              <a:t>&gt;Seq2</a:t>
            </a:r>
          </a:p>
          <a:p>
            <a:r>
              <a:rPr lang="es-ES" sz="1700" dirty="0">
                <a:solidFill>
                  <a:srgbClr val="53738C"/>
                </a:solidFill>
                <a:latin typeface="Lucida Console" panose="020B0609040504020204" pitchFamily="49" charset="0"/>
                <a:cs typeface="Segoe UI" panose="020B0502040204020203" pitchFamily="34" charset="0"/>
              </a:rPr>
              <a:t>AAGCTGGTCGAGCTGATAGAGTCACGCGCGTAGGCTA</a:t>
            </a:r>
          </a:p>
          <a:p>
            <a:r>
              <a:rPr lang="es-ES" sz="1700" dirty="0">
                <a:solidFill>
                  <a:schemeClr val="bg1">
                    <a:lumMod val="75000"/>
                  </a:schemeClr>
                </a:solidFill>
                <a:highlight>
                  <a:srgbClr val="3C5365"/>
                </a:highlight>
                <a:latin typeface="Lucida Console" panose="020B0609040504020204" pitchFamily="49" charset="0"/>
                <a:cs typeface="Segoe UI" panose="020B0502040204020203" pitchFamily="34" charset="0"/>
              </a:rPr>
              <a:t>AAGCTGG</a:t>
            </a:r>
            <a:r>
              <a:rPr lang="es-ES" sz="1700" dirty="0">
                <a:solidFill>
                  <a:schemeClr val="bg1">
                    <a:lumMod val="75000"/>
                  </a:schemeClr>
                </a:solidFill>
                <a:highlight>
                  <a:srgbClr val="53738C"/>
                </a:highlight>
                <a:latin typeface="Lucida Console" panose="020B0609040504020204" pitchFamily="49" charset="0"/>
                <a:cs typeface="Segoe UI" panose="020B0502040204020203" pitchFamily="34" charset="0"/>
              </a:rPr>
              <a:t>T</a:t>
            </a:r>
            <a:r>
              <a:rPr lang="es-ES" sz="1700" dirty="0">
                <a:solidFill>
                  <a:schemeClr val="bg1">
                    <a:lumMod val="75000"/>
                  </a:schemeClr>
                </a:solidFill>
                <a:latin typeface="Lucida Console" panose="020B0609040504020204" pitchFamily="49" charset="0"/>
                <a:cs typeface="Segoe UI" panose="020B0502040204020203" pitchFamily="34" charset="0"/>
              </a:rPr>
              <a:t>CGAGCTGATAGAGTCACGCGCGTAGGCTA </a:t>
            </a:r>
            <a:r>
              <a:rPr lang="es-ES" sz="1700" dirty="0">
                <a:solidFill>
                  <a:srgbClr val="53738C"/>
                </a:solidFill>
                <a:latin typeface="Lucida Console" panose="020B0609040504020204" pitchFamily="49" charset="0"/>
                <a:cs typeface="Segoe UI" panose="020B0502040204020203" pitchFamily="34" charset="0"/>
              </a:rPr>
              <a:t>–  No Match – </a:t>
            </a:r>
            <a:r>
              <a:rPr lang="es-ES" sz="1700" dirty="0" err="1">
                <a:solidFill>
                  <a:srgbClr val="53738C"/>
                </a:solidFill>
                <a:latin typeface="Lucida Console" panose="020B0609040504020204" pitchFamily="49" charset="0"/>
                <a:cs typeface="Segoe UI" panose="020B0502040204020203" pitchFamily="34" charset="0"/>
              </a:rPr>
              <a:t>Right</a:t>
            </a:r>
            <a:r>
              <a:rPr lang="es-ES" sz="1700" dirty="0">
                <a:solidFill>
                  <a:srgbClr val="53738C"/>
                </a:solidFill>
                <a:latin typeface="Lucida Console" panose="020B0609040504020204" pitchFamily="49" charset="0"/>
                <a:cs typeface="Segoe UI" panose="020B0502040204020203" pitchFamily="34" charset="0"/>
              </a:rPr>
              <a:t> PFS</a:t>
            </a:r>
            <a:endParaRPr lang="es-ES" sz="1700" dirty="0">
              <a:solidFill>
                <a:schemeClr val="bg1">
                  <a:lumMod val="75000"/>
                </a:schemeClr>
              </a:solidFill>
              <a:latin typeface="Lucida Console" panose="020B0609040504020204" pitchFamily="49" charset="0"/>
              <a:cs typeface="Segoe UI" panose="020B0502040204020203" pitchFamily="34" charset="0"/>
            </a:endParaRPr>
          </a:p>
          <a:p>
            <a:r>
              <a:rPr lang="es-ES" sz="1700" dirty="0">
                <a:solidFill>
                  <a:schemeClr val="bg1">
                    <a:lumMod val="75000"/>
                  </a:schemeClr>
                </a:solidFill>
                <a:latin typeface="Lucida Console" panose="020B0609040504020204" pitchFamily="49" charset="0"/>
                <a:cs typeface="Segoe UI" panose="020B0502040204020203" pitchFamily="34" charset="0"/>
              </a:rPr>
              <a:t>A</a:t>
            </a:r>
            <a:r>
              <a:rPr lang="es-ES" sz="1700" dirty="0">
                <a:solidFill>
                  <a:schemeClr val="bg1">
                    <a:lumMod val="75000"/>
                  </a:schemeClr>
                </a:solidFill>
                <a:highlight>
                  <a:srgbClr val="3C5365"/>
                </a:highlight>
                <a:latin typeface="Lucida Console" panose="020B0609040504020204" pitchFamily="49" charset="0"/>
                <a:cs typeface="Segoe UI" panose="020B0502040204020203" pitchFamily="34" charset="0"/>
              </a:rPr>
              <a:t>AGCTGGT</a:t>
            </a:r>
            <a:r>
              <a:rPr lang="es-ES" sz="1700" dirty="0">
                <a:solidFill>
                  <a:schemeClr val="bg1">
                    <a:lumMod val="75000"/>
                  </a:schemeClr>
                </a:solidFill>
                <a:highlight>
                  <a:srgbClr val="53738C"/>
                </a:highlight>
                <a:latin typeface="Lucida Console" panose="020B0609040504020204" pitchFamily="49" charset="0"/>
                <a:cs typeface="Segoe UI" panose="020B0502040204020203" pitchFamily="34" charset="0"/>
              </a:rPr>
              <a:t>C</a:t>
            </a:r>
            <a:r>
              <a:rPr lang="es-ES" sz="1700" dirty="0">
                <a:solidFill>
                  <a:schemeClr val="bg1">
                    <a:lumMod val="75000"/>
                  </a:schemeClr>
                </a:solidFill>
                <a:latin typeface="Lucida Console" panose="020B0609040504020204" pitchFamily="49" charset="0"/>
                <a:cs typeface="Segoe UI" panose="020B0502040204020203" pitchFamily="34" charset="0"/>
              </a:rPr>
              <a:t>GAGCTGATAGAGTCACGCGCGTAGGCTA </a:t>
            </a:r>
            <a:r>
              <a:rPr lang="es-ES" sz="1700" dirty="0">
                <a:solidFill>
                  <a:srgbClr val="53738C"/>
                </a:solidFill>
                <a:latin typeface="Lucida Console" panose="020B0609040504020204" pitchFamily="49" charset="0"/>
                <a:cs typeface="Segoe UI" panose="020B0502040204020203" pitchFamily="34" charset="0"/>
              </a:rPr>
              <a:t>–  No Match – </a:t>
            </a:r>
            <a:r>
              <a:rPr lang="es-ES" sz="1700" dirty="0" err="1">
                <a:solidFill>
                  <a:srgbClr val="53738C"/>
                </a:solidFill>
                <a:latin typeface="Lucida Console" panose="020B0609040504020204" pitchFamily="49" charset="0"/>
                <a:cs typeface="Segoe UI" panose="020B0502040204020203" pitchFamily="34" charset="0"/>
              </a:rPr>
              <a:t>Right</a:t>
            </a:r>
            <a:r>
              <a:rPr lang="es-ES" sz="1700" dirty="0">
                <a:solidFill>
                  <a:srgbClr val="53738C"/>
                </a:solidFill>
                <a:latin typeface="Lucida Console" panose="020B0609040504020204" pitchFamily="49" charset="0"/>
                <a:cs typeface="Segoe UI" panose="020B0502040204020203" pitchFamily="34" charset="0"/>
              </a:rPr>
              <a:t> PFS</a:t>
            </a:r>
            <a:endParaRPr lang="es-ES" sz="1700" dirty="0">
              <a:solidFill>
                <a:schemeClr val="bg1">
                  <a:lumMod val="75000"/>
                </a:schemeClr>
              </a:solidFill>
              <a:latin typeface="Lucida Console" panose="020B0609040504020204" pitchFamily="49" charset="0"/>
              <a:cs typeface="Segoe UI" panose="020B0502040204020203" pitchFamily="34" charset="0"/>
            </a:endParaRPr>
          </a:p>
          <a:p>
            <a:r>
              <a:rPr lang="es-ES" sz="1700" dirty="0">
                <a:solidFill>
                  <a:schemeClr val="bg1">
                    <a:lumMod val="75000"/>
                  </a:schemeClr>
                </a:solidFill>
                <a:latin typeface="Lucida Console" panose="020B0609040504020204" pitchFamily="49" charset="0"/>
                <a:cs typeface="Segoe UI" panose="020B0502040204020203" pitchFamily="34" charset="0"/>
              </a:rPr>
              <a:t>AA</a:t>
            </a:r>
            <a:r>
              <a:rPr lang="es-ES" sz="1700" dirty="0">
                <a:solidFill>
                  <a:schemeClr val="bg1">
                    <a:lumMod val="75000"/>
                  </a:schemeClr>
                </a:solidFill>
                <a:highlight>
                  <a:srgbClr val="808080"/>
                </a:highlight>
                <a:latin typeface="Lucida Console" panose="020B0609040504020204" pitchFamily="49" charset="0"/>
                <a:cs typeface="Segoe UI" panose="020B0502040204020203" pitchFamily="34" charset="0"/>
              </a:rPr>
              <a:t>GCTGGTC</a:t>
            </a:r>
            <a:r>
              <a:rPr lang="es-ES" sz="1700" dirty="0">
                <a:solidFill>
                  <a:schemeClr val="bg1">
                    <a:lumMod val="75000"/>
                  </a:schemeClr>
                </a:solidFill>
                <a:highlight>
                  <a:srgbClr val="53738C"/>
                </a:highlight>
                <a:latin typeface="Lucida Console" panose="020B0609040504020204" pitchFamily="49" charset="0"/>
                <a:cs typeface="Segoe UI" panose="020B0502040204020203" pitchFamily="34" charset="0"/>
              </a:rPr>
              <a:t>G</a:t>
            </a:r>
            <a:r>
              <a:rPr lang="es-ES" sz="1700" dirty="0">
                <a:solidFill>
                  <a:schemeClr val="bg1">
                    <a:lumMod val="75000"/>
                  </a:schemeClr>
                </a:solidFill>
                <a:latin typeface="Lucida Console" panose="020B0609040504020204" pitchFamily="49" charset="0"/>
                <a:cs typeface="Segoe UI" panose="020B0502040204020203" pitchFamily="34" charset="0"/>
              </a:rPr>
              <a:t>AGCTGATAGAGTCACGCGCGTAGGCTA –  No Match – </a:t>
            </a:r>
            <a:r>
              <a:rPr lang="es-ES" sz="1700" b="1" dirty="0" err="1">
                <a:solidFill>
                  <a:schemeClr val="bg1">
                    <a:lumMod val="75000"/>
                  </a:schemeClr>
                </a:solidFill>
                <a:latin typeface="Lucida Console" panose="020B0609040504020204" pitchFamily="49" charset="0"/>
                <a:cs typeface="Segoe UI" panose="020B0502040204020203" pitchFamily="34" charset="0"/>
              </a:rPr>
              <a:t>Wrong</a:t>
            </a:r>
            <a:r>
              <a:rPr lang="es-ES" sz="1700" b="1" dirty="0">
                <a:solidFill>
                  <a:schemeClr val="bg1">
                    <a:lumMod val="75000"/>
                  </a:schemeClr>
                </a:solidFill>
                <a:latin typeface="Lucida Console" panose="020B0609040504020204" pitchFamily="49" charset="0"/>
                <a:cs typeface="Segoe UI" panose="020B0502040204020203" pitchFamily="34" charset="0"/>
              </a:rPr>
              <a:t> PFS</a:t>
            </a:r>
          </a:p>
          <a:p>
            <a:endParaRPr lang="es-ES" sz="1700" dirty="0">
              <a:solidFill>
                <a:srgbClr val="53738C"/>
              </a:solidFill>
              <a:latin typeface="Lucida Console" panose="020B0609040504020204" pitchFamily="49" charset="0"/>
              <a:cs typeface="Segoe UI" panose="020B0502040204020203" pitchFamily="34" charset="0"/>
            </a:endParaRPr>
          </a:p>
          <a:p>
            <a:r>
              <a:rPr lang="es-ES" sz="1700" b="1" dirty="0">
                <a:solidFill>
                  <a:srgbClr val="53738C"/>
                </a:solidFill>
                <a:latin typeface="Lucida Console" panose="020B0609040504020204" pitchFamily="49" charset="0"/>
                <a:cs typeface="Segoe UI" panose="020B0502040204020203" pitchFamily="34" charset="0"/>
              </a:rPr>
              <a:t>&gt;Seq3</a:t>
            </a:r>
          </a:p>
          <a:p>
            <a:r>
              <a:rPr lang="es-ES" sz="1700" dirty="0">
                <a:solidFill>
                  <a:srgbClr val="53738C"/>
                </a:solidFill>
                <a:latin typeface="Lucida Console" panose="020B0609040504020204" pitchFamily="49" charset="0"/>
                <a:cs typeface="Segoe UI" panose="020B0502040204020203" pitchFamily="34" charset="0"/>
              </a:rPr>
              <a:t>TTCGCTAGCGCTGAGACTGAGCTTAGAGTCATCTATC</a:t>
            </a:r>
          </a:p>
          <a:p>
            <a:r>
              <a:rPr lang="es-ES" sz="1700" dirty="0">
                <a:solidFill>
                  <a:schemeClr val="bg1">
                    <a:lumMod val="75000"/>
                  </a:schemeClr>
                </a:solidFill>
                <a:highlight>
                  <a:srgbClr val="808080"/>
                </a:highlight>
                <a:latin typeface="Lucida Console" panose="020B0609040504020204" pitchFamily="49" charset="0"/>
                <a:cs typeface="Segoe UI" panose="020B0502040204020203" pitchFamily="34" charset="0"/>
              </a:rPr>
              <a:t>TTCGCTA</a:t>
            </a:r>
            <a:r>
              <a:rPr lang="es-ES" sz="1700" dirty="0">
                <a:solidFill>
                  <a:schemeClr val="bg1">
                    <a:lumMod val="75000"/>
                  </a:schemeClr>
                </a:solidFill>
                <a:highlight>
                  <a:srgbClr val="53738C"/>
                </a:highlight>
                <a:latin typeface="Lucida Console" panose="020B0609040504020204" pitchFamily="49" charset="0"/>
                <a:cs typeface="Segoe UI" panose="020B0502040204020203" pitchFamily="34" charset="0"/>
              </a:rPr>
              <a:t>G</a:t>
            </a:r>
            <a:r>
              <a:rPr lang="es-ES" sz="1700" dirty="0">
                <a:solidFill>
                  <a:schemeClr val="bg1">
                    <a:lumMod val="75000"/>
                  </a:schemeClr>
                </a:solidFill>
                <a:latin typeface="Lucida Console" panose="020B0609040504020204" pitchFamily="49" charset="0"/>
                <a:cs typeface="Segoe UI" panose="020B0502040204020203" pitchFamily="34" charset="0"/>
              </a:rPr>
              <a:t>CGCTGAGACTGAGCTTAGAGTCATCTATC –  No Match – </a:t>
            </a:r>
            <a:r>
              <a:rPr lang="es-ES" sz="1700" b="1" dirty="0" err="1">
                <a:solidFill>
                  <a:schemeClr val="bg1">
                    <a:lumMod val="75000"/>
                  </a:schemeClr>
                </a:solidFill>
                <a:latin typeface="Lucida Console" panose="020B0609040504020204" pitchFamily="49" charset="0"/>
                <a:cs typeface="Segoe UI" panose="020B0502040204020203" pitchFamily="34" charset="0"/>
              </a:rPr>
              <a:t>Wrong</a:t>
            </a:r>
            <a:r>
              <a:rPr lang="es-ES" sz="1700" b="1" dirty="0">
                <a:solidFill>
                  <a:schemeClr val="bg1">
                    <a:lumMod val="75000"/>
                  </a:schemeClr>
                </a:solidFill>
                <a:latin typeface="Lucida Console" panose="020B0609040504020204" pitchFamily="49" charset="0"/>
                <a:cs typeface="Segoe UI" panose="020B0502040204020203" pitchFamily="34" charset="0"/>
              </a:rPr>
              <a:t> PFS</a:t>
            </a:r>
          </a:p>
          <a:p>
            <a:r>
              <a:rPr lang="es-ES" sz="1700" dirty="0">
                <a:solidFill>
                  <a:schemeClr val="bg1">
                    <a:lumMod val="75000"/>
                  </a:schemeClr>
                </a:solidFill>
                <a:latin typeface="Lucida Console" panose="020B0609040504020204" pitchFamily="49" charset="0"/>
                <a:cs typeface="Segoe UI" panose="020B0502040204020203" pitchFamily="34" charset="0"/>
              </a:rPr>
              <a:t>T</a:t>
            </a:r>
            <a:r>
              <a:rPr lang="es-ES" sz="1700" dirty="0">
                <a:solidFill>
                  <a:schemeClr val="bg1">
                    <a:lumMod val="75000"/>
                  </a:schemeClr>
                </a:solidFill>
                <a:highlight>
                  <a:srgbClr val="3C5365"/>
                </a:highlight>
                <a:latin typeface="Lucida Console" panose="020B0609040504020204" pitchFamily="49" charset="0"/>
                <a:cs typeface="Segoe UI" panose="020B0502040204020203" pitchFamily="34" charset="0"/>
              </a:rPr>
              <a:t>TCGCTAG</a:t>
            </a:r>
            <a:r>
              <a:rPr lang="es-ES" sz="1700" dirty="0">
                <a:solidFill>
                  <a:schemeClr val="bg1">
                    <a:lumMod val="75000"/>
                  </a:schemeClr>
                </a:solidFill>
                <a:highlight>
                  <a:srgbClr val="53738C"/>
                </a:highlight>
                <a:latin typeface="Lucida Console" panose="020B0609040504020204" pitchFamily="49" charset="0"/>
                <a:cs typeface="Segoe UI" panose="020B0502040204020203" pitchFamily="34" charset="0"/>
              </a:rPr>
              <a:t>C</a:t>
            </a:r>
            <a:r>
              <a:rPr lang="es-ES" sz="1700" dirty="0">
                <a:solidFill>
                  <a:schemeClr val="bg1">
                    <a:lumMod val="75000"/>
                  </a:schemeClr>
                </a:solidFill>
                <a:latin typeface="Lucida Console" panose="020B0609040504020204" pitchFamily="49" charset="0"/>
                <a:cs typeface="Segoe UI" panose="020B0502040204020203" pitchFamily="34" charset="0"/>
              </a:rPr>
              <a:t>GCTGAGACTGAGCTTAGAGTCATCTATC </a:t>
            </a:r>
            <a:r>
              <a:rPr lang="es-ES" sz="1700" dirty="0">
                <a:solidFill>
                  <a:srgbClr val="53738C"/>
                </a:solidFill>
                <a:latin typeface="Lucida Console" panose="020B0609040504020204" pitchFamily="49" charset="0"/>
                <a:cs typeface="Segoe UI" panose="020B0502040204020203" pitchFamily="34" charset="0"/>
              </a:rPr>
              <a:t>–  No Match – </a:t>
            </a:r>
            <a:r>
              <a:rPr lang="es-ES" sz="1700" dirty="0" err="1">
                <a:solidFill>
                  <a:srgbClr val="53738C"/>
                </a:solidFill>
                <a:latin typeface="Lucida Console" panose="020B0609040504020204" pitchFamily="49" charset="0"/>
                <a:cs typeface="Segoe UI" panose="020B0502040204020203" pitchFamily="34" charset="0"/>
              </a:rPr>
              <a:t>Right</a:t>
            </a:r>
            <a:r>
              <a:rPr lang="es-ES" sz="1700" dirty="0">
                <a:solidFill>
                  <a:srgbClr val="53738C"/>
                </a:solidFill>
                <a:latin typeface="Lucida Console" panose="020B0609040504020204" pitchFamily="49" charset="0"/>
                <a:cs typeface="Segoe UI" panose="020B0502040204020203" pitchFamily="34" charset="0"/>
              </a:rPr>
              <a:t> PFS</a:t>
            </a:r>
            <a:endParaRPr lang="es-ES" sz="1700" dirty="0">
              <a:solidFill>
                <a:schemeClr val="bg1">
                  <a:lumMod val="75000"/>
                </a:schemeClr>
              </a:solidFill>
              <a:latin typeface="Lucida Console" panose="020B0609040504020204" pitchFamily="49" charset="0"/>
              <a:cs typeface="Segoe UI" panose="020B0502040204020203" pitchFamily="34" charset="0"/>
            </a:endParaRPr>
          </a:p>
          <a:p>
            <a:r>
              <a:rPr lang="es-ES" sz="1700" dirty="0">
                <a:solidFill>
                  <a:schemeClr val="bg1">
                    <a:lumMod val="75000"/>
                  </a:schemeClr>
                </a:solidFill>
                <a:latin typeface="Lucida Console" panose="020B0609040504020204" pitchFamily="49" charset="0"/>
                <a:cs typeface="Segoe UI" panose="020B0502040204020203" pitchFamily="34" charset="0"/>
              </a:rPr>
              <a:t>TT</a:t>
            </a:r>
            <a:r>
              <a:rPr lang="es-ES" sz="1700" dirty="0">
                <a:solidFill>
                  <a:schemeClr val="bg1">
                    <a:lumMod val="75000"/>
                  </a:schemeClr>
                </a:solidFill>
                <a:highlight>
                  <a:srgbClr val="808080"/>
                </a:highlight>
                <a:latin typeface="Lucida Console" panose="020B0609040504020204" pitchFamily="49" charset="0"/>
                <a:cs typeface="Segoe UI" panose="020B0502040204020203" pitchFamily="34" charset="0"/>
              </a:rPr>
              <a:t>CGCTAGC</a:t>
            </a:r>
            <a:r>
              <a:rPr lang="es-ES" sz="1700" dirty="0">
                <a:solidFill>
                  <a:schemeClr val="bg1">
                    <a:lumMod val="75000"/>
                  </a:schemeClr>
                </a:solidFill>
                <a:highlight>
                  <a:srgbClr val="53738C"/>
                </a:highlight>
                <a:latin typeface="Lucida Console" panose="020B0609040504020204" pitchFamily="49" charset="0"/>
                <a:cs typeface="Segoe UI" panose="020B0502040204020203" pitchFamily="34" charset="0"/>
              </a:rPr>
              <a:t>G</a:t>
            </a:r>
            <a:r>
              <a:rPr lang="es-ES" sz="1700" dirty="0">
                <a:solidFill>
                  <a:schemeClr val="bg1">
                    <a:lumMod val="75000"/>
                  </a:schemeClr>
                </a:solidFill>
                <a:latin typeface="Lucida Console" panose="020B0609040504020204" pitchFamily="49" charset="0"/>
                <a:cs typeface="Segoe UI" panose="020B0502040204020203" pitchFamily="34" charset="0"/>
              </a:rPr>
              <a:t>CTGAGACTGAGCTTAGAGTCATCTATC –  No Match – </a:t>
            </a:r>
            <a:r>
              <a:rPr lang="es-ES" sz="1700" b="1" dirty="0" err="1">
                <a:solidFill>
                  <a:schemeClr val="bg1">
                    <a:lumMod val="75000"/>
                  </a:schemeClr>
                </a:solidFill>
                <a:latin typeface="Lucida Console" panose="020B0609040504020204" pitchFamily="49" charset="0"/>
                <a:cs typeface="Segoe UI" panose="020B0502040204020203" pitchFamily="34" charset="0"/>
              </a:rPr>
              <a:t>Wrong</a:t>
            </a:r>
            <a:r>
              <a:rPr lang="es-ES" sz="1700" b="1" dirty="0">
                <a:solidFill>
                  <a:schemeClr val="bg1">
                    <a:lumMod val="75000"/>
                  </a:schemeClr>
                </a:solidFill>
                <a:latin typeface="Lucida Console" panose="020B0609040504020204" pitchFamily="49" charset="0"/>
                <a:cs typeface="Segoe UI" panose="020B0502040204020203" pitchFamily="34" charset="0"/>
              </a:rPr>
              <a:t> PFS</a:t>
            </a:r>
            <a:endParaRPr lang="es-ES" sz="2000" b="1" dirty="0">
              <a:solidFill>
                <a:srgbClr val="53738C"/>
              </a:solidFill>
              <a:latin typeface="Lucida Console" panose="020B0609040504020204" pitchFamily="49" charset="0"/>
              <a:cs typeface="Segoe UI" panose="020B0502040204020203" pitchFamily="34" charset="0"/>
            </a:endParaRPr>
          </a:p>
          <a:p>
            <a:endParaRPr lang="es-ES" sz="2000" dirty="0">
              <a:solidFill>
                <a:srgbClr val="53738C"/>
              </a:solidFill>
              <a:latin typeface="Lucida Console" panose="020B0609040504020204" pitchFamily="49" charset="0"/>
              <a:cs typeface="Segoe UI" panose="020B0502040204020203" pitchFamily="34" charset="0"/>
            </a:endParaRPr>
          </a:p>
        </p:txBody>
      </p:sp>
      <p:sp>
        <p:nvSpPr>
          <p:cNvPr id="15" name="CuadroTexto 14">
            <a:extLst>
              <a:ext uri="{FF2B5EF4-FFF2-40B4-BE49-F238E27FC236}">
                <a16:creationId xmlns:a16="http://schemas.microsoft.com/office/drawing/2014/main" id="{955E2D9D-BB7E-44DC-B5CB-C090BC88F5C3}"/>
              </a:ext>
            </a:extLst>
          </p:cNvPr>
          <p:cNvSpPr txBox="1"/>
          <p:nvPr/>
        </p:nvSpPr>
        <p:spPr>
          <a:xfrm>
            <a:off x="391884" y="6329978"/>
            <a:ext cx="8189517" cy="461665"/>
          </a:xfrm>
          <a:prstGeom prst="rect">
            <a:avLst/>
          </a:prstGeom>
          <a:noFill/>
        </p:spPr>
        <p:txBody>
          <a:bodyPr wrap="square" rtlCol="0">
            <a:spAutoFit/>
          </a:bodyPr>
          <a:lstStyle/>
          <a:p>
            <a:r>
              <a:rPr lang="es-ES" sz="2400" dirty="0">
                <a:solidFill>
                  <a:schemeClr val="bg1"/>
                </a:solidFill>
                <a:latin typeface="+mj-lt"/>
                <a:cs typeface="Segoe UI" panose="020B0502040204020203" pitchFamily="34" charset="0"/>
              </a:rPr>
              <a:t>Búsqueda exhaustiva de secuencias particulares</a:t>
            </a:r>
          </a:p>
        </p:txBody>
      </p:sp>
    </p:spTree>
    <p:extLst>
      <p:ext uri="{BB962C8B-B14F-4D97-AF65-F5344CB8AC3E}">
        <p14:creationId xmlns:p14="http://schemas.microsoft.com/office/powerpoint/2010/main" val="4088008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t d'imatges de computer science wallpaper">
            <a:extLst>
              <a:ext uri="{FF2B5EF4-FFF2-40B4-BE49-F238E27FC236}">
                <a16:creationId xmlns:a16="http://schemas.microsoft.com/office/drawing/2014/main" id="{955D65D4-9BF0-4750-B80C-09371C5878C6}"/>
              </a:ext>
            </a:extLst>
          </p:cNvPr>
          <p:cNvPicPr>
            <a:picLocks noChangeAspect="1" noChangeArrowheads="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13925" b="68852"/>
          <a:stretch/>
        </p:blipFill>
        <p:spPr bwMode="auto">
          <a:xfrm>
            <a:off x="0" y="0"/>
            <a:ext cx="12192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t d'imatges de computer science wallpaper">
            <a:extLst>
              <a:ext uri="{FF2B5EF4-FFF2-40B4-BE49-F238E27FC236}">
                <a16:creationId xmlns:a16="http://schemas.microsoft.com/office/drawing/2014/main" id="{C280F533-B69E-4ADC-9F43-5B688170AF7D}"/>
              </a:ext>
            </a:extLst>
          </p:cNvPr>
          <p:cNvPicPr>
            <a:picLocks noChangeAspect="1" noChangeArrowheads="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79077" b="12536"/>
          <a:stretch/>
        </p:blipFill>
        <p:spPr bwMode="auto">
          <a:xfrm>
            <a:off x="0" y="6282813"/>
            <a:ext cx="12192000" cy="57518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CE263570-4969-4933-8475-2C129757AEC8}"/>
              </a:ext>
            </a:extLst>
          </p:cNvPr>
          <p:cNvSpPr txBox="1"/>
          <p:nvPr/>
        </p:nvSpPr>
        <p:spPr>
          <a:xfrm>
            <a:off x="337626" y="28130"/>
            <a:ext cx="8201464" cy="1107996"/>
          </a:xfrm>
          <a:prstGeom prst="rect">
            <a:avLst/>
          </a:prstGeom>
          <a:noFill/>
        </p:spPr>
        <p:txBody>
          <a:bodyPr wrap="square" rtlCol="0">
            <a:spAutoFit/>
          </a:bodyPr>
          <a:lstStyle/>
          <a:p>
            <a:r>
              <a:rPr lang="es-ES" sz="2200" i="1" dirty="0">
                <a:solidFill>
                  <a:schemeClr val="bg1"/>
                </a:solidFill>
                <a:latin typeface="+mj-lt"/>
                <a:cs typeface="Segoe UI" panose="020B0502040204020203" pitchFamily="34" charset="0"/>
              </a:rPr>
              <a:t>Desarrollo de una herramienta software de identificación de secuencias patógenas candidatas para el diseño de </a:t>
            </a:r>
            <a:r>
              <a:rPr lang="es-ES" sz="2200" i="1" dirty="0" err="1">
                <a:solidFill>
                  <a:schemeClr val="bg1"/>
                </a:solidFill>
                <a:latin typeface="+mj-lt"/>
                <a:cs typeface="Segoe UI" panose="020B0502040204020203" pitchFamily="34" charset="0"/>
              </a:rPr>
              <a:t>RNAs</a:t>
            </a:r>
            <a:r>
              <a:rPr lang="es-ES" sz="2200" i="1" dirty="0">
                <a:solidFill>
                  <a:schemeClr val="bg1"/>
                </a:solidFill>
                <a:latin typeface="+mj-lt"/>
                <a:cs typeface="Segoe UI" panose="020B0502040204020203" pitchFamily="34" charset="0"/>
              </a:rPr>
              <a:t> guía en el sistema SHERLOCK de diagnóstico. </a:t>
            </a:r>
            <a:endParaRPr lang="es-ES" sz="2200" dirty="0">
              <a:solidFill>
                <a:schemeClr val="bg1"/>
              </a:solidFill>
              <a:latin typeface="+mj-lt"/>
              <a:cs typeface="Segoe UI" panose="020B0502040204020203" pitchFamily="34" charset="0"/>
            </a:endParaRPr>
          </a:p>
        </p:txBody>
      </p:sp>
      <p:pic>
        <p:nvPicPr>
          <p:cNvPr id="8" name="Picture 4" descr="Resultat d'imatges de uoc logo">
            <a:extLst>
              <a:ext uri="{FF2B5EF4-FFF2-40B4-BE49-F238E27FC236}">
                <a16:creationId xmlns:a16="http://schemas.microsoft.com/office/drawing/2014/main" id="{D7931444-06DF-4E39-BA67-CF6734590BAE}"/>
              </a:ext>
            </a:extLst>
          </p:cNvPr>
          <p:cNvPicPr>
            <a:picLocks noChangeAspect="1" noChangeArrowheads="1"/>
          </p:cNvPicPr>
          <p:nvPr/>
        </p:nvPicPr>
        <p:blipFill rotWithShape="1">
          <a:blip r:embed="rId5">
            <a:duotone>
              <a:prstClr val="black"/>
              <a:schemeClr val="accent5">
                <a:tint val="45000"/>
                <a:satMod val="400000"/>
              </a:schemeClr>
            </a:duotone>
            <a:extLst>
              <a:ext uri="{BEBA8EAE-BF5A-486C-A8C5-ECC9F3942E4B}">
                <a14:imgProps xmlns:a14="http://schemas.microsoft.com/office/drawing/2010/main">
                  <a14:imgLayer r:embed="rId6">
                    <a14:imgEffect>
                      <a14:saturation sat="95000"/>
                    </a14:imgEffect>
                    <a14:imgEffect>
                      <a14:brightnessContrast bright="34000"/>
                    </a14:imgEffect>
                  </a14:imgLayer>
                </a14:imgProps>
              </a:ext>
              <a:ext uri="{28A0092B-C50C-407E-A947-70E740481C1C}">
                <a14:useLocalDpi xmlns:a14="http://schemas.microsoft.com/office/drawing/2010/main" val="0"/>
              </a:ext>
            </a:extLst>
          </a:blip>
          <a:srcRect t="1" r="56064" b="-5674"/>
          <a:stretch/>
        </p:blipFill>
        <p:spPr bwMode="auto">
          <a:xfrm>
            <a:off x="9802288" y="302956"/>
            <a:ext cx="2052086" cy="57518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0E942CAA-4A82-47FB-9EB6-3280FBD9A771}"/>
              </a:ext>
            </a:extLst>
          </p:cNvPr>
          <p:cNvSpPr/>
          <p:nvPr/>
        </p:nvSpPr>
        <p:spPr>
          <a:xfrm>
            <a:off x="0" y="1181100"/>
            <a:ext cx="3164114" cy="5101712"/>
          </a:xfrm>
          <a:prstGeom prst="rect">
            <a:avLst/>
          </a:prstGeom>
          <a:solidFill>
            <a:srgbClr val="537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989A8FCA-4531-4829-A438-FC9C0AF6B21E}"/>
              </a:ext>
            </a:extLst>
          </p:cNvPr>
          <p:cNvSpPr txBox="1"/>
          <p:nvPr/>
        </p:nvSpPr>
        <p:spPr>
          <a:xfrm>
            <a:off x="362857" y="2090056"/>
            <a:ext cx="2362414" cy="2859760"/>
          </a:xfrm>
          <a:prstGeom prst="rect">
            <a:avLst/>
          </a:prstGeom>
          <a:noFill/>
        </p:spPr>
        <p:txBody>
          <a:bodyPr wrap="square" rtlCol="0">
            <a:spAutoFit/>
          </a:bodyPr>
          <a:lstStyle/>
          <a:p>
            <a:r>
              <a:rPr lang="es-ES" sz="2000" dirty="0">
                <a:solidFill>
                  <a:schemeClr val="bg1"/>
                </a:solidFill>
                <a:latin typeface="+mj-lt"/>
                <a:cs typeface="Segoe UI" panose="020B0502040204020203" pitchFamily="34" charset="0"/>
              </a:rPr>
              <a:t>- </a:t>
            </a:r>
            <a:r>
              <a:rPr lang="es-ES" sz="2000" b="1" dirty="0">
                <a:solidFill>
                  <a:schemeClr val="bg1"/>
                </a:solidFill>
                <a:latin typeface="+mj-lt"/>
                <a:cs typeface="Segoe UI" panose="020B0502040204020203" pitchFamily="34" charset="0"/>
              </a:rPr>
              <a:t>BLAT</a:t>
            </a:r>
            <a:r>
              <a:rPr lang="es-ES" sz="2000" dirty="0">
                <a:solidFill>
                  <a:schemeClr val="bg1"/>
                </a:solidFill>
                <a:latin typeface="+mj-lt"/>
                <a:cs typeface="Segoe UI" panose="020B0502040204020203" pitchFamily="34" charset="0"/>
              </a:rPr>
              <a:t>: </a:t>
            </a:r>
            <a:r>
              <a:rPr lang="es-ES" sz="2000" i="1" dirty="0" err="1">
                <a:solidFill>
                  <a:schemeClr val="bg1"/>
                </a:solidFill>
                <a:latin typeface="+mj-lt"/>
                <a:cs typeface="Segoe UI" panose="020B0502040204020203" pitchFamily="34" charset="0"/>
              </a:rPr>
              <a:t>Blast-like</a:t>
            </a:r>
            <a:r>
              <a:rPr lang="es-ES" sz="2000" i="1" dirty="0">
                <a:solidFill>
                  <a:schemeClr val="bg1"/>
                </a:solidFill>
                <a:latin typeface="+mj-lt"/>
                <a:cs typeface="Segoe UI" panose="020B0502040204020203" pitchFamily="34" charset="0"/>
              </a:rPr>
              <a:t> </a:t>
            </a:r>
            <a:r>
              <a:rPr lang="es-ES" sz="2000" i="1" dirty="0" err="1">
                <a:solidFill>
                  <a:schemeClr val="bg1"/>
                </a:solidFill>
                <a:latin typeface="+mj-lt"/>
                <a:cs typeface="Segoe UI" panose="020B0502040204020203" pitchFamily="34" charset="0"/>
              </a:rPr>
              <a:t>alignment</a:t>
            </a:r>
            <a:r>
              <a:rPr lang="es-ES" sz="2000" i="1" dirty="0">
                <a:solidFill>
                  <a:schemeClr val="bg1"/>
                </a:solidFill>
                <a:latin typeface="+mj-lt"/>
                <a:cs typeface="Segoe UI" panose="020B0502040204020203" pitchFamily="34" charset="0"/>
              </a:rPr>
              <a:t> </a:t>
            </a:r>
            <a:r>
              <a:rPr lang="es-ES" sz="2000" i="1" dirty="0" err="1">
                <a:solidFill>
                  <a:schemeClr val="bg1"/>
                </a:solidFill>
                <a:latin typeface="+mj-lt"/>
                <a:cs typeface="Segoe UI" panose="020B0502040204020203" pitchFamily="34" charset="0"/>
              </a:rPr>
              <a:t>tool</a:t>
            </a:r>
            <a:endParaRPr lang="es-ES" sz="2000" i="1" dirty="0">
              <a:solidFill>
                <a:schemeClr val="bg1"/>
              </a:solidFill>
              <a:latin typeface="+mj-lt"/>
              <a:cs typeface="Segoe UI" panose="020B0502040204020203" pitchFamily="34" charset="0"/>
            </a:endParaRP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a:t>
            </a:r>
            <a:r>
              <a:rPr lang="es-ES" sz="2000" b="1" dirty="0">
                <a:solidFill>
                  <a:schemeClr val="bg1"/>
                </a:solidFill>
                <a:latin typeface="+mj-lt"/>
                <a:cs typeface="Segoe UI" panose="020B0502040204020203" pitchFamily="34" charset="0"/>
              </a:rPr>
              <a:t>Alineamiento</a:t>
            </a:r>
            <a:r>
              <a:rPr lang="es-ES" sz="2000" dirty="0">
                <a:solidFill>
                  <a:schemeClr val="bg1"/>
                </a:solidFill>
                <a:latin typeface="+mj-lt"/>
                <a:cs typeface="Segoe UI" panose="020B0502040204020203" pitchFamily="34" charset="0"/>
              </a:rPr>
              <a:t> </a:t>
            </a:r>
          </a:p>
          <a:p>
            <a:r>
              <a:rPr lang="es-ES" sz="2000" dirty="0">
                <a:solidFill>
                  <a:schemeClr val="bg1"/>
                </a:solidFill>
                <a:latin typeface="+mj-lt"/>
                <a:cs typeface="Segoe UI" panose="020B0502040204020203" pitchFamily="34" charset="0"/>
              </a:rPr>
              <a:t>  pareado local</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Se descartan </a:t>
            </a:r>
          </a:p>
          <a:p>
            <a:r>
              <a:rPr lang="es-ES" sz="2000" dirty="0">
                <a:solidFill>
                  <a:schemeClr val="bg1"/>
                </a:solidFill>
                <a:latin typeface="+mj-lt"/>
                <a:cs typeface="Segoe UI" panose="020B0502040204020203" pitchFamily="34" charset="0"/>
              </a:rPr>
              <a:t>  aquellas presentes </a:t>
            </a:r>
          </a:p>
          <a:p>
            <a:r>
              <a:rPr lang="es-ES" sz="2000" dirty="0">
                <a:solidFill>
                  <a:schemeClr val="bg1"/>
                </a:solidFill>
                <a:latin typeface="+mj-lt"/>
                <a:cs typeface="Segoe UI" panose="020B0502040204020203" pitchFamily="34" charset="0"/>
              </a:rPr>
              <a:t>  en el </a:t>
            </a:r>
            <a:r>
              <a:rPr lang="es-ES" sz="2000" b="1" dirty="0">
                <a:solidFill>
                  <a:schemeClr val="bg1"/>
                </a:solidFill>
                <a:latin typeface="+mj-lt"/>
                <a:cs typeface="Segoe UI" panose="020B0502040204020203" pitchFamily="34" charset="0"/>
              </a:rPr>
              <a:t>huésped</a:t>
            </a:r>
          </a:p>
        </p:txBody>
      </p:sp>
      <p:sp>
        <p:nvSpPr>
          <p:cNvPr id="10" name="CuadroTexto 9">
            <a:extLst>
              <a:ext uri="{FF2B5EF4-FFF2-40B4-BE49-F238E27FC236}">
                <a16:creationId xmlns:a16="http://schemas.microsoft.com/office/drawing/2014/main" id="{2EAB635E-9DF0-44EE-8F24-778B0AB1CCDB}"/>
              </a:ext>
            </a:extLst>
          </p:cNvPr>
          <p:cNvSpPr txBox="1"/>
          <p:nvPr/>
        </p:nvSpPr>
        <p:spPr>
          <a:xfrm>
            <a:off x="10363194" y="6390386"/>
            <a:ext cx="1488139" cy="400110"/>
          </a:xfrm>
          <a:prstGeom prst="rect">
            <a:avLst/>
          </a:prstGeom>
          <a:noFill/>
        </p:spPr>
        <p:txBody>
          <a:bodyPr wrap="square" rtlCol="0">
            <a:spAutoFit/>
          </a:bodyPr>
          <a:lstStyle/>
          <a:p>
            <a:pPr algn="r"/>
            <a:r>
              <a:rPr lang="es-ES" sz="2000" b="1" i="1" dirty="0">
                <a:solidFill>
                  <a:srgbClr val="53738C"/>
                </a:solidFill>
                <a:latin typeface="+mj-lt"/>
              </a:rPr>
              <a:t>11</a:t>
            </a:r>
          </a:p>
        </p:txBody>
      </p:sp>
      <p:pic>
        <p:nvPicPr>
          <p:cNvPr id="2" name="Imagen 1">
            <a:extLst>
              <a:ext uri="{FF2B5EF4-FFF2-40B4-BE49-F238E27FC236}">
                <a16:creationId xmlns:a16="http://schemas.microsoft.com/office/drawing/2014/main" id="{97975FD2-D8CF-4BDE-83B4-7D2D6919BEF4}"/>
              </a:ext>
            </a:extLst>
          </p:cNvPr>
          <p:cNvPicPr>
            <a:picLocks noChangeAspect="1"/>
          </p:cNvPicPr>
          <p:nvPr/>
        </p:nvPicPr>
        <p:blipFill rotWithShape="1">
          <a:blip r:embed="rId7"/>
          <a:srcRect l="18572" t="14586" r="17794" b="18504"/>
          <a:stretch/>
        </p:blipFill>
        <p:spPr>
          <a:xfrm>
            <a:off x="4191213" y="1406282"/>
            <a:ext cx="6941245" cy="4103491"/>
          </a:xfrm>
          <a:prstGeom prst="rect">
            <a:avLst/>
          </a:prstGeom>
        </p:spPr>
      </p:pic>
      <p:sp>
        <p:nvSpPr>
          <p:cNvPr id="11" name="CuadroTexto 10">
            <a:extLst>
              <a:ext uri="{FF2B5EF4-FFF2-40B4-BE49-F238E27FC236}">
                <a16:creationId xmlns:a16="http://schemas.microsoft.com/office/drawing/2014/main" id="{DBE53107-CF84-453D-B642-EFD5A35FFCF3}"/>
              </a:ext>
            </a:extLst>
          </p:cNvPr>
          <p:cNvSpPr txBox="1"/>
          <p:nvPr/>
        </p:nvSpPr>
        <p:spPr>
          <a:xfrm>
            <a:off x="4566663" y="5676899"/>
            <a:ext cx="6219372" cy="307777"/>
          </a:xfrm>
          <a:prstGeom prst="rect">
            <a:avLst/>
          </a:prstGeom>
          <a:noFill/>
        </p:spPr>
        <p:txBody>
          <a:bodyPr wrap="square" rtlCol="0">
            <a:spAutoFit/>
          </a:bodyPr>
          <a:lstStyle/>
          <a:p>
            <a:pPr algn="ctr"/>
            <a:r>
              <a:rPr lang="es-ES" sz="1400" dirty="0">
                <a:solidFill>
                  <a:srgbClr val="53738C"/>
                </a:solidFill>
                <a:latin typeface="+mj-lt"/>
                <a:hlinkClick r:id="rId8"/>
              </a:rPr>
              <a:t>http://www.ensembl.org/Homo_sapiens/Tools/Blast?db=core</a:t>
            </a:r>
            <a:r>
              <a:rPr lang="es-ES" sz="1400" dirty="0">
                <a:solidFill>
                  <a:srgbClr val="53738C"/>
                </a:solidFill>
                <a:latin typeface="+mj-lt"/>
              </a:rPr>
              <a:t>  - BLAT: Interfaz web</a:t>
            </a:r>
          </a:p>
        </p:txBody>
      </p:sp>
      <p:sp>
        <p:nvSpPr>
          <p:cNvPr id="12" name="CuadroTexto 11">
            <a:extLst>
              <a:ext uri="{FF2B5EF4-FFF2-40B4-BE49-F238E27FC236}">
                <a16:creationId xmlns:a16="http://schemas.microsoft.com/office/drawing/2014/main" id="{EB6B0138-773D-4F15-B64C-F5B776854A8F}"/>
              </a:ext>
            </a:extLst>
          </p:cNvPr>
          <p:cNvSpPr txBox="1"/>
          <p:nvPr/>
        </p:nvSpPr>
        <p:spPr>
          <a:xfrm>
            <a:off x="391884" y="6329978"/>
            <a:ext cx="8189517" cy="461665"/>
          </a:xfrm>
          <a:prstGeom prst="rect">
            <a:avLst/>
          </a:prstGeom>
          <a:noFill/>
        </p:spPr>
        <p:txBody>
          <a:bodyPr wrap="square" rtlCol="0">
            <a:spAutoFit/>
          </a:bodyPr>
          <a:lstStyle/>
          <a:p>
            <a:r>
              <a:rPr lang="es-ES" sz="2400" dirty="0">
                <a:solidFill>
                  <a:schemeClr val="bg1"/>
                </a:solidFill>
                <a:latin typeface="+mj-lt"/>
                <a:cs typeface="Segoe UI" panose="020B0502040204020203" pitchFamily="34" charset="0"/>
              </a:rPr>
              <a:t>BLAT</a:t>
            </a:r>
          </a:p>
        </p:txBody>
      </p:sp>
    </p:spTree>
    <p:extLst>
      <p:ext uri="{BB962C8B-B14F-4D97-AF65-F5344CB8AC3E}">
        <p14:creationId xmlns:p14="http://schemas.microsoft.com/office/powerpoint/2010/main" val="3511695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t d'imatges de computer science wallpaper">
            <a:extLst>
              <a:ext uri="{FF2B5EF4-FFF2-40B4-BE49-F238E27FC236}">
                <a16:creationId xmlns:a16="http://schemas.microsoft.com/office/drawing/2014/main" id="{955D65D4-9BF0-4750-B80C-09371C5878C6}"/>
              </a:ext>
            </a:extLst>
          </p:cNvPr>
          <p:cNvPicPr>
            <a:picLocks noChangeAspect="1" noChangeArrowheads="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13925" b="68852"/>
          <a:stretch/>
        </p:blipFill>
        <p:spPr bwMode="auto">
          <a:xfrm>
            <a:off x="0" y="0"/>
            <a:ext cx="12192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t d'imatges de computer science wallpaper">
            <a:extLst>
              <a:ext uri="{FF2B5EF4-FFF2-40B4-BE49-F238E27FC236}">
                <a16:creationId xmlns:a16="http://schemas.microsoft.com/office/drawing/2014/main" id="{C280F533-B69E-4ADC-9F43-5B688170AF7D}"/>
              </a:ext>
            </a:extLst>
          </p:cNvPr>
          <p:cNvPicPr>
            <a:picLocks noChangeAspect="1" noChangeArrowheads="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79077" b="12536"/>
          <a:stretch/>
        </p:blipFill>
        <p:spPr bwMode="auto">
          <a:xfrm>
            <a:off x="0" y="6282813"/>
            <a:ext cx="12192000" cy="57518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CE263570-4969-4933-8475-2C129757AEC8}"/>
              </a:ext>
            </a:extLst>
          </p:cNvPr>
          <p:cNvSpPr txBox="1"/>
          <p:nvPr/>
        </p:nvSpPr>
        <p:spPr>
          <a:xfrm>
            <a:off x="337626" y="28130"/>
            <a:ext cx="8201464" cy="1107996"/>
          </a:xfrm>
          <a:prstGeom prst="rect">
            <a:avLst/>
          </a:prstGeom>
          <a:noFill/>
        </p:spPr>
        <p:txBody>
          <a:bodyPr wrap="square" rtlCol="0">
            <a:spAutoFit/>
          </a:bodyPr>
          <a:lstStyle/>
          <a:p>
            <a:r>
              <a:rPr lang="es-ES" sz="2200" i="1" dirty="0">
                <a:solidFill>
                  <a:schemeClr val="bg1"/>
                </a:solidFill>
                <a:latin typeface="+mj-lt"/>
                <a:cs typeface="Segoe UI" panose="020B0502040204020203" pitchFamily="34" charset="0"/>
              </a:rPr>
              <a:t>Desarrollo de una herramienta software de identificación de secuencias patógenas candidatas para el diseño de </a:t>
            </a:r>
            <a:r>
              <a:rPr lang="es-ES" sz="2200" i="1" dirty="0" err="1">
                <a:solidFill>
                  <a:schemeClr val="bg1"/>
                </a:solidFill>
                <a:latin typeface="+mj-lt"/>
                <a:cs typeface="Segoe UI" panose="020B0502040204020203" pitchFamily="34" charset="0"/>
              </a:rPr>
              <a:t>RNAs</a:t>
            </a:r>
            <a:r>
              <a:rPr lang="es-ES" sz="2200" i="1" dirty="0">
                <a:solidFill>
                  <a:schemeClr val="bg1"/>
                </a:solidFill>
                <a:latin typeface="+mj-lt"/>
                <a:cs typeface="Segoe UI" panose="020B0502040204020203" pitchFamily="34" charset="0"/>
              </a:rPr>
              <a:t> guía en el sistema SHERLOCK de diagnóstico. </a:t>
            </a:r>
            <a:endParaRPr lang="es-ES" sz="2200" dirty="0">
              <a:solidFill>
                <a:schemeClr val="bg1"/>
              </a:solidFill>
              <a:latin typeface="+mj-lt"/>
              <a:cs typeface="Segoe UI" panose="020B0502040204020203" pitchFamily="34" charset="0"/>
            </a:endParaRPr>
          </a:p>
        </p:txBody>
      </p:sp>
      <p:pic>
        <p:nvPicPr>
          <p:cNvPr id="8" name="Picture 4" descr="Resultat d'imatges de uoc logo">
            <a:extLst>
              <a:ext uri="{FF2B5EF4-FFF2-40B4-BE49-F238E27FC236}">
                <a16:creationId xmlns:a16="http://schemas.microsoft.com/office/drawing/2014/main" id="{D7931444-06DF-4E39-BA67-CF6734590BAE}"/>
              </a:ext>
            </a:extLst>
          </p:cNvPr>
          <p:cNvPicPr>
            <a:picLocks noChangeAspect="1" noChangeArrowheads="1"/>
          </p:cNvPicPr>
          <p:nvPr/>
        </p:nvPicPr>
        <p:blipFill rotWithShape="1">
          <a:blip r:embed="rId5">
            <a:duotone>
              <a:prstClr val="black"/>
              <a:schemeClr val="accent5">
                <a:tint val="45000"/>
                <a:satMod val="400000"/>
              </a:schemeClr>
            </a:duotone>
            <a:extLst>
              <a:ext uri="{BEBA8EAE-BF5A-486C-A8C5-ECC9F3942E4B}">
                <a14:imgProps xmlns:a14="http://schemas.microsoft.com/office/drawing/2010/main">
                  <a14:imgLayer r:embed="rId6">
                    <a14:imgEffect>
                      <a14:saturation sat="95000"/>
                    </a14:imgEffect>
                    <a14:imgEffect>
                      <a14:brightnessContrast bright="34000"/>
                    </a14:imgEffect>
                  </a14:imgLayer>
                </a14:imgProps>
              </a:ext>
              <a:ext uri="{28A0092B-C50C-407E-A947-70E740481C1C}">
                <a14:useLocalDpi xmlns:a14="http://schemas.microsoft.com/office/drawing/2010/main" val="0"/>
              </a:ext>
            </a:extLst>
          </a:blip>
          <a:srcRect t="1" r="56064" b="-5674"/>
          <a:stretch/>
        </p:blipFill>
        <p:spPr bwMode="auto">
          <a:xfrm>
            <a:off x="9802288" y="302956"/>
            <a:ext cx="2052086" cy="57518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0E942CAA-4A82-47FB-9EB6-3280FBD9A771}"/>
              </a:ext>
            </a:extLst>
          </p:cNvPr>
          <p:cNvSpPr/>
          <p:nvPr/>
        </p:nvSpPr>
        <p:spPr>
          <a:xfrm>
            <a:off x="0" y="1181100"/>
            <a:ext cx="3164114" cy="5101712"/>
          </a:xfrm>
          <a:prstGeom prst="rect">
            <a:avLst/>
          </a:prstGeom>
          <a:solidFill>
            <a:srgbClr val="537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45F3D0F1-9FBC-447C-B400-64C5670F2C30}"/>
              </a:ext>
            </a:extLst>
          </p:cNvPr>
          <p:cNvSpPr txBox="1"/>
          <p:nvPr/>
        </p:nvSpPr>
        <p:spPr>
          <a:xfrm>
            <a:off x="337626" y="2755153"/>
            <a:ext cx="2387645" cy="1631216"/>
          </a:xfrm>
          <a:prstGeom prst="rect">
            <a:avLst/>
          </a:prstGeom>
          <a:noFill/>
        </p:spPr>
        <p:txBody>
          <a:bodyPr wrap="square" rtlCol="0">
            <a:spAutoFit/>
          </a:bodyPr>
          <a:lstStyle/>
          <a:p>
            <a:r>
              <a:rPr lang="es-ES" sz="2000" dirty="0">
                <a:solidFill>
                  <a:schemeClr val="bg1"/>
                </a:solidFill>
                <a:latin typeface="+mj-lt"/>
                <a:cs typeface="Segoe UI" panose="020B0502040204020203" pitchFamily="34" charset="0"/>
              </a:rPr>
              <a:t>- De </a:t>
            </a:r>
            <a:r>
              <a:rPr lang="es-ES" sz="2000" b="1" dirty="0">
                <a:solidFill>
                  <a:schemeClr val="bg1"/>
                </a:solidFill>
                <a:latin typeface="+mj-lt"/>
                <a:cs typeface="Segoe UI" panose="020B0502040204020203" pitchFamily="34" charset="0"/>
              </a:rPr>
              <a:t>DNA</a:t>
            </a:r>
            <a:r>
              <a:rPr lang="es-ES" sz="2000" dirty="0">
                <a:solidFill>
                  <a:schemeClr val="bg1"/>
                </a:solidFill>
                <a:latin typeface="+mj-lt"/>
                <a:cs typeface="Segoe UI" panose="020B0502040204020203" pitchFamily="34" charset="0"/>
              </a:rPr>
              <a:t> a </a:t>
            </a:r>
            <a:r>
              <a:rPr lang="es-ES" sz="2000" b="1" dirty="0">
                <a:solidFill>
                  <a:schemeClr val="bg1"/>
                </a:solidFill>
                <a:latin typeface="+mj-lt"/>
                <a:cs typeface="Segoe UI" panose="020B0502040204020203" pitchFamily="34" charset="0"/>
              </a:rPr>
              <a:t>RNA</a:t>
            </a:r>
          </a:p>
          <a:p>
            <a:endParaRPr lang="es-ES" sz="2000" dirty="0">
              <a:solidFill>
                <a:schemeClr val="bg1"/>
              </a:solidFill>
              <a:latin typeface="+mj-lt"/>
              <a:cs typeface="Segoe UI" panose="020B0502040204020203" pitchFamily="34" charset="0"/>
            </a:endParaRP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Generación de </a:t>
            </a:r>
          </a:p>
          <a:p>
            <a:r>
              <a:rPr lang="es-ES" sz="2000" dirty="0">
                <a:solidFill>
                  <a:schemeClr val="bg1"/>
                </a:solidFill>
                <a:latin typeface="+mj-lt"/>
                <a:cs typeface="Segoe UI" panose="020B0502040204020203" pitchFamily="34" charset="0"/>
              </a:rPr>
              <a:t>  enlaces a </a:t>
            </a:r>
            <a:r>
              <a:rPr lang="es-ES" sz="2000" b="1" dirty="0">
                <a:solidFill>
                  <a:schemeClr val="bg1"/>
                </a:solidFill>
                <a:latin typeface="+mj-lt"/>
                <a:cs typeface="Segoe UI" panose="020B0502040204020203" pitchFamily="34" charset="0"/>
              </a:rPr>
              <a:t>CRISPR-RT</a:t>
            </a:r>
          </a:p>
        </p:txBody>
      </p:sp>
      <p:sp>
        <p:nvSpPr>
          <p:cNvPr id="10" name="CuadroTexto 9">
            <a:extLst>
              <a:ext uri="{FF2B5EF4-FFF2-40B4-BE49-F238E27FC236}">
                <a16:creationId xmlns:a16="http://schemas.microsoft.com/office/drawing/2014/main" id="{E8AE81D9-58AD-45CC-8252-D3D8C3CF0A60}"/>
              </a:ext>
            </a:extLst>
          </p:cNvPr>
          <p:cNvSpPr txBox="1"/>
          <p:nvPr/>
        </p:nvSpPr>
        <p:spPr>
          <a:xfrm>
            <a:off x="10363194" y="6390386"/>
            <a:ext cx="1488139" cy="707886"/>
          </a:xfrm>
          <a:prstGeom prst="rect">
            <a:avLst/>
          </a:prstGeom>
          <a:noFill/>
        </p:spPr>
        <p:txBody>
          <a:bodyPr wrap="square" rtlCol="0">
            <a:spAutoFit/>
          </a:bodyPr>
          <a:lstStyle/>
          <a:p>
            <a:pPr algn="r"/>
            <a:r>
              <a:rPr lang="es-ES" sz="2000" b="1" i="1" dirty="0">
                <a:solidFill>
                  <a:srgbClr val="53738C"/>
                </a:solidFill>
                <a:latin typeface="+mj-lt"/>
              </a:rPr>
              <a:t>12</a:t>
            </a:r>
          </a:p>
          <a:p>
            <a:pPr algn="r"/>
            <a:endParaRPr lang="es-ES" sz="2000" b="1" i="1" dirty="0">
              <a:solidFill>
                <a:srgbClr val="53738C"/>
              </a:solidFill>
              <a:latin typeface="+mj-lt"/>
            </a:endParaRPr>
          </a:p>
        </p:txBody>
      </p:sp>
      <p:sp>
        <p:nvSpPr>
          <p:cNvPr id="11" name="CuadroTexto 10">
            <a:extLst>
              <a:ext uri="{FF2B5EF4-FFF2-40B4-BE49-F238E27FC236}">
                <a16:creationId xmlns:a16="http://schemas.microsoft.com/office/drawing/2014/main" id="{BE84C38A-1FBC-40CF-8EB6-A92807F553A8}"/>
              </a:ext>
            </a:extLst>
          </p:cNvPr>
          <p:cNvSpPr txBox="1"/>
          <p:nvPr/>
        </p:nvSpPr>
        <p:spPr>
          <a:xfrm>
            <a:off x="3701142" y="1422405"/>
            <a:ext cx="8490857" cy="4632037"/>
          </a:xfrm>
          <a:prstGeom prst="rect">
            <a:avLst/>
          </a:prstGeom>
          <a:noFill/>
        </p:spPr>
        <p:txBody>
          <a:bodyPr wrap="square" rtlCol="0">
            <a:spAutoFit/>
          </a:bodyPr>
          <a:lstStyle/>
          <a:p>
            <a:endParaRPr lang="es-ES" sz="1700" dirty="0">
              <a:solidFill>
                <a:srgbClr val="53738C"/>
              </a:solidFill>
              <a:latin typeface="Lucida Console" panose="020B0609040504020204" pitchFamily="49" charset="0"/>
              <a:cs typeface="Segoe UI" panose="020B0502040204020203" pitchFamily="34" charset="0"/>
            </a:endParaRPr>
          </a:p>
          <a:p>
            <a:r>
              <a:rPr lang="es-ES" sz="1700" dirty="0" err="1">
                <a:solidFill>
                  <a:srgbClr val="53738C"/>
                </a:solidFill>
                <a:latin typeface="Lucida Console" panose="020B0609040504020204" pitchFamily="49" charset="0"/>
                <a:cs typeface="Segoe UI" panose="020B0502040204020203" pitchFamily="34" charset="0"/>
              </a:rPr>
              <a:t>Commons</a:t>
            </a:r>
            <a:r>
              <a:rPr lang="es-ES" sz="1700" dirty="0">
                <a:solidFill>
                  <a:srgbClr val="53738C"/>
                </a:solidFill>
                <a:latin typeface="Lucida Console" panose="020B0609040504020204" pitchFamily="49" charset="0"/>
                <a:cs typeface="Segoe UI" panose="020B0502040204020203" pitchFamily="34" charset="0"/>
              </a:rPr>
              <a:t>:</a:t>
            </a:r>
          </a:p>
          <a:p>
            <a:endParaRPr lang="es-ES" sz="1700" dirty="0">
              <a:solidFill>
                <a:srgbClr val="53738C"/>
              </a:solidFill>
              <a:latin typeface="Lucida Console" panose="020B0609040504020204" pitchFamily="49" charset="0"/>
              <a:cs typeface="Segoe UI" panose="020B0502040204020203" pitchFamily="34" charset="0"/>
            </a:endParaRPr>
          </a:p>
          <a:p>
            <a:r>
              <a:rPr lang="es-ES" sz="1700" b="1" dirty="0">
                <a:solidFill>
                  <a:srgbClr val="53738C"/>
                </a:solidFill>
                <a:latin typeface="Lucida Console" panose="020B0609040504020204" pitchFamily="49" charset="0"/>
                <a:cs typeface="Segoe UI" panose="020B0502040204020203" pitchFamily="34" charset="0"/>
              </a:rPr>
              <a:t>&gt;Common1</a:t>
            </a:r>
            <a:endParaRPr lang="es-ES" sz="1700" dirty="0">
              <a:solidFill>
                <a:srgbClr val="53738C"/>
              </a:solidFill>
              <a:latin typeface="Lucida Console" panose="020B0609040504020204" pitchFamily="49" charset="0"/>
              <a:cs typeface="Segoe UI" panose="020B0502040204020203" pitchFamily="34" charset="0"/>
            </a:endParaRPr>
          </a:p>
          <a:p>
            <a:r>
              <a:rPr lang="es-ES" sz="1700" dirty="0">
                <a:solidFill>
                  <a:schemeClr val="bg1">
                    <a:lumMod val="75000"/>
                  </a:schemeClr>
                </a:solidFill>
                <a:latin typeface="Lucida Console" panose="020B0609040504020204" pitchFamily="49" charset="0"/>
                <a:cs typeface="Segoe UI" panose="020B0502040204020203" pitchFamily="34" charset="0"/>
              </a:rPr>
              <a:t>TAGAGTCA -&gt; </a:t>
            </a:r>
            <a:r>
              <a:rPr lang="es-ES" sz="1700" dirty="0">
                <a:solidFill>
                  <a:srgbClr val="53738C"/>
                </a:solidFill>
                <a:latin typeface="Lucida Console" panose="020B0609040504020204" pitchFamily="49" charset="0"/>
                <a:cs typeface="Segoe UI" panose="020B0502040204020203" pitchFamily="34" charset="0"/>
              </a:rPr>
              <a:t>UAGAGUCA</a:t>
            </a:r>
            <a:r>
              <a:rPr lang="es-ES" sz="1700" dirty="0">
                <a:solidFill>
                  <a:schemeClr val="bg1">
                    <a:lumMod val="75000"/>
                  </a:schemeClr>
                </a:solidFill>
                <a:latin typeface="Lucida Console" panose="020B0609040504020204" pitchFamily="49" charset="0"/>
                <a:cs typeface="Segoe UI" panose="020B0502040204020203" pitchFamily="34" charset="0"/>
              </a:rPr>
              <a:t> -&gt; </a:t>
            </a:r>
            <a:r>
              <a:rPr lang="es-ES" sz="1700" dirty="0">
                <a:solidFill>
                  <a:srgbClr val="53738C"/>
                </a:solidFill>
                <a:latin typeface="Lucida Console" panose="020B0609040504020204" pitchFamily="49" charset="0"/>
                <a:cs typeface="Segoe UI" panose="020B0502040204020203" pitchFamily="34" charset="0"/>
              </a:rPr>
              <a:t>http://www...UAGAGUC...PFS=A</a:t>
            </a:r>
          </a:p>
          <a:p>
            <a:endParaRPr lang="es-ES" sz="1700" dirty="0">
              <a:solidFill>
                <a:srgbClr val="53738C"/>
              </a:solidFill>
              <a:latin typeface="Lucida Console" panose="020B0609040504020204" pitchFamily="49" charset="0"/>
              <a:cs typeface="Segoe UI" panose="020B0502040204020203" pitchFamily="34" charset="0"/>
            </a:endParaRPr>
          </a:p>
          <a:p>
            <a:endParaRPr lang="es-ES" sz="1700" dirty="0">
              <a:solidFill>
                <a:srgbClr val="53738C"/>
              </a:solidFill>
              <a:latin typeface="Lucida Console" panose="020B0609040504020204" pitchFamily="49" charset="0"/>
              <a:cs typeface="Segoe UI" panose="020B0502040204020203" pitchFamily="34" charset="0"/>
            </a:endParaRPr>
          </a:p>
          <a:p>
            <a:r>
              <a:rPr lang="es-ES" sz="1700" dirty="0">
                <a:solidFill>
                  <a:srgbClr val="53738C"/>
                </a:solidFill>
                <a:latin typeface="Lucida Console" panose="020B0609040504020204" pitchFamily="49" charset="0"/>
                <a:cs typeface="Segoe UI" panose="020B0502040204020203" pitchFamily="34" charset="0"/>
              </a:rPr>
              <a:t>Singles:</a:t>
            </a:r>
          </a:p>
          <a:p>
            <a:endParaRPr lang="es-ES" sz="1700" dirty="0">
              <a:solidFill>
                <a:srgbClr val="53738C"/>
              </a:solidFill>
              <a:latin typeface="Lucida Console" panose="020B0609040504020204" pitchFamily="49" charset="0"/>
              <a:cs typeface="Segoe UI" panose="020B0502040204020203" pitchFamily="34" charset="0"/>
            </a:endParaRPr>
          </a:p>
          <a:p>
            <a:r>
              <a:rPr lang="es-ES" sz="1700" b="1" dirty="0">
                <a:solidFill>
                  <a:srgbClr val="53738C"/>
                </a:solidFill>
                <a:latin typeface="Lucida Console" panose="020B0609040504020204" pitchFamily="49" charset="0"/>
                <a:cs typeface="Segoe UI" panose="020B0502040204020203" pitchFamily="34" charset="0"/>
              </a:rPr>
              <a:t>&gt;Seq1</a:t>
            </a:r>
          </a:p>
          <a:p>
            <a:r>
              <a:rPr lang="es-ES" sz="1700" dirty="0">
                <a:solidFill>
                  <a:schemeClr val="bg1">
                    <a:lumMod val="75000"/>
                  </a:schemeClr>
                </a:solidFill>
                <a:latin typeface="Lucida Console" panose="020B0609040504020204" pitchFamily="49" charset="0"/>
                <a:cs typeface="Segoe UI" panose="020B0502040204020203" pitchFamily="34" charset="0"/>
              </a:rPr>
              <a:t>TATAGAGT -&gt; </a:t>
            </a:r>
            <a:r>
              <a:rPr lang="es-ES" sz="1700" dirty="0">
                <a:solidFill>
                  <a:srgbClr val="53738C"/>
                </a:solidFill>
                <a:latin typeface="Lucida Console" panose="020B0609040504020204" pitchFamily="49" charset="0"/>
                <a:cs typeface="Segoe UI" panose="020B0502040204020203" pitchFamily="34" charset="0"/>
              </a:rPr>
              <a:t>UAUAGAGU</a:t>
            </a:r>
            <a:r>
              <a:rPr lang="es-ES" sz="1700" dirty="0">
                <a:solidFill>
                  <a:schemeClr val="bg1">
                    <a:lumMod val="75000"/>
                  </a:schemeClr>
                </a:solidFill>
                <a:latin typeface="Lucida Console" panose="020B0609040504020204" pitchFamily="49" charset="0"/>
                <a:cs typeface="Segoe UI" panose="020B0502040204020203" pitchFamily="34" charset="0"/>
              </a:rPr>
              <a:t> -&gt; </a:t>
            </a:r>
            <a:r>
              <a:rPr lang="es-ES" sz="1700" dirty="0">
                <a:solidFill>
                  <a:srgbClr val="53738C"/>
                </a:solidFill>
                <a:latin typeface="Lucida Console" panose="020B0609040504020204" pitchFamily="49" charset="0"/>
                <a:cs typeface="Segoe UI" panose="020B0502040204020203" pitchFamily="34" charset="0"/>
              </a:rPr>
              <a:t>http://www...UAUAGAG...PFS=U</a:t>
            </a:r>
          </a:p>
          <a:p>
            <a:r>
              <a:rPr lang="es-ES" sz="1700" b="1" dirty="0">
                <a:solidFill>
                  <a:srgbClr val="53738C"/>
                </a:solidFill>
                <a:latin typeface="Lucida Console" panose="020B0609040504020204" pitchFamily="49" charset="0"/>
                <a:cs typeface="Segoe UI" panose="020B0502040204020203" pitchFamily="34" charset="0"/>
              </a:rPr>
              <a:t>&gt;Seq2</a:t>
            </a:r>
          </a:p>
          <a:p>
            <a:r>
              <a:rPr lang="es-ES" sz="1700" dirty="0">
                <a:solidFill>
                  <a:schemeClr val="bg1">
                    <a:lumMod val="75000"/>
                  </a:schemeClr>
                </a:solidFill>
                <a:latin typeface="Lucida Console" panose="020B0609040504020204" pitchFamily="49" charset="0"/>
                <a:cs typeface="Segoe UI" panose="020B0502040204020203" pitchFamily="34" charset="0"/>
              </a:rPr>
              <a:t>AAGCTGGT -&gt; </a:t>
            </a:r>
            <a:r>
              <a:rPr lang="es-ES" sz="1700" dirty="0">
                <a:solidFill>
                  <a:srgbClr val="53738C"/>
                </a:solidFill>
                <a:latin typeface="Lucida Console" panose="020B0609040504020204" pitchFamily="49" charset="0"/>
                <a:cs typeface="Segoe UI" panose="020B0502040204020203" pitchFamily="34" charset="0"/>
              </a:rPr>
              <a:t>AAGCUGGU</a:t>
            </a:r>
            <a:r>
              <a:rPr lang="es-ES" sz="1700" dirty="0">
                <a:solidFill>
                  <a:schemeClr val="bg1">
                    <a:lumMod val="75000"/>
                  </a:schemeClr>
                </a:solidFill>
                <a:latin typeface="Lucida Console" panose="020B0609040504020204" pitchFamily="49" charset="0"/>
                <a:cs typeface="Segoe UI" panose="020B0502040204020203" pitchFamily="34" charset="0"/>
              </a:rPr>
              <a:t> -&gt; </a:t>
            </a:r>
            <a:r>
              <a:rPr lang="es-ES" sz="1700" dirty="0">
                <a:solidFill>
                  <a:srgbClr val="53738C"/>
                </a:solidFill>
                <a:latin typeface="Lucida Console" panose="020B0609040504020204" pitchFamily="49" charset="0"/>
                <a:cs typeface="Segoe UI" panose="020B0502040204020203" pitchFamily="34" charset="0"/>
              </a:rPr>
              <a:t>http://www...AAGCUGG...PFS=U</a:t>
            </a:r>
          </a:p>
          <a:p>
            <a:r>
              <a:rPr lang="es-ES" sz="1700" dirty="0">
                <a:solidFill>
                  <a:schemeClr val="bg1">
                    <a:lumMod val="75000"/>
                  </a:schemeClr>
                </a:solidFill>
                <a:latin typeface="Lucida Console" panose="020B0609040504020204" pitchFamily="49" charset="0"/>
                <a:cs typeface="Segoe UI" panose="020B0502040204020203" pitchFamily="34" charset="0"/>
              </a:rPr>
              <a:t>AGCTGGTC -&gt; </a:t>
            </a:r>
            <a:r>
              <a:rPr lang="es-ES" sz="1700" dirty="0">
                <a:solidFill>
                  <a:srgbClr val="53738C"/>
                </a:solidFill>
                <a:latin typeface="Lucida Console" panose="020B0609040504020204" pitchFamily="49" charset="0"/>
                <a:cs typeface="Segoe UI" panose="020B0502040204020203" pitchFamily="34" charset="0"/>
              </a:rPr>
              <a:t>AGCUGGUC</a:t>
            </a:r>
            <a:r>
              <a:rPr lang="es-ES" sz="1700" dirty="0">
                <a:solidFill>
                  <a:schemeClr val="bg1">
                    <a:lumMod val="75000"/>
                  </a:schemeClr>
                </a:solidFill>
                <a:latin typeface="Lucida Console" panose="020B0609040504020204" pitchFamily="49" charset="0"/>
                <a:cs typeface="Segoe UI" panose="020B0502040204020203" pitchFamily="34" charset="0"/>
              </a:rPr>
              <a:t> -&gt; </a:t>
            </a:r>
            <a:r>
              <a:rPr lang="es-ES" sz="1700" dirty="0">
                <a:solidFill>
                  <a:srgbClr val="53738C"/>
                </a:solidFill>
                <a:latin typeface="Lucida Console" panose="020B0609040504020204" pitchFamily="49" charset="0"/>
                <a:cs typeface="Segoe UI" panose="020B0502040204020203" pitchFamily="34" charset="0"/>
              </a:rPr>
              <a:t>http://www...AGCUGGU...PFS=C</a:t>
            </a:r>
          </a:p>
          <a:p>
            <a:r>
              <a:rPr lang="es-ES" sz="1700" b="1" dirty="0">
                <a:solidFill>
                  <a:srgbClr val="53738C"/>
                </a:solidFill>
                <a:latin typeface="Lucida Console" panose="020B0609040504020204" pitchFamily="49" charset="0"/>
                <a:cs typeface="Segoe UI" panose="020B0502040204020203" pitchFamily="34" charset="0"/>
              </a:rPr>
              <a:t>&gt;Seq3</a:t>
            </a:r>
          </a:p>
          <a:p>
            <a:r>
              <a:rPr lang="es-ES" sz="1700" dirty="0">
                <a:solidFill>
                  <a:schemeClr val="bg1">
                    <a:lumMod val="75000"/>
                  </a:schemeClr>
                </a:solidFill>
                <a:latin typeface="Lucida Console" panose="020B0609040504020204" pitchFamily="49" charset="0"/>
                <a:cs typeface="Segoe UI" panose="020B0502040204020203" pitchFamily="34" charset="0"/>
              </a:rPr>
              <a:t>TCGCTAGC -&gt; </a:t>
            </a:r>
            <a:r>
              <a:rPr lang="es-ES" sz="1700" dirty="0">
                <a:solidFill>
                  <a:srgbClr val="53738C"/>
                </a:solidFill>
                <a:latin typeface="Lucida Console" panose="020B0609040504020204" pitchFamily="49" charset="0"/>
                <a:cs typeface="Segoe UI" panose="020B0502040204020203" pitchFamily="34" charset="0"/>
              </a:rPr>
              <a:t>UCGCUAGC</a:t>
            </a:r>
            <a:r>
              <a:rPr lang="es-ES" sz="1700" dirty="0">
                <a:solidFill>
                  <a:schemeClr val="bg1">
                    <a:lumMod val="75000"/>
                  </a:schemeClr>
                </a:solidFill>
                <a:latin typeface="Lucida Console" panose="020B0609040504020204" pitchFamily="49" charset="0"/>
                <a:cs typeface="Segoe UI" panose="020B0502040204020203" pitchFamily="34" charset="0"/>
              </a:rPr>
              <a:t> -&gt; </a:t>
            </a:r>
            <a:r>
              <a:rPr lang="es-ES" sz="1700" dirty="0">
                <a:solidFill>
                  <a:srgbClr val="53738C"/>
                </a:solidFill>
                <a:latin typeface="Lucida Console" panose="020B0609040504020204" pitchFamily="49" charset="0"/>
                <a:cs typeface="Segoe UI" panose="020B0502040204020203" pitchFamily="34" charset="0"/>
              </a:rPr>
              <a:t>http://www...UCGCUAG...PFS=C</a:t>
            </a:r>
          </a:p>
          <a:p>
            <a:endParaRPr lang="es-ES" sz="2000" dirty="0">
              <a:solidFill>
                <a:srgbClr val="53738C"/>
              </a:solidFill>
              <a:latin typeface="Lucida Console" panose="020B0609040504020204" pitchFamily="49" charset="0"/>
              <a:cs typeface="Segoe UI" panose="020B0502040204020203" pitchFamily="34" charset="0"/>
            </a:endParaRPr>
          </a:p>
        </p:txBody>
      </p:sp>
      <p:sp>
        <p:nvSpPr>
          <p:cNvPr id="13" name="CuadroTexto 12">
            <a:extLst>
              <a:ext uri="{FF2B5EF4-FFF2-40B4-BE49-F238E27FC236}">
                <a16:creationId xmlns:a16="http://schemas.microsoft.com/office/drawing/2014/main" id="{C3FE6950-17E3-4BD8-9EE9-AFF658962B70}"/>
              </a:ext>
            </a:extLst>
          </p:cNvPr>
          <p:cNvSpPr txBox="1"/>
          <p:nvPr/>
        </p:nvSpPr>
        <p:spPr>
          <a:xfrm>
            <a:off x="391884" y="6329978"/>
            <a:ext cx="8189517" cy="461665"/>
          </a:xfrm>
          <a:prstGeom prst="rect">
            <a:avLst/>
          </a:prstGeom>
          <a:noFill/>
        </p:spPr>
        <p:txBody>
          <a:bodyPr wrap="square" rtlCol="0">
            <a:spAutoFit/>
          </a:bodyPr>
          <a:lstStyle/>
          <a:p>
            <a:r>
              <a:rPr lang="es-ES" sz="2400" dirty="0">
                <a:solidFill>
                  <a:schemeClr val="bg1"/>
                </a:solidFill>
                <a:latin typeface="+mj-lt"/>
                <a:cs typeface="Segoe UI" panose="020B0502040204020203" pitchFamily="34" charset="0"/>
              </a:rPr>
              <a:t>Acople con CRISPR-RT para el diseño de </a:t>
            </a:r>
            <a:r>
              <a:rPr lang="es-ES" sz="2400" dirty="0" err="1">
                <a:solidFill>
                  <a:schemeClr val="bg1"/>
                </a:solidFill>
                <a:latin typeface="+mj-lt"/>
                <a:cs typeface="Segoe UI" panose="020B0502040204020203" pitchFamily="34" charset="0"/>
              </a:rPr>
              <a:t>crRNAs</a:t>
            </a:r>
            <a:endParaRPr lang="es-ES" sz="2400" dirty="0">
              <a:solidFill>
                <a:schemeClr val="bg1"/>
              </a:solidFill>
              <a:latin typeface="+mj-lt"/>
              <a:cs typeface="Segoe UI" panose="020B0502040204020203" pitchFamily="34" charset="0"/>
            </a:endParaRPr>
          </a:p>
        </p:txBody>
      </p:sp>
    </p:spTree>
    <p:extLst>
      <p:ext uri="{BB962C8B-B14F-4D97-AF65-F5344CB8AC3E}">
        <p14:creationId xmlns:p14="http://schemas.microsoft.com/office/powerpoint/2010/main" val="1972989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t d'imatges de computer science wallpaper">
            <a:extLst>
              <a:ext uri="{FF2B5EF4-FFF2-40B4-BE49-F238E27FC236}">
                <a16:creationId xmlns:a16="http://schemas.microsoft.com/office/drawing/2014/main" id="{955D65D4-9BF0-4750-B80C-09371C5878C6}"/>
              </a:ext>
            </a:extLst>
          </p:cNvPr>
          <p:cNvPicPr>
            <a:picLocks noChangeAspect="1" noChangeArrowheads="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13925" b="68852"/>
          <a:stretch/>
        </p:blipFill>
        <p:spPr bwMode="auto">
          <a:xfrm>
            <a:off x="0" y="0"/>
            <a:ext cx="12192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t d'imatges de computer science wallpaper">
            <a:extLst>
              <a:ext uri="{FF2B5EF4-FFF2-40B4-BE49-F238E27FC236}">
                <a16:creationId xmlns:a16="http://schemas.microsoft.com/office/drawing/2014/main" id="{C280F533-B69E-4ADC-9F43-5B688170AF7D}"/>
              </a:ext>
            </a:extLst>
          </p:cNvPr>
          <p:cNvPicPr>
            <a:picLocks noChangeAspect="1" noChangeArrowheads="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79077" b="12536"/>
          <a:stretch/>
        </p:blipFill>
        <p:spPr bwMode="auto">
          <a:xfrm>
            <a:off x="0" y="6282813"/>
            <a:ext cx="12192000" cy="57518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CE263570-4969-4933-8475-2C129757AEC8}"/>
              </a:ext>
            </a:extLst>
          </p:cNvPr>
          <p:cNvSpPr txBox="1"/>
          <p:nvPr/>
        </p:nvSpPr>
        <p:spPr>
          <a:xfrm>
            <a:off x="337626" y="28130"/>
            <a:ext cx="8201464" cy="1107996"/>
          </a:xfrm>
          <a:prstGeom prst="rect">
            <a:avLst/>
          </a:prstGeom>
          <a:noFill/>
        </p:spPr>
        <p:txBody>
          <a:bodyPr wrap="square" rtlCol="0">
            <a:spAutoFit/>
          </a:bodyPr>
          <a:lstStyle/>
          <a:p>
            <a:r>
              <a:rPr lang="es-ES" sz="2200" i="1" dirty="0">
                <a:solidFill>
                  <a:schemeClr val="bg1"/>
                </a:solidFill>
                <a:latin typeface="+mj-lt"/>
                <a:cs typeface="Segoe UI" panose="020B0502040204020203" pitchFamily="34" charset="0"/>
              </a:rPr>
              <a:t>Desarrollo de una herramienta software de identificación de secuencias patógenas candidatas para el diseño de </a:t>
            </a:r>
            <a:r>
              <a:rPr lang="es-ES" sz="2200" i="1" dirty="0" err="1">
                <a:solidFill>
                  <a:schemeClr val="bg1"/>
                </a:solidFill>
                <a:latin typeface="+mj-lt"/>
                <a:cs typeface="Segoe UI" panose="020B0502040204020203" pitchFamily="34" charset="0"/>
              </a:rPr>
              <a:t>RNAs</a:t>
            </a:r>
            <a:r>
              <a:rPr lang="es-ES" sz="2200" i="1" dirty="0">
                <a:solidFill>
                  <a:schemeClr val="bg1"/>
                </a:solidFill>
                <a:latin typeface="+mj-lt"/>
                <a:cs typeface="Segoe UI" panose="020B0502040204020203" pitchFamily="34" charset="0"/>
              </a:rPr>
              <a:t> guía en el sistema SHERLOCK de diagnóstico. </a:t>
            </a:r>
            <a:endParaRPr lang="es-ES" sz="2200" dirty="0">
              <a:solidFill>
                <a:schemeClr val="bg1"/>
              </a:solidFill>
              <a:latin typeface="+mj-lt"/>
              <a:cs typeface="Segoe UI" panose="020B0502040204020203" pitchFamily="34" charset="0"/>
            </a:endParaRPr>
          </a:p>
        </p:txBody>
      </p:sp>
      <p:pic>
        <p:nvPicPr>
          <p:cNvPr id="8" name="Picture 4" descr="Resultat d'imatges de uoc logo">
            <a:extLst>
              <a:ext uri="{FF2B5EF4-FFF2-40B4-BE49-F238E27FC236}">
                <a16:creationId xmlns:a16="http://schemas.microsoft.com/office/drawing/2014/main" id="{D7931444-06DF-4E39-BA67-CF6734590BAE}"/>
              </a:ext>
            </a:extLst>
          </p:cNvPr>
          <p:cNvPicPr>
            <a:picLocks noChangeAspect="1" noChangeArrowheads="1"/>
          </p:cNvPicPr>
          <p:nvPr/>
        </p:nvPicPr>
        <p:blipFill rotWithShape="1">
          <a:blip r:embed="rId5">
            <a:duotone>
              <a:prstClr val="black"/>
              <a:schemeClr val="accent5">
                <a:tint val="45000"/>
                <a:satMod val="400000"/>
              </a:schemeClr>
            </a:duotone>
            <a:extLst>
              <a:ext uri="{BEBA8EAE-BF5A-486C-A8C5-ECC9F3942E4B}">
                <a14:imgProps xmlns:a14="http://schemas.microsoft.com/office/drawing/2010/main">
                  <a14:imgLayer r:embed="rId6">
                    <a14:imgEffect>
                      <a14:saturation sat="95000"/>
                    </a14:imgEffect>
                    <a14:imgEffect>
                      <a14:brightnessContrast bright="34000"/>
                    </a14:imgEffect>
                  </a14:imgLayer>
                </a14:imgProps>
              </a:ext>
              <a:ext uri="{28A0092B-C50C-407E-A947-70E740481C1C}">
                <a14:useLocalDpi xmlns:a14="http://schemas.microsoft.com/office/drawing/2010/main" val="0"/>
              </a:ext>
            </a:extLst>
          </a:blip>
          <a:srcRect t="1" r="56064" b="-5674"/>
          <a:stretch/>
        </p:blipFill>
        <p:spPr bwMode="auto">
          <a:xfrm>
            <a:off x="9802288" y="302956"/>
            <a:ext cx="2052086" cy="57518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0E942CAA-4A82-47FB-9EB6-3280FBD9A771}"/>
              </a:ext>
            </a:extLst>
          </p:cNvPr>
          <p:cNvSpPr/>
          <p:nvPr/>
        </p:nvSpPr>
        <p:spPr>
          <a:xfrm>
            <a:off x="0" y="1181100"/>
            <a:ext cx="3164114" cy="5101712"/>
          </a:xfrm>
          <a:prstGeom prst="rect">
            <a:avLst/>
          </a:prstGeom>
          <a:solidFill>
            <a:srgbClr val="537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EB4A9EDB-5A1C-4499-84A9-7FA71688D241}"/>
              </a:ext>
            </a:extLst>
          </p:cNvPr>
          <p:cNvSpPr txBox="1"/>
          <p:nvPr/>
        </p:nvSpPr>
        <p:spPr>
          <a:xfrm>
            <a:off x="337626" y="2261666"/>
            <a:ext cx="2387645" cy="2554545"/>
          </a:xfrm>
          <a:prstGeom prst="rect">
            <a:avLst/>
          </a:prstGeom>
          <a:noFill/>
        </p:spPr>
        <p:txBody>
          <a:bodyPr wrap="square" rtlCol="0">
            <a:spAutoFit/>
          </a:bodyPr>
          <a:lstStyle/>
          <a:p>
            <a:r>
              <a:rPr lang="es-ES" sz="2000" dirty="0">
                <a:solidFill>
                  <a:schemeClr val="bg1"/>
                </a:solidFill>
                <a:latin typeface="+mj-lt"/>
                <a:cs typeface="Segoe UI" panose="020B0502040204020203" pitchFamily="34" charset="0"/>
              </a:rPr>
              <a:t>- </a:t>
            </a:r>
            <a:r>
              <a:rPr lang="es-ES" sz="2000" b="1" dirty="0">
                <a:solidFill>
                  <a:schemeClr val="bg1"/>
                </a:solidFill>
                <a:latin typeface="+mj-lt"/>
                <a:cs typeface="Segoe UI" panose="020B0502040204020203" pitchFamily="34" charset="0"/>
              </a:rPr>
              <a:t>HPV</a:t>
            </a:r>
            <a:r>
              <a:rPr lang="es-ES" sz="2000" dirty="0">
                <a:solidFill>
                  <a:schemeClr val="bg1"/>
                </a:solidFill>
                <a:latin typeface="+mj-lt"/>
                <a:cs typeface="Segoe UI" panose="020B0502040204020203" pitchFamily="34" charset="0"/>
              </a:rPr>
              <a:t> (</a:t>
            </a:r>
            <a:r>
              <a:rPr lang="es-ES" sz="2000" i="1" dirty="0">
                <a:solidFill>
                  <a:schemeClr val="bg1"/>
                </a:solidFill>
                <a:latin typeface="+mj-lt"/>
                <a:cs typeface="Segoe UI" panose="020B0502040204020203" pitchFamily="34" charset="0"/>
              </a:rPr>
              <a:t>Human </a:t>
            </a:r>
          </a:p>
          <a:p>
            <a:r>
              <a:rPr lang="es-ES" sz="2000" i="1" dirty="0">
                <a:solidFill>
                  <a:schemeClr val="bg1"/>
                </a:solidFill>
                <a:latin typeface="+mj-lt"/>
                <a:cs typeface="Segoe UI" panose="020B0502040204020203" pitchFamily="34" charset="0"/>
              </a:rPr>
              <a:t>  </a:t>
            </a:r>
            <a:r>
              <a:rPr lang="es-ES" sz="2000" i="1" dirty="0" err="1">
                <a:solidFill>
                  <a:schemeClr val="bg1"/>
                </a:solidFill>
                <a:latin typeface="+mj-lt"/>
                <a:cs typeface="Segoe UI" panose="020B0502040204020203" pitchFamily="34" charset="0"/>
              </a:rPr>
              <a:t>Papillomavirus</a:t>
            </a:r>
            <a:r>
              <a:rPr lang="es-ES" sz="2000" i="1" dirty="0">
                <a:solidFill>
                  <a:schemeClr val="bg1"/>
                </a:solidFill>
                <a:latin typeface="+mj-lt"/>
                <a:cs typeface="Segoe UI" panose="020B0502040204020203" pitchFamily="34" charset="0"/>
              </a:rPr>
              <a:t>)</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a:t>
            </a:r>
            <a:r>
              <a:rPr lang="es-ES" sz="2000" b="1" dirty="0">
                <a:solidFill>
                  <a:schemeClr val="bg1"/>
                </a:solidFill>
                <a:latin typeface="+mj-lt"/>
                <a:cs typeface="Segoe UI" panose="020B0502040204020203" pitchFamily="34" charset="0"/>
              </a:rPr>
              <a:t>Cepas</a:t>
            </a:r>
            <a:r>
              <a:rPr lang="es-ES" sz="2000" dirty="0">
                <a:solidFill>
                  <a:schemeClr val="bg1"/>
                </a:solidFill>
                <a:latin typeface="+mj-lt"/>
                <a:cs typeface="Segoe UI" panose="020B0502040204020203" pitchFamily="34" charset="0"/>
              </a:rPr>
              <a:t> 4, 5, 9 (no </a:t>
            </a:r>
          </a:p>
          <a:p>
            <a:r>
              <a:rPr lang="es-ES" sz="2000" dirty="0">
                <a:solidFill>
                  <a:schemeClr val="bg1"/>
                </a:solidFill>
                <a:latin typeface="+mj-lt"/>
                <a:cs typeface="Segoe UI" panose="020B0502040204020203" pitchFamily="34" charset="0"/>
              </a:rPr>
              <a:t>  oncogénicas), 16 y </a:t>
            </a:r>
          </a:p>
          <a:p>
            <a:r>
              <a:rPr lang="es-ES" sz="2000" dirty="0">
                <a:solidFill>
                  <a:schemeClr val="bg1"/>
                </a:solidFill>
                <a:latin typeface="+mj-lt"/>
                <a:cs typeface="Segoe UI" panose="020B0502040204020203" pitchFamily="34" charset="0"/>
              </a:rPr>
              <a:t>  18 (sí oncogénicas)</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Objetivo: </a:t>
            </a:r>
            <a:r>
              <a:rPr lang="es-ES" sz="2000" b="1" dirty="0" err="1">
                <a:solidFill>
                  <a:schemeClr val="bg1"/>
                </a:solidFill>
                <a:latin typeface="+mj-lt"/>
                <a:cs typeface="Segoe UI" panose="020B0502040204020203" pitchFamily="34" charset="0"/>
              </a:rPr>
              <a:t>crRNAs</a:t>
            </a:r>
            <a:endParaRPr lang="es-ES" sz="2000" b="1" dirty="0">
              <a:solidFill>
                <a:schemeClr val="bg1"/>
              </a:solidFill>
              <a:latin typeface="+mj-lt"/>
              <a:cs typeface="Segoe UI" panose="020B0502040204020203" pitchFamily="34" charset="0"/>
            </a:endParaRPr>
          </a:p>
        </p:txBody>
      </p:sp>
      <p:sp>
        <p:nvSpPr>
          <p:cNvPr id="10" name="CuadroTexto 9">
            <a:extLst>
              <a:ext uri="{FF2B5EF4-FFF2-40B4-BE49-F238E27FC236}">
                <a16:creationId xmlns:a16="http://schemas.microsoft.com/office/drawing/2014/main" id="{C94A269B-139F-408C-B933-E2EE0BC99288}"/>
              </a:ext>
            </a:extLst>
          </p:cNvPr>
          <p:cNvSpPr txBox="1"/>
          <p:nvPr/>
        </p:nvSpPr>
        <p:spPr>
          <a:xfrm>
            <a:off x="10363194" y="6390386"/>
            <a:ext cx="1488139" cy="400110"/>
          </a:xfrm>
          <a:prstGeom prst="rect">
            <a:avLst/>
          </a:prstGeom>
          <a:noFill/>
        </p:spPr>
        <p:txBody>
          <a:bodyPr wrap="square" rtlCol="0">
            <a:spAutoFit/>
          </a:bodyPr>
          <a:lstStyle/>
          <a:p>
            <a:pPr algn="r"/>
            <a:r>
              <a:rPr lang="es-ES" sz="2000" b="1" i="1" dirty="0">
                <a:solidFill>
                  <a:srgbClr val="53738C"/>
                </a:solidFill>
                <a:latin typeface="+mj-lt"/>
              </a:rPr>
              <a:t>13</a:t>
            </a:r>
          </a:p>
        </p:txBody>
      </p:sp>
      <p:pic>
        <p:nvPicPr>
          <p:cNvPr id="15364" name="Picture 4" descr="Papilloma Virus (HPV) EM.jpg">
            <a:extLst>
              <a:ext uri="{FF2B5EF4-FFF2-40B4-BE49-F238E27FC236}">
                <a16:creationId xmlns:a16="http://schemas.microsoft.com/office/drawing/2014/main" id="{AD94A15C-20F9-4A6B-81F0-7F1A5894FE9C}"/>
              </a:ext>
            </a:extLst>
          </p:cNvPr>
          <p:cNvPicPr>
            <a:picLocks noChangeAspect="1" noChangeArrowheads="1"/>
          </p:cNvPicPr>
          <p:nvPr/>
        </p:nvPicPr>
        <p:blipFill rotWithShape="1">
          <a:blip r:embed="rId7">
            <a:duotone>
              <a:prstClr val="black"/>
              <a:schemeClr val="accent5">
                <a:tint val="45000"/>
                <a:satMod val="400000"/>
              </a:schemeClr>
            </a:duotone>
            <a:extLst>
              <a:ext uri="{BEBA8EAE-BF5A-486C-A8C5-ECC9F3942E4B}">
                <a14:imgProps xmlns:a14="http://schemas.microsoft.com/office/drawing/2010/main">
                  <a14:imgLayer r:embed="rId8">
                    <a14:imgEffect>
                      <a14:saturation sat="10000"/>
                    </a14:imgEffect>
                  </a14:imgLayer>
                </a14:imgProps>
              </a:ext>
              <a:ext uri="{28A0092B-C50C-407E-A947-70E740481C1C}">
                <a14:useLocalDpi xmlns:a14="http://schemas.microsoft.com/office/drawing/2010/main" val="0"/>
              </a:ext>
            </a:extLst>
          </a:blip>
          <a:srcRect l="12974" r="11656"/>
          <a:stretch/>
        </p:blipFill>
        <p:spPr bwMode="auto">
          <a:xfrm rot="5400000">
            <a:off x="5127201" y="-781985"/>
            <a:ext cx="5101712" cy="9027888"/>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F461D08E-37DE-4B8A-ACEC-3AAB81AF383F}"/>
              </a:ext>
            </a:extLst>
          </p:cNvPr>
          <p:cNvSpPr txBox="1"/>
          <p:nvPr/>
        </p:nvSpPr>
        <p:spPr>
          <a:xfrm>
            <a:off x="3267422" y="5736557"/>
            <a:ext cx="8839202" cy="523220"/>
          </a:xfrm>
          <a:prstGeom prst="rect">
            <a:avLst/>
          </a:prstGeom>
          <a:noFill/>
        </p:spPr>
        <p:txBody>
          <a:bodyPr wrap="square" rtlCol="0">
            <a:spAutoFit/>
          </a:bodyPr>
          <a:lstStyle/>
          <a:p>
            <a:pPr algn="ctr"/>
            <a:endParaRPr lang="es-ES" sz="1400" dirty="0">
              <a:solidFill>
                <a:schemeClr val="bg1"/>
              </a:solidFill>
              <a:latin typeface="+mj-lt"/>
            </a:endParaRPr>
          </a:p>
          <a:p>
            <a:pPr algn="ctr"/>
            <a:r>
              <a:rPr lang="en-US" sz="1400" dirty="0">
                <a:solidFill>
                  <a:schemeClr val="bg1"/>
                </a:solidFill>
                <a:latin typeface="+mj-lt"/>
              </a:rPr>
              <a:t>Unknown photographer/artist Source: Laboratory of Tumor Virus Biology - NIH-Visuals Online</a:t>
            </a:r>
            <a:endParaRPr lang="es-ES" sz="1400" dirty="0">
              <a:solidFill>
                <a:schemeClr val="bg1"/>
              </a:solidFill>
              <a:latin typeface="+mj-lt"/>
            </a:endParaRPr>
          </a:p>
        </p:txBody>
      </p:sp>
      <p:sp>
        <p:nvSpPr>
          <p:cNvPr id="12" name="CuadroTexto 11">
            <a:extLst>
              <a:ext uri="{FF2B5EF4-FFF2-40B4-BE49-F238E27FC236}">
                <a16:creationId xmlns:a16="http://schemas.microsoft.com/office/drawing/2014/main" id="{88901F50-9D99-4928-889B-316393C28D76}"/>
              </a:ext>
            </a:extLst>
          </p:cNvPr>
          <p:cNvSpPr txBox="1"/>
          <p:nvPr/>
        </p:nvSpPr>
        <p:spPr>
          <a:xfrm>
            <a:off x="391884" y="6329978"/>
            <a:ext cx="8189517" cy="461665"/>
          </a:xfrm>
          <a:prstGeom prst="rect">
            <a:avLst/>
          </a:prstGeom>
          <a:noFill/>
        </p:spPr>
        <p:txBody>
          <a:bodyPr wrap="square" rtlCol="0">
            <a:spAutoFit/>
          </a:bodyPr>
          <a:lstStyle/>
          <a:p>
            <a:r>
              <a:rPr lang="es-ES" sz="2400" dirty="0">
                <a:solidFill>
                  <a:schemeClr val="bg1"/>
                </a:solidFill>
                <a:latin typeface="+mj-lt"/>
                <a:cs typeface="Segoe UI" panose="020B0502040204020203" pitchFamily="34" charset="0"/>
              </a:rPr>
              <a:t>Virus del Papiloma Humano</a:t>
            </a:r>
          </a:p>
        </p:txBody>
      </p:sp>
    </p:spTree>
    <p:extLst>
      <p:ext uri="{BB962C8B-B14F-4D97-AF65-F5344CB8AC3E}">
        <p14:creationId xmlns:p14="http://schemas.microsoft.com/office/powerpoint/2010/main" val="2692682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t d'imatges de computer science wallpaper">
            <a:extLst>
              <a:ext uri="{FF2B5EF4-FFF2-40B4-BE49-F238E27FC236}">
                <a16:creationId xmlns:a16="http://schemas.microsoft.com/office/drawing/2014/main" id="{955D65D4-9BF0-4750-B80C-09371C5878C6}"/>
              </a:ext>
            </a:extLst>
          </p:cNvPr>
          <p:cNvPicPr>
            <a:picLocks noChangeAspect="1" noChangeArrowheads="1"/>
          </p:cNvPicPr>
          <p:nvPr/>
        </p:nvPicPr>
        <p:blipFill rotWithShape="1">
          <a:blip r:embed="rId5">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t="13925" b="68852"/>
          <a:stretch/>
        </p:blipFill>
        <p:spPr bwMode="auto">
          <a:xfrm>
            <a:off x="0" y="0"/>
            <a:ext cx="12192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t d'imatges de computer science wallpaper">
            <a:extLst>
              <a:ext uri="{FF2B5EF4-FFF2-40B4-BE49-F238E27FC236}">
                <a16:creationId xmlns:a16="http://schemas.microsoft.com/office/drawing/2014/main" id="{C280F533-B69E-4ADC-9F43-5B688170AF7D}"/>
              </a:ext>
            </a:extLst>
          </p:cNvPr>
          <p:cNvPicPr>
            <a:picLocks noChangeAspect="1" noChangeArrowheads="1"/>
          </p:cNvPicPr>
          <p:nvPr/>
        </p:nvPicPr>
        <p:blipFill rotWithShape="1">
          <a:blip r:embed="rId5">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t="79077" b="12536"/>
          <a:stretch/>
        </p:blipFill>
        <p:spPr bwMode="auto">
          <a:xfrm>
            <a:off x="0" y="6282813"/>
            <a:ext cx="12192000" cy="57518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CE263570-4969-4933-8475-2C129757AEC8}"/>
              </a:ext>
            </a:extLst>
          </p:cNvPr>
          <p:cNvSpPr txBox="1"/>
          <p:nvPr/>
        </p:nvSpPr>
        <p:spPr>
          <a:xfrm>
            <a:off x="337626" y="28130"/>
            <a:ext cx="8201464" cy="1107996"/>
          </a:xfrm>
          <a:prstGeom prst="rect">
            <a:avLst/>
          </a:prstGeom>
          <a:noFill/>
        </p:spPr>
        <p:txBody>
          <a:bodyPr wrap="square" rtlCol="0">
            <a:spAutoFit/>
          </a:bodyPr>
          <a:lstStyle/>
          <a:p>
            <a:r>
              <a:rPr lang="es-ES" sz="2200" i="1" dirty="0">
                <a:solidFill>
                  <a:schemeClr val="bg1"/>
                </a:solidFill>
                <a:latin typeface="+mj-lt"/>
                <a:cs typeface="Segoe UI" panose="020B0502040204020203" pitchFamily="34" charset="0"/>
              </a:rPr>
              <a:t>Desarrollo de una herramienta software de identificación de secuencias patógenas candidatas para el diseño de </a:t>
            </a:r>
            <a:r>
              <a:rPr lang="es-ES" sz="2200" i="1" dirty="0" err="1">
                <a:solidFill>
                  <a:schemeClr val="bg1"/>
                </a:solidFill>
                <a:latin typeface="+mj-lt"/>
                <a:cs typeface="Segoe UI" panose="020B0502040204020203" pitchFamily="34" charset="0"/>
              </a:rPr>
              <a:t>RNAs</a:t>
            </a:r>
            <a:r>
              <a:rPr lang="es-ES" sz="2200" i="1" dirty="0">
                <a:solidFill>
                  <a:schemeClr val="bg1"/>
                </a:solidFill>
                <a:latin typeface="+mj-lt"/>
                <a:cs typeface="Segoe UI" panose="020B0502040204020203" pitchFamily="34" charset="0"/>
              </a:rPr>
              <a:t> guía en el sistema SHERLOCK de diagnóstico. </a:t>
            </a:r>
            <a:endParaRPr lang="es-ES" sz="2200" dirty="0">
              <a:solidFill>
                <a:schemeClr val="bg1"/>
              </a:solidFill>
              <a:latin typeface="+mj-lt"/>
              <a:cs typeface="Segoe UI" panose="020B0502040204020203" pitchFamily="34" charset="0"/>
            </a:endParaRPr>
          </a:p>
        </p:txBody>
      </p:sp>
      <p:pic>
        <p:nvPicPr>
          <p:cNvPr id="8" name="Picture 4" descr="Resultat d'imatges de uoc logo">
            <a:extLst>
              <a:ext uri="{FF2B5EF4-FFF2-40B4-BE49-F238E27FC236}">
                <a16:creationId xmlns:a16="http://schemas.microsoft.com/office/drawing/2014/main" id="{D7931444-06DF-4E39-BA67-CF6734590BAE}"/>
              </a:ext>
            </a:extLst>
          </p:cNvPr>
          <p:cNvPicPr>
            <a:picLocks noChangeAspect="1" noChangeArrowheads="1"/>
          </p:cNvPicPr>
          <p:nvPr/>
        </p:nvPicPr>
        <p:blipFill rotWithShape="1">
          <a:blip r:embed="rId7">
            <a:duotone>
              <a:prstClr val="black"/>
              <a:schemeClr val="accent5">
                <a:tint val="45000"/>
                <a:satMod val="400000"/>
              </a:schemeClr>
            </a:duotone>
            <a:extLst>
              <a:ext uri="{BEBA8EAE-BF5A-486C-A8C5-ECC9F3942E4B}">
                <a14:imgProps xmlns:a14="http://schemas.microsoft.com/office/drawing/2010/main">
                  <a14:imgLayer r:embed="rId8">
                    <a14:imgEffect>
                      <a14:saturation sat="95000"/>
                    </a14:imgEffect>
                    <a14:imgEffect>
                      <a14:brightnessContrast bright="34000"/>
                    </a14:imgEffect>
                  </a14:imgLayer>
                </a14:imgProps>
              </a:ext>
              <a:ext uri="{28A0092B-C50C-407E-A947-70E740481C1C}">
                <a14:useLocalDpi xmlns:a14="http://schemas.microsoft.com/office/drawing/2010/main" val="0"/>
              </a:ext>
            </a:extLst>
          </a:blip>
          <a:srcRect t="1" r="56064" b="-5674"/>
          <a:stretch/>
        </p:blipFill>
        <p:spPr bwMode="auto">
          <a:xfrm>
            <a:off x="9802288" y="302956"/>
            <a:ext cx="2052086" cy="57518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0E942CAA-4A82-47FB-9EB6-3280FBD9A771}"/>
              </a:ext>
            </a:extLst>
          </p:cNvPr>
          <p:cNvSpPr/>
          <p:nvPr/>
        </p:nvSpPr>
        <p:spPr>
          <a:xfrm>
            <a:off x="0" y="1181100"/>
            <a:ext cx="3164114" cy="5101712"/>
          </a:xfrm>
          <a:prstGeom prst="rect">
            <a:avLst/>
          </a:prstGeom>
          <a:solidFill>
            <a:srgbClr val="537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A9EB8C48-F750-4E55-9B0C-CAF307952A2A}"/>
              </a:ext>
            </a:extLst>
          </p:cNvPr>
          <p:cNvSpPr txBox="1"/>
          <p:nvPr/>
        </p:nvSpPr>
        <p:spPr>
          <a:xfrm>
            <a:off x="337626" y="1956863"/>
            <a:ext cx="2387645" cy="3477875"/>
          </a:xfrm>
          <a:prstGeom prst="rect">
            <a:avLst/>
          </a:prstGeom>
          <a:noFill/>
        </p:spPr>
        <p:txBody>
          <a:bodyPr wrap="square" rtlCol="0">
            <a:spAutoFit/>
          </a:bodyPr>
          <a:lstStyle/>
          <a:p>
            <a:r>
              <a:rPr lang="es-ES" sz="2000" b="1" i="1" dirty="0">
                <a:solidFill>
                  <a:schemeClr val="bg1"/>
                </a:solidFill>
                <a:latin typeface="+mj-lt"/>
                <a:cs typeface="Segoe UI" panose="020B0502040204020203" pitchFamily="34" charset="0"/>
              </a:rPr>
              <a:t>DEMO</a:t>
            </a:r>
          </a:p>
          <a:p>
            <a:endParaRPr lang="es-ES" sz="2000" b="1" i="1"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Secuencias cortas </a:t>
            </a:r>
          </a:p>
          <a:p>
            <a:r>
              <a:rPr lang="es-ES" sz="2000" dirty="0">
                <a:solidFill>
                  <a:schemeClr val="bg1"/>
                </a:solidFill>
                <a:latin typeface="+mj-lt"/>
                <a:cs typeface="Segoe UI" panose="020B0502040204020203" pitchFamily="34" charset="0"/>
              </a:rPr>
              <a:t>  de HPV 4, 5, 9, 16 y </a:t>
            </a:r>
          </a:p>
          <a:p>
            <a:r>
              <a:rPr lang="es-ES" sz="2000" dirty="0">
                <a:solidFill>
                  <a:schemeClr val="bg1"/>
                </a:solidFill>
                <a:latin typeface="+mj-lt"/>
                <a:cs typeface="Segoe UI" panose="020B0502040204020203" pitchFamily="34" charset="0"/>
              </a:rPr>
              <a:t>  18</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Fragmento de chr1 </a:t>
            </a:r>
          </a:p>
          <a:p>
            <a:r>
              <a:rPr lang="es-ES" sz="2000" dirty="0">
                <a:solidFill>
                  <a:schemeClr val="bg1"/>
                </a:solidFill>
                <a:latin typeface="+mj-lt"/>
                <a:cs typeface="Segoe UI" panose="020B0502040204020203" pitchFamily="34" charset="0"/>
              </a:rPr>
              <a:t>  de </a:t>
            </a:r>
            <a:r>
              <a:rPr lang="es-ES" sz="2000" i="1" dirty="0" err="1">
                <a:solidFill>
                  <a:schemeClr val="bg1"/>
                </a:solidFill>
                <a:latin typeface="+mj-lt"/>
                <a:cs typeface="Segoe UI" panose="020B0502040204020203" pitchFamily="34" charset="0"/>
              </a:rPr>
              <a:t>H.sapiens</a:t>
            </a:r>
            <a:endParaRPr lang="es-ES" sz="2000" i="1" dirty="0">
              <a:solidFill>
                <a:schemeClr val="bg1"/>
              </a:solidFill>
              <a:latin typeface="+mj-lt"/>
              <a:cs typeface="Segoe UI" panose="020B0502040204020203" pitchFamily="34" charset="0"/>
            </a:endParaRP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Longitud outputs: </a:t>
            </a:r>
          </a:p>
          <a:p>
            <a:r>
              <a:rPr lang="es-ES" sz="2000" dirty="0">
                <a:solidFill>
                  <a:schemeClr val="bg1"/>
                </a:solidFill>
                <a:latin typeface="+mj-lt"/>
                <a:cs typeface="Segoe UI" panose="020B0502040204020203" pitchFamily="34" charset="0"/>
              </a:rPr>
              <a:t>  7 </a:t>
            </a:r>
            <a:r>
              <a:rPr lang="es-ES" sz="2000" dirty="0" err="1">
                <a:solidFill>
                  <a:schemeClr val="bg1"/>
                </a:solidFill>
                <a:latin typeface="+mj-lt"/>
                <a:cs typeface="Segoe UI" panose="020B0502040204020203" pitchFamily="34" charset="0"/>
              </a:rPr>
              <a:t>nt</a:t>
            </a:r>
            <a:r>
              <a:rPr lang="es-ES" sz="2000" dirty="0">
                <a:solidFill>
                  <a:schemeClr val="bg1"/>
                </a:solidFill>
                <a:latin typeface="+mj-lt"/>
                <a:cs typeface="Segoe UI" panose="020B0502040204020203" pitchFamily="34" charset="0"/>
              </a:rPr>
              <a:t> (+PFS)</a:t>
            </a:r>
          </a:p>
        </p:txBody>
      </p:sp>
      <p:sp>
        <p:nvSpPr>
          <p:cNvPr id="10" name="CuadroTexto 9">
            <a:extLst>
              <a:ext uri="{FF2B5EF4-FFF2-40B4-BE49-F238E27FC236}">
                <a16:creationId xmlns:a16="http://schemas.microsoft.com/office/drawing/2014/main" id="{EE00C4D2-93DC-4630-B0BD-06DC0257ECF1}"/>
              </a:ext>
            </a:extLst>
          </p:cNvPr>
          <p:cNvSpPr txBox="1"/>
          <p:nvPr/>
        </p:nvSpPr>
        <p:spPr>
          <a:xfrm>
            <a:off x="10363194" y="6390386"/>
            <a:ext cx="1488139" cy="400110"/>
          </a:xfrm>
          <a:prstGeom prst="rect">
            <a:avLst/>
          </a:prstGeom>
          <a:noFill/>
        </p:spPr>
        <p:txBody>
          <a:bodyPr wrap="square" rtlCol="0">
            <a:spAutoFit/>
          </a:bodyPr>
          <a:lstStyle/>
          <a:p>
            <a:pPr algn="r"/>
            <a:r>
              <a:rPr lang="es-ES" sz="2000" b="1" i="1" dirty="0">
                <a:solidFill>
                  <a:srgbClr val="53738C"/>
                </a:solidFill>
                <a:latin typeface="+mj-lt"/>
              </a:rPr>
              <a:t>14</a:t>
            </a:r>
          </a:p>
        </p:txBody>
      </p:sp>
      <p:sp>
        <p:nvSpPr>
          <p:cNvPr id="11" name="CuadroTexto 10">
            <a:extLst>
              <a:ext uri="{FF2B5EF4-FFF2-40B4-BE49-F238E27FC236}">
                <a16:creationId xmlns:a16="http://schemas.microsoft.com/office/drawing/2014/main" id="{11D81F85-71B2-4F8B-A8E3-6070801046DC}"/>
              </a:ext>
            </a:extLst>
          </p:cNvPr>
          <p:cNvSpPr txBox="1"/>
          <p:nvPr/>
        </p:nvSpPr>
        <p:spPr>
          <a:xfrm>
            <a:off x="391884" y="6329978"/>
            <a:ext cx="8189517" cy="461665"/>
          </a:xfrm>
          <a:prstGeom prst="rect">
            <a:avLst/>
          </a:prstGeom>
          <a:noFill/>
        </p:spPr>
        <p:txBody>
          <a:bodyPr wrap="square" rtlCol="0">
            <a:spAutoFit/>
          </a:bodyPr>
          <a:lstStyle/>
          <a:p>
            <a:r>
              <a:rPr lang="es-ES" sz="2400" dirty="0">
                <a:solidFill>
                  <a:schemeClr val="bg1"/>
                </a:solidFill>
                <a:latin typeface="+mj-lt"/>
                <a:cs typeface="Segoe UI" panose="020B0502040204020203" pitchFamily="34" charset="0"/>
              </a:rPr>
              <a:t>Demostración</a:t>
            </a:r>
          </a:p>
        </p:txBody>
      </p:sp>
      <p:pic>
        <p:nvPicPr>
          <p:cNvPr id="4" name="ProgBio20171 [Corriendo] - Oracle VM VirtualBox 13_06_2018 11_54_45">
            <a:hlinkClick r:id="" action="ppaction://media"/>
            <a:extLst>
              <a:ext uri="{FF2B5EF4-FFF2-40B4-BE49-F238E27FC236}">
                <a16:creationId xmlns:a16="http://schemas.microsoft.com/office/drawing/2014/main" id="{959A754F-6409-4C1F-B99F-B1AB89F85A4D}"/>
              </a:ext>
            </a:extLst>
          </p:cNvPr>
          <p:cNvPicPr>
            <a:picLocks noChangeAspect="1"/>
          </p:cNvPicPr>
          <p:nvPr>
            <a:videoFile r:link="rId1"/>
            <p:extLst>
              <p:ext uri="{DAA4B4D4-6D71-4841-9C94-3DE7FCFB9230}">
                <p14:media xmlns:p14="http://schemas.microsoft.com/office/powerpoint/2010/main" r:embed="rId2">
                  <p14:trim st="2013" end="4468.8666"/>
                </p14:media>
              </p:ext>
            </p:extLst>
          </p:nvPr>
        </p:nvPicPr>
        <p:blipFill>
          <a:blip r:embed="rId9"/>
          <a:stretch>
            <a:fillRect/>
          </a:stretch>
        </p:blipFill>
        <p:spPr>
          <a:xfrm>
            <a:off x="3207559" y="1429627"/>
            <a:ext cx="8940996" cy="4626500"/>
          </a:xfrm>
          <a:prstGeom prst="rect">
            <a:avLst/>
          </a:prstGeom>
        </p:spPr>
      </p:pic>
    </p:spTree>
    <p:extLst>
      <p:ext uri="{BB962C8B-B14F-4D97-AF65-F5344CB8AC3E}">
        <p14:creationId xmlns:p14="http://schemas.microsoft.com/office/powerpoint/2010/main" val="395580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t d'imatges de computer science wallpaper">
            <a:extLst>
              <a:ext uri="{FF2B5EF4-FFF2-40B4-BE49-F238E27FC236}">
                <a16:creationId xmlns:a16="http://schemas.microsoft.com/office/drawing/2014/main" id="{955D65D4-9BF0-4750-B80C-09371C5878C6}"/>
              </a:ext>
            </a:extLst>
          </p:cNvPr>
          <p:cNvPicPr>
            <a:picLocks noChangeAspect="1" noChangeArrowheads="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13925" b="68852"/>
          <a:stretch/>
        </p:blipFill>
        <p:spPr bwMode="auto">
          <a:xfrm>
            <a:off x="0" y="0"/>
            <a:ext cx="12192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t d'imatges de computer science wallpaper">
            <a:extLst>
              <a:ext uri="{FF2B5EF4-FFF2-40B4-BE49-F238E27FC236}">
                <a16:creationId xmlns:a16="http://schemas.microsoft.com/office/drawing/2014/main" id="{C280F533-B69E-4ADC-9F43-5B688170AF7D}"/>
              </a:ext>
            </a:extLst>
          </p:cNvPr>
          <p:cNvPicPr>
            <a:picLocks noChangeAspect="1" noChangeArrowheads="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79077" b="12536"/>
          <a:stretch/>
        </p:blipFill>
        <p:spPr bwMode="auto">
          <a:xfrm>
            <a:off x="0" y="6282813"/>
            <a:ext cx="12192000" cy="57518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CE263570-4969-4933-8475-2C129757AEC8}"/>
              </a:ext>
            </a:extLst>
          </p:cNvPr>
          <p:cNvSpPr txBox="1"/>
          <p:nvPr/>
        </p:nvSpPr>
        <p:spPr>
          <a:xfrm>
            <a:off x="337626" y="28130"/>
            <a:ext cx="8201464" cy="1107996"/>
          </a:xfrm>
          <a:prstGeom prst="rect">
            <a:avLst/>
          </a:prstGeom>
          <a:noFill/>
        </p:spPr>
        <p:txBody>
          <a:bodyPr wrap="square" rtlCol="0">
            <a:spAutoFit/>
          </a:bodyPr>
          <a:lstStyle/>
          <a:p>
            <a:r>
              <a:rPr lang="es-ES" sz="2200" i="1" dirty="0">
                <a:solidFill>
                  <a:schemeClr val="bg1"/>
                </a:solidFill>
                <a:latin typeface="+mj-lt"/>
                <a:cs typeface="Segoe UI" panose="020B0502040204020203" pitchFamily="34" charset="0"/>
              </a:rPr>
              <a:t>Desarrollo de una herramienta software de identificación de secuencias patógenas candidatas para el diseño de </a:t>
            </a:r>
            <a:r>
              <a:rPr lang="es-ES" sz="2200" i="1" dirty="0" err="1">
                <a:solidFill>
                  <a:schemeClr val="bg1"/>
                </a:solidFill>
                <a:latin typeface="+mj-lt"/>
                <a:cs typeface="Segoe UI" panose="020B0502040204020203" pitchFamily="34" charset="0"/>
              </a:rPr>
              <a:t>RNAs</a:t>
            </a:r>
            <a:r>
              <a:rPr lang="es-ES" sz="2200" i="1" dirty="0">
                <a:solidFill>
                  <a:schemeClr val="bg1"/>
                </a:solidFill>
                <a:latin typeface="+mj-lt"/>
                <a:cs typeface="Segoe UI" panose="020B0502040204020203" pitchFamily="34" charset="0"/>
              </a:rPr>
              <a:t> guía en el sistema SHERLOCK de diagnóstico. </a:t>
            </a:r>
            <a:endParaRPr lang="es-ES" sz="2200" dirty="0">
              <a:solidFill>
                <a:schemeClr val="bg1"/>
              </a:solidFill>
              <a:latin typeface="+mj-lt"/>
              <a:cs typeface="Segoe UI" panose="020B0502040204020203" pitchFamily="34" charset="0"/>
            </a:endParaRPr>
          </a:p>
        </p:txBody>
      </p:sp>
      <p:pic>
        <p:nvPicPr>
          <p:cNvPr id="8" name="Picture 4" descr="Resultat d'imatges de uoc logo">
            <a:extLst>
              <a:ext uri="{FF2B5EF4-FFF2-40B4-BE49-F238E27FC236}">
                <a16:creationId xmlns:a16="http://schemas.microsoft.com/office/drawing/2014/main" id="{D7931444-06DF-4E39-BA67-CF6734590BAE}"/>
              </a:ext>
            </a:extLst>
          </p:cNvPr>
          <p:cNvPicPr>
            <a:picLocks noChangeAspect="1" noChangeArrowheads="1"/>
          </p:cNvPicPr>
          <p:nvPr/>
        </p:nvPicPr>
        <p:blipFill rotWithShape="1">
          <a:blip r:embed="rId5">
            <a:duotone>
              <a:prstClr val="black"/>
              <a:schemeClr val="accent5">
                <a:tint val="45000"/>
                <a:satMod val="400000"/>
              </a:schemeClr>
            </a:duotone>
            <a:extLst>
              <a:ext uri="{BEBA8EAE-BF5A-486C-A8C5-ECC9F3942E4B}">
                <a14:imgProps xmlns:a14="http://schemas.microsoft.com/office/drawing/2010/main">
                  <a14:imgLayer r:embed="rId6">
                    <a14:imgEffect>
                      <a14:saturation sat="95000"/>
                    </a14:imgEffect>
                    <a14:imgEffect>
                      <a14:brightnessContrast bright="34000"/>
                    </a14:imgEffect>
                  </a14:imgLayer>
                </a14:imgProps>
              </a:ext>
              <a:ext uri="{28A0092B-C50C-407E-A947-70E740481C1C}">
                <a14:useLocalDpi xmlns:a14="http://schemas.microsoft.com/office/drawing/2010/main" val="0"/>
              </a:ext>
            </a:extLst>
          </a:blip>
          <a:srcRect t="1" r="56064" b="-5674"/>
          <a:stretch/>
        </p:blipFill>
        <p:spPr bwMode="auto">
          <a:xfrm>
            <a:off x="9802288" y="302956"/>
            <a:ext cx="2052086" cy="57518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0E942CAA-4A82-47FB-9EB6-3280FBD9A771}"/>
              </a:ext>
            </a:extLst>
          </p:cNvPr>
          <p:cNvSpPr/>
          <p:nvPr/>
        </p:nvSpPr>
        <p:spPr>
          <a:xfrm>
            <a:off x="0" y="1181100"/>
            <a:ext cx="3164114" cy="5101712"/>
          </a:xfrm>
          <a:prstGeom prst="rect">
            <a:avLst/>
          </a:prstGeom>
          <a:solidFill>
            <a:srgbClr val="537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CuadroTexto 9">
            <a:extLst>
              <a:ext uri="{FF2B5EF4-FFF2-40B4-BE49-F238E27FC236}">
                <a16:creationId xmlns:a16="http://schemas.microsoft.com/office/drawing/2014/main" id="{51BB8CF2-172D-4C6C-A632-DEBCC4E309E0}"/>
              </a:ext>
            </a:extLst>
          </p:cNvPr>
          <p:cNvSpPr txBox="1"/>
          <p:nvPr/>
        </p:nvSpPr>
        <p:spPr>
          <a:xfrm>
            <a:off x="10363194" y="6390386"/>
            <a:ext cx="1488139" cy="707886"/>
          </a:xfrm>
          <a:prstGeom prst="rect">
            <a:avLst/>
          </a:prstGeom>
          <a:noFill/>
        </p:spPr>
        <p:txBody>
          <a:bodyPr wrap="square" rtlCol="0">
            <a:spAutoFit/>
          </a:bodyPr>
          <a:lstStyle/>
          <a:p>
            <a:pPr algn="r"/>
            <a:r>
              <a:rPr lang="es-ES" sz="2000" b="1" i="1" dirty="0">
                <a:solidFill>
                  <a:srgbClr val="53738C"/>
                </a:solidFill>
                <a:latin typeface="+mj-lt"/>
              </a:rPr>
              <a:t>15</a:t>
            </a:r>
          </a:p>
          <a:p>
            <a:pPr algn="r"/>
            <a:endParaRPr lang="es-ES" sz="2000" b="1" i="1" dirty="0">
              <a:solidFill>
                <a:srgbClr val="53738C"/>
              </a:solidFill>
              <a:latin typeface="+mj-lt"/>
            </a:endParaRPr>
          </a:p>
        </p:txBody>
      </p:sp>
      <p:sp>
        <p:nvSpPr>
          <p:cNvPr id="11" name="CuadroTexto 10">
            <a:extLst>
              <a:ext uri="{FF2B5EF4-FFF2-40B4-BE49-F238E27FC236}">
                <a16:creationId xmlns:a16="http://schemas.microsoft.com/office/drawing/2014/main" id="{A5F1FDDF-717A-49B3-A491-8D81530402A6}"/>
              </a:ext>
            </a:extLst>
          </p:cNvPr>
          <p:cNvSpPr txBox="1"/>
          <p:nvPr/>
        </p:nvSpPr>
        <p:spPr>
          <a:xfrm>
            <a:off x="337626" y="1956863"/>
            <a:ext cx="2387645" cy="2862322"/>
          </a:xfrm>
          <a:prstGeom prst="rect">
            <a:avLst/>
          </a:prstGeom>
          <a:noFill/>
        </p:spPr>
        <p:txBody>
          <a:bodyPr wrap="square" rtlCol="0">
            <a:spAutoFit/>
          </a:bodyPr>
          <a:lstStyle/>
          <a:p>
            <a:r>
              <a:rPr lang="es-ES" sz="2000" b="1" i="1" dirty="0">
                <a:solidFill>
                  <a:schemeClr val="bg1"/>
                </a:solidFill>
                <a:latin typeface="+mj-lt"/>
                <a:cs typeface="Segoe UI" panose="020B0502040204020203" pitchFamily="34" charset="0"/>
              </a:rPr>
              <a:t>RESULTADO</a:t>
            </a:r>
          </a:p>
          <a:p>
            <a:endParaRPr lang="es-ES" sz="2000" b="1" i="1"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a:t>
            </a:r>
            <a:r>
              <a:rPr lang="es-ES" sz="2000" b="1" dirty="0">
                <a:solidFill>
                  <a:schemeClr val="bg1"/>
                </a:solidFill>
                <a:latin typeface="+mj-lt"/>
                <a:cs typeface="Segoe UI" panose="020B0502040204020203" pitchFamily="34" charset="0"/>
              </a:rPr>
              <a:t>Secuencia</a:t>
            </a:r>
            <a:r>
              <a:rPr lang="es-ES" sz="2000" dirty="0">
                <a:solidFill>
                  <a:schemeClr val="bg1"/>
                </a:solidFill>
                <a:latin typeface="+mj-lt"/>
                <a:cs typeface="Segoe UI" panose="020B0502040204020203" pitchFamily="34" charset="0"/>
              </a:rPr>
              <a:t> de 20 </a:t>
            </a:r>
            <a:r>
              <a:rPr lang="es-ES" sz="2000" dirty="0" err="1">
                <a:solidFill>
                  <a:schemeClr val="bg1"/>
                </a:solidFill>
                <a:latin typeface="+mj-lt"/>
                <a:cs typeface="Segoe UI" panose="020B0502040204020203" pitchFamily="34" charset="0"/>
              </a:rPr>
              <a:t>nt</a:t>
            </a:r>
            <a:r>
              <a:rPr lang="es-ES" sz="2000" dirty="0">
                <a:solidFill>
                  <a:schemeClr val="bg1"/>
                </a:solidFill>
                <a:latin typeface="+mj-lt"/>
                <a:cs typeface="Segoe UI" panose="020B0502040204020203" pitchFamily="34" charset="0"/>
              </a:rPr>
              <a:t> </a:t>
            </a:r>
          </a:p>
          <a:p>
            <a:r>
              <a:rPr lang="es-ES" sz="2000" dirty="0">
                <a:solidFill>
                  <a:schemeClr val="bg1"/>
                </a:solidFill>
                <a:latin typeface="+mj-lt"/>
                <a:cs typeface="Segoe UI" panose="020B0502040204020203" pitchFamily="34" charset="0"/>
              </a:rPr>
              <a:t>  (+PFS)</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Particular de </a:t>
            </a:r>
            <a:r>
              <a:rPr lang="es-ES" sz="2000" b="1" dirty="0">
                <a:solidFill>
                  <a:schemeClr val="bg1"/>
                </a:solidFill>
                <a:latin typeface="+mj-lt"/>
                <a:cs typeface="Segoe UI" panose="020B0502040204020203" pitchFamily="34" charset="0"/>
              </a:rPr>
              <a:t>HPV16</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a:t>
            </a:r>
            <a:r>
              <a:rPr lang="es-ES" sz="2000" b="1" dirty="0">
                <a:solidFill>
                  <a:schemeClr val="bg1"/>
                </a:solidFill>
                <a:latin typeface="+mj-lt"/>
                <a:cs typeface="Segoe UI" panose="020B0502040204020203" pitchFamily="34" charset="0"/>
              </a:rPr>
              <a:t>Enlace</a:t>
            </a:r>
            <a:r>
              <a:rPr lang="es-ES" sz="2000" dirty="0">
                <a:solidFill>
                  <a:schemeClr val="bg1"/>
                </a:solidFill>
                <a:latin typeface="+mj-lt"/>
                <a:cs typeface="Segoe UI" panose="020B0502040204020203" pitchFamily="34" charset="0"/>
              </a:rPr>
              <a:t> a CRISPR-RT</a:t>
            </a:r>
          </a:p>
          <a:p>
            <a:endParaRPr lang="es-ES" sz="2000" dirty="0">
              <a:solidFill>
                <a:schemeClr val="bg1"/>
              </a:solidFill>
              <a:latin typeface="+mj-lt"/>
              <a:cs typeface="Segoe UI" panose="020B0502040204020203" pitchFamily="34" charset="0"/>
            </a:endParaRPr>
          </a:p>
        </p:txBody>
      </p:sp>
      <p:sp>
        <p:nvSpPr>
          <p:cNvPr id="12" name="CuadroTexto 11">
            <a:extLst>
              <a:ext uri="{FF2B5EF4-FFF2-40B4-BE49-F238E27FC236}">
                <a16:creationId xmlns:a16="http://schemas.microsoft.com/office/drawing/2014/main" id="{76FC8B22-44D9-4265-A126-DD5158A5540E}"/>
              </a:ext>
            </a:extLst>
          </p:cNvPr>
          <p:cNvSpPr txBox="1"/>
          <p:nvPr/>
        </p:nvSpPr>
        <p:spPr>
          <a:xfrm>
            <a:off x="3468916" y="1828808"/>
            <a:ext cx="4800270" cy="3600986"/>
          </a:xfrm>
          <a:prstGeom prst="rect">
            <a:avLst/>
          </a:prstGeom>
          <a:noFill/>
        </p:spPr>
        <p:txBody>
          <a:bodyPr wrap="square" rtlCol="0">
            <a:spAutoFit/>
          </a:bodyPr>
          <a:lstStyle/>
          <a:p>
            <a:r>
              <a:rPr lang="es-ES" sz="1700" b="1" dirty="0">
                <a:solidFill>
                  <a:srgbClr val="53738C"/>
                </a:solidFill>
                <a:latin typeface="Lucida Console" panose="020B0609040504020204" pitchFamily="49" charset="0"/>
                <a:cs typeface="Segoe UI" panose="020B0502040204020203" pitchFamily="34" charset="0"/>
              </a:rPr>
              <a:t>ID + </a:t>
            </a:r>
            <a:r>
              <a:rPr lang="es-ES" sz="1700" b="1" dirty="0" err="1">
                <a:solidFill>
                  <a:srgbClr val="53738C"/>
                </a:solidFill>
                <a:latin typeface="Lucida Console" panose="020B0609040504020204" pitchFamily="49" charset="0"/>
                <a:cs typeface="Segoe UI" panose="020B0502040204020203" pitchFamily="34" charset="0"/>
              </a:rPr>
              <a:t>Seq</a:t>
            </a:r>
            <a:r>
              <a:rPr lang="es-ES" sz="1700" b="1" dirty="0">
                <a:solidFill>
                  <a:srgbClr val="53738C"/>
                </a:solidFill>
                <a:latin typeface="Lucida Console" panose="020B0609040504020204" pitchFamily="49" charset="0"/>
                <a:cs typeface="Segoe UI" panose="020B0502040204020203" pitchFamily="34" charset="0"/>
              </a:rPr>
              <a:t> (FASTA </a:t>
            </a:r>
            <a:r>
              <a:rPr lang="es-ES" sz="1700" b="1" dirty="0" err="1">
                <a:solidFill>
                  <a:srgbClr val="53738C"/>
                </a:solidFill>
                <a:latin typeface="Lucida Console" panose="020B0609040504020204" pitchFamily="49" charset="0"/>
                <a:cs typeface="Segoe UI" panose="020B0502040204020203" pitchFamily="34" charset="0"/>
              </a:rPr>
              <a:t>format</a:t>
            </a:r>
            <a:r>
              <a:rPr lang="es-ES" sz="1700" b="1" dirty="0">
                <a:solidFill>
                  <a:srgbClr val="53738C"/>
                </a:solidFill>
                <a:latin typeface="Lucida Console" panose="020B0609040504020204" pitchFamily="49" charset="0"/>
                <a:cs typeface="Segoe UI" panose="020B0502040204020203" pitchFamily="34" charset="0"/>
              </a:rPr>
              <a:t>):</a:t>
            </a:r>
          </a:p>
          <a:p>
            <a:endParaRPr lang="es-ES" sz="1700" dirty="0">
              <a:solidFill>
                <a:srgbClr val="53738C"/>
              </a:solidFill>
              <a:latin typeface="Lucida Console" panose="020B0609040504020204" pitchFamily="49" charset="0"/>
              <a:cs typeface="Segoe UI" panose="020B0502040204020203" pitchFamily="34" charset="0"/>
            </a:endParaRPr>
          </a:p>
          <a:p>
            <a:r>
              <a:rPr lang="es-ES" sz="1400" dirty="0">
                <a:solidFill>
                  <a:srgbClr val="53738C"/>
                </a:solidFill>
                <a:latin typeface="Lucida Console" panose="020B0609040504020204" pitchFamily="49" charset="0"/>
                <a:cs typeface="Segoe UI" panose="020B0502040204020203" pitchFamily="34" charset="0"/>
              </a:rPr>
              <a:t>&gt;JN565303.1 Human </a:t>
            </a:r>
            <a:r>
              <a:rPr lang="es-ES" sz="1400" dirty="0" err="1">
                <a:solidFill>
                  <a:srgbClr val="53738C"/>
                </a:solidFill>
                <a:latin typeface="Lucida Console" panose="020B0609040504020204" pitchFamily="49" charset="0"/>
                <a:cs typeface="Segoe UI" panose="020B0502040204020203" pitchFamily="34" charset="0"/>
              </a:rPr>
              <a:t>papillomavirus</a:t>
            </a:r>
            <a:r>
              <a:rPr lang="es-ES" sz="1400" dirty="0">
                <a:solidFill>
                  <a:srgbClr val="53738C"/>
                </a:solidFill>
                <a:latin typeface="Lucida Console" panose="020B0609040504020204" pitchFamily="49" charset="0"/>
                <a:cs typeface="Segoe UI" panose="020B0502040204020203" pitchFamily="34" charset="0"/>
              </a:rPr>
              <a:t> </a:t>
            </a:r>
            <a:r>
              <a:rPr lang="es-ES" sz="1400" dirty="0" err="1">
                <a:solidFill>
                  <a:srgbClr val="53738C"/>
                </a:solidFill>
                <a:latin typeface="Lucida Console" panose="020B0609040504020204" pitchFamily="49" charset="0"/>
                <a:cs typeface="Segoe UI" panose="020B0502040204020203" pitchFamily="34" charset="0"/>
              </a:rPr>
              <a:t>type</a:t>
            </a:r>
            <a:r>
              <a:rPr lang="es-ES" sz="1400" dirty="0">
                <a:solidFill>
                  <a:srgbClr val="53738C"/>
                </a:solidFill>
                <a:latin typeface="Lucida Console" panose="020B0609040504020204" pitchFamily="49" charset="0"/>
                <a:cs typeface="Segoe UI" panose="020B0502040204020203" pitchFamily="34" charset="0"/>
              </a:rPr>
              <a:t> 16 </a:t>
            </a:r>
            <a:r>
              <a:rPr lang="es-ES" sz="1400" dirty="0" err="1">
                <a:solidFill>
                  <a:srgbClr val="53738C"/>
                </a:solidFill>
                <a:latin typeface="Lucida Console" panose="020B0609040504020204" pitchFamily="49" charset="0"/>
                <a:cs typeface="Segoe UI" panose="020B0502040204020203" pitchFamily="34" charset="0"/>
              </a:rPr>
              <a:t>strain</a:t>
            </a:r>
            <a:r>
              <a:rPr lang="es-ES" sz="1400" dirty="0">
                <a:solidFill>
                  <a:srgbClr val="53738C"/>
                </a:solidFill>
                <a:latin typeface="Lucida Console" panose="020B0609040504020204" pitchFamily="49" charset="0"/>
                <a:cs typeface="Segoe UI" panose="020B0502040204020203" pitchFamily="34" charset="0"/>
              </a:rPr>
              <a:t> ZG01-258, complete </a:t>
            </a:r>
            <a:r>
              <a:rPr lang="es-ES" sz="1400" dirty="0" err="1">
                <a:solidFill>
                  <a:srgbClr val="53738C"/>
                </a:solidFill>
                <a:latin typeface="Lucida Console" panose="020B0609040504020204" pitchFamily="49" charset="0"/>
                <a:cs typeface="Segoe UI" panose="020B0502040204020203" pitchFamily="34" charset="0"/>
              </a:rPr>
              <a:t>genome</a:t>
            </a:r>
            <a:r>
              <a:rPr lang="es-ES" sz="1400" dirty="0">
                <a:solidFill>
                  <a:srgbClr val="53738C"/>
                </a:solidFill>
                <a:latin typeface="Lucida Console" panose="020B0609040504020204" pitchFamily="49" charset="0"/>
                <a:cs typeface="Segoe UI" panose="020B0502040204020203" pitchFamily="34" charset="0"/>
              </a:rPr>
              <a:t> </a:t>
            </a:r>
          </a:p>
          <a:p>
            <a:endParaRPr lang="es-ES" sz="1400" dirty="0">
              <a:solidFill>
                <a:srgbClr val="53738C"/>
              </a:solidFill>
              <a:latin typeface="Lucida Console" panose="020B0609040504020204" pitchFamily="49" charset="0"/>
              <a:cs typeface="Segoe UI" panose="020B0502040204020203" pitchFamily="34" charset="0"/>
            </a:endParaRPr>
          </a:p>
          <a:p>
            <a:r>
              <a:rPr lang="es-ES" sz="1400" dirty="0">
                <a:solidFill>
                  <a:srgbClr val="53738C"/>
                </a:solidFill>
                <a:latin typeface="Lucida Console" panose="020B0609040504020204" pitchFamily="49" charset="0"/>
                <a:cs typeface="Segoe UI" panose="020B0502040204020203" pitchFamily="34" charset="0"/>
              </a:rPr>
              <a:t>AAAAAAAAACAGGGGATGCTA</a:t>
            </a:r>
          </a:p>
          <a:p>
            <a:endParaRPr lang="es-ES" sz="2000" b="1" dirty="0">
              <a:solidFill>
                <a:srgbClr val="53738C"/>
              </a:solidFill>
              <a:latin typeface="Lucida Console" panose="020B0609040504020204" pitchFamily="49" charset="0"/>
              <a:cs typeface="Segoe UI" panose="020B0502040204020203" pitchFamily="34" charset="0"/>
            </a:endParaRPr>
          </a:p>
          <a:p>
            <a:r>
              <a:rPr lang="es-ES" sz="1700" b="1" dirty="0">
                <a:solidFill>
                  <a:srgbClr val="53738C"/>
                </a:solidFill>
                <a:latin typeface="Lucida Console" panose="020B0609040504020204" pitchFamily="49" charset="0"/>
                <a:cs typeface="Segoe UI" panose="020B0502040204020203" pitchFamily="34" charset="0"/>
              </a:rPr>
              <a:t>CRISPR-RT link:</a:t>
            </a:r>
          </a:p>
          <a:p>
            <a:endParaRPr lang="es-ES" sz="1700" b="1" dirty="0">
              <a:solidFill>
                <a:srgbClr val="53738C"/>
              </a:solidFill>
              <a:latin typeface="Lucida Console" panose="020B0609040504020204" pitchFamily="49" charset="0"/>
              <a:cs typeface="Segoe UI" panose="020B0502040204020203" pitchFamily="34" charset="0"/>
            </a:endParaRPr>
          </a:p>
          <a:p>
            <a:r>
              <a:rPr lang="en-US" sz="1400" dirty="0">
                <a:solidFill>
                  <a:srgbClr val="53738C"/>
                </a:solidFill>
                <a:latin typeface="Lucida Console" panose="020B0609040504020204" pitchFamily="49" charset="0"/>
                <a:cs typeface="Segoe UI" panose="020B0502040204020203" pitchFamily="34" charset="0"/>
              </a:rPr>
              <a:t>&gt;JN565303.1 Human papillomavirus type 16 strain ZG01-258, complete genome</a:t>
            </a:r>
          </a:p>
          <a:p>
            <a:endParaRPr lang="en-US" sz="1400" dirty="0">
              <a:solidFill>
                <a:srgbClr val="53738C"/>
              </a:solidFill>
              <a:latin typeface="Lucida Console" panose="020B0609040504020204" pitchFamily="49" charset="0"/>
              <a:cs typeface="Segoe UI" panose="020B0502040204020203" pitchFamily="34" charset="0"/>
            </a:endParaRPr>
          </a:p>
          <a:p>
            <a:r>
              <a:rPr lang="en-US" sz="1400" dirty="0">
                <a:solidFill>
                  <a:srgbClr val="53738C"/>
                </a:solidFill>
                <a:latin typeface="Lucida Console" panose="020B0609040504020204" pitchFamily="49" charset="0"/>
                <a:cs typeface="Segoe UI" panose="020B0502040204020203" pitchFamily="34" charset="0"/>
              </a:rPr>
              <a:t>http://bioinfolab.miamioh.edu/CRISPR-RT/proc/crRNA_design.php?seq=AAAAAAAAACAGGGGAUGCUA&amp;gRNA=AAAAAAAAACAGGGGAUGCU&amp;PFS=A</a:t>
            </a:r>
            <a:endParaRPr lang="es-ES" sz="1400" dirty="0">
              <a:solidFill>
                <a:srgbClr val="53738C"/>
              </a:solidFill>
              <a:latin typeface="Lucida Console" panose="020B0609040504020204" pitchFamily="49" charset="0"/>
              <a:cs typeface="Segoe UI" panose="020B0502040204020203" pitchFamily="34" charset="0"/>
            </a:endParaRPr>
          </a:p>
        </p:txBody>
      </p:sp>
      <p:pic>
        <p:nvPicPr>
          <p:cNvPr id="2" name="Imagen 1">
            <a:extLst>
              <a:ext uri="{FF2B5EF4-FFF2-40B4-BE49-F238E27FC236}">
                <a16:creationId xmlns:a16="http://schemas.microsoft.com/office/drawing/2014/main" id="{FCCBB976-0606-44AD-80DC-45927F28249C}"/>
              </a:ext>
            </a:extLst>
          </p:cNvPr>
          <p:cNvPicPr>
            <a:picLocks noChangeAspect="1"/>
          </p:cNvPicPr>
          <p:nvPr/>
        </p:nvPicPr>
        <p:blipFill rotWithShape="1">
          <a:blip r:embed="rId7"/>
          <a:srcRect t="9660" r="50000" b="11471"/>
          <a:stretch/>
        </p:blipFill>
        <p:spPr>
          <a:xfrm>
            <a:off x="8385298" y="1988306"/>
            <a:ext cx="3582148" cy="3176807"/>
          </a:xfrm>
          <a:prstGeom prst="rect">
            <a:avLst/>
          </a:prstGeom>
        </p:spPr>
      </p:pic>
      <p:sp>
        <p:nvSpPr>
          <p:cNvPr id="13" name="CuadroTexto 12">
            <a:extLst>
              <a:ext uri="{FF2B5EF4-FFF2-40B4-BE49-F238E27FC236}">
                <a16:creationId xmlns:a16="http://schemas.microsoft.com/office/drawing/2014/main" id="{202D5B11-5857-4075-9C08-F56932482DC0}"/>
              </a:ext>
            </a:extLst>
          </p:cNvPr>
          <p:cNvSpPr txBox="1"/>
          <p:nvPr/>
        </p:nvSpPr>
        <p:spPr>
          <a:xfrm>
            <a:off x="391884" y="6329978"/>
            <a:ext cx="8189517" cy="461665"/>
          </a:xfrm>
          <a:prstGeom prst="rect">
            <a:avLst/>
          </a:prstGeom>
          <a:noFill/>
        </p:spPr>
        <p:txBody>
          <a:bodyPr wrap="square" rtlCol="0">
            <a:spAutoFit/>
          </a:bodyPr>
          <a:lstStyle/>
          <a:p>
            <a:r>
              <a:rPr lang="es-ES" sz="2400" dirty="0">
                <a:solidFill>
                  <a:schemeClr val="bg1"/>
                </a:solidFill>
                <a:latin typeface="+mj-lt"/>
                <a:cs typeface="Segoe UI" panose="020B0502040204020203" pitchFamily="34" charset="0"/>
              </a:rPr>
              <a:t>Resultado</a:t>
            </a:r>
          </a:p>
        </p:txBody>
      </p:sp>
    </p:spTree>
    <p:extLst>
      <p:ext uri="{BB962C8B-B14F-4D97-AF65-F5344CB8AC3E}">
        <p14:creationId xmlns:p14="http://schemas.microsoft.com/office/powerpoint/2010/main" val="2435545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t d'imatges de crispr wallpaper">
            <a:extLst>
              <a:ext uri="{FF2B5EF4-FFF2-40B4-BE49-F238E27FC236}">
                <a16:creationId xmlns:a16="http://schemas.microsoft.com/office/drawing/2014/main" id="{D1B45534-93DA-4E15-87A0-C83D55910320}"/>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9722" b="73056"/>
          <a:stretch/>
        </p:blipFill>
        <p:spPr bwMode="auto">
          <a:xfrm>
            <a:off x="0" y="0"/>
            <a:ext cx="12192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t d'imatges de crispr wallpaper">
            <a:extLst>
              <a:ext uri="{FF2B5EF4-FFF2-40B4-BE49-F238E27FC236}">
                <a16:creationId xmlns:a16="http://schemas.microsoft.com/office/drawing/2014/main" id="{47E3B764-A126-4926-BCE2-6E609D108F8C}"/>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23557" b="68056"/>
          <a:stretch/>
        </p:blipFill>
        <p:spPr bwMode="auto">
          <a:xfrm>
            <a:off x="0" y="6282813"/>
            <a:ext cx="12192000" cy="57518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E31E624C-AA79-498A-B668-E8A3760A8846}"/>
              </a:ext>
            </a:extLst>
          </p:cNvPr>
          <p:cNvSpPr txBox="1"/>
          <p:nvPr/>
        </p:nvSpPr>
        <p:spPr>
          <a:xfrm>
            <a:off x="337626" y="28130"/>
            <a:ext cx="8201464" cy="1107996"/>
          </a:xfrm>
          <a:prstGeom prst="rect">
            <a:avLst/>
          </a:prstGeom>
          <a:noFill/>
        </p:spPr>
        <p:txBody>
          <a:bodyPr wrap="square" rtlCol="0">
            <a:spAutoFit/>
          </a:bodyPr>
          <a:lstStyle/>
          <a:p>
            <a:r>
              <a:rPr lang="es-ES" sz="2200" i="1" dirty="0">
                <a:solidFill>
                  <a:schemeClr val="bg1"/>
                </a:solidFill>
                <a:latin typeface="+mj-lt"/>
                <a:cs typeface="Segoe UI" panose="020B0502040204020203" pitchFamily="34" charset="0"/>
              </a:rPr>
              <a:t>Desarrollo de una herramienta software de identificación de secuencias patógenas candidatas para el diseño de </a:t>
            </a:r>
            <a:r>
              <a:rPr lang="es-ES" sz="2200" i="1" dirty="0" err="1">
                <a:solidFill>
                  <a:schemeClr val="bg1"/>
                </a:solidFill>
                <a:latin typeface="+mj-lt"/>
                <a:cs typeface="Segoe UI" panose="020B0502040204020203" pitchFamily="34" charset="0"/>
              </a:rPr>
              <a:t>RNAs</a:t>
            </a:r>
            <a:r>
              <a:rPr lang="es-ES" sz="2200" i="1" dirty="0">
                <a:solidFill>
                  <a:schemeClr val="bg1"/>
                </a:solidFill>
                <a:latin typeface="+mj-lt"/>
                <a:cs typeface="Segoe UI" panose="020B0502040204020203" pitchFamily="34" charset="0"/>
              </a:rPr>
              <a:t> guía en el sistema SHERLOCK de diagnóstico. </a:t>
            </a:r>
            <a:endParaRPr lang="es-ES" sz="2200" dirty="0">
              <a:solidFill>
                <a:schemeClr val="bg1"/>
              </a:solidFill>
              <a:latin typeface="+mj-lt"/>
              <a:cs typeface="Segoe UI" panose="020B0502040204020203" pitchFamily="34" charset="0"/>
            </a:endParaRPr>
          </a:p>
        </p:txBody>
      </p:sp>
      <p:sp>
        <p:nvSpPr>
          <p:cNvPr id="5" name="Rectángulo 4">
            <a:extLst>
              <a:ext uri="{FF2B5EF4-FFF2-40B4-BE49-F238E27FC236}">
                <a16:creationId xmlns:a16="http://schemas.microsoft.com/office/drawing/2014/main" id="{F653E14C-4544-4698-84D7-3D818AA5E14D}"/>
              </a:ext>
            </a:extLst>
          </p:cNvPr>
          <p:cNvSpPr/>
          <p:nvPr/>
        </p:nvSpPr>
        <p:spPr>
          <a:xfrm>
            <a:off x="0" y="1181100"/>
            <a:ext cx="3164114" cy="5101712"/>
          </a:xfrm>
          <a:prstGeom prst="rect">
            <a:avLst/>
          </a:prstGeom>
          <a:solidFill>
            <a:srgbClr val="537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 name="Picture 4" descr="Resultat d'imatges de uoc logo">
            <a:extLst>
              <a:ext uri="{FF2B5EF4-FFF2-40B4-BE49-F238E27FC236}">
                <a16:creationId xmlns:a16="http://schemas.microsoft.com/office/drawing/2014/main" id="{E2C5F86C-4FFF-4306-B8E1-F18D00CFDCF2}"/>
              </a:ext>
            </a:extLst>
          </p:cNvPr>
          <p:cNvPicPr>
            <a:picLocks noChangeAspect="1" noChangeArrowheads="1"/>
          </p:cNvPicPr>
          <p:nvPr/>
        </p:nvPicPr>
        <p:blipFill rotWithShape="1">
          <a:blip r:embed="rId4">
            <a:duotone>
              <a:prstClr val="black"/>
              <a:schemeClr val="accent5">
                <a:tint val="45000"/>
                <a:satMod val="400000"/>
              </a:schemeClr>
            </a:duotone>
            <a:extLst>
              <a:ext uri="{BEBA8EAE-BF5A-486C-A8C5-ECC9F3942E4B}">
                <a14:imgProps xmlns:a14="http://schemas.microsoft.com/office/drawing/2010/main">
                  <a14:imgLayer r:embed="rId5">
                    <a14:imgEffect>
                      <a14:saturation sat="95000"/>
                    </a14:imgEffect>
                    <a14:imgEffect>
                      <a14:brightnessContrast bright="10000"/>
                    </a14:imgEffect>
                  </a14:imgLayer>
                </a14:imgProps>
              </a:ext>
              <a:ext uri="{28A0092B-C50C-407E-A947-70E740481C1C}">
                <a14:useLocalDpi xmlns:a14="http://schemas.microsoft.com/office/drawing/2010/main" val="0"/>
              </a:ext>
            </a:extLst>
          </a:blip>
          <a:srcRect t="1" r="56064" b="-5674"/>
          <a:stretch/>
        </p:blipFill>
        <p:spPr bwMode="auto">
          <a:xfrm>
            <a:off x="9802288" y="302956"/>
            <a:ext cx="2052086" cy="57518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54C0E079-6930-420A-9B12-F2AE700E6446}"/>
              </a:ext>
            </a:extLst>
          </p:cNvPr>
          <p:cNvSpPr txBox="1"/>
          <p:nvPr/>
        </p:nvSpPr>
        <p:spPr>
          <a:xfrm>
            <a:off x="10363194" y="6390386"/>
            <a:ext cx="1488139" cy="400110"/>
          </a:xfrm>
          <a:prstGeom prst="rect">
            <a:avLst/>
          </a:prstGeom>
          <a:noFill/>
        </p:spPr>
        <p:txBody>
          <a:bodyPr wrap="square" rtlCol="0">
            <a:spAutoFit/>
          </a:bodyPr>
          <a:lstStyle/>
          <a:p>
            <a:pPr algn="r"/>
            <a:r>
              <a:rPr lang="es-ES" sz="2000" b="1" i="1" dirty="0">
                <a:solidFill>
                  <a:srgbClr val="53738C"/>
                </a:solidFill>
                <a:latin typeface="+mj-lt"/>
              </a:rPr>
              <a:t>16</a:t>
            </a:r>
          </a:p>
        </p:txBody>
      </p:sp>
      <p:pic>
        <p:nvPicPr>
          <p:cNvPr id="12290" name="Picture 2" descr="Resultat d'imatges de sherlock crispr">
            <a:extLst>
              <a:ext uri="{FF2B5EF4-FFF2-40B4-BE49-F238E27FC236}">
                <a16:creationId xmlns:a16="http://schemas.microsoft.com/office/drawing/2014/main" id="{AD81C873-B135-4364-9EF9-7AE6DB843E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8141" y="1309884"/>
            <a:ext cx="8699831" cy="4134834"/>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4C2DED26-EDF3-46BC-8780-CC980FB29C26}"/>
              </a:ext>
            </a:extLst>
          </p:cNvPr>
          <p:cNvSpPr txBox="1"/>
          <p:nvPr/>
        </p:nvSpPr>
        <p:spPr>
          <a:xfrm>
            <a:off x="3862507" y="5359186"/>
            <a:ext cx="8126293" cy="907941"/>
          </a:xfrm>
          <a:prstGeom prst="rect">
            <a:avLst/>
          </a:prstGeom>
          <a:noFill/>
        </p:spPr>
        <p:txBody>
          <a:bodyPr wrap="square" rtlCol="0">
            <a:spAutoFit/>
          </a:bodyPr>
          <a:lstStyle/>
          <a:p>
            <a:endParaRPr lang="es-ES" sz="1400" dirty="0">
              <a:solidFill>
                <a:srgbClr val="53738C"/>
              </a:solidFill>
            </a:endParaRPr>
          </a:p>
          <a:p>
            <a:r>
              <a:rPr lang="es-ES" sz="1400" dirty="0" err="1">
                <a:solidFill>
                  <a:srgbClr val="53738C"/>
                </a:solidFill>
              </a:rPr>
              <a:t>McDade</a:t>
            </a:r>
            <a:r>
              <a:rPr lang="es-ES" sz="1400" dirty="0">
                <a:solidFill>
                  <a:srgbClr val="53738C"/>
                </a:solidFill>
              </a:rPr>
              <a:t>, J. (2018). </a:t>
            </a:r>
            <a:r>
              <a:rPr lang="es-ES" sz="1400" i="1" dirty="0">
                <a:solidFill>
                  <a:srgbClr val="53738C"/>
                </a:solidFill>
              </a:rPr>
              <a:t>CRISPR 101: </a:t>
            </a:r>
            <a:r>
              <a:rPr lang="es-ES" sz="1400" i="1" dirty="0" err="1">
                <a:solidFill>
                  <a:srgbClr val="53738C"/>
                </a:solidFill>
              </a:rPr>
              <a:t>Targeting</a:t>
            </a:r>
            <a:r>
              <a:rPr lang="es-ES" sz="1400" i="1" dirty="0">
                <a:solidFill>
                  <a:srgbClr val="53738C"/>
                </a:solidFill>
              </a:rPr>
              <a:t> RNA </a:t>
            </a:r>
            <a:r>
              <a:rPr lang="es-ES" sz="1400" i="1" dirty="0" err="1">
                <a:solidFill>
                  <a:srgbClr val="53738C"/>
                </a:solidFill>
              </a:rPr>
              <a:t>with</a:t>
            </a:r>
            <a:r>
              <a:rPr lang="es-ES" sz="1400" i="1" dirty="0">
                <a:solidFill>
                  <a:srgbClr val="53738C"/>
                </a:solidFill>
              </a:rPr>
              <a:t> Cas13a (C2c2)</a:t>
            </a:r>
            <a:r>
              <a:rPr lang="es-ES" sz="1400" dirty="0">
                <a:solidFill>
                  <a:srgbClr val="53738C"/>
                </a:solidFill>
              </a:rPr>
              <a:t>. [online] Blog.addgene.org. </a:t>
            </a:r>
            <a:r>
              <a:rPr lang="es-ES" sz="1400" dirty="0" err="1">
                <a:solidFill>
                  <a:srgbClr val="53738C"/>
                </a:solidFill>
              </a:rPr>
              <a:t>Available</a:t>
            </a:r>
            <a:r>
              <a:rPr lang="es-ES" sz="1400" dirty="0">
                <a:solidFill>
                  <a:srgbClr val="53738C"/>
                </a:solidFill>
              </a:rPr>
              <a:t> at: http://blog.addgene.org/crispr-101-targeting-rna-with-cas13a-c2c2 [</a:t>
            </a:r>
            <a:r>
              <a:rPr lang="es-ES" sz="1400" dirty="0" err="1">
                <a:solidFill>
                  <a:srgbClr val="53738C"/>
                </a:solidFill>
              </a:rPr>
              <a:t>Accessed</a:t>
            </a:r>
            <a:r>
              <a:rPr lang="es-ES" sz="1400" dirty="0">
                <a:solidFill>
                  <a:srgbClr val="53738C"/>
                </a:solidFill>
              </a:rPr>
              <a:t> 5 Mar. 2018] </a:t>
            </a:r>
          </a:p>
          <a:p>
            <a:pPr algn="just"/>
            <a:endParaRPr lang="es-ES" sz="1100" dirty="0">
              <a:solidFill>
                <a:srgbClr val="53738C"/>
              </a:solidFill>
              <a:latin typeface="+mj-lt"/>
            </a:endParaRPr>
          </a:p>
        </p:txBody>
      </p:sp>
      <p:sp>
        <p:nvSpPr>
          <p:cNvPr id="13" name="CuadroTexto 12">
            <a:extLst>
              <a:ext uri="{FF2B5EF4-FFF2-40B4-BE49-F238E27FC236}">
                <a16:creationId xmlns:a16="http://schemas.microsoft.com/office/drawing/2014/main" id="{B51E6B59-FAA6-4801-A228-FB33FA8E2B69}"/>
              </a:ext>
            </a:extLst>
          </p:cNvPr>
          <p:cNvSpPr txBox="1"/>
          <p:nvPr/>
        </p:nvSpPr>
        <p:spPr>
          <a:xfrm>
            <a:off x="337626" y="1888564"/>
            <a:ext cx="2387645" cy="4093428"/>
          </a:xfrm>
          <a:prstGeom prst="rect">
            <a:avLst/>
          </a:prstGeom>
          <a:noFill/>
        </p:spPr>
        <p:txBody>
          <a:bodyPr wrap="square" rtlCol="0">
            <a:spAutoFit/>
          </a:bodyPr>
          <a:lstStyle/>
          <a:p>
            <a:r>
              <a:rPr lang="es-ES" sz="2000" dirty="0">
                <a:solidFill>
                  <a:schemeClr val="bg1"/>
                </a:solidFill>
                <a:latin typeface="+mj-lt"/>
                <a:cs typeface="Segoe UI" panose="020B0502040204020203" pitchFamily="34" charset="0"/>
              </a:rPr>
              <a:t>- </a:t>
            </a:r>
            <a:r>
              <a:rPr lang="es-ES" sz="2000" b="1" dirty="0">
                <a:solidFill>
                  <a:schemeClr val="bg1"/>
                </a:solidFill>
                <a:latin typeface="+mj-lt"/>
                <a:cs typeface="Segoe UI" panose="020B0502040204020203" pitchFamily="34" charset="0"/>
              </a:rPr>
              <a:t>Síntesis</a:t>
            </a:r>
            <a:r>
              <a:rPr lang="es-ES" sz="2000" dirty="0">
                <a:solidFill>
                  <a:schemeClr val="bg1"/>
                </a:solidFill>
                <a:latin typeface="+mj-lt"/>
                <a:cs typeface="Segoe UI" panose="020B0502040204020203" pitchFamily="34" charset="0"/>
              </a:rPr>
              <a:t> de </a:t>
            </a:r>
            <a:r>
              <a:rPr lang="es-ES" sz="2000" dirty="0" err="1">
                <a:solidFill>
                  <a:schemeClr val="bg1"/>
                </a:solidFill>
                <a:latin typeface="+mj-lt"/>
                <a:cs typeface="Segoe UI" panose="020B0502040204020203" pitchFamily="34" charset="0"/>
              </a:rPr>
              <a:t>crRNA</a:t>
            </a:r>
            <a:r>
              <a:rPr lang="es-ES" sz="2000" dirty="0">
                <a:solidFill>
                  <a:schemeClr val="bg1"/>
                </a:solidFill>
                <a:latin typeface="+mj-lt"/>
                <a:cs typeface="Segoe UI" panose="020B0502040204020203" pitchFamily="34" charset="0"/>
              </a:rPr>
              <a:t> </a:t>
            </a:r>
          </a:p>
          <a:p>
            <a:r>
              <a:rPr lang="es-ES" sz="2000" dirty="0">
                <a:solidFill>
                  <a:schemeClr val="bg1"/>
                </a:solidFill>
                <a:latin typeface="+mj-lt"/>
                <a:cs typeface="Segoe UI" panose="020B0502040204020203" pitchFamily="34" charset="0"/>
              </a:rPr>
              <a:t>  con la secuencia </a:t>
            </a:r>
          </a:p>
          <a:p>
            <a:r>
              <a:rPr lang="es-ES" sz="2000" dirty="0">
                <a:solidFill>
                  <a:schemeClr val="bg1"/>
                </a:solidFill>
                <a:latin typeface="+mj-lt"/>
                <a:cs typeface="Segoe UI" panose="020B0502040204020203" pitchFamily="34" charset="0"/>
              </a:rPr>
              <a:t>  obtenida</a:t>
            </a:r>
          </a:p>
          <a:p>
            <a:endParaRPr lang="es-ES" sz="2000" b="1"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a:t>
            </a:r>
            <a:r>
              <a:rPr lang="es-ES" sz="2000" b="1" dirty="0">
                <a:solidFill>
                  <a:schemeClr val="bg1"/>
                </a:solidFill>
                <a:latin typeface="+mj-lt"/>
                <a:cs typeface="Segoe UI" panose="020B0502040204020203" pitchFamily="34" charset="0"/>
              </a:rPr>
              <a:t>Cas13a</a:t>
            </a:r>
            <a:r>
              <a:rPr lang="es-ES" sz="2000" dirty="0">
                <a:solidFill>
                  <a:schemeClr val="bg1"/>
                </a:solidFill>
                <a:latin typeface="+mj-lt"/>
                <a:cs typeface="Segoe UI" panose="020B0502040204020203" pitchFamily="34" charset="0"/>
              </a:rPr>
              <a:t> + </a:t>
            </a:r>
            <a:r>
              <a:rPr lang="es-ES" sz="2000" b="1" dirty="0" err="1">
                <a:solidFill>
                  <a:schemeClr val="bg1"/>
                </a:solidFill>
                <a:latin typeface="+mj-lt"/>
                <a:cs typeface="Segoe UI" panose="020B0502040204020203" pitchFamily="34" charset="0"/>
              </a:rPr>
              <a:t>crRNA</a:t>
            </a:r>
            <a:r>
              <a:rPr lang="es-ES" sz="2000" dirty="0">
                <a:solidFill>
                  <a:schemeClr val="bg1"/>
                </a:solidFill>
                <a:latin typeface="+mj-lt"/>
                <a:cs typeface="Segoe UI" panose="020B0502040204020203" pitchFamily="34" charset="0"/>
              </a:rPr>
              <a:t> + </a:t>
            </a:r>
          </a:p>
          <a:p>
            <a:r>
              <a:rPr lang="es-ES" sz="2000" b="1" i="1" dirty="0">
                <a:solidFill>
                  <a:schemeClr val="bg1"/>
                </a:solidFill>
                <a:latin typeface="+mj-lt"/>
                <a:cs typeface="Segoe UI" panose="020B0502040204020203" pitchFamily="34" charset="0"/>
              </a:rPr>
              <a:t>  </a:t>
            </a:r>
            <a:r>
              <a:rPr lang="es-ES" sz="2000" b="1" i="1" dirty="0" err="1">
                <a:solidFill>
                  <a:schemeClr val="bg1"/>
                </a:solidFill>
                <a:latin typeface="+mj-lt"/>
                <a:cs typeface="Segoe UI" panose="020B0502040204020203" pitchFamily="34" charset="0"/>
              </a:rPr>
              <a:t>beacons</a:t>
            </a:r>
            <a:endParaRPr lang="es-ES" sz="2000" b="1" i="1" dirty="0">
              <a:solidFill>
                <a:schemeClr val="bg1"/>
              </a:solidFill>
              <a:latin typeface="+mj-lt"/>
              <a:cs typeface="Segoe UI" panose="020B0502040204020203" pitchFamily="34" charset="0"/>
            </a:endParaRPr>
          </a:p>
          <a:p>
            <a:endParaRPr lang="es-ES" sz="2000" i="1"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a:t>
            </a:r>
            <a:r>
              <a:rPr lang="es-ES" sz="2000" b="1" dirty="0">
                <a:solidFill>
                  <a:schemeClr val="bg1"/>
                </a:solidFill>
                <a:latin typeface="+mj-lt"/>
                <a:cs typeface="Segoe UI" panose="020B0502040204020203" pitchFamily="34" charset="0"/>
              </a:rPr>
              <a:t>Muestra</a:t>
            </a:r>
            <a:r>
              <a:rPr lang="es-ES" sz="2000" dirty="0">
                <a:solidFill>
                  <a:schemeClr val="bg1"/>
                </a:solidFill>
                <a:latin typeface="+mj-lt"/>
                <a:cs typeface="Segoe UI" panose="020B0502040204020203" pitchFamily="34" charset="0"/>
              </a:rPr>
              <a:t> biológica</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Detección </a:t>
            </a:r>
            <a:r>
              <a:rPr lang="es-ES" sz="2000" b="1" dirty="0">
                <a:solidFill>
                  <a:schemeClr val="bg1"/>
                </a:solidFill>
                <a:latin typeface="+mj-lt"/>
                <a:cs typeface="Segoe UI" panose="020B0502040204020203" pitchFamily="34" charset="0"/>
              </a:rPr>
              <a:t>cepa </a:t>
            </a:r>
          </a:p>
          <a:p>
            <a:r>
              <a:rPr lang="es-ES" sz="2000" b="1" dirty="0">
                <a:solidFill>
                  <a:schemeClr val="bg1"/>
                </a:solidFill>
                <a:latin typeface="+mj-lt"/>
                <a:cs typeface="Segoe UI" panose="020B0502040204020203" pitchFamily="34" charset="0"/>
              </a:rPr>
              <a:t>  oncogénica</a:t>
            </a:r>
          </a:p>
          <a:p>
            <a:endParaRPr lang="es-ES" sz="2000" i="1" dirty="0">
              <a:solidFill>
                <a:schemeClr val="bg1"/>
              </a:solidFill>
              <a:latin typeface="+mj-lt"/>
              <a:cs typeface="Segoe UI" panose="020B0502040204020203" pitchFamily="34" charset="0"/>
            </a:endParaRPr>
          </a:p>
          <a:p>
            <a:endParaRPr lang="es-ES" sz="2000" i="1" dirty="0">
              <a:solidFill>
                <a:schemeClr val="bg1"/>
              </a:solidFill>
              <a:latin typeface="+mj-lt"/>
              <a:cs typeface="Segoe UI" panose="020B0502040204020203" pitchFamily="34" charset="0"/>
            </a:endParaRPr>
          </a:p>
        </p:txBody>
      </p:sp>
      <p:sp>
        <p:nvSpPr>
          <p:cNvPr id="12" name="CuadroTexto 11">
            <a:extLst>
              <a:ext uri="{FF2B5EF4-FFF2-40B4-BE49-F238E27FC236}">
                <a16:creationId xmlns:a16="http://schemas.microsoft.com/office/drawing/2014/main" id="{5F1C06F1-8E14-4707-85AE-E02C36E771F4}"/>
              </a:ext>
            </a:extLst>
          </p:cNvPr>
          <p:cNvSpPr txBox="1"/>
          <p:nvPr/>
        </p:nvSpPr>
        <p:spPr>
          <a:xfrm>
            <a:off x="391884" y="6329978"/>
            <a:ext cx="8189517" cy="461665"/>
          </a:xfrm>
          <a:prstGeom prst="rect">
            <a:avLst/>
          </a:prstGeom>
          <a:noFill/>
        </p:spPr>
        <p:txBody>
          <a:bodyPr wrap="square" rtlCol="0">
            <a:spAutoFit/>
          </a:bodyPr>
          <a:lstStyle/>
          <a:p>
            <a:r>
              <a:rPr lang="es-ES" sz="2400" dirty="0">
                <a:solidFill>
                  <a:schemeClr val="bg1"/>
                </a:solidFill>
                <a:latin typeface="+mj-lt"/>
                <a:cs typeface="Segoe UI" panose="020B0502040204020203" pitchFamily="34" charset="0"/>
              </a:rPr>
              <a:t>Aplicación</a:t>
            </a:r>
          </a:p>
        </p:txBody>
      </p:sp>
    </p:spTree>
    <p:extLst>
      <p:ext uri="{BB962C8B-B14F-4D97-AF65-F5344CB8AC3E}">
        <p14:creationId xmlns:p14="http://schemas.microsoft.com/office/powerpoint/2010/main" val="4097346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t d'imatges de crispr wallpaper">
            <a:extLst>
              <a:ext uri="{FF2B5EF4-FFF2-40B4-BE49-F238E27FC236}">
                <a16:creationId xmlns:a16="http://schemas.microsoft.com/office/drawing/2014/main" id="{D1B45534-93DA-4E15-87A0-C83D55910320}"/>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9722" b="73056"/>
          <a:stretch/>
        </p:blipFill>
        <p:spPr bwMode="auto">
          <a:xfrm>
            <a:off x="0" y="0"/>
            <a:ext cx="12192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t d'imatges de crispr wallpaper">
            <a:extLst>
              <a:ext uri="{FF2B5EF4-FFF2-40B4-BE49-F238E27FC236}">
                <a16:creationId xmlns:a16="http://schemas.microsoft.com/office/drawing/2014/main" id="{47E3B764-A126-4926-BCE2-6E609D108F8C}"/>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23557" b="68056"/>
          <a:stretch/>
        </p:blipFill>
        <p:spPr bwMode="auto">
          <a:xfrm>
            <a:off x="0" y="6282813"/>
            <a:ext cx="12192000" cy="57518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E31E624C-AA79-498A-B668-E8A3760A8846}"/>
              </a:ext>
            </a:extLst>
          </p:cNvPr>
          <p:cNvSpPr txBox="1"/>
          <p:nvPr/>
        </p:nvSpPr>
        <p:spPr>
          <a:xfrm>
            <a:off x="337626" y="28130"/>
            <a:ext cx="8201464" cy="1107996"/>
          </a:xfrm>
          <a:prstGeom prst="rect">
            <a:avLst/>
          </a:prstGeom>
          <a:noFill/>
        </p:spPr>
        <p:txBody>
          <a:bodyPr wrap="square" rtlCol="0">
            <a:spAutoFit/>
          </a:bodyPr>
          <a:lstStyle/>
          <a:p>
            <a:r>
              <a:rPr lang="es-ES" sz="2200" i="1" dirty="0">
                <a:solidFill>
                  <a:schemeClr val="bg1"/>
                </a:solidFill>
                <a:latin typeface="+mj-lt"/>
                <a:cs typeface="Segoe UI" panose="020B0502040204020203" pitchFamily="34" charset="0"/>
              </a:rPr>
              <a:t>Desarrollo de una herramienta software de identificación de secuencias patógenas candidatas para el diseño de </a:t>
            </a:r>
            <a:r>
              <a:rPr lang="es-ES" sz="2200" i="1" dirty="0" err="1">
                <a:solidFill>
                  <a:schemeClr val="bg1"/>
                </a:solidFill>
                <a:latin typeface="+mj-lt"/>
                <a:cs typeface="Segoe UI" panose="020B0502040204020203" pitchFamily="34" charset="0"/>
              </a:rPr>
              <a:t>RNAs</a:t>
            </a:r>
            <a:r>
              <a:rPr lang="es-ES" sz="2200" i="1" dirty="0">
                <a:solidFill>
                  <a:schemeClr val="bg1"/>
                </a:solidFill>
                <a:latin typeface="+mj-lt"/>
                <a:cs typeface="Segoe UI" panose="020B0502040204020203" pitchFamily="34" charset="0"/>
              </a:rPr>
              <a:t> guía en el sistema SHERLOCK de diagnóstico. </a:t>
            </a:r>
            <a:endParaRPr lang="es-ES" sz="2200" dirty="0">
              <a:solidFill>
                <a:schemeClr val="bg1"/>
              </a:solidFill>
              <a:latin typeface="+mj-lt"/>
              <a:cs typeface="Segoe UI" panose="020B0502040204020203" pitchFamily="34" charset="0"/>
            </a:endParaRPr>
          </a:p>
        </p:txBody>
      </p:sp>
      <p:sp>
        <p:nvSpPr>
          <p:cNvPr id="5" name="Rectángulo 4">
            <a:extLst>
              <a:ext uri="{FF2B5EF4-FFF2-40B4-BE49-F238E27FC236}">
                <a16:creationId xmlns:a16="http://schemas.microsoft.com/office/drawing/2014/main" id="{F653E14C-4544-4698-84D7-3D818AA5E14D}"/>
              </a:ext>
            </a:extLst>
          </p:cNvPr>
          <p:cNvSpPr/>
          <p:nvPr/>
        </p:nvSpPr>
        <p:spPr>
          <a:xfrm>
            <a:off x="0" y="1181100"/>
            <a:ext cx="3164114" cy="5101712"/>
          </a:xfrm>
          <a:prstGeom prst="rect">
            <a:avLst/>
          </a:prstGeom>
          <a:solidFill>
            <a:srgbClr val="537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 name="Picture 4" descr="Resultat d'imatges de uoc logo">
            <a:extLst>
              <a:ext uri="{FF2B5EF4-FFF2-40B4-BE49-F238E27FC236}">
                <a16:creationId xmlns:a16="http://schemas.microsoft.com/office/drawing/2014/main" id="{E2C5F86C-4FFF-4306-B8E1-F18D00CFDCF2}"/>
              </a:ext>
            </a:extLst>
          </p:cNvPr>
          <p:cNvPicPr>
            <a:picLocks noChangeAspect="1" noChangeArrowheads="1"/>
          </p:cNvPicPr>
          <p:nvPr/>
        </p:nvPicPr>
        <p:blipFill rotWithShape="1">
          <a:blip r:embed="rId4">
            <a:duotone>
              <a:prstClr val="black"/>
              <a:schemeClr val="accent5">
                <a:tint val="45000"/>
                <a:satMod val="400000"/>
              </a:schemeClr>
            </a:duotone>
            <a:extLst>
              <a:ext uri="{BEBA8EAE-BF5A-486C-A8C5-ECC9F3942E4B}">
                <a14:imgProps xmlns:a14="http://schemas.microsoft.com/office/drawing/2010/main">
                  <a14:imgLayer r:embed="rId5">
                    <a14:imgEffect>
                      <a14:saturation sat="95000"/>
                    </a14:imgEffect>
                    <a14:imgEffect>
                      <a14:brightnessContrast bright="10000"/>
                    </a14:imgEffect>
                  </a14:imgLayer>
                </a14:imgProps>
              </a:ext>
              <a:ext uri="{28A0092B-C50C-407E-A947-70E740481C1C}">
                <a14:useLocalDpi xmlns:a14="http://schemas.microsoft.com/office/drawing/2010/main" val="0"/>
              </a:ext>
            </a:extLst>
          </a:blip>
          <a:srcRect t="1" r="56064" b="-5674"/>
          <a:stretch/>
        </p:blipFill>
        <p:spPr bwMode="auto">
          <a:xfrm>
            <a:off x="9802288" y="302956"/>
            <a:ext cx="2052086" cy="575187"/>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0657910E-1E90-4AF9-B4C9-8FDEAFA1DF9B}"/>
              </a:ext>
            </a:extLst>
          </p:cNvPr>
          <p:cNvSpPr txBox="1"/>
          <p:nvPr/>
        </p:nvSpPr>
        <p:spPr>
          <a:xfrm>
            <a:off x="337626" y="1434353"/>
            <a:ext cx="2387645" cy="5016758"/>
          </a:xfrm>
          <a:prstGeom prst="rect">
            <a:avLst/>
          </a:prstGeom>
          <a:noFill/>
        </p:spPr>
        <p:txBody>
          <a:bodyPr wrap="square" rtlCol="0">
            <a:spAutoFit/>
          </a:bodyPr>
          <a:lstStyle/>
          <a:p>
            <a:r>
              <a:rPr lang="es-ES" sz="2000" b="1" dirty="0">
                <a:solidFill>
                  <a:schemeClr val="bg1"/>
                </a:solidFill>
                <a:latin typeface="+mj-lt"/>
                <a:cs typeface="Segoe UI" panose="020B0502040204020203" pitchFamily="34" charset="0"/>
              </a:rPr>
              <a:t>- Rapidez</a:t>
            </a:r>
          </a:p>
          <a:p>
            <a:endParaRPr lang="es-ES" sz="2000" b="1" dirty="0">
              <a:solidFill>
                <a:schemeClr val="bg1"/>
              </a:solidFill>
              <a:latin typeface="+mj-lt"/>
              <a:cs typeface="Segoe UI" panose="020B0502040204020203" pitchFamily="34" charset="0"/>
            </a:endParaRPr>
          </a:p>
          <a:p>
            <a:r>
              <a:rPr lang="es-ES" sz="2000" b="1" dirty="0">
                <a:solidFill>
                  <a:schemeClr val="bg1"/>
                </a:solidFill>
                <a:latin typeface="+mj-lt"/>
                <a:cs typeface="Segoe UI" panose="020B0502040204020203" pitchFamily="34" charset="0"/>
              </a:rPr>
              <a:t>- Precisión</a:t>
            </a:r>
          </a:p>
          <a:p>
            <a:endParaRPr lang="es-ES" sz="2000" b="1" dirty="0">
              <a:solidFill>
                <a:schemeClr val="bg1"/>
              </a:solidFill>
              <a:latin typeface="+mj-lt"/>
              <a:cs typeface="Segoe UI" panose="020B0502040204020203" pitchFamily="34" charset="0"/>
            </a:endParaRPr>
          </a:p>
          <a:p>
            <a:r>
              <a:rPr lang="es-ES" sz="2000" b="1" dirty="0">
                <a:solidFill>
                  <a:schemeClr val="bg1"/>
                </a:solidFill>
                <a:latin typeface="+mj-lt"/>
                <a:cs typeface="Segoe UI" panose="020B0502040204020203" pitchFamily="34" charset="0"/>
              </a:rPr>
              <a:t>- Bajo coste</a:t>
            </a:r>
          </a:p>
          <a:p>
            <a:endParaRPr lang="es-ES" sz="2000" b="1" dirty="0">
              <a:solidFill>
                <a:schemeClr val="bg1"/>
              </a:solidFill>
              <a:latin typeface="+mj-lt"/>
              <a:cs typeface="Segoe UI" panose="020B0502040204020203" pitchFamily="34" charset="0"/>
            </a:endParaRPr>
          </a:p>
          <a:p>
            <a:r>
              <a:rPr lang="es-ES" sz="2000" b="1" dirty="0">
                <a:solidFill>
                  <a:schemeClr val="bg1"/>
                </a:solidFill>
                <a:latin typeface="+mj-lt"/>
                <a:cs typeface="Segoe UI" panose="020B0502040204020203" pitchFamily="34" charset="0"/>
              </a:rPr>
              <a:t>- Sencillez</a:t>
            </a:r>
          </a:p>
          <a:p>
            <a:endParaRPr lang="es-ES" sz="2000" b="1" dirty="0">
              <a:solidFill>
                <a:schemeClr val="bg1"/>
              </a:solidFill>
              <a:latin typeface="+mj-lt"/>
              <a:cs typeface="Segoe UI" panose="020B0502040204020203" pitchFamily="34" charset="0"/>
            </a:endParaRPr>
          </a:p>
          <a:p>
            <a:r>
              <a:rPr lang="es-ES" sz="2000" b="1" dirty="0">
                <a:solidFill>
                  <a:schemeClr val="bg1"/>
                </a:solidFill>
                <a:latin typeface="+mj-lt"/>
                <a:cs typeface="Segoe UI" panose="020B0502040204020203" pitchFamily="34" charset="0"/>
              </a:rPr>
              <a:t>- Máxima </a:t>
            </a:r>
          </a:p>
          <a:p>
            <a:r>
              <a:rPr lang="es-ES" sz="2000" b="1" dirty="0">
                <a:solidFill>
                  <a:schemeClr val="bg1"/>
                </a:solidFill>
                <a:latin typeface="+mj-lt"/>
                <a:cs typeface="Segoe UI" panose="020B0502040204020203" pitchFamily="34" charset="0"/>
              </a:rPr>
              <a:t>  especificidad</a:t>
            </a:r>
          </a:p>
          <a:p>
            <a:endParaRPr lang="es-ES" sz="2000" b="1" dirty="0">
              <a:solidFill>
                <a:schemeClr val="bg1"/>
              </a:solidFill>
              <a:latin typeface="+mj-lt"/>
              <a:cs typeface="Segoe UI" panose="020B0502040204020203" pitchFamily="34" charset="0"/>
            </a:endParaRPr>
          </a:p>
          <a:p>
            <a:r>
              <a:rPr lang="es-ES" sz="2000" b="1" dirty="0">
                <a:solidFill>
                  <a:schemeClr val="bg1"/>
                </a:solidFill>
                <a:latin typeface="+mj-lt"/>
                <a:cs typeface="Segoe UI" panose="020B0502040204020203" pitchFamily="34" charset="0"/>
              </a:rPr>
              <a:t>- Mínimo error</a:t>
            </a:r>
          </a:p>
          <a:p>
            <a:endParaRPr lang="es-ES" sz="2000" b="1" dirty="0">
              <a:solidFill>
                <a:schemeClr val="bg1"/>
              </a:solidFill>
              <a:latin typeface="+mj-lt"/>
              <a:cs typeface="Segoe UI" panose="020B0502040204020203" pitchFamily="34" charset="0"/>
            </a:endParaRPr>
          </a:p>
          <a:p>
            <a:r>
              <a:rPr lang="es-ES" sz="2000" b="1" dirty="0">
                <a:solidFill>
                  <a:schemeClr val="bg1"/>
                </a:solidFill>
                <a:latin typeface="+mj-lt"/>
                <a:cs typeface="Segoe UI" panose="020B0502040204020203" pitchFamily="34" charset="0"/>
              </a:rPr>
              <a:t>- </a:t>
            </a:r>
            <a:r>
              <a:rPr lang="es-ES" sz="2000" b="1" i="1" dirty="0">
                <a:solidFill>
                  <a:schemeClr val="bg1"/>
                </a:solidFill>
                <a:latin typeface="+mj-lt"/>
                <a:cs typeface="Segoe UI" panose="020B0502040204020203" pitchFamily="34" charset="0"/>
              </a:rPr>
              <a:t>Point </a:t>
            </a:r>
            <a:r>
              <a:rPr lang="es-ES" sz="2000" b="1" i="1" dirty="0" err="1">
                <a:solidFill>
                  <a:schemeClr val="bg1"/>
                </a:solidFill>
                <a:latin typeface="+mj-lt"/>
                <a:cs typeface="Segoe UI" panose="020B0502040204020203" pitchFamily="34" charset="0"/>
              </a:rPr>
              <a:t>of</a:t>
            </a:r>
            <a:r>
              <a:rPr lang="es-ES" sz="2000" b="1" i="1" dirty="0">
                <a:solidFill>
                  <a:schemeClr val="bg1"/>
                </a:solidFill>
                <a:latin typeface="+mj-lt"/>
                <a:cs typeface="Segoe UI" panose="020B0502040204020203" pitchFamily="34" charset="0"/>
              </a:rPr>
              <a:t> </a:t>
            </a:r>
            <a:r>
              <a:rPr lang="es-ES" sz="2000" b="1" i="1" dirty="0" err="1">
                <a:solidFill>
                  <a:schemeClr val="bg1"/>
                </a:solidFill>
                <a:latin typeface="+mj-lt"/>
                <a:cs typeface="Segoe UI" panose="020B0502040204020203" pitchFamily="34" charset="0"/>
              </a:rPr>
              <a:t>Care</a:t>
            </a:r>
            <a:endParaRPr lang="es-ES" sz="2000" b="1" dirty="0">
              <a:solidFill>
                <a:schemeClr val="bg1"/>
              </a:solidFill>
              <a:latin typeface="+mj-lt"/>
              <a:cs typeface="Segoe UI" panose="020B0502040204020203" pitchFamily="34" charset="0"/>
            </a:endParaRPr>
          </a:p>
          <a:p>
            <a:endParaRPr lang="es-ES" sz="2000" b="1" dirty="0">
              <a:solidFill>
                <a:schemeClr val="bg1"/>
              </a:solidFill>
              <a:latin typeface="+mj-lt"/>
              <a:cs typeface="Segoe UI" panose="020B0502040204020203" pitchFamily="34" charset="0"/>
            </a:endParaRPr>
          </a:p>
          <a:p>
            <a:endParaRPr lang="es-ES" sz="2000" b="1" dirty="0">
              <a:solidFill>
                <a:schemeClr val="bg1"/>
              </a:solidFill>
              <a:latin typeface="+mj-lt"/>
              <a:cs typeface="Segoe UI" panose="020B0502040204020203" pitchFamily="34" charset="0"/>
            </a:endParaRPr>
          </a:p>
        </p:txBody>
      </p:sp>
      <p:sp>
        <p:nvSpPr>
          <p:cNvPr id="8" name="CuadroTexto 7">
            <a:extLst>
              <a:ext uri="{FF2B5EF4-FFF2-40B4-BE49-F238E27FC236}">
                <a16:creationId xmlns:a16="http://schemas.microsoft.com/office/drawing/2014/main" id="{DE74E2A6-FC57-4313-80F8-D82217EFFC79}"/>
              </a:ext>
            </a:extLst>
          </p:cNvPr>
          <p:cNvSpPr txBox="1"/>
          <p:nvPr/>
        </p:nvSpPr>
        <p:spPr>
          <a:xfrm>
            <a:off x="10363194" y="6390386"/>
            <a:ext cx="1488139" cy="400110"/>
          </a:xfrm>
          <a:prstGeom prst="rect">
            <a:avLst/>
          </a:prstGeom>
          <a:noFill/>
        </p:spPr>
        <p:txBody>
          <a:bodyPr wrap="square" rtlCol="0">
            <a:spAutoFit/>
          </a:bodyPr>
          <a:lstStyle/>
          <a:p>
            <a:pPr algn="r"/>
            <a:r>
              <a:rPr lang="es-ES" sz="2000" b="1" i="1" dirty="0">
                <a:solidFill>
                  <a:srgbClr val="53738C"/>
                </a:solidFill>
                <a:latin typeface="+mj-lt"/>
              </a:rPr>
              <a:t>17</a:t>
            </a:r>
          </a:p>
        </p:txBody>
      </p:sp>
      <p:pic>
        <p:nvPicPr>
          <p:cNvPr id="11266" name="Picture 2" descr="Resultat d'imatges de point of care test">
            <a:extLst>
              <a:ext uri="{FF2B5EF4-FFF2-40B4-BE49-F238E27FC236}">
                <a16:creationId xmlns:a16="http://schemas.microsoft.com/office/drawing/2014/main" id="{DA32D3DD-765A-49E8-A287-EEE19A4EE5A7}"/>
              </a:ext>
            </a:extLst>
          </p:cNvPr>
          <p:cNvPicPr>
            <a:picLocks noChangeAspect="1" noChangeArrowheads="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l="16409" r="25497"/>
          <a:stretch/>
        </p:blipFill>
        <p:spPr bwMode="auto">
          <a:xfrm>
            <a:off x="3164114" y="1154524"/>
            <a:ext cx="9027886" cy="5128288"/>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F2AEE6B9-10EF-4AC6-91C8-B57605D9291E}"/>
              </a:ext>
            </a:extLst>
          </p:cNvPr>
          <p:cNvSpPr txBox="1"/>
          <p:nvPr/>
        </p:nvSpPr>
        <p:spPr>
          <a:xfrm>
            <a:off x="391884" y="6329978"/>
            <a:ext cx="8189517" cy="461665"/>
          </a:xfrm>
          <a:prstGeom prst="rect">
            <a:avLst/>
          </a:prstGeom>
          <a:noFill/>
        </p:spPr>
        <p:txBody>
          <a:bodyPr wrap="square" rtlCol="0">
            <a:spAutoFit/>
          </a:bodyPr>
          <a:lstStyle/>
          <a:p>
            <a:r>
              <a:rPr lang="es-ES" sz="2400" dirty="0">
                <a:solidFill>
                  <a:schemeClr val="bg1"/>
                </a:solidFill>
                <a:latin typeface="+mj-lt"/>
                <a:cs typeface="Segoe UI" panose="020B0502040204020203" pitchFamily="34" charset="0"/>
              </a:rPr>
              <a:t>Conclusiones</a:t>
            </a:r>
          </a:p>
        </p:txBody>
      </p:sp>
    </p:spTree>
    <p:extLst>
      <p:ext uri="{BB962C8B-B14F-4D97-AF65-F5344CB8AC3E}">
        <p14:creationId xmlns:p14="http://schemas.microsoft.com/office/powerpoint/2010/main" val="4247269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t d'imatges de crispr wallpaper">
            <a:extLst>
              <a:ext uri="{FF2B5EF4-FFF2-40B4-BE49-F238E27FC236}">
                <a16:creationId xmlns:a16="http://schemas.microsoft.com/office/drawing/2014/main" id="{D1B45534-93DA-4E15-87A0-C83D55910320}"/>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9722" b="73056"/>
          <a:stretch/>
        </p:blipFill>
        <p:spPr bwMode="auto">
          <a:xfrm>
            <a:off x="0" y="0"/>
            <a:ext cx="12192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t d'imatges de crispr wallpaper">
            <a:extLst>
              <a:ext uri="{FF2B5EF4-FFF2-40B4-BE49-F238E27FC236}">
                <a16:creationId xmlns:a16="http://schemas.microsoft.com/office/drawing/2014/main" id="{47E3B764-A126-4926-BCE2-6E609D108F8C}"/>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23557" b="68056"/>
          <a:stretch/>
        </p:blipFill>
        <p:spPr bwMode="auto">
          <a:xfrm>
            <a:off x="0" y="6282813"/>
            <a:ext cx="12192000" cy="57518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E31E624C-AA79-498A-B668-E8A3760A8846}"/>
              </a:ext>
            </a:extLst>
          </p:cNvPr>
          <p:cNvSpPr txBox="1"/>
          <p:nvPr/>
        </p:nvSpPr>
        <p:spPr>
          <a:xfrm>
            <a:off x="337626" y="28130"/>
            <a:ext cx="8201464" cy="1107996"/>
          </a:xfrm>
          <a:prstGeom prst="rect">
            <a:avLst/>
          </a:prstGeom>
          <a:noFill/>
        </p:spPr>
        <p:txBody>
          <a:bodyPr wrap="square" rtlCol="0">
            <a:spAutoFit/>
          </a:bodyPr>
          <a:lstStyle/>
          <a:p>
            <a:r>
              <a:rPr lang="es-ES" sz="2200" i="1" dirty="0">
                <a:solidFill>
                  <a:schemeClr val="bg1"/>
                </a:solidFill>
                <a:latin typeface="+mj-lt"/>
                <a:cs typeface="Segoe UI" panose="020B0502040204020203" pitchFamily="34" charset="0"/>
              </a:rPr>
              <a:t>Desarrollo de una herramienta software de identificación de secuencias patógenas candidatas para el diseño de </a:t>
            </a:r>
            <a:r>
              <a:rPr lang="es-ES" sz="2200" i="1" dirty="0" err="1">
                <a:solidFill>
                  <a:schemeClr val="bg1"/>
                </a:solidFill>
                <a:latin typeface="+mj-lt"/>
                <a:cs typeface="Segoe UI" panose="020B0502040204020203" pitchFamily="34" charset="0"/>
              </a:rPr>
              <a:t>RNAs</a:t>
            </a:r>
            <a:r>
              <a:rPr lang="es-ES" sz="2200" i="1" dirty="0">
                <a:solidFill>
                  <a:schemeClr val="bg1"/>
                </a:solidFill>
                <a:latin typeface="+mj-lt"/>
                <a:cs typeface="Segoe UI" panose="020B0502040204020203" pitchFamily="34" charset="0"/>
              </a:rPr>
              <a:t> guía en el sistema SHERLOCK de diagnóstico. </a:t>
            </a:r>
            <a:endParaRPr lang="es-ES" sz="2200" dirty="0">
              <a:solidFill>
                <a:schemeClr val="bg1"/>
              </a:solidFill>
              <a:latin typeface="+mj-lt"/>
              <a:cs typeface="Segoe UI" panose="020B0502040204020203" pitchFamily="34" charset="0"/>
            </a:endParaRPr>
          </a:p>
        </p:txBody>
      </p:sp>
      <p:sp>
        <p:nvSpPr>
          <p:cNvPr id="5" name="Rectángulo 4">
            <a:extLst>
              <a:ext uri="{FF2B5EF4-FFF2-40B4-BE49-F238E27FC236}">
                <a16:creationId xmlns:a16="http://schemas.microsoft.com/office/drawing/2014/main" id="{F653E14C-4544-4698-84D7-3D818AA5E14D}"/>
              </a:ext>
            </a:extLst>
          </p:cNvPr>
          <p:cNvSpPr/>
          <p:nvPr/>
        </p:nvSpPr>
        <p:spPr>
          <a:xfrm>
            <a:off x="0" y="1181100"/>
            <a:ext cx="3164114" cy="5101712"/>
          </a:xfrm>
          <a:prstGeom prst="rect">
            <a:avLst/>
          </a:prstGeom>
          <a:solidFill>
            <a:srgbClr val="537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 name="Picture 4" descr="Resultat d'imatges de uoc logo">
            <a:extLst>
              <a:ext uri="{FF2B5EF4-FFF2-40B4-BE49-F238E27FC236}">
                <a16:creationId xmlns:a16="http://schemas.microsoft.com/office/drawing/2014/main" id="{E2C5F86C-4FFF-4306-B8E1-F18D00CFDCF2}"/>
              </a:ext>
            </a:extLst>
          </p:cNvPr>
          <p:cNvPicPr>
            <a:picLocks noChangeAspect="1" noChangeArrowheads="1"/>
          </p:cNvPicPr>
          <p:nvPr/>
        </p:nvPicPr>
        <p:blipFill rotWithShape="1">
          <a:blip r:embed="rId4">
            <a:duotone>
              <a:prstClr val="black"/>
              <a:schemeClr val="accent5">
                <a:tint val="45000"/>
                <a:satMod val="400000"/>
              </a:schemeClr>
            </a:duotone>
            <a:extLst>
              <a:ext uri="{BEBA8EAE-BF5A-486C-A8C5-ECC9F3942E4B}">
                <a14:imgProps xmlns:a14="http://schemas.microsoft.com/office/drawing/2010/main">
                  <a14:imgLayer r:embed="rId5">
                    <a14:imgEffect>
                      <a14:saturation sat="95000"/>
                    </a14:imgEffect>
                    <a14:imgEffect>
                      <a14:brightnessContrast bright="10000"/>
                    </a14:imgEffect>
                  </a14:imgLayer>
                </a14:imgProps>
              </a:ext>
              <a:ext uri="{28A0092B-C50C-407E-A947-70E740481C1C}">
                <a14:useLocalDpi xmlns:a14="http://schemas.microsoft.com/office/drawing/2010/main" val="0"/>
              </a:ext>
            </a:extLst>
          </a:blip>
          <a:srcRect t="1" r="56064" b="-5674"/>
          <a:stretch/>
        </p:blipFill>
        <p:spPr bwMode="auto">
          <a:xfrm>
            <a:off x="9802288" y="302956"/>
            <a:ext cx="2052086" cy="575187"/>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131216C-D1AC-42E0-ADDD-742D7E119C9B}"/>
              </a:ext>
            </a:extLst>
          </p:cNvPr>
          <p:cNvSpPr txBox="1"/>
          <p:nvPr/>
        </p:nvSpPr>
        <p:spPr>
          <a:xfrm>
            <a:off x="337626" y="1782696"/>
            <a:ext cx="2387645" cy="3785652"/>
          </a:xfrm>
          <a:prstGeom prst="rect">
            <a:avLst/>
          </a:prstGeom>
          <a:noFill/>
        </p:spPr>
        <p:txBody>
          <a:bodyPr wrap="square" rtlCol="0">
            <a:spAutoFit/>
          </a:bodyPr>
          <a:lstStyle/>
          <a:p>
            <a:r>
              <a:rPr lang="es-ES" sz="2000" b="1" i="1" dirty="0">
                <a:solidFill>
                  <a:schemeClr val="bg1"/>
                </a:solidFill>
                <a:latin typeface="+mj-lt"/>
                <a:cs typeface="Segoe UI" panose="020B0502040204020203" pitchFamily="34" charset="0"/>
              </a:rPr>
              <a:t>Mejoras futuras</a:t>
            </a:r>
          </a:p>
          <a:p>
            <a:endParaRPr lang="es-ES" sz="2000" i="1"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Pruebas con mayor </a:t>
            </a:r>
          </a:p>
          <a:p>
            <a:r>
              <a:rPr lang="es-ES" sz="2000" dirty="0">
                <a:solidFill>
                  <a:schemeClr val="bg1"/>
                </a:solidFill>
                <a:latin typeface="+mj-lt"/>
                <a:cs typeface="Segoe UI" panose="020B0502040204020203" pitchFamily="34" charset="0"/>
              </a:rPr>
              <a:t>  número de cepas</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Sistemas de </a:t>
            </a:r>
          </a:p>
          <a:p>
            <a:r>
              <a:rPr lang="es-ES" sz="2000" dirty="0">
                <a:solidFill>
                  <a:schemeClr val="bg1"/>
                </a:solidFill>
                <a:latin typeface="+mj-lt"/>
                <a:cs typeface="Segoe UI" panose="020B0502040204020203" pitchFamily="34" charset="0"/>
              </a:rPr>
              <a:t>  puntuación</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Interfaz</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Validación </a:t>
            </a:r>
          </a:p>
          <a:p>
            <a:r>
              <a:rPr lang="es-ES" sz="2000" dirty="0">
                <a:solidFill>
                  <a:schemeClr val="bg1"/>
                </a:solidFill>
                <a:latin typeface="+mj-lt"/>
                <a:cs typeface="Segoe UI" panose="020B0502040204020203" pitchFamily="34" charset="0"/>
              </a:rPr>
              <a:t>  experimental</a:t>
            </a:r>
          </a:p>
        </p:txBody>
      </p:sp>
      <p:sp>
        <p:nvSpPr>
          <p:cNvPr id="8" name="CuadroTexto 7">
            <a:extLst>
              <a:ext uri="{FF2B5EF4-FFF2-40B4-BE49-F238E27FC236}">
                <a16:creationId xmlns:a16="http://schemas.microsoft.com/office/drawing/2014/main" id="{8CE2796C-ADE9-4E1F-9AA2-90BC2D8B1137}"/>
              </a:ext>
            </a:extLst>
          </p:cNvPr>
          <p:cNvSpPr txBox="1"/>
          <p:nvPr/>
        </p:nvSpPr>
        <p:spPr>
          <a:xfrm>
            <a:off x="10363194" y="6390386"/>
            <a:ext cx="1488139" cy="400110"/>
          </a:xfrm>
          <a:prstGeom prst="rect">
            <a:avLst/>
          </a:prstGeom>
          <a:noFill/>
        </p:spPr>
        <p:txBody>
          <a:bodyPr wrap="square" rtlCol="0">
            <a:spAutoFit/>
          </a:bodyPr>
          <a:lstStyle/>
          <a:p>
            <a:pPr algn="r"/>
            <a:r>
              <a:rPr lang="es-ES" sz="2000" b="1" i="1" dirty="0">
                <a:solidFill>
                  <a:srgbClr val="53738C"/>
                </a:solidFill>
                <a:latin typeface="+mj-lt"/>
              </a:rPr>
              <a:t>18</a:t>
            </a:r>
          </a:p>
        </p:txBody>
      </p:sp>
      <p:sp>
        <p:nvSpPr>
          <p:cNvPr id="9" name="CuadroTexto 8">
            <a:extLst>
              <a:ext uri="{FF2B5EF4-FFF2-40B4-BE49-F238E27FC236}">
                <a16:creationId xmlns:a16="http://schemas.microsoft.com/office/drawing/2014/main" id="{D3070D10-01F4-4F87-AE95-60FDD56BE05F}"/>
              </a:ext>
            </a:extLst>
          </p:cNvPr>
          <p:cNvSpPr txBox="1"/>
          <p:nvPr/>
        </p:nvSpPr>
        <p:spPr>
          <a:xfrm>
            <a:off x="3400140" y="1175662"/>
            <a:ext cx="8791860" cy="4955203"/>
          </a:xfrm>
          <a:prstGeom prst="rect">
            <a:avLst/>
          </a:prstGeom>
          <a:noFill/>
        </p:spPr>
        <p:txBody>
          <a:bodyPr wrap="square" rtlCol="0">
            <a:spAutoFit/>
          </a:bodyPr>
          <a:lstStyle/>
          <a:p>
            <a:r>
              <a:rPr lang="es-ES" sz="2400" dirty="0">
                <a:solidFill>
                  <a:srgbClr val="53738C"/>
                </a:solidFill>
                <a:latin typeface="Lucida Console" panose="020B0609040504020204" pitchFamily="49" charset="0"/>
                <a:cs typeface="Segoe UI" panose="020B0502040204020203" pitchFamily="34" charset="0"/>
              </a:rPr>
              <a:t>Future...</a:t>
            </a:r>
          </a:p>
          <a:p>
            <a:endParaRPr lang="es-ES" sz="1700" dirty="0">
              <a:solidFill>
                <a:srgbClr val="53738C"/>
              </a:solidFill>
              <a:latin typeface="Lucida Console" panose="020B0609040504020204" pitchFamily="49" charset="0"/>
              <a:cs typeface="Segoe UI" panose="020B0502040204020203" pitchFamily="34" charset="0"/>
            </a:endParaRPr>
          </a:p>
          <a:p>
            <a:r>
              <a:rPr lang="es-ES" sz="1700" b="1" dirty="0">
                <a:solidFill>
                  <a:srgbClr val="53738C"/>
                </a:solidFill>
                <a:latin typeface="Lucida Console" panose="020B0609040504020204" pitchFamily="49" charset="0"/>
                <a:cs typeface="Segoe UI" panose="020B0502040204020203" pitchFamily="34" charset="0"/>
              </a:rPr>
              <a:t>- </a:t>
            </a:r>
            <a:r>
              <a:rPr lang="es-ES" sz="1700" b="1" dirty="0" err="1">
                <a:solidFill>
                  <a:srgbClr val="53738C"/>
                </a:solidFill>
                <a:latin typeface="Lucida Console" panose="020B0609040504020204" pitchFamily="49" charset="0"/>
                <a:cs typeface="Segoe UI" panose="020B0502040204020203" pitchFamily="34" charset="0"/>
              </a:rPr>
              <a:t>Trials</a:t>
            </a:r>
            <a:r>
              <a:rPr lang="es-ES" sz="1700" b="1" dirty="0">
                <a:solidFill>
                  <a:srgbClr val="53738C"/>
                </a:solidFill>
                <a:latin typeface="Lucida Console" panose="020B0609040504020204" pitchFamily="49" charset="0"/>
                <a:cs typeface="Segoe UI" panose="020B0502040204020203" pitchFamily="34" charset="0"/>
              </a:rPr>
              <a:t>:			- Interface:</a:t>
            </a:r>
          </a:p>
          <a:p>
            <a:r>
              <a:rPr lang="es-ES" sz="1500" dirty="0">
                <a:solidFill>
                  <a:srgbClr val="53738C"/>
                </a:solidFill>
                <a:latin typeface="Lucida Console" panose="020B0609040504020204" pitchFamily="49" charset="0"/>
                <a:cs typeface="Segoe UI" panose="020B0502040204020203" pitchFamily="34" charset="0"/>
              </a:rPr>
              <a:t>    &gt;HPV1</a:t>
            </a:r>
          </a:p>
          <a:p>
            <a:r>
              <a:rPr lang="es-ES" sz="1500" dirty="0">
                <a:solidFill>
                  <a:srgbClr val="53738C"/>
                </a:solidFill>
                <a:latin typeface="Lucida Console" panose="020B0609040504020204" pitchFamily="49" charset="0"/>
                <a:cs typeface="Segoe UI" panose="020B0502040204020203" pitchFamily="34" charset="0"/>
              </a:rPr>
              <a:t>    &gt;HPV2</a:t>
            </a:r>
          </a:p>
          <a:p>
            <a:r>
              <a:rPr lang="es-ES" sz="1500" dirty="0">
                <a:solidFill>
                  <a:srgbClr val="53738C"/>
                </a:solidFill>
                <a:latin typeface="Lucida Console" panose="020B0609040504020204" pitchFamily="49" charset="0"/>
                <a:cs typeface="Segoe UI" panose="020B0502040204020203" pitchFamily="34" charset="0"/>
              </a:rPr>
              <a:t>    ...</a:t>
            </a:r>
          </a:p>
          <a:p>
            <a:r>
              <a:rPr lang="es-ES" sz="1500" dirty="0">
                <a:solidFill>
                  <a:srgbClr val="53738C"/>
                </a:solidFill>
                <a:latin typeface="Lucida Console" panose="020B0609040504020204" pitchFamily="49" charset="0"/>
                <a:cs typeface="Segoe UI" panose="020B0502040204020203" pitchFamily="34" charset="0"/>
              </a:rPr>
              <a:t>    &gt;HPV103</a:t>
            </a:r>
          </a:p>
          <a:p>
            <a:r>
              <a:rPr lang="es-ES" sz="1500" dirty="0">
                <a:solidFill>
                  <a:srgbClr val="53738C"/>
                </a:solidFill>
                <a:latin typeface="Lucida Console" panose="020B0609040504020204" pitchFamily="49" charset="0"/>
                <a:cs typeface="Segoe UI" panose="020B0502040204020203" pitchFamily="34" charset="0"/>
              </a:rPr>
              <a:t>    &gt;HPV104</a:t>
            </a:r>
          </a:p>
          <a:p>
            <a:r>
              <a:rPr lang="es-ES" sz="1500" dirty="0">
                <a:solidFill>
                  <a:srgbClr val="53738C"/>
                </a:solidFill>
                <a:latin typeface="Lucida Console" panose="020B0609040504020204" pitchFamily="49" charset="0"/>
                <a:cs typeface="Segoe UI" panose="020B0502040204020203" pitchFamily="34" charset="0"/>
              </a:rPr>
              <a:t>    ...</a:t>
            </a:r>
          </a:p>
          <a:p>
            <a:endParaRPr lang="es-ES" sz="1700" b="1" dirty="0">
              <a:solidFill>
                <a:srgbClr val="53738C"/>
              </a:solidFill>
              <a:latin typeface="Lucida Console" panose="020B0609040504020204" pitchFamily="49" charset="0"/>
              <a:cs typeface="Segoe UI" panose="020B0502040204020203" pitchFamily="34" charset="0"/>
            </a:endParaRPr>
          </a:p>
          <a:p>
            <a:r>
              <a:rPr lang="es-ES" sz="1700" b="1" dirty="0">
                <a:solidFill>
                  <a:srgbClr val="53738C"/>
                </a:solidFill>
                <a:latin typeface="Lucida Console" panose="020B0609040504020204" pitchFamily="49" charset="0"/>
                <a:cs typeface="Segoe UI" panose="020B0502040204020203" pitchFamily="34" charset="0"/>
              </a:rPr>
              <a:t>- </a:t>
            </a:r>
            <a:r>
              <a:rPr lang="es-ES" sz="1700" b="1" dirty="0" err="1">
                <a:solidFill>
                  <a:srgbClr val="53738C"/>
                </a:solidFill>
                <a:latin typeface="Lucida Console" panose="020B0609040504020204" pitchFamily="49" charset="0"/>
                <a:cs typeface="Segoe UI" panose="020B0502040204020203" pitchFamily="34" charset="0"/>
              </a:rPr>
              <a:t>Scoring</a:t>
            </a:r>
            <a:r>
              <a:rPr lang="es-ES" sz="1700" b="1" dirty="0">
                <a:solidFill>
                  <a:srgbClr val="53738C"/>
                </a:solidFill>
                <a:latin typeface="Lucida Console" panose="020B0609040504020204" pitchFamily="49" charset="0"/>
                <a:cs typeface="Segoe UI" panose="020B0502040204020203" pitchFamily="34" charset="0"/>
              </a:rPr>
              <a:t>:</a:t>
            </a:r>
          </a:p>
          <a:p>
            <a:r>
              <a:rPr lang="es-ES" sz="1500" dirty="0">
                <a:solidFill>
                  <a:srgbClr val="53738C"/>
                </a:solidFill>
                <a:latin typeface="Lucida Console" panose="020B0609040504020204" pitchFamily="49" charset="0"/>
                <a:cs typeface="Segoe UI" panose="020B0502040204020203" pitchFamily="34" charset="0"/>
              </a:rPr>
              <a:t>    &gt;Seq1</a:t>
            </a:r>
          </a:p>
          <a:p>
            <a:r>
              <a:rPr lang="es-ES" sz="1500" dirty="0">
                <a:solidFill>
                  <a:schemeClr val="bg1">
                    <a:lumMod val="75000"/>
                  </a:schemeClr>
                </a:solidFill>
                <a:latin typeface="Lucida Console" panose="020B0609040504020204" pitchFamily="49" charset="0"/>
                <a:cs typeface="Segoe UI" panose="020B0502040204020203" pitchFamily="34" charset="0"/>
              </a:rPr>
              <a:t>    TATAGAGT – </a:t>
            </a:r>
            <a:r>
              <a:rPr lang="es-ES" sz="1500" dirty="0">
                <a:solidFill>
                  <a:srgbClr val="53738C"/>
                </a:solidFill>
                <a:latin typeface="Lucida Console" panose="020B0609040504020204" pitchFamily="49" charset="0"/>
                <a:cs typeface="Segoe UI" panose="020B0502040204020203" pitchFamily="34" charset="0"/>
              </a:rPr>
              <a:t>12 pt</a:t>
            </a:r>
          </a:p>
          <a:p>
            <a:r>
              <a:rPr lang="es-ES" sz="1500" dirty="0">
                <a:solidFill>
                  <a:schemeClr val="bg1">
                    <a:lumMod val="75000"/>
                  </a:schemeClr>
                </a:solidFill>
                <a:latin typeface="Lucida Console" panose="020B0609040504020204" pitchFamily="49" charset="0"/>
                <a:cs typeface="Segoe UI" panose="020B0502040204020203" pitchFamily="34" charset="0"/>
              </a:rPr>
              <a:t>    TGGTGCCC –  </a:t>
            </a:r>
            <a:r>
              <a:rPr lang="es-ES" sz="1500" dirty="0">
                <a:solidFill>
                  <a:srgbClr val="53738C"/>
                </a:solidFill>
                <a:latin typeface="Lucida Console" panose="020B0609040504020204" pitchFamily="49" charset="0"/>
                <a:cs typeface="Segoe UI" panose="020B0502040204020203" pitchFamily="34" charset="0"/>
              </a:rPr>
              <a:t>4 pt</a:t>
            </a:r>
          </a:p>
          <a:p>
            <a:r>
              <a:rPr lang="es-ES" sz="1500" dirty="0">
                <a:solidFill>
                  <a:srgbClr val="53738C"/>
                </a:solidFill>
                <a:latin typeface="Lucida Console" panose="020B0609040504020204" pitchFamily="49" charset="0"/>
                <a:cs typeface="Segoe UI" panose="020B0502040204020203" pitchFamily="34" charset="0"/>
              </a:rPr>
              <a:t>    &gt;Seq2			- </a:t>
            </a:r>
            <a:r>
              <a:rPr lang="es-ES" sz="1700" b="1" dirty="0">
                <a:solidFill>
                  <a:srgbClr val="53738C"/>
                </a:solidFill>
                <a:latin typeface="Lucida Console" panose="020B0609040504020204" pitchFamily="49" charset="0"/>
                <a:cs typeface="Segoe UI" panose="020B0502040204020203" pitchFamily="34" charset="0"/>
              </a:rPr>
              <a:t>Final </a:t>
            </a:r>
            <a:r>
              <a:rPr lang="es-ES" sz="1700" b="1" dirty="0" err="1">
                <a:solidFill>
                  <a:srgbClr val="53738C"/>
                </a:solidFill>
                <a:latin typeface="Lucida Console" panose="020B0609040504020204" pitchFamily="49" charset="0"/>
                <a:cs typeface="Segoe UI" panose="020B0502040204020203" pitchFamily="34" charset="0"/>
              </a:rPr>
              <a:t>Validation</a:t>
            </a:r>
            <a:r>
              <a:rPr lang="es-ES" sz="1700" b="1" dirty="0">
                <a:solidFill>
                  <a:srgbClr val="53738C"/>
                </a:solidFill>
                <a:latin typeface="Lucida Console" panose="020B0609040504020204" pitchFamily="49" charset="0"/>
                <a:cs typeface="Segoe UI" panose="020B0502040204020203" pitchFamily="34" charset="0"/>
              </a:rPr>
              <a:t>:</a:t>
            </a:r>
          </a:p>
          <a:p>
            <a:r>
              <a:rPr lang="es-ES" sz="1500" dirty="0">
                <a:solidFill>
                  <a:schemeClr val="bg1">
                    <a:lumMod val="75000"/>
                  </a:schemeClr>
                </a:solidFill>
                <a:latin typeface="Lucida Console" panose="020B0609040504020204" pitchFamily="49" charset="0"/>
                <a:cs typeface="Segoe UI" panose="020B0502040204020203" pitchFamily="34" charset="0"/>
              </a:rPr>
              <a:t>    AAGCTGGT –  </a:t>
            </a:r>
            <a:r>
              <a:rPr lang="es-ES" sz="1500" dirty="0">
                <a:solidFill>
                  <a:srgbClr val="53738C"/>
                </a:solidFill>
                <a:latin typeface="Lucida Console" panose="020B0609040504020204" pitchFamily="49" charset="0"/>
                <a:cs typeface="Segoe UI" panose="020B0502040204020203" pitchFamily="34" charset="0"/>
              </a:rPr>
              <a:t>6 pt</a:t>
            </a:r>
          </a:p>
          <a:p>
            <a:r>
              <a:rPr lang="es-ES" sz="1500" dirty="0">
                <a:solidFill>
                  <a:schemeClr val="bg1">
                    <a:lumMod val="75000"/>
                  </a:schemeClr>
                </a:solidFill>
                <a:latin typeface="Lucida Console" panose="020B0609040504020204" pitchFamily="49" charset="0"/>
                <a:cs typeface="Segoe UI" panose="020B0502040204020203" pitchFamily="34" charset="0"/>
              </a:rPr>
              <a:t>    AGCTGGTC –  </a:t>
            </a:r>
            <a:r>
              <a:rPr lang="es-ES" sz="1500" dirty="0">
                <a:solidFill>
                  <a:srgbClr val="53738C"/>
                </a:solidFill>
                <a:latin typeface="Lucida Console" panose="020B0609040504020204" pitchFamily="49" charset="0"/>
                <a:cs typeface="Segoe UI" panose="020B0502040204020203" pitchFamily="34" charset="0"/>
              </a:rPr>
              <a:t>3 pt		</a:t>
            </a:r>
          </a:p>
          <a:p>
            <a:r>
              <a:rPr lang="es-ES" sz="1500" dirty="0">
                <a:solidFill>
                  <a:srgbClr val="53738C"/>
                </a:solidFill>
                <a:latin typeface="Lucida Console" panose="020B0609040504020204" pitchFamily="49" charset="0"/>
                <a:cs typeface="Segoe UI" panose="020B0502040204020203" pitchFamily="34" charset="0"/>
              </a:rPr>
              <a:t>    &gt;Seq3</a:t>
            </a:r>
          </a:p>
          <a:p>
            <a:r>
              <a:rPr lang="es-ES" sz="1500" dirty="0">
                <a:solidFill>
                  <a:schemeClr val="bg1">
                    <a:lumMod val="75000"/>
                  </a:schemeClr>
                </a:solidFill>
                <a:latin typeface="Lucida Console" panose="020B0609040504020204" pitchFamily="49" charset="0"/>
                <a:cs typeface="Segoe UI" panose="020B0502040204020203" pitchFamily="34" charset="0"/>
              </a:rPr>
              <a:t>    TCGCTAGC – </a:t>
            </a:r>
            <a:r>
              <a:rPr lang="es-ES" sz="1500" dirty="0">
                <a:solidFill>
                  <a:srgbClr val="53738C"/>
                </a:solidFill>
                <a:latin typeface="Lucida Console" panose="020B0609040504020204" pitchFamily="49" charset="0"/>
                <a:cs typeface="Segoe UI" panose="020B0502040204020203" pitchFamily="34" charset="0"/>
              </a:rPr>
              <a:t>15 pt</a:t>
            </a:r>
          </a:p>
          <a:p>
            <a:r>
              <a:rPr lang="es-ES" sz="1500" dirty="0">
                <a:solidFill>
                  <a:schemeClr val="bg1">
                    <a:lumMod val="75000"/>
                  </a:schemeClr>
                </a:solidFill>
                <a:latin typeface="Lucida Console" panose="020B0609040504020204" pitchFamily="49" charset="0"/>
                <a:cs typeface="Segoe UI" panose="020B0502040204020203" pitchFamily="34" charset="0"/>
              </a:rPr>
              <a:t>    AGGCTAGC –  </a:t>
            </a:r>
            <a:r>
              <a:rPr lang="es-ES" sz="1500" dirty="0">
                <a:solidFill>
                  <a:srgbClr val="53738C"/>
                </a:solidFill>
                <a:latin typeface="Lucida Console" panose="020B0609040504020204" pitchFamily="49" charset="0"/>
                <a:cs typeface="Segoe UI" panose="020B0502040204020203" pitchFamily="34" charset="0"/>
              </a:rPr>
              <a:t>2 pt</a:t>
            </a:r>
          </a:p>
        </p:txBody>
      </p:sp>
      <p:pic>
        <p:nvPicPr>
          <p:cNvPr id="10242" name="Picture 2" descr="Resultat d'imatges de blood test drawing">
            <a:extLst>
              <a:ext uri="{FF2B5EF4-FFF2-40B4-BE49-F238E27FC236}">
                <a16:creationId xmlns:a16="http://schemas.microsoft.com/office/drawing/2014/main" id="{9A37441B-1673-4491-8EC3-A225BCF26536}"/>
              </a:ext>
            </a:extLst>
          </p:cNvPr>
          <p:cNvPicPr>
            <a:picLocks noChangeAspect="1" noChangeArrowheads="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5013834">
            <a:off x="9679267" y="4425418"/>
            <a:ext cx="998215" cy="190357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tge relacionada">
            <a:extLst>
              <a:ext uri="{FF2B5EF4-FFF2-40B4-BE49-F238E27FC236}">
                <a16:creationId xmlns:a16="http://schemas.microsoft.com/office/drawing/2014/main" id="{7B50D5DD-E82B-4200-87BE-E3C5AF65B910}"/>
              </a:ext>
            </a:extLst>
          </p:cNvPr>
          <p:cNvPicPr>
            <a:picLocks noChangeAspect="1" noChangeArrowheads="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846609" y="1707145"/>
            <a:ext cx="2541361" cy="2541361"/>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D973AB5C-8221-4740-A227-5301655C412D}"/>
              </a:ext>
            </a:extLst>
          </p:cNvPr>
          <p:cNvSpPr txBox="1"/>
          <p:nvPr/>
        </p:nvSpPr>
        <p:spPr>
          <a:xfrm>
            <a:off x="391884" y="6329978"/>
            <a:ext cx="8189517" cy="461665"/>
          </a:xfrm>
          <a:prstGeom prst="rect">
            <a:avLst/>
          </a:prstGeom>
          <a:noFill/>
        </p:spPr>
        <p:txBody>
          <a:bodyPr wrap="square" rtlCol="0">
            <a:spAutoFit/>
          </a:bodyPr>
          <a:lstStyle/>
          <a:p>
            <a:r>
              <a:rPr lang="es-ES" sz="2400" dirty="0">
                <a:solidFill>
                  <a:schemeClr val="bg1"/>
                </a:solidFill>
                <a:latin typeface="+mj-lt"/>
                <a:cs typeface="Segoe UI" panose="020B0502040204020203" pitchFamily="34" charset="0"/>
              </a:rPr>
              <a:t>Discusión</a:t>
            </a:r>
          </a:p>
        </p:txBody>
      </p:sp>
    </p:spTree>
    <p:extLst>
      <p:ext uri="{BB962C8B-B14F-4D97-AF65-F5344CB8AC3E}">
        <p14:creationId xmlns:p14="http://schemas.microsoft.com/office/powerpoint/2010/main" val="3575736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t d'imatges de crispr wallpaper">
            <a:extLst>
              <a:ext uri="{FF2B5EF4-FFF2-40B4-BE49-F238E27FC236}">
                <a16:creationId xmlns:a16="http://schemas.microsoft.com/office/drawing/2014/main" id="{D1B45534-93DA-4E15-87A0-C83D55910320}"/>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9722" b="73056"/>
          <a:stretch/>
        </p:blipFill>
        <p:spPr bwMode="auto">
          <a:xfrm>
            <a:off x="0" y="0"/>
            <a:ext cx="12192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t d'imatges de crispr wallpaper">
            <a:extLst>
              <a:ext uri="{FF2B5EF4-FFF2-40B4-BE49-F238E27FC236}">
                <a16:creationId xmlns:a16="http://schemas.microsoft.com/office/drawing/2014/main" id="{47E3B764-A126-4926-BCE2-6E609D108F8C}"/>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23557" b="68056"/>
          <a:stretch/>
        </p:blipFill>
        <p:spPr bwMode="auto">
          <a:xfrm>
            <a:off x="0" y="6282813"/>
            <a:ext cx="12192000" cy="57518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E31E624C-AA79-498A-B668-E8A3760A8846}"/>
              </a:ext>
            </a:extLst>
          </p:cNvPr>
          <p:cNvSpPr txBox="1"/>
          <p:nvPr/>
        </p:nvSpPr>
        <p:spPr>
          <a:xfrm>
            <a:off x="337626" y="28130"/>
            <a:ext cx="8201464" cy="1107996"/>
          </a:xfrm>
          <a:prstGeom prst="rect">
            <a:avLst/>
          </a:prstGeom>
          <a:noFill/>
        </p:spPr>
        <p:txBody>
          <a:bodyPr wrap="square" rtlCol="0">
            <a:spAutoFit/>
          </a:bodyPr>
          <a:lstStyle/>
          <a:p>
            <a:r>
              <a:rPr lang="es-ES" sz="2200" i="1" dirty="0">
                <a:solidFill>
                  <a:schemeClr val="bg1"/>
                </a:solidFill>
                <a:latin typeface="+mj-lt"/>
                <a:cs typeface="Segoe UI" panose="020B0502040204020203" pitchFamily="34" charset="0"/>
              </a:rPr>
              <a:t>Desarrollo de una herramienta software de identificación de secuencias patógenas candidatas para el diseño de </a:t>
            </a:r>
            <a:r>
              <a:rPr lang="es-ES" sz="2200" i="1" dirty="0" err="1">
                <a:solidFill>
                  <a:schemeClr val="bg1"/>
                </a:solidFill>
                <a:latin typeface="+mj-lt"/>
                <a:cs typeface="Segoe UI" panose="020B0502040204020203" pitchFamily="34" charset="0"/>
              </a:rPr>
              <a:t>RNAs</a:t>
            </a:r>
            <a:r>
              <a:rPr lang="es-ES" sz="2200" i="1" dirty="0">
                <a:solidFill>
                  <a:schemeClr val="bg1"/>
                </a:solidFill>
                <a:latin typeface="+mj-lt"/>
                <a:cs typeface="Segoe UI" panose="020B0502040204020203" pitchFamily="34" charset="0"/>
              </a:rPr>
              <a:t> guía en el sistema SHERLOCK de diagnóstico. </a:t>
            </a:r>
            <a:endParaRPr lang="es-ES" sz="2200" dirty="0">
              <a:solidFill>
                <a:schemeClr val="bg1"/>
              </a:solidFill>
              <a:latin typeface="+mj-lt"/>
              <a:cs typeface="Segoe UI" panose="020B0502040204020203" pitchFamily="34" charset="0"/>
            </a:endParaRPr>
          </a:p>
        </p:txBody>
      </p:sp>
      <p:sp>
        <p:nvSpPr>
          <p:cNvPr id="5" name="Rectángulo 4">
            <a:extLst>
              <a:ext uri="{FF2B5EF4-FFF2-40B4-BE49-F238E27FC236}">
                <a16:creationId xmlns:a16="http://schemas.microsoft.com/office/drawing/2014/main" id="{F653E14C-4544-4698-84D7-3D818AA5E14D}"/>
              </a:ext>
            </a:extLst>
          </p:cNvPr>
          <p:cNvSpPr/>
          <p:nvPr/>
        </p:nvSpPr>
        <p:spPr>
          <a:xfrm>
            <a:off x="0" y="1181100"/>
            <a:ext cx="3164114" cy="5101712"/>
          </a:xfrm>
          <a:prstGeom prst="rect">
            <a:avLst/>
          </a:prstGeom>
          <a:solidFill>
            <a:srgbClr val="537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 name="Picture 4" descr="Resultat d'imatges de uoc logo">
            <a:extLst>
              <a:ext uri="{FF2B5EF4-FFF2-40B4-BE49-F238E27FC236}">
                <a16:creationId xmlns:a16="http://schemas.microsoft.com/office/drawing/2014/main" id="{E2C5F86C-4FFF-4306-B8E1-F18D00CFDCF2}"/>
              </a:ext>
            </a:extLst>
          </p:cNvPr>
          <p:cNvPicPr>
            <a:picLocks noChangeAspect="1" noChangeArrowheads="1"/>
          </p:cNvPicPr>
          <p:nvPr/>
        </p:nvPicPr>
        <p:blipFill rotWithShape="1">
          <a:blip r:embed="rId4">
            <a:duotone>
              <a:prstClr val="black"/>
              <a:schemeClr val="accent5">
                <a:tint val="45000"/>
                <a:satMod val="400000"/>
              </a:schemeClr>
            </a:duotone>
            <a:extLst>
              <a:ext uri="{BEBA8EAE-BF5A-486C-A8C5-ECC9F3942E4B}">
                <a14:imgProps xmlns:a14="http://schemas.microsoft.com/office/drawing/2010/main">
                  <a14:imgLayer r:embed="rId5">
                    <a14:imgEffect>
                      <a14:saturation sat="95000"/>
                    </a14:imgEffect>
                    <a14:imgEffect>
                      <a14:brightnessContrast bright="10000"/>
                    </a14:imgEffect>
                  </a14:imgLayer>
                </a14:imgProps>
              </a:ext>
              <a:ext uri="{28A0092B-C50C-407E-A947-70E740481C1C}">
                <a14:useLocalDpi xmlns:a14="http://schemas.microsoft.com/office/drawing/2010/main" val="0"/>
              </a:ext>
            </a:extLst>
          </a:blip>
          <a:srcRect t="1" r="56064" b="-5674"/>
          <a:stretch/>
        </p:blipFill>
        <p:spPr bwMode="auto">
          <a:xfrm>
            <a:off x="9802288" y="302956"/>
            <a:ext cx="2052086" cy="575187"/>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2CA928C8-4C8A-427D-8B6C-C68DF24BE9A3}"/>
              </a:ext>
            </a:extLst>
          </p:cNvPr>
          <p:cNvSpPr txBox="1"/>
          <p:nvPr/>
        </p:nvSpPr>
        <p:spPr>
          <a:xfrm>
            <a:off x="10363194" y="6390386"/>
            <a:ext cx="1488139" cy="400110"/>
          </a:xfrm>
          <a:prstGeom prst="rect">
            <a:avLst/>
          </a:prstGeom>
          <a:noFill/>
        </p:spPr>
        <p:txBody>
          <a:bodyPr wrap="square" rtlCol="0">
            <a:spAutoFit/>
          </a:bodyPr>
          <a:lstStyle/>
          <a:p>
            <a:pPr algn="r"/>
            <a:r>
              <a:rPr lang="es-ES" sz="2000" b="1" i="1" dirty="0">
                <a:solidFill>
                  <a:srgbClr val="53738C"/>
                </a:solidFill>
                <a:latin typeface="+mj-lt"/>
              </a:rPr>
              <a:t>01</a:t>
            </a:r>
          </a:p>
        </p:txBody>
      </p:sp>
      <p:sp>
        <p:nvSpPr>
          <p:cNvPr id="11" name="CuadroTexto 10">
            <a:extLst>
              <a:ext uri="{FF2B5EF4-FFF2-40B4-BE49-F238E27FC236}">
                <a16:creationId xmlns:a16="http://schemas.microsoft.com/office/drawing/2014/main" id="{270B2B00-5325-4819-BA50-C127E6385C0D}"/>
              </a:ext>
            </a:extLst>
          </p:cNvPr>
          <p:cNvSpPr txBox="1"/>
          <p:nvPr/>
        </p:nvSpPr>
        <p:spPr>
          <a:xfrm>
            <a:off x="337626" y="1674448"/>
            <a:ext cx="2387645" cy="523220"/>
          </a:xfrm>
          <a:prstGeom prst="rect">
            <a:avLst/>
          </a:prstGeom>
          <a:noFill/>
        </p:spPr>
        <p:txBody>
          <a:bodyPr wrap="square" rtlCol="0">
            <a:spAutoFit/>
          </a:bodyPr>
          <a:lstStyle/>
          <a:p>
            <a:r>
              <a:rPr lang="es-ES" sz="2800" b="1" i="1" dirty="0">
                <a:solidFill>
                  <a:schemeClr val="bg1"/>
                </a:solidFill>
                <a:latin typeface="+mj-lt"/>
                <a:cs typeface="Segoe UI" panose="020B0502040204020203" pitchFamily="34" charset="0"/>
              </a:rPr>
              <a:t>Contenidos</a:t>
            </a:r>
          </a:p>
        </p:txBody>
      </p:sp>
      <p:sp>
        <p:nvSpPr>
          <p:cNvPr id="12" name="CuadroTexto 11">
            <a:extLst>
              <a:ext uri="{FF2B5EF4-FFF2-40B4-BE49-F238E27FC236}">
                <a16:creationId xmlns:a16="http://schemas.microsoft.com/office/drawing/2014/main" id="{AFA2CC8B-E7C9-4BF9-BD9D-395B63E5CDD1}"/>
              </a:ext>
            </a:extLst>
          </p:cNvPr>
          <p:cNvSpPr txBox="1"/>
          <p:nvPr/>
        </p:nvSpPr>
        <p:spPr>
          <a:xfrm>
            <a:off x="3425540" y="1166056"/>
            <a:ext cx="8349593" cy="5152051"/>
          </a:xfrm>
          <a:prstGeom prst="rect">
            <a:avLst/>
          </a:prstGeom>
          <a:noFill/>
        </p:spPr>
        <p:txBody>
          <a:bodyPr wrap="square" rtlCol="0">
            <a:spAutoFit/>
          </a:bodyPr>
          <a:lstStyle/>
          <a:p>
            <a:pPr marL="342900" indent="-342900">
              <a:lnSpc>
                <a:spcPts val="2200"/>
              </a:lnSpc>
              <a:buFontTx/>
              <a:buChar char="-"/>
            </a:pPr>
            <a:r>
              <a:rPr lang="es-ES" sz="1600" dirty="0">
                <a:solidFill>
                  <a:srgbClr val="53738C"/>
                </a:solidFill>
                <a:latin typeface="Lucida Console" panose="020B0609040504020204" pitchFamily="49" charset="0"/>
                <a:cs typeface="Segoe UI" panose="020B0502040204020203" pitchFamily="34" charset="0"/>
              </a:rPr>
              <a:t>CRISPR........................................................02</a:t>
            </a:r>
          </a:p>
          <a:p>
            <a:pPr marL="342900" indent="-342900">
              <a:lnSpc>
                <a:spcPts val="2200"/>
              </a:lnSpc>
              <a:buFontTx/>
              <a:buChar char="-"/>
            </a:pPr>
            <a:r>
              <a:rPr lang="es-ES" sz="1600" dirty="0">
                <a:solidFill>
                  <a:srgbClr val="53738C"/>
                </a:solidFill>
                <a:latin typeface="Lucida Console" panose="020B0609040504020204" pitchFamily="49" charset="0"/>
                <a:cs typeface="Segoe UI" panose="020B0502040204020203" pitchFamily="34" charset="0"/>
              </a:rPr>
              <a:t>El sistema CRISPR-Cas9........................................03</a:t>
            </a:r>
          </a:p>
          <a:p>
            <a:pPr marL="342900" indent="-342900">
              <a:lnSpc>
                <a:spcPts val="2200"/>
              </a:lnSpc>
              <a:buFontTx/>
              <a:buChar char="-"/>
            </a:pPr>
            <a:r>
              <a:rPr lang="es-ES" sz="1600" dirty="0">
                <a:solidFill>
                  <a:srgbClr val="53738C"/>
                </a:solidFill>
                <a:latin typeface="Lucida Console" panose="020B0609040504020204" pitchFamily="49" charset="0"/>
                <a:cs typeface="Segoe UI" panose="020B0502040204020203" pitchFamily="34" charset="0"/>
              </a:rPr>
              <a:t>El sistema CRISPR-Cas13a......................................04</a:t>
            </a:r>
          </a:p>
          <a:p>
            <a:pPr marL="342900" indent="-342900">
              <a:lnSpc>
                <a:spcPts val="2200"/>
              </a:lnSpc>
              <a:buFontTx/>
              <a:buChar char="-"/>
            </a:pPr>
            <a:r>
              <a:rPr lang="es-ES" sz="1600" dirty="0">
                <a:solidFill>
                  <a:srgbClr val="53738C"/>
                </a:solidFill>
                <a:latin typeface="Lucida Console" panose="020B0609040504020204" pitchFamily="49" charset="0"/>
                <a:cs typeface="Segoe UI" panose="020B0502040204020203" pitchFamily="34" charset="0"/>
              </a:rPr>
              <a:t>SHERLOCK......................................................05</a:t>
            </a:r>
          </a:p>
          <a:p>
            <a:pPr marL="342900" indent="-342900">
              <a:lnSpc>
                <a:spcPts val="2200"/>
              </a:lnSpc>
              <a:buFontTx/>
              <a:buChar char="-"/>
            </a:pPr>
            <a:r>
              <a:rPr lang="es-ES" sz="1600" dirty="0">
                <a:solidFill>
                  <a:srgbClr val="53738C"/>
                </a:solidFill>
                <a:latin typeface="Lucida Console" panose="020B0609040504020204" pitchFamily="49" charset="0"/>
                <a:cs typeface="Segoe UI" panose="020B0502040204020203" pitchFamily="34" charset="0"/>
              </a:rPr>
              <a:t>Herramientas de diseño de secuencias CRISPR...................06</a:t>
            </a:r>
          </a:p>
          <a:p>
            <a:pPr marL="342900" indent="-342900">
              <a:lnSpc>
                <a:spcPts val="2200"/>
              </a:lnSpc>
              <a:buFontTx/>
              <a:buChar char="-"/>
            </a:pPr>
            <a:r>
              <a:rPr lang="es-ES" sz="1600" dirty="0">
                <a:solidFill>
                  <a:srgbClr val="53738C"/>
                </a:solidFill>
                <a:latin typeface="Lucida Console" panose="020B0609040504020204" pitchFamily="49" charset="0"/>
                <a:cs typeface="Segoe UI" panose="020B0502040204020203" pitchFamily="34" charset="0"/>
              </a:rPr>
              <a:t>Herramienta: objetivos........................................07</a:t>
            </a:r>
          </a:p>
          <a:p>
            <a:pPr marL="342900" indent="-342900">
              <a:lnSpc>
                <a:spcPts val="2100"/>
              </a:lnSpc>
              <a:buFontTx/>
              <a:buChar char="-"/>
            </a:pPr>
            <a:r>
              <a:rPr lang="es-ES" sz="1600" dirty="0">
                <a:solidFill>
                  <a:srgbClr val="53738C"/>
                </a:solidFill>
                <a:latin typeface="Lucida Console" panose="020B0609040504020204" pitchFamily="49" charset="0"/>
                <a:cs typeface="Segoe UI" panose="020B0502040204020203" pitchFamily="34" charset="0"/>
              </a:rPr>
              <a:t>Herramienta: esquema general..................................08</a:t>
            </a:r>
          </a:p>
          <a:p>
            <a:pPr marL="342900" indent="-342900">
              <a:lnSpc>
                <a:spcPts val="2200"/>
              </a:lnSpc>
              <a:buFontTx/>
              <a:buChar char="-"/>
            </a:pPr>
            <a:r>
              <a:rPr lang="es-ES" sz="1600" dirty="0">
                <a:solidFill>
                  <a:srgbClr val="53738C"/>
                </a:solidFill>
                <a:latin typeface="Lucida Console" panose="020B0609040504020204" pitchFamily="49" charset="0"/>
                <a:cs typeface="Segoe UI" panose="020B0502040204020203" pitchFamily="34" charset="0"/>
              </a:rPr>
              <a:t>Búsqueda exhaustiva de secuencias comunes.....................09</a:t>
            </a:r>
          </a:p>
          <a:p>
            <a:pPr marL="342900" indent="-342900">
              <a:lnSpc>
                <a:spcPts val="2200"/>
              </a:lnSpc>
              <a:buFontTx/>
              <a:buChar char="-"/>
            </a:pPr>
            <a:r>
              <a:rPr lang="es-ES" sz="1600" dirty="0">
                <a:solidFill>
                  <a:srgbClr val="53738C"/>
                </a:solidFill>
                <a:latin typeface="Lucida Console" panose="020B0609040504020204" pitchFamily="49" charset="0"/>
                <a:cs typeface="Segoe UI" panose="020B0502040204020203" pitchFamily="34" charset="0"/>
              </a:rPr>
              <a:t>Búsqueda exhaustiva de secuencias particulares................10</a:t>
            </a:r>
          </a:p>
          <a:p>
            <a:pPr marL="342900" indent="-342900">
              <a:lnSpc>
                <a:spcPts val="2200"/>
              </a:lnSpc>
              <a:buFontTx/>
              <a:buChar char="-"/>
            </a:pPr>
            <a:r>
              <a:rPr lang="es-ES" sz="1600" dirty="0">
                <a:solidFill>
                  <a:srgbClr val="53738C"/>
                </a:solidFill>
                <a:latin typeface="Lucida Console" panose="020B0609040504020204" pitchFamily="49" charset="0"/>
                <a:cs typeface="Segoe UI" panose="020B0502040204020203" pitchFamily="34" charset="0"/>
              </a:rPr>
              <a:t>BLAT..........................................................11</a:t>
            </a:r>
          </a:p>
          <a:p>
            <a:pPr marL="342900" indent="-342900">
              <a:lnSpc>
                <a:spcPts val="2200"/>
              </a:lnSpc>
              <a:buFontTx/>
              <a:buChar char="-"/>
            </a:pPr>
            <a:r>
              <a:rPr lang="es-ES" sz="1600" dirty="0">
                <a:solidFill>
                  <a:srgbClr val="53738C"/>
                </a:solidFill>
                <a:latin typeface="Lucida Console" panose="020B0609040504020204" pitchFamily="49" charset="0"/>
                <a:cs typeface="Segoe UI" panose="020B0502040204020203" pitchFamily="34" charset="0"/>
              </a:rPr>
              <a:t>Acople con CRISPR-RT para el diseño de </a:t>
            </a:r>
            <a:r>
              <a:rPr lang="es-ES" sz="1600" dirty="0" err="1">
                <a:solidFill>
                  <a:srgbClr val="53738C"/>
                </a:solidFill>
                <a:latin typeface="Lucida Console" panose="020B0609040504020204" pitchFamily="49" charset="0"/>
                <a:cs typeface="Segoe UI" panose="020B0502040204020203" pitchFamily="34" charset="0"/>
              </a:rPr>
              <a:t>crRNAs</a:t>
            </a:r>
            <a:r>
              <a:rPr lang="es-ES" sz="1600" dirty="0">
                <a:solidFill>
                  <a:srgbClr val="53738C"/>
                </a:solidFill>
                <a:latin typeface="Lucida Console" panose="020B0609040504020204" pitchFamily="49" charset="0"/>
                <a:cs typeface="Segoe UI" panose="020B0502040204020203" pitchFamily="34" charset="0"/>
              </a:rPr>
              <a:t>.................12</a:t>
            </a:r>
          </a:p>
          <a:p>
            <a:pPr marL="342900" indent="-342900">
              <a:lnSpc>
                <a:spcPts val="2200"/>
              </a:lnSpc>
              <a:buFontTx/>
              <a:buChar char="-"/>
            </a:pPr>
            <a:r>
              <a:rPr lang="es-ES" sz="1600" dirty="0">
                <a:solidFill>
                  <a:srgbClr val="53738C"/>
                </a:solidFill>
                <a:latin typeface="Lucida Console" panose="020B0609040504020204" pitchFamily="49" charset="0"/>
                <a:cs typeface="Segoe UI" panose="020B0502040204020203" pitchFamily="34" charset="0"/>
              </a:rPr>
              <a:t>Virus del Papiloma Humano.....................................13</a:t>
            </a:r>
          </a:p>
          <a:p>
            <a:pPr marL="342900" indent="-342900">
              <a:lnSpc>
                <a:spcPts val="2200"/>
              </a:lnSpc>
              <a:buFontTx/>
              <a:buChar char="-"/>
            </a:pPr>
            <a:r>
              <a:rPr lang="es-ES" sz="1600" dirty="0">
                <a:solidFill>
                  <a:srgbClr val="53738C"/>
                </a:solidFill>
                <a:latin typeface="Lucida Console" panose="020B0609040504020204" pitchFamily="49" charset="0"/>
                <a:cs typeface="Segoe UI" panose="020B0502040204020203" pitchFamily="34" charset="0"/>
              </a:rPr>
              <a:t>Demostración..................................................14</a:t>
            </a:r>
          </a:p>
          <a:p>
            <a:pPr marL="342900" indent="-342900">
              <a:lnSpc>
                <a:spcPts val="2200"/>
              </a:lnSpc>
              <a:buFontTx/>
              <a:buChar char="-"/>
            </a:pPr>
            <a:r>
              <a:rPr lang="es-ES" sz="1600" dirty="0">
                <a:solidFill>
                  <a:srgbClr val="53738C"/>
                </a:solidFill>
                <a:latin typeface="Lucida Console" panose="020B0609040504020204" pitchFamily="49" charset="0"/>
                <a:cs typeface="Segoe UI" panose="020B0502040204020203" pitchFamily="34" charset="0"/>
              </a:rPr>
              <a:t>Resultado.....................................................15</a:t>
            </a:r>
          </a:p>
          <a:p>
            <a:pPr marL="342900" indent="-342900">
              <a:lnSpc>
                <a:spcPts val="2200"/>
              </a:lnSpc>
              <a:buFontTx/>
              <a:buChar char="-"/>
            </a:pPr>
            <a:r>
              <a:rPr lang="es-ES" sz="1600" dirty="0">
                <a:solidFill>
                  <a:srgbClr val="53738C"/>
                </a:solidFill>
                <a:latin typeface="Lucida Console" panose="020B0609040504020204" pitchFamily="49" charset="0"/>
                <a:cs typeface="Segoe UI" panose="020B0502040204020203" pitchFamily="34" charset="0"/>
              </a:rPr>
              <a:t>Aplicación....................................................16</a:t>
            </a:r>
          </a:p>
          <a:p>
            <a:pPr marL="342900" indent="-342900">
              <a:lnSpc>
                <a:spcPts val="2200"/>
              </a:lnSpc>
              <a:buFontTx/>
              <a:buChar char="-"/>
            </a:pPr>
            <a:r>
              <a:rPr lang="es-ES" sz="1600" dirty="0">
                <a:solidFill>
                  <a:srgbClr val="53738C"/>
                </a:solidFill>
                <a:latin typeface="Lucida Console" panose="020B0609040504020204" pitchFamily="49" charset="0"/>
                <a:cs typeface="Segoe UI" panose="020B0502040204020203" pitchFamily="34" charset="0"/>
              </a:rPr>
              <a:t>Conclusiones..................................................17</a:t>
            </a:r>
          </a:p>
          <a:p>
            <a:pPr marL="342900" indent="-342900">
              <a:lnSpc>
                <a:spcPts val="2200"/>
              </a:lnSpc>
              <a:buFontTx/>
              <a:buChar char="-"/>
            </a:pPr>
            <a:r>
              <a:rPr lang="es-ES" sz="1600" dirty="0">
                <a:solidFill>
                  <a:srgbClr val="53738C"/>
                </a:solidFill>
                <a:latin typeface="Lucida Console" panose="020B0609040504020204" pitchFamily="49" charset="0"/>
                <a:cs typeface="Segoe UI" panose="020B0502040204020203" pitchFamily="34" charset="0"/>
              </a:rPr>
              <a:t>Discusión.....................................................18</a:t>
            </a:r>
          </a:p>
          <a:p>
            <a:pPr marL="342900" indent="-342900">
              <a:lnSpc>
                <a:spcPts val="2200"/>
              </a:lnSpc>
              <a:buFontTx/>
              <a:buChar char="-"/>
            </a:pPr>
            <a:r>
              <a:rPr lang="es-ES" sz="1600" dirty="0">
                <a:solidFill>
                  <a:srgbClr val="53738C"/>
                </a:solidFill>
                <a:latin typeface="Lucida Console" panose="020B0609040504020204" pitchFamily="49" charset="0"/>
                <a:cs typeface="Segoe UI" panose="020B0502040204020203" pitchFamily="34" charset="0"/>
              </a:rPr>
              <a:t>Referencias principales.......................................20</a:t>
            </a:r>
          </a:p>
        </p:txBody>
      </p:sp>
    </p:spTree>
    <p:extLst>
      <p:ext uri="{BB962C8B-B14F-4D97-AF65-F5344CB8AC3E}">
        <p14:creationId xmlns:p14="http://schemas.microsoft.com/office/powerpoint/2010/main" val="1677042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t d'imatges de crispr wallpaper">
            <a:extLst>
              <a:ext uri="{FF2B5EF4-FFF2-40B4-BE49-F238E27FC236}">
                <a16:creationId xmlns:a16="http://schemas.microsoft.com/office/drawing/2014/main" id="{465A84D7-3666-4CF0-BAB7-67C64C39088C}"/>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42000" r="8038"/>
          <a:stretch/>
        </p:blipFill>
        <p:spPr bwMode="auto">
          <a:xfrm>
            <a:off x="4689" y="0"/>
            <a:ext cx="60913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Resultat d'imatges de software wallpaper">
            <a:extLst>
              <a:ext uri="{FF2B5EF4-FFF2-40B4-BE49-F238E27FC236}">
                <a16:creationId xmlns:a16="http://schemas.microsoft.com/office/drawing/2014/main" id="{0611BBBD-3877-4926-A790-D80AB9BD238C}"/>
              </a:ext>
            </a:extLst>
          </p:cNvPr>
          <p:cNvPicPr>
            <a:picLocks noChangeAspect="1" noChangeArrowheads="1"/>
          </p:cNvPicPr>
          <p:nvPr/>
        </p:nvPicPr>
        <p:blipFill rotWithShape="1">
          <a:blip r:embed="rId4">
            <a:duotone>
              <a:prstClr val="black"/>
              <a:schemeClr val="accent5">
                <a:tint val="45000"/>
                <a:satMod val="400000"/>
              </a:schemeClr>
            </a:duotone>
            <a:extLst>
              <a:ext uri="{BEBA8EAE-BF5A-486C-A8C5-ECC9F3942E4B}">
                <a14:imgProps xmlns:a14="http://schemas.microsoft.com/office/drawing/2010/main">
                  <a14:imgLayer r:embed="rId5">
                    <a14:imgEffect>
                      <a14:sharpenSoften amount="-35000"/>
                    </a14:imgEffect>
                    <a14:imgEffect>
                      <a14:brightnessContrast bright="-30000"/>
                    </a14:imgEffect>
                  </a14:imgLayer>
                </a14:imgProps>
              </a:ext>
              <a:ext uri="{28A0092B-C50C-407E-A947-70E740481C1C}">
                <a14:useLocalDpi xmlns:a14="http://schemas.microsoft.com/office/drawing/2010/main" val="0"/>
              </a:ext>
            </a:extLst>
          </a:blip>
          <a:srcRect l="4396" r="47690" b="20440"/>
          <a:stretch/>
        </p:blipFill>
        <p:spPr bwMode="auto">
          <a:xfrm>
            <a:off x="6096001"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AD63C6C4-6963-41A9-8560-0DA848D50825}"/>
              </a:ext>
            </a:extLst>
          </p:cNvPr>
          <p:cNvSpPr txBox="1"/>
          <p:nvPr/>
        </p:nvSpPr>
        <p:spPr>
          <a:xfrm>
            <a:off x="3415998" y="5209735"/>
            <a:ext cx="8234290" cy="1200329"/>
          </a:xfrm>
          <a:prstGeom prst="rect">
            <a:avLst/>
          </a:prstGeom>
          <a:noFill/>
        </p:spPr>
        <p:txBody>
          <a:bodyPr wrap="square" rtlCol="0">
            <a:spAutoFit/>
          </a:bodyPr>
          <a:lstStyle/>
          <a:p>
            <a:pPr algn="r"/>
            <a:r>
              <a:rPr lang="es-ES" sz="7200" dirty="0">
                <a:solidFill>
                  <a:schemeClr val="bg1"/>
                </a:solidFill>
                <a:latin typeface="+mj-lt"/>
                <a:cs typeface="Segoe UI" panose="020B0502040204020203" pitchFamily="34" charset="0"/>
              </a:rPr>
              <a:t>Gracias</a:t>
            </a:r>
          </a:p>
        </p:txBody>
      </p:sp>
    </p:spTree>
    <p:extLst>
      <p:ext uri="{BB962C8B-B14F-4D97-AF65-F5344CB8AC3E}">
        <p14:creationId xmlns:p14="http://schemas.microsoft.com/office/powerpoint/2010/main" val="1939499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t d'imatges de crispr wallpaper">
            <a:extLst>
              <a:ext uri="{FF2B5EF4-FFF2-40B4-BE49-F238E27FC236}">
                <a16:creationId xmlns:a16="http://schemas.microsoft.com/office/drawing/2014/main" id="{D1B45534-93DA-4E15-87A0-C83D55910320}"/>
              </a:ext>
            </a:extLst>
          </p:cNvPr>
          <p:cNvPicPr>
            <a:picLocks noChangeAspect="1" noChangeArrowheads="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9722" b="73056"/>
          <a:stretch/>
        </p:blipFill>
        <p:spPr bwMode="auto">
          <a:xfrm>
            <a:off x="0" y="0"/>
            <a:ext cx="12192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t d'imatges de crispr wallpaper">
            <a:extLst>
              <a:ext uri="{FF2B5EF4-FFF2-40B4-BE49-F238E27FC236}">
                <a16:creationId xmlns:a16="http://schemas.microsoft.com/office/drawing/2014/main" id="{47E3B764-A126-4926-BCE2-6E609D108F8C}"/>
              </a:ext>
            </a:extLst>
          </p:cNvPr>
          <p:cNvPicPr>
            <a:picLocks noChangeAspect="1" noChangeArrowheads="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t="23557" b="68056"/>
          <a:stretch/>
        </p:blipFill>
        <p:spPr bwMode="auto">
          <a:xfrm>
            <a:off x="0" y="6282813"/>
            <a:ext cx="12192000" cy="57518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E31E624C-AA79-498A-B668-E8A3760A8846}"/>
              </a:ext>
            </a:extLst>
          </p:cNvPr>
          <p:cNvSpPr txBox="1"/>
          <p:nvPr/>
        </p:nvSpPr>
        <p:spPr>
          <a:xfrm>
            <a:off x="337626" y="28130"/>
            <a:ext cx="8201464" cy="1107996"/>
          </a:xfrm>
          <a:prstGeom prst="rect">
            <a:avLst/>
          </a:prstGeom>
          <a:noFill/>
        </p:spPr>
        <p:txBody>
          <a:bodyPr wrap="square" rtlCol="0">
            <a:spAutoFit/>
          </a:bodyPr>
          <a:lstStyle/>
          <a:p>
            <a:r>
              <a:rPr lang="es-ES" sz="2200" i="1" dirty="0">
                <a:solidFill>
                  <a:schemeClr val="bg1"/>
                </a:solidFill>
                <a:latin typeface="+mj-lt"/>
                <a:cs typeface="Segoe UI" panose="020B0502040204020203" pitchFamily="34" charset="0"/>
              </a:rPr>
              <a:t>Desarrollo de una herramienta software de identificación de secuencias patógenas candidatas para el diseño de </a:t>
            </a:r>
            <a:r>
              <a:rPr lang="es-ES" sz="2200" i="1" dirty="0" err="1">
                <a:solidFill>
                  <a:schemeClr val="bg1"/>
                </a:solidFill>
                <a:latin typeface="+mj-lt"/>
                <a:cs typeface="Segoe UI" panose="020B0502040204020203" pitchFamily="34" charset="0"/>
              </a:rPr>
              <a:t>RNAs</a:t>
            </a:r>
            <a:r>
              <a:rPr lang="es-ES" sz="2200" i="1" dirty="0">
                <a:solidFill>
                  <a:schemeClr val="bg1"/>
                </a:solidFill>
                <a:latin typeface="+mj-lt"/>
                <a:cs typeface="Segoe UI" panose="020B0502040204020203" pitchFamily="34" charset="0"/>
              </a:rPr>
              <a:t> guía en el sistema SHERLOCK de diagnóstico. </a:t>
            </a:r>
            <a:endParaRPr lang="es-ES" sz="2200" dirty="0">
              <a:solidFill>
                <a:schemeClr val="bg1"/>
              </a:solidFill>
              <a:latin typeface="+mj-lt"/>
              <a:cs typeface="Segoe UI" panose="020B0502040204020203" pitchFamily="34" charset="0"/>
            </a:endParaRPr>
          </a:p>
        </p:txBody>
      </p:sp>
      <p:pic>
        <p:nvPicPr>
          <p:cNvPr id="10" name="Picture 4" descr="Resultat d'imatges de uoc logo">
            <a:extLst>
              <a:ext uri="{FF2B5EF4-FFF2-40B4-BE49-F238E27FC236}">
                <a16:creationId xmlns:a16="http://schemas.microsoft.com/office/drawing/2014/main" id="{E2C5F86C-4FFF-4306-B8E1-F18D00CFDCF2}"/>
              </a:ext>
            </a:extLst>
          </p:cNvPr>
          <p:cNvPicPr>
            <a:picLocks noChangeAspect="1" noChangeArrowheads="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saturation sat="95000"/>
                    </a14:imgEffect>
                    <a14:imgEffect>
                      <a14:brightnessContrast bright="10000"/>
                    </a14:imgEffect>
                  </a14:imgLayer>
                </a14:imgProps>
              </a:ext>
              <a:ext uri="{28A0092B-C50C-407E-A947-70E740481C1C}">
                <a14:useLocalDpi xmlns:a14="http://schemas.microsoft.com/office/drawing/2010/main" val="0"/>
              </a:ext>
            </a:extLst>
          </a:blip>
          <a:srcRect t="1" r="56064" b="-5674"/>
          <a:stretch/>
        </p:blipFill>
        <p:spPr bwMode="auto">
          <a:xfrm>
            <a:off x="9802288" y="302956"/>
            <a:ext cx="2052086" cy="575187"/>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39D1E21B-831E-45F1-915A-80A7E724D7D2}"/>
              </a:ext>
            </a:extLst>
          </p:cNvPr>
          <p:cNvSpPr txBox="1"/>
          <p:nvPr/>
        </p:nvSpPr>
        <p:spPr>
          <a:xfrm>
            <a:off x="391884" y="6329978"/>
            <a:ext cx="8189517" cy="461665"/>
          </a:xfrm>
          <a:prstGeom prst="rect">
            <a:avLst/>
          </a:prstGeom>
          <a:noFill/>
        </p:spPr>
        <p:txBody>
          <a:bodyPr wrap="square" rtlCol="0">
            <a:spAutoFit/>
          </a:bodyPr>
          <a:lstStyle/>
          <a:p>
            <a:r>
              <a:rPr lang="es-ES" sz="2400" dirty="0">
                <a:solidFill>
                  <a:schemeClr val="bg1"/>
                </a:solidFill>
                <a:latin typeface="+mj-lt"/>
                <a:cs typeface="Segoe UI" panose="020B0502040204020203" pitchFamily="34" charset="0"/>
              </a:rPr>
              <a:t>Referencias principales</a:t>
            </a:r>
          </a:p>
        </p:txBody>
      </p:sp>
      <p:sp>
        <p:nvSpPr>
          <p:cNvPr id="2" name="CuadroTexto 1">
            <a:extLst>
              <a:ext uri="{FF2B5EF4-FFF2-40B4-BE49-F238E27FC236}">
                <a16:creationId xmlns:a16="http://schemas.microsoft.com/office/drawing/2014/main" id="{2036F3C2-386D-4057-AE5A-1D5FA7EDE3ED}"/>
              </a:ext>
            </a:extLst>
          </p:cNvPr>
          <p:cNvSpPr txBox="1"/>
          <p:nvPr/>
        </p:nvSpPr>
        <p:spPr>
          <a:xfrm>
            <a:off x="395685" y="1277255"/>
            <a:ext cx="11404431" cy="4801314"/>
          </a:xfrm>
          <a:prstGeom prst="rect">
            <a:avLst/>
          </a:prstGeom>
          <a:noFill/>
        </p:spPr>
        <p:txBody>
          <a:bodyPr wrap="square" rtlCol="0">
            <a:spAutoFit/>
          </a:bodyPr>
          <a:lstStyle/>
          <a:p>
            <a:pPr algn="just"/>
            <a:endParaRPr lang="es-ES" dirty="0">
              <a:solidFill>
                <a:srgbClr val="3C5365"/>
              </a:solidFill>
              <a:latin typeface="+mj-lt"/>
            </a:endParaRPr>
          </a:p>
          <a:p>
            <a:pPr algn="just"/>
            <a:r>
              <a:rPr lang="es-ES" b="1" dirty="0">
                <a:solidFill>
                  <a:srgbClr val="3C5365"/>
                </a:solidFill>
                <a:latin typeface="+mj-lt"/>
              </a:rPr>
              <a:t>[1]</a:t>
            </a:r>
            <a:r>
              <a:rPr lang="es-ES" dirty="0">
                <a:solidFill>
                  <a:srgbClr val="3C5365"/>
                </a:solidFill>
                <a:latin typeface="+mj-lt"/>
              </a:rPr>
              <a:t> </a:t>
            </a:r>
            <a:r>
              <a:rPr lang="es-ES" dirty="0" err="1">
                <a:solidFill>
                  <a:srgbClr val="3C5365"/>
                </a:solidFill>
                <a:latin typeface="+mj-lt"/>
              </a:rPr>
              <a:t>Gootenberg</a:t>
            </a:r>
            <a:r>
              <a:rPr lang="es-ES" dirty="0">
                <a:solidFill>
                  <a:srgbClr val="3C5365"/>
                </a:solidFill>
                <a:latin typeface="+mj-lt"/>
              </a:rPr>
              <a:t>, J., </a:t>
            </a:r>
            <a:r>
              <a:rPr lang="es-ES" dirty="0" err="1">
                <a:solidFill>
                  <a:srgbClr val="3C5365"/>
                </a:solidFill>
                <a:latin typeface="+mj-lt"/>
              </a:rPr>
              <a:t>Abudayyeh</a:t>
            </a:r>
            <a:r>
              <a:rPr lang="es-ES" dirty="0">
                <a:solidFill>
                  <a:srgbClr val="3C5365"/>
                </a:solidFill>
                <a:latin typeface="+mj-lt"/>
              </a:rPr>
              <a:t>, O., Lee, J., </a:t>
            </a:r>
            <a:r>
              <a:rPr lang="es-ES" dirty="0" err="1">
                <a:solidFill>
                  <a:srgbClr val="3C5365"/>
                </a:solidFill>
                <a:latin typeface="+mj-lt"/>
              </a:rPr>
              <a:t>Essletzbichler</a:t>
            </a:r>
            <a:r>
              <a:rPr lang="es-ES" dirty="0">
                <a:solidFill>
                  <a:srgbClr val="3C5365"/>
                </a:solidFill>
                <a:latin typeface="+mj-lt"/>
              </a:rPr>
              <a:t>, P., Dy, A., </a:t>
            </a:r>
            <a:r>
              <a:rPr lang="es-ES" dirty="0" err="1">
                <a:solidFill>
                  <a:srgbClr val="3C5365"/>
                </a:solidFill>
                <a:latin typeface="+mj-lt"/>
              </a:rPr>
              <a:t>Joung</a:t>
            </a:r>
            <a:r>
              <a:rPr lang="es-ES" dirty="0">
                <a:solidFill>
                  <a:srgbClr val="3C5365"/>
                </a:solidFill>
                <a:latin typeface="+mj-lt"/>
              </a:rPr>
              <a:t>, J., </a:t>
            </a:r>
            <a:r>
              <a:rPr lang="es-ES" dirty="0" err="1">
                <a:solidFill>
                  <a:srgbClr val="3C5365"/>
                </a:solidFill>
                <a:latin typeface="+mj-lt"/>
              </a:rPr>
              <a:t>Verdine</a:t>
            </a:r>
            <a:r>
              <a:rPr lang="es-ES" dirty="0">
                <a:solidFill>
                  <a:srgbClr val="3C5365"/>
                </a:solidFill>
                <a:latin typeface="+mj-lt"/>
              </a:rPr>
              <a:t>, V., </a:t>
            </a:r>
            <a:r>
              <a:rPr lang="es-ES" dirty="0" err="1">
                <a:solidFill>
                  <a:srgbClr val="3C5365"/>
                </a:solidFill>
                <a:latin typeface="+mj-lt"/>
              </a:rPr>
              <a:t>Donghia</a:t>
            </a:r>
            <a:r>
              <a:rPr lang="es-ES" dirty="0">
                <a:solidFill>
                  <a:srgbClr val="3C5365"/>
                </a:solidFill>
                <a:latin typeface="+mj-lt"/>
              </a:rPr>
              <a:t>, N., </a:t>
            </a:r>
            <a:r>
              <a:rPr lang="es-ES" dirty="0" err="1">
                <a:solidFill>
                  <a:srgbClr val="3C5365"/>
                </a:solidFill>
                <a:latin typeface="+mj-lt"/>
              </a:rPr>
              <a:t>Daringer</a:t>
            </a:r>
            <a:r>
              <a:rPr lang="es-ES" dirty="0">
                <a:solidFill>
                  <a:srgbClr val="3C5365"/>
                </a:solidFill>
                <a:latin typeface="+mj-lt"/>
              </a:rPr>
              <a:t>, N., </a:t>
            </a:r>
            <a:r>
              <a:rPr lang="es-ES" dirty="0" err="1">
                <a:solidFill>
                  <a:srgbClr val="3C5365"/>
                </a:solidFill>
                <a:latin typeface="+mj-lt"/>
              </a:rPr>
              <a:t>Freije</a:t>
            </a:r>
            <a:r>
              <a:rPr lang="es-ES" dirty="0">
                <a:solidFill>
                  <a:srgbClr val="3C5365"/>
                </a:solidFill>
                <a:latin typeface="+mj-lt"/>
              </a:rPr>
              <a:t>, C., </a:t>
            </a:r>
            <a:r>
              <a:rPr lang="es-ES" dirty="0" err="1">
                <a:solidFill>
                  <a:srgbClr val="3C5365"/>
                </a:solidFill>
                <a:latin typeface="+mj-lt"/>
              </a:rPr>
              <a:t>Myhrvold</a:t>
            </a:r>
            <a:r>
              <a:rPr lang="es-ES" dirty="0">
                <a:solidFill>
                  <a:srgbClr val="3C5365"/>
                </a:solidFill>
                <a:latin typeface="+mj-lt"/>
              </a:rPr>
              <a:t>, C., </a:t>
            </a:r>
            <a:r>
              <a:rPr lang="es-ES" dirty="0" err="1">
                <a:solidFill>
                  <a:srgbClr val="3C5365"/>
                </a:solidFill>
                <a:latin typeface="+mj-lt"/>
              </a:rPr>
              <a:t>Bhattacharyya</a:t>
            </a:r>
            <a:r>
              <a:rPr lang="es-ES" dirty="0">
                <a:solidFill>
                  <a:srgbClr val="3C5365"/>
                </a:solidFill>
                <a:latin typeface="+mj-lt"/>
              </a:rPr>
              <a:t>, R., </a:t>
            </a:r>
            <a:r>
              <a:rPr lang="es-ES" dirty="0" err="1">
                <a:solidFill>
                  <a:srgbClr val="3C5365"/>
                </a:solidFill>
                <a:latin typeface="+mj-lt"/>
              </a:rPr>
              <a:t>Livny</a:t>
            </a:r>
            <a:r>
              <a:rPr lang="es-ES" dirty="0">
                <a:solidFill>
                  <a:srgbClr val="3C5365"/>
                </a:solidFill>
                <a:latin typeface="+mj-lt"/>
              </a:rPr>
              <a:t>, J., </a:t>
            </a:r>
            <a:r>
              <a:rPr lang="es-ES" dirty="0" err="1">
                <a:solidFill>
                  <a:srgbClr val="3C5365"/>
                </a:solidFill>
                <a:latin typeface="+mj-lt"/>
              </a:rPr>
              <a:t>Regev</a:t>
            </a:r>
            <a:r>
              <a:rPr lang="es-ES" dirty="0">
                <a:solidFill>
                  <a:srgbClr val="3C5365"/>
                </a:solidFill>
                <a:latin typeface="+mj-lt"/>
              </a:rPr>
              <a:t>, A., </a:t>
            </a:r>
            <a:r>
              <a:rPr lang="es-ES" dirty="0" err="1">
                <a:solidFill>
                  <a:srgbClr val="3C5365"/>
                </a:solidFill>
                <a:latin typeface="+mj-lt"/>
              </a:rPr>
              <a:t>Koonin</a:t>
            </a:r>
            <a:r>
              <a:rPr lang="es-ES" dirty="0">
                <a:solidFill>
                  <a:srgbClr val="3C5365"/>
                </a:solidFill>
                <a:latin typeface="+mj-lt"/>
              </a:rPr>
              <a:t>, E., </a:t>
            </a:r>
            <a:r>
              <a:rPr lang="es-ES" dirty="0" err="1">
                <a:solidFill>
                  <a:srgbClr val="3C5365"/>
                </a:solidFill>
                <a:latin typeface="+mj-lt"/>
              </a:rPr>
              <a:t>Hung</a:t>
            </a:r>
            <a:r>
              <a:rPr lang="es-ES" dirty="0">
                <a:solidFill>
                  <a:srgbClr val="3C5365"/>
                </a:solidFill>
                <a:latin typeface="+mj-lt"/>
              </a:rPr>
              <a:t>, D., </a:t>
            </a:r>
            <a:r>
              <a:rPr lang="es-ES" dirty="0" err="1">
                <a:solidFill>
                  <a:srgbClr val="3C5365"/>
                </a:solidFill>
                <a:latin typeface="+mj-lt"/>
              </a:rPr>
              <a:t>Sabeti</a:t>
            </a:r>
            <a:r>
              <a:rPr lang="es-ES" dirty="0">
                <a:solidFill>
                  <a:srgbClr val="3C5365"/>
                </a:solidFill>
                <a:latin typeface="+mj-lt"/>
              </a:rPr>
              <a:t>, P., Collins, J. and Zhang, F. (2017). </a:t>
            </a:r>
            <a:r>
              <a:rPr lang="es-ES" dirty="0" err="1">
                <a:solidFill>
                  <a:srgbClr val="3C5365"/>
                </a:solidFill>
                <a:latin typeface="+mj-lt"/>
              </a:rPr>
              <a:t>Nucleic</a:t>
            </a:r>
            <a:r>
              <a:rPr lang="es-ES" dirty="0">
                <a:solidFill>
                  <a:srgbClr val="3C5365"/>
                </a:solidFill>
                <a:latin typeface="+mj-lt"/>
              </a:rPr>
              <a:t> </a:t>
            </a:r>
            <a:r>
              <a:rPr lang="es-ES" dirty="0" err="1">
                <a:solidFill>
                  <a:srgbClr val="3C5365"/>
                </a:solidFill>
                <a:latin typeface="+mj-lt"/>
              </a:rPr>
              <a:t>acid</a:t>
            </a:r>
            <a:r>
              <a:rPr lang="es-ES" dirty="0">
                <a:solidFill>
                  <a:srgbClr val="3C5365"/>
                </a:solidFill>
                <a:latin typeface="+mj-lt"/>
              </a:rPr>
              <a:t> </a:t>
            </a:r>
            <a:r>
              <a:rPr lang="es-ES" dirty="0" err="1">
                <a:solidFill>
                  <a:srgbClr val="3C5365"/>
                </a:solidFill>
                <a:latin typeface="+mj-lt"/>
              </a:rPr>
              <a:t>detection</a:t>
            </a:r>
            <a:r>
              <a:rPr lang="es-ES" dirty="0">
                <a:solidFill>
                  <a:srgbClr val="3C5365"/>
                </a:solidFill>
                <a:latin typeface="+mj-lt"/>
              </a:rPr>
              <a:t> </a:t>
            </a:r>
            <a:r>
              <a:rPr lang="es-ES" dirty="0" err="1">
                <a:solidFill>
                  <a:srgbClr val="3C5365"/>
                </a:solidFill>
                <a:latin typeface="+mj-lt"/>
              </a:rPr>
              <a:t>with</a:t>
            </a:r>
            <a:r>
              <a:rPr lang="es-ES" dirty="0">
                <a:solidFill>
                  <a:srgbClr val="3C5365"/>
                </a:solidFill>
                <a:latin typeface="+mj-lt"/>
              </a:rPr>
              <a:t> CRISPR-Cas13a/C2c2. </a:t>
            </a:r>
            <a:r>
              <a:rPr lang="es-ES" i="1" dirty="0" err="1">
                <a:solidFill>
                  <a:srgbClr val="3C5365"/>
                </a:solidFill>
                <a:latin typeface="+mj-lt"/>
              </a:rPr>
              <a:t>Science</a:t>
            </a:r>
            <a:r>
              <a:rPr lang="es-ES" dirty="0">
                <a:solidFill>
                  <a:srgbClr val="3C5365"/>
                </a:solidFill>
                <a:latin typeface="+mj-lt"/>
              </a:rPr>
              <a:t>, 356(6336), pp.438-442. </a:t>
            </a:r>
          </a:p>
          <a:p>
            <a:pPr algn="just"/>
            <a:endParaRPr lang="es-ES" dirty="0">
              <a:solidFill>
                <a:srgbClr val="3C5365"/>
              </a:solidFill>
              <a:latin typeface="+mj-lt"/>
            </a:endParaRPr>
          </a:p>
          <a:p>
            <a:pPr algn="just"/>
            <a:r>
              <a:rPr lang="en-US" b="1" dirty="0">
                <a:solidFill>
                  <a:srgbClr val="3C5365"/>
                </a:solidFill>
                <a:latin typeface="+mj-lt"/>
              </a:rPr>
              <a:t>[2]</a:t>
            </a:r>
            <a:r>
              <a:rPr lang="en-US" dirty="0">
                <a:solidFill>
                  <a:srgbClr val="3C5365"/>
                </a:solidFill>
                <a:latin typeface="+mj-lt"/>
              </a:rPr>
              <a:t> Hsu, P., Lander, E. and Zhang, F. (2014). Development and Applications of CRISPR-Cas9 for Genome Engineering. </a:t>
            </a:r>
            <a:r>
              <a:rPr lang="en-US" i="1" dirty="0">
                <a:solidFill>
                  <a:srgbClr val="3C5365"/>
                </a:solidFill>
                <a:latin typeface="+mj-lt"/>
              </a:rPr>
              <a:t>Cell</a:t>
            </a:r>
            <a:r>
              <a:rPr lang="en-US" dirty="0">
                <a:solidFill>
                  <a:srgbClr val="3C5365"/>
                </a:solidFill>
                <a:latin typeface="+mj-lt"/>
              </a:rPr>
              <a:t>, 157(6), pp.1262-1278. </a:t>
            </a:r>
          </a:p>
          <a:p>
            <a:pPr algn="just"/>
            <a:endParaRPr lang="es-ES" dirty="0">
              <a:solidFill>
                <a:srgbClr val="3C5365"/>
              </a:solidFill>
              <a:latin typeface="+mj-lt"/>
            </a:endParaRPr>
          </a:p>
          <a:p>
            <a:pPr algn="just"/>
            <a:r>
              <a:rPr lang="es-ES" b="1" dirty="0">
                <a:solidFill>
                  <a:srgbClr val="3C5365"/>
                </a:solidFill>
                <a:latin typeface="+mj-lt"/>
              </a:rPr>
              <a:t>[3]</a:t>
            </a:r>
            <a:r>
              <a:rPr lang="es-ES" dirty="0">
                <a:solidFill>
                  <a:srgbClr val="3C5365"/>
                </a:solidFill>
                <a:latin typeface="+mj-lt"/>
              </a:rPr>
              <a:t> </a:t>
            </a:r>
            <a:r>
              <a:rPr lang="es-ES" dirty="0" err="1">
                <a:solidFill>
                  <a:srgbClr val="3C5365"/>
                </a:solidFill>
                <a:latin typeface="+mj-lt"/>
              </a:rPr>
              <a:t>Ran</a:t>
            </a:r>
            <a:r>
              <a:rPr lang="es-ES" dirty="0">
                <a:solidFill>
                  <a:srgbClr val="3C5365"/>
                </a:solidFill>
                <a:latin typeface="+mj-lt"/>
              </a:rPr>
              <a:t>, F., </a:t>
            </a:r>
            <a:r>
              <a:rPr lang="es-ES" dirty="0" err="1">
                <a:solidFill>
                  <a:srgbClr val="3C5365"/>
                </a:solidFill>
                <a:latin typeface="+mj-lt"/>
              </a:rPr>
              <a:t>Hsu</a:t>
            </a:r>
            <a:r>
              <a:rPr lang="es-ES" dirty="0">
                <a:solidFill>
                  <a:srgbClr val="3C5365"/>
                </a:solidFill>
                <a:latin typeface="+mj-lt"/>
              </a:rPr>
              <a:t>, P., Wright, J., </a:t>
            </a:r>
            <a:r>
              <a:rPr lang="es-ES" dirty="0" err="1">
                <a:solidFill>
                  <a:srgbClr val="3C5365"/>
                </a:solidFill>
                <a:latin typeface="+mj-lt"/>
              </a:rPr>
              <a:t>Agarwala</a:t>
            </a:r>
            <a:r>
              <a:rPr lang="es-ES" dirty="0">
                <a:solidFill>
                  <a:srgbClr val="3C5365"/>
                </a:solidFill>
                <a:latin typeface="+mj-lt"/>
              </a:rPr>
              <a:t>, V., Scott, D. and Zhang, F. (2013). </a:t>
            </a:r>
            <a:r>
              <a:rPr lang="es-ES" dirty="0" err="1">
                <a:solidFill>
                  <a:srgbClr val="3C5365"/>
                </a:solidFill>
                <a:latin typeface="+mj-lt"/>
              </a:rPr>
              <a:t>Genome</a:t>
            </a:r>
            <a:r>
              <a:rPr lang="es-ES" dirty="0">
                <a:solidFill>
                  <a:srgbClr val="3C5365"/>
                </a:solidFill>
                <a:latin typeface="+mj-lt"/>
              </a:rPr>
              <a:t> </a:t>
            </a:r>
            <a:r>
              <a:rPr lang="es-ES" dirty="0" err="1">
                <a:solidFill>
                  <a:srgbClr val="3C5365"/>
                </a:solidFill>
                <a:latin typeface="+mj-lt"/>
              </a:rPr>
              <a:t>engineering</a:t>
            </a:r>
            <a:r>
              <a:rPr lang="es-ES" dirty="0">
                <a:solidFill>
                  <a:srgbClr val="3C5365"/>
                </a:solidFill>
                <a:latin typeface="+mj-lt"/>
              </a:rPr>
              <a:t> </a:t>
            </a:r>
            <a:r>
              <a:rPr lang="es-ES" dirty="0" err="1">
                <a:solidFill>
                  <a:srgbClr val="3C5365"/>
                </a:solidFill>
                <a:latin typeface="+mj-lt"/>
              </a:rPr>
              <a:t>using</a:t>
            </a:r>
            <a:r>
              <a:rPr lang="es-ES" dirty="0">
                <a:solidFill>
                  <a:srgbClr val="3C5365"/>
                </a:solidFill>
                <a:latin typeface="+mj-lt"/>
              </a:rPr>
              <a:t> </a:t>
            </a:r>
            <a:r>
              <a:rPr lang="es-ES" dirty="0" err="1">
                <a:solidFill>
                  <a:srgbClr val="3C5365"/>
                </a:solidFill>
                <a:latin typeface="+mj-lt"/>
              </a:rPr>
              <a:t>the</a:t>
            </a:r>
            <a:r>
              <a:rPr lang="es-ES" dirty="0">
                <a:solidFill>
                  <a:srgbClr val="3C5365"/>
                </a:solidFill>
                <a:latin typeface="+mj-lt"/>
              </a:rPr>
              <a:t> CRISPR-Cas9 </a:t>
            </a:r>
            <a:r>
              <a:rPr lang="es-ES" dirty="0" err="1">
                <a:solidFill>
                  <a:srgbClr val="3C5365"/>
                </a:solidFill>
                <a:latin typeface="+mj-lt"/>
              </a:rPr>
              <a:t>system</a:t>
            </a:r>
            <a:r>
              <a:rPr lang="es-ES" dirty="0">
                <a:solidFill>
                  <a:srgbClr val="3C5365"/>
                </a:solidFill>
                <a:latin typeface="+mj-lt"/>
              </a:rPr>
              <a:t>. </a:t>
            </a:r>
            <a:r>
              <a:rPr lang="es-ES" i="1" dirty="0" err="1">
                <a:solidFill>
                  <a:srgbClr val="3C5365"/>
                </a:solidFill>
                <a:latin typeface="+mj-lt"/>
              </a:rPr>
              <a:t>Nature</a:t>
            </a:r>
            <a:r>
              <a:rPr lang="es-ES" i="1" dirty="0">
                <a:solidFill>
                  <a:srgbClr val="3C5365"/>
                </a:solidFill>
                <a:latin typeface="+mj-lt"/>
              </a:rPr>
              <a:t> </a:t>
            </a:r>
            <a:r>
              <a:rPr lang="es-ES" i="1" dirty="0" err="1">
                <a:solidFill>
                  <a:srgbClr val="3C5365"/>
                </a:solidFill>
                <a:latin typeface="+mj-lt"/>
              </a:rPr>
              <a:t>Protocols</a:t>
            </a:r>
            <a:r>
              <a:rPr lang="es-ES" dirty="0">
                <a:solidFill>
                  <a:srgbClr val="3C5365"/>
                </a:solidFill>
                <a:latin typeface="+mj-lt"/>
              </a:rPr>
              <a:t>, 8(11), pp.2281-2308. </a:t>
            </a:r>
          </a:p>
          <a:p>
            <a:pPr algn="just"/>
            <a:endParaRPr lang="en-US" dirty="0">
              <a:solidFill>
                <a:srgbClr val="3C5365"/>
              </a:solidFill>
              <a:latin typeface="+mj-lt"/>
            </a:endParaRPr>
          </a:p>
          <a:p>
            <a:pPr algn="just"/>
            <a:r>
              <a:rPr lang="es-ES" b="1" dirty="0">
                <a:solidFill>
                  <a:srgbClr val="3C5365"/>
                </a:solidFill>
                <a:latin typeface="+mj-lt"/>
              </a:rPr>
              <a:t>[4]</a:t>
            </a:r>
            <a:r>
              <a:rPr lang="es-ES" dirty="0">
                <a:solidFill>
                  <a:srgbClr val="3C5365"/>
                </a:solidFill>
                <a:latin typeface="+mj-lt"/>
              </a:rPr>
              <a:t> </a:t>
            </a:r>
            <a:r>
              <a:rPr lang="es-ES" dirty="0" err="1">
                <a:solidFill>
                  <a:srgbClr val="3C5365"/>
                </a:solidFill>
                <a:latin typeface="+mj-lt"/>
              </a:rPr>
              <a:t>McDade</a:t>
            </a:r>
            <a:r>
              <a:rPr lang="es-ES" dirty="0">
                <a:solidFill>
                  <a:srgbClr val="3C5365"/>
                </a:solidFill>
                <a:latin typeface="+mj-lt"/>
              </a:rPr>
              <a:t>, J. (2018). </a:t>
            </a:r>
            <a:r>
              <a:rPr lang="es-ES" i="1" dirty="0">
                <a:solidFill>
                  <a:srgbClr val="3C5365"/>
                </a:solidFill>
                <a:latin typeface="+mj-lt"/>
              </a:rPr>
              <a:t>CRISPR 101: </a:t>
            </a:r>
            <a:r>
              <a:rPr lang="es-ES" i="1" dirty="0" err="1">
                <a:solidFill>
                  <a:srgbClr val="3C5365"/>
                </a:solidFill>
                <a:latin typeface="+mj-lt"/>
              </a:rPr>
              <a:t>Targeting</a:t>
            </a:r>
            <a:r>
              <a:rPr lang="es-ES" i="1" dirty="0">
                <a:solidFill>
                  <a:srgbClr val="3C5365"/>
                </a:solidFill>
                <a:latin typeface="+mj-lt"/>
              </a:rPr>
              <a:t> RNA </a:t>
            </a:r>
            <a:r>
              <a:rPr lang="es-ES" i="1" dirty="0" err="1">
                <a:solidFill>
                  <a:srgbClr val="3C5365"/>
                </a:solidFill>
                <a:latin typeface="+mj-lt"/>
              </a:rPr>
              <a:t>with</a:t>
            </a:r>
            <a:r>
              <a:rPr lang="es-ES" i="1" dirty="0">
                <a:solidFill>
                  <a:srgbClr val="3C5365"/>
                </a:solidFill>
                <a:latin typeface="+mj-lt"/>
              </a:rPr>
              <a:t> Cas13a (C2c2)</a:t>
            </a:r>
            <a:r>
              <a:rPr lang="es-ES" dirty="0">
                <a:solidFill>
                  <a:srgbClr val="3C5365"/>
                </a:solidFill>
                <a:latin typeface="+mj-lt"/>
              </a:rPr>
              <a:t>. [online] Blog.addgene.org. </a:t>
            </a:r>
            <a:r>
              <a:rPr lang="es-ES" dirty="0" err="1">
                <a:solidFill>
                  <a:srgbClr val="3C5365"/>
                </a:solidFill>
                <a:latin typeface="+mj-lt"/>
              </a:rPr>
              <a:t>Available</a:t>
            </a:r>
            <a:r>
              <a:rPr lang="es-ES" dirty="0">
                <a:solidFill>
                  <a:srgbClr val="3C5365"/>
                </a:solidFill>
                <a:latin typeface="+mj-lt"/>
              </a:rPr>
              <a:t> at: http://blog.addgene.org/crispr-101-targeting-rna-with-cas13a-c2c2 [</a:t>
            </a:r>
            <a:r>
              <a:rPr lang="es-ES" dirty="0" err="1">
                <a:solidFill>
                  <a:srgbClr val="3C5365"/>
                </a:solidFill>
                <a:latin typeface="+mj-lt"/>
              </a:rPr>
              <a:t>Accessed</a:t>
            </a:r>
            <a:r>
              <a:rPr lang="es-ES" dirty="0">
                <a:solidFill>
                  <a:srgbClr val="3C5365"/>
                </a:solidFill>
                <a:latin typeface="+mj-lt"/>
              </a:rPr>
              <a:t> 5 Mar. 2018]. </a:t>
            </a:r>
          </a:p>
          <a:p>
            <a:pPr algn="just"/>
            <a:endParaRPr lang="es-ES" dirty="0">
              <a:solidFill>
                <a:srgbClr val="3C5365"/>
              </a:solidFill>
              <a:latin typeface="+mj-lt"/>
            </a:endParaRPr>
          </a:p>
          <a:p>
            <a:pPr algn="just"/>
            <a:r>
              <a:rPr lang="es-ES" b="1" dirty="0">
                <a:solidFill>
                  <a:srgbClr val="3C5365"/>
                </a:solidFill>
              </a:rPr>
              <a:t>[5]</a:t>
            </a:r>
            <a:r>
              <a:rPr lang="es-ES" dirty="0">
                <a:solidFill>
                  <a:srgbClr val="3C5365"/>
                </a:solidFill>
              </a:rPr>
              <a:t> Zhu, H., Richmond, E. &amp; </a:t>
            </a:r>
            <a:r>
              <a:rPr lang="es-ES" dirty="0" err="1">
                <a:solidFill>
                  <a:srgbClr val="3C5365"/>
                </a:solidFill>
              </a:rPr>
              <a:t>Liang</a:t>
            </a:r>
            <a:r>
              <a:rPr lang="es-ES" dirty="0">
                <a:solidFill>
                  <a:srgbClr val="3C5365"/>
                </a:solidFill>
              </a:rPr>
              <a:t>, C. CRISPR-RT: A web </a:t>
            </a:r>
            <a:r>
              <a:rPr lang="es-ES" dirty="0" err="1">
                <a:solidFill>
                  <a:srgbClr val="3C5365"/>
                </a:solidFill>
              </a:rPr>
              <a:t>application</a:t>
            </a:r>
            <a:r>
              <a:rPr lang="es-ES" dirty="0">
                <a:solidFill>
                  <a:srgbClr val="3C5365"/>
                </a:solidFill>
              </a:rPr>
              <a:t> </a:t>
            </a:r>
            <a:r>
              <a:rPr lang="es-ES" dirty="0" err="1">
                <a:solidFill>
                  <a:srgbClr val="3C5365"/>
                </a:solidFill>
              </a:rPr>
              <a:t>for</a:t>
            </a:r>
            <a:r>
              <a:rPr lang="es-ES" dirty="0">
                <a:solidFill>
                  <a:srgbClr val="3C5365"/>
                </a:solidFill>
              </a:rPr>
              <a:t> </a:t>
            </a:r>
            <a:r>
              <a:rPr lang="es-ES" dirty="0" err="1">
                <a:solidFill>
                  <a:srgbClr val="3C5365"/>
                </a:solidFill>
              </a:rPr>
              <a:t>designing</a:t>
            </a:r>
            <a:r>
              <a:rPr lang="es-ES" dirty="0">
                <a:solidFill>
                  <a:srgbClr val="3C5365"/>
                </a:solidFill>
              </a:rPr>
              <a:t> CRISPR-C2c2 </a:t>
            </a:r>
            <a:r>
              <a:rPr lang="es-ES" dirty="0" err="1">
                <a:solidFill>
                  <a:srgbClr val="3C5365"/>
                </a:solidFill>
              </a:rPr>
              <a:t>crRNA</a:t>
            </a:r>
            <a:r>
              <a:rPr lang="es-ES" dirty="0">
                <a:solidFill>
                  <a:srgbClr val="3C5365"/>
                </a:solidFill>
              </a:rPr>
              <a:t> </a:t>
            </a:r>
            <a:r>
              <a:rPr lang="es-ES" dirty="0" err="1">
                <a:solidFill>
                  <a:srgbClr val="3C5365"/>
                </a:solidFill>
              </a:rPr>
              <a:t>with</a:t>
            </a:r>
            <a:r>
              <a:rPr lang="es-ES" dirty="0">
                <a:solidFill>
                  <a:srgbClr val="3C5365"/>
                </a:solidFill>
              </a:rPr>
              <a:t> </a:t>
            </a:r>
            <a:r>
              <a:rPr lang="es-ES" dirty="0" err="1">
                <a:solidFill>
                  <a:srgbClr val="3C5365"/>
                </a:solidFill>
              </a:rPr>
              <a:t>improved</a:t>
            </a:r>
            <a:r>
              <a:rPr lang="es-ES" dirty="0">
                <a:solidFill>
                  <a:srgbClr val="3C5365"/>
                </a:solidFill>
              </a:rPr>
              <a:t> target </a:t>
            </a:r>
            <a:r>
              <a:rPr lang="es-ES" dirty="0" err="1">
                <a:solidFill>
                  <a:srgbClr val="3C5365"/>
                </a:solidFill>
              </a:rPr>
              <a:t>specificity</a:t>
            </a:r>
            <a:r>
              <a:rPr lang="es-ES" dirty="0">
                <a:solidFill>
                  <a:srgbClr val="3C5365"/>
                </a:solidFill>
              </a:rPr>
              <a:t>. </a:t>
            </a:r>
            <a:r>
              <a:rPr lang="es-ES" i="1" dirty="0" err="1">
                <a:solidFill>
                  <a:srgbClr val="3C5365"/>
                </a:solidFill>
              </a:rPr>
              <a:t>Bioinformatics</a:t>
            </a:r>
            <a:r>
              <a:rPr lang="es-ES" i="1" dirty="0">
                <a:solidFill>
                  <a:srgbClr val="3C5365"/>
                </a:solidFill>
              </a:rPr>
              <a:t>. </a:t>
            </a:r>
            <a:endParaRPr lang="es-ES" dirty="0">
              <a:solidFill>
                <a:srgbClr val="3C5365"/>
              </a:solidFill>
            </a:endParaRPr>
          </a:p>
          <a:p>
            <a:pPr algn="just"/>
            <a:endParaRPr lang="es-ES" dirty="0">
              <a:solidFill>
                <a:srgbClr val="3C5365"/>
              </a:solidFill>
              <a:latin typeface="+mj-lt"/>
            </a:endParaRPr>
          </a:p>
        </p:txBody>
      </p:sp>
      <p:sp>
        <p:nvSpPr>
          <p:cNvPr id="8" name="CuadroTexto 7">
            <a:extLst>
              <a:ext uri="{FF2B5EF4-FFF2-40B4-BE49-F238E27FC236}">
                <a16:creationId xmlns:a16="http://schemas.microsoft.com/office/drawing/2014/main" id="{38FA4D2C-24EC-437C-BDB0-FFCBCD3491A0}"/>
              </a:ext>
            </a:extLst>
          </p:cNvPr>
          <p:cNvSpPr txBox="1"/>
          <p:nvPr/>
        </p:nvSpPr>
        <p:spPr>
          <a:xfrm>
            <a:off x="10363194" y="6390386"/>
            <a:ext cx="1488139" cy="400110"/>
          </a:xfrm>
          <a:prstGeom prst="rect">
            <a:avLst/>
          </a:prstGeom>
          <a:noFill/>
        </p:spPr>
        <p:txBody>
          <a:bodyPr wrap="square" rtlCol="0">
            <a:spAutoFit/>
          </a:bodyPr>
          <a:lstStyle/>
          <a:p>
            <a:pPr algn="r"/>
            <a:r>
              <a:rPr lang="es-ES" sz="2000" b="1" i="1" dirty="0">
                <a:solidFill>
                  <a:srgbClr val="53738C"/>
                </a:solidFill>
                <a:latin typeface="+mj-lt"/>
              </a:rPr>
              <a:t>20</a:t>
            </a:r>
          </a:p>
        </p:txBody>
      </p:sp>
    </p:spTree>
    <p:extLst>
      <p:ext uri="{BB962C8B-B14F-4D97-AF65-F5344CB8AC3E}">
        <p14:creationId xmlns:p14="http://schemas.microsoft.com/office/powerpoint/2010/main" val="191062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t d'imatges de crispr wallpaper">
            <a:extLst>
              <a:ext uri="{FF2B5EF4-FFF2-40B4-BE49-F238E27FC236}">
                <a16:creationId xmlns:a16="http://schemas.microsoft.com/office/drawing/2014/main" id="{D1B45534-93DA-4E15-87A0-C83D55910320}"/>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9722" b="73056"/>
          <a:stretch/>
        </p:blipFill>
        <p:spPr bwMode="auto">
          <a:xfrm>
            <a:off x="0" y="0"/>
            <a:ext cx="12192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t d'imatges de crispr wallpaper">
            <a:extLst>
              <a:ext uri="{FF2B5EF4-FFF2-40B4-BE49-F238E27FC236}">
                <a16:creationId xmlns:a16="http://schemas.microsoft.com/office/drawing/2014/main" id="{47E3B764-A126-4926-BCE2-6E609D108F8C}"/>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23557" b="68056"/>
          <a:stretch/>
        </p:blipFill>
        <p:spPr bwMode="auto">
          <a:xfrm>
            <a:off x="0" y="6282813"/>
            <a:ext cx="12192000" cy="57518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E31E624C-AA79-498A-B668-E8A3760A8846}"/>
              </a:ext>
            </a:extLst>
          </p:cNvPr>
          <p:cNvSpPr txBox="1"/>
          <p:nvPr/>
        </p:nvSpPr>
        <p:spPr>
          <a:xfrm>
            <a:off x="337626" y="28130"/>
            <a:ext cx="8201464" cy="1107996"/>
          </a:xfrm>
          <a:prstGeom prst="rect">
            <a:avLst/>
          </a:prstGeom>
          <a:noFill/>
        </p:spPr>
        <p:txBody>
          <a:bodyPr wrap="square" rtlCol="0">
            <a:spAutoFit/>
          </a:bodyPr>
          <a:lstStyle/>
          <a:p>
            <a:r>
              <a:rPr lang="es-ES" sz="2200" i="1" dirty="0">
                <a:solidFill>
                  <a:schemeClr val="bg1"/>
                </a:solidFill>
                <a:latin typeface="+mj-lt"/>
                <a:cs typeface="Segoe UI" panose="020B0502040204020203" pitchFamily="34" charset="0"/>
              </a:rPr>
              <a:t>Desarrollo de una herramienta software de identificación de secuencias patógenas candidatas para el diseño de </a:t>
            </a:r>
            <a:r>
              <a:rPr lang="es-ES" sz="2200" i="1" dirty="0" err="1">
                <a:solidFill>
                  <a:schemeClr val="bg1"/>
                </a:solidFill>
                <a:latin typeface="+mj-lt"/>
                <a:cs typeface="Segoe UI" panose="020B0502040204020203" pitchFamily="34" charset="0"/>
              </a:rPr>
              <a:t>RNAs</a:t>
            </a:r>
            <a:r>
              <a:rPr lang="es-ES" sz="2200" i="1" dirty="0">
                <a:solidFill>
                  <a:schemeClr val="bg1"/>
                </a:solidFill>
                <a:latin typeface="+mj-lt"/>
                <a:cs typeface="Segoe UI" panose="020B0502040204020203" pitchFamily="34" charset="0"/>
              </a:rPr>
              <a:t> guía en el sistema SHERLOCK de diagnóstico. </a:t>
            </a:r>
            <a:endParaRPr lang="es-ES" sz="2200" dirty="0">
              <a:solidFill>
                <a:schemeClr val="bg1"/>
              </a:solidFill>
              <a:latin typeface="+mj-lt"/>
              <a:cs typeface="Segoe UI" panose="020B0502040204020203" pitchFamily="34" charset="0"/>
            </a:endParaRPr>
          </a:p>
        </p:txBody>
      </p:sp>
      <p:sp>
        <p:nvSpPr>
          <p:cNvPr id="5" name="Rectángulo 4">
            <a:extLst>
              <a:ext uri="{FF2B5EF4-FFF2-40B4-BE49-F238E27FC236}">
                <a16:creationId xmlns:a16="http://schemas.microsoft.com/office/drawing/2014/main" id="{F653E14C-4544-4698-84D7-3D818AA5E14D}"/>
              </a:ext>
            </a:extLst>
          </p:cNvPr>
          <p:cNvSpPr/>
          <p:nvPr/>
        </p:nvSpPr>
        <p:spPr>
          <a:xfrm>
            <a:off x="0" y="1181100"/>
            <a:ext cx="3164114" cy="5101712"/>
          </a:xfrm>
          <a:prstGeom prst="rect">
            <a:avLst/>
          </a:prstGeom>
          <a:solidFill>
            <a:srgbClr val="537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 name="Picture 4" descr="Resultat d'imatges de uoc logo">
            <a:extLst>
              <a:ext uri="{FF2B5EF4-FFF2-40B4-BE49-F238E27FC236}">
                <a16:creationId xmlns:a16="http://schemas.microsoft.com/office/drawing/2014/main" id="{E2C5F86C-4FFF-4306-B8E1-F18D00CFDCF2}"/>
              </a:ext>
            </a:extLst>
          </p:cNvPr>
          <p:cNvPicPr>
            <a:picLocks noChangeAspect="1" noChangeArrowheads="1"/>
          </p:cNvPicPr>
          <p:nvPr/>
        </p:nvPicPr>
        <p:blipFill rotWithShape="1">
          <a:blip r:embed="rId4">
            <a:duotone>
              <a:prstClr val="black"/>
              <a:schemeClr val="accent5">
                <a:tint val="45000"/>
                <a:satMod val="400000"/>
              </a:schemeClr>
            </a:duotone>
            <a:extLst>
              <a:ext uri="{BEBA8EAE-BF5A-486C-A8C5-ECC9F3942E4B}">
                <a14:imgProps xmlns:a14="http://schemas.microsoft.com/office/drawing/2010/main">
                  <a14:imgLayer r:embed="rId5">
                    <a14:imgEffect>
                      <a14:saturation sat="95000"/>
                    </a14:imgEffect>
                    <a14:imgEffect>
                      <a14:brightnessContrast bright="10000"/>
                    </a14:imgEffect>
                  </a14:imgLayer>
                </a14:imgProps>
              </a:ext>
              <a:ext uri="{28A0092B-C50C-407E-A947-70E740481C1C}">
                <a14:useLocalDpi xmlns:a14="http://schemas.microsoft.com/office/drawing/2010/main" val="0"/>
              </a:ext>
            </a:extLst>
          </a:blip>
          <a:srcRect t="1" r="56064" b="-5674"/>
          <a:stretch/>
        </p:blipFill>
        <p:spPr bwMode="auto">
          <a:xfrm>
            <a:off x="9802288" y="302956"/>
            <a:ext cx="2052086" cy="575187"/>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692DFFFB-9ECC-41D4-996D-C548E996A324}"/>
              </a:ext>
            </a:extLst>
          </p:cNvPr>
          <p:cNvSpPr txBox="1"/>
          <p:nvPr/>
        </p:nvSpPr>
        <p:spPr>
          <a:xfrm>
            <a:off x="337626" y="1936369"/>
            <a:ext cx="2387645" cy="3170099"/>
          </a:xfrm>
          <a:prstGeom prst="rect">
            <a:avLst/>
          </a:prstGeom>
          <a:noFill/>
        </p:spPr>
        <p:txBody>
          <a:bodyPr wrap="square" rtlCol="0">
            <a:spAutoFit/>
          </a:bodyPr>
          <a:lstStyle/>
          <a:p>
            <a:r>
              <a:rPr lang="es-ES" sz="2000" b="1" i="1" dirty="0">
                <a:solidFill>
                  <a:schemeClr val="bg1"/>
                </a:solidFill>
                <a:latin typeface="+mj-lt"/>
                <a:cs typeface="Segoe UI" panose="020B0502040204020203" pitchFamily="34" charset="0"/>
              </a:rPr>
              <a:t>- </a:t>
            </a:r>
            <a:r>
              <a:rPr lang="es-ES" sz="2000" b="1" i="1" dirty="0" err="1">
                <a:solidFill>
                  <a:schemeClr val="bg1"/>
                </a:solidFill>
                <a:latin typeface="+mj-lt"/>
                <a:cs typeface="Segoe UI" panose="020B0502040204020203" pitchFamily="34" charset="0"/>
              </a:rPr>
              <a:t>C</a:t>
            </a:r>
            <a:r>
              <a:rPr lang="es-ES" sz="2000" i="1" dirty="0" err="1">
                <a:solidFill>
                  <a:schemeClr val="bg1"/>
                </a:solidFill>
                <a:latin typeface="+mj-lt"/>
                <a:cs typeface="Segoe UI" panose="020B0502040204020203" pitchFamily="34" charset="0"/>
              </a:rPr>
              <a:t>lustered</a:t>
            </a:r>
            <a:r>
              <a:rPr lang="es-ES" sz="2000" i="1" dirty="0">
                <a:solidFill>
                  <a:schemeClr val="bg1"/>
                </a:solidFill>
                <a:latin typeface="+mj-lt"/>
                <a:cs typeface="Segoe UI" panose="020B0502040204020203" pitchFamily="34" charset="0"/>
              </a:rPr>
              <a:t> </a:t>
            </a:r>
            <a:r>
              <a:rPr lang="es-ES" sz="2000" b="1" i="1" dirty="0" err="1">
                <a:solidFill>
                  <a:schemeClr val="bg1"/>
                </a:solidFill>
                <a:latin typeface="+mj-lt"/>
                <a:cs typeface="Segoe UI" panose="020B0502040204020203" pitchFamily="34" charset="0"/>
              </a:rPr>
              <a:t>R</a:t>
            </a:r>
            <a:r>
              <a:rPr lang="es-ES" sz="2000" i="1" dirty="0" err="1">
                <a:solidFill>
                  <a:schemeClr val="bg1"/>
                </a:solidFill>
                <a:latin typeface="+mj-lt"/>
                <a:cs typeface="Segoe UI" panose="020B0502040204020203" pitchFamily="34" charset="0"/>
              </a:rPr>
              <a:t>egularly</a:t>
            </a:r>
            <a:r>
              <a:rPr lang="es-ES" sz="2000" i="1" dirty="0">
                <a:solidFill>
                  <a:schemeClr val="bg1"/>
                </a:solidFill>
                <a:latin typeface="+mj-lt"/>
                <a:cs typeface="Segoe UI" panose="020B0502040204020203" pitchFamily="34" charset="0"/>
              </a:rPr>
              <a:t>   </a:t>
            </a:r>
          </a:p>
          <a:p>
            <a:r>
              <a:rPr lang="es-ES" sz="2000" b="1" i="1" dirty="0">
                <a:solidFill>
                  <a:schemeClr val="bg1"/>
                </a:solidFill>
                <a:latin typeface="+mj-lt"/>
                <a:cs typeface="Segoe UI" panose="020B0502040204020203" pitchFamily="34" charset="0"/>
              </a:rPr>
              <a:t>  </a:t>
            </a:r>
            <a:r>
              <a:rPr lang="es-ES" sz="2000" b="1" i="1" dirty="0" err="1">
                <a:solidFill>
                  <a:schemeClr val="bg1"/>
                </a:solidFill>
                <a:latin typeface="+mj-lt"/>
                <a:cs typeface="Segoe UI" panose="020B0502040204020203" pitchFamily="34" charset="0"/>
              </a:rPr>
              <a:t>I</a:t>
            </a:r>
            <a:r>
              <a:rPr lang="es-ES" sz="2000" i="1" dirty="0" err="1">
                <a:solidFill>
                  <a:schemeClr val="bg1"/>
                </a:solidFill>
                <a:latin typeface="+mj-lt"/>
                <a:cs typeface="Segoe UI" panose="020B0502040204020203" pitchFamily="34" charset="0"/>
              </a:rPr>
              <a:t>nterspaced</a:t>
            </a:r>
            <a:r>
              <a:rPr lang="es-ES" sz="2000" i="1" dirty="0">
                <a:solidFill>
                  <a:schemeClr val="bg1"/>
                </a:solidFill>
                <a:latin typeface="+mj-lt"/>
                <a:cs typeface="Segoe UI" panose="020B0502040204020203" pitchFamily="34" charset="0"/>
              </a:rPr>
              <a:t> </a:t>
            </a:r>
            <a:r>
              <a:rPr lang="es-ES" sz="2000" b="1" i="1" dirty="0">
                <a:solidFill>
                  <a:schemeClr val="bg1"/>
                </a:solidFill>
                <a:latin typeface="+mj-lt"/>
                <a:cs typeface="Segoe UI" panose="020B0502040204020203" pitchFamily="34" charset="0"/>
              </a:rPr>
              <a:t>S</a:t>
            </a:r>
            <a:r>
              <a:rPr lang="es-ES" sz="2000" i="1" dirty="0">
                <a:solidFill>
                  <a:schemeClr val="bg1"/>
                </a:solidFill>
                <a:latin typeface="+mj-lt"/>
                <a:cs typeface="Segoe UI" panose="020B0502040204020203" pitchFamily="34" charset="0"/>
              </a:rPr>
              <a:t>hort </a:t>
            </a:r>
          </a:p>
          <a:p>
            <a:r>
              <a:rPr lang="es-ES" sz="2000" b="1" i="1" dirty="0">
                <a:solidFill>
                  <a:schemeClr val="bg1"/>
                </a:solidFill>
                <a:latin typeface="+mj-lt"/>
                <a:cs typeface="Segoe UI" panose="020B0502040204020203" pitchFamily="34" charset="0"/>
              </a:rPr>
              <a:t>  </a:t>
            </a:r>
            <a:r>
              <a:rPr lang="es-ES" sz="2000" b="1" i="1" dirty="0" err="1">
                <a:solidFill>
                  <a:schemeClr val="bg1"/>
                </a:solidFill>
                <a:latin typeface="+mj-lt"/>
                <a:cs typeface="Segoe UI" panose="020B0502040204020203" pitchFamily="34" charset="0"/>
              </a:rPr>
              <a:t>P</a:t>
            </a:r>
            <a:r>
              <a:rPr lang="es-ES" sz="2000" i="1" dirty="0" err="1">
                <a:solidFill>
                  <a:schemeClr val="bg1"/>
                </a:solidFill>
                <a:latin typeface="+mj-lt"/>
                <a:cs typeface="Segoe UI" panose="020B0502040204020203" pitchFamily="34" charset="0"/>
              </a:rPr>
              <a:t>alindromic</a:t>
            </a:r>
            <a:r>
              <a:rPr lang="es-ES" sz="2000" i="1" dirty="0">
                <a:solidFill>
                  <a:schemeClr val="bg1"/>
                </a:solidFill>
                <a:latin typeface="+mj-lt"/>
                <a:cs typeface="Segoe UI" panose="020B0502040204020203" pitchFamily="34" charset="0"/>
              </a:rPr>
              <a:t> </a:t>
            </a:r>
            <a:r>
              <a:rPr lang="es-ES" sz="2000" b="1" i="1" dirty="0" err="1">
                <a:solidFill>
                  <a:schemeClr val="bg1"/>
                </a:solidFill>
                <a:latin typeface="+mj-lt"/>
                <a:cs typeface="Segoe UI" panose="020B0502040204020203" pitchFamily="34" charset="0"/>
              </a:rPr>
              <a:t>R</a:t>
            </a:r>
            <a:r>
              <a:rPr lang="es-ES" sz="2000" i="1" dirty="0" err="1">
                <a:solidFill>
                  <a:schemeClr val="bg1"/>
                </a:solidFill>
                <a:latin typeface="+mj-lt"/>
                <a:cs typeface="Segoe UI" panose="020B0502040204020203" pitchFamily="34" charset="0"/>
              </a:rPr>
              <a:t>epeats</a:t>
            </a:r>
            <a:endParaRPr lang="es-ES" sz="2000" i="1" dirty="0">
              <a:solidFill>
                <a:schemeClr val="bg1"/>
              </a:solidFill>
              <a:latin typeface="+mj-lt"/>
              <a:cs typeface="Segoe UI" panose="020B0502040204020203" pitchFamily="34" charset="0"/>
            </a:endParaRPr>
          </a:p>
          <a:p>
            <a:endParaRPr lang="es-ES" sz="2000" i="1"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Inmunidad </a:t>
            </a:r>
          </a:p>
          <a:p>
            <a:r>
              <a:rPr lang="es-ES" sz="2000" dirty="0">
                <a:solidFill>
                  <a:schemeClr val="bg1"/>
                </a:solidFill>
                <a:latin typeface="+mj-lt"/>
                <a:cs typeface="Segoe UI" panose="020B0502040204020203" pitchFamily="34" charset="0"/>
              </a:rPr>
              <a:t>  Adaptativa  </a:t>
            </a:r>
          </a:p>
          <a:p>
            <a:r>
              <a:rPr lang="es-ES" sz="2000" dirty="0">
                <a:solidFill>
                  <a:schemeClr val="bg1"/>
                </a:solidFill>
                <a:latin typeface="+mj-lt"/>
                <a:cs typeface="Segoe UI" panose="020B0502040204020203" pitchFamily="34" charset="0"/>
              </a:rPr>
              <a:t>  Bacteriana</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Familia de </a:t>
            </a:r>
          </a:p>
          <a:p>
            <a:r>
              <a:rPr lang="es-ES" sz="2000" dirty="0">
                <a:solidFill>
                  <a:schemeClr val="bg1"/>
                </a:solidFill>
                <a:latin typeface="+mj-lt"/>
                <a:cs typeface="Segoe UI" panose="020B0502040204020203" pitchFamily="34" charset="0"/>
              </a:rPr>
              <a:t>  nucleasas </a:t>
            </a:r>
            <a:r>
              <a:rPr lang="es-ES" sz="2000" b="1" dirty="0">
                <a:solidFill>
                  <a:schemeClr val="bg1"/>
                </a:solidFill>
                <a:latin typeface="+mj-lt"/>
                <a:cs typeface="Segoe UI" panose="020B0502040204020203" pitchFamily="34" charset="0"/>
              </a:rPr>
              <a:t>Cas</a:t>
            </a:r>
            <a:endParaRPr lang="es-ES" sz="2000" dirty="0">
              <a:solidFill>
                <a:schemeClr val="bg1"/>
              </a:solidFill>
              <a:latin typeface="+mj-lt"/>
              <a:cs typeface="Segoe UI" panose="020B0502040204020203" pitchFamily="34" charset="0"/>
            </a:endParaRPr>
          </a:p>
        </p:txBody>
      </p:sp>
      <p:pic>
        <p:nvPicPr>
          <p:cNvPr id="9" name="Imagen 8">
            <a:extLst>
              <a:ext uri="{FF2B5EF4-FFF2-40B4-BE49-F238E27FC236}">
                <a16:creationId xmlns:a16="http://schemas.microsoft.com/office/drawing/2014/main" id="{FFD86801-5904-4578-89DB-9DBAA48D3D53}"/>
              </a:ext>
            </a:extLst>
          </p:cNvPr>
          <p:cNvPicPr>
            <a:picLocks noChangeAspect="1"/>
          </p:cNvPicPr>
          <p:nvPr/>
        </p:nvPicPr>
        <p:blipFill>
          <a:blip r:embed="rId6"/>
          <a:stretch>
            <a:fillRect/>
          </a:stretch>
        </p:blipFill>
        <p:spPr>
          <a:xfrm>
            <a:off x="3737853" y="1298875"/>
            <a:ext cx="7844545" cy="4179058"/>
          </a:xfrm>
          <a:prstGeom prst="rect">
            <a:avLst/>
          </a:prstGeom>
        </p:spPr>
      </p:pic>
      <p:sp>
        <p:nvSpPr>
          <p:cNvPr id="15" name="CuadroTexto 14">
            <a:extLst>
              <a:ext uri="{FF2B5EF4-FFF2-40B4-BE49-F238E27FC236}">
                <a16:creationId xmlns:a16="http://schemas.microsoft.com/office/drawing/2014/main" id="{8AA2139D-C7AA-4EA4-B1F5-76224C4788FC}"/>
              </a:ext>
            </a:extLst>
          </p:cNvPr>
          <p:cNvSpPr txBox="1"/>
          <p:nvPr/>
        </p:nvSpPr>
        <p:spPr>
          <a:xfrm>
            <a:off x="3424518" y="5728939"/>
            <a:ext cx="8767482" cy="307777"/>
          </a:xfrm>
          <a:prstGeom prst="rect">
            <a:avLst/>
          </a:prstGeom>
          <a:noFill/>
        </p:spPr>
        <p:txBody>
          <a:bodyPr wrap="square" rtlCol="0">
            <a:spAutoFit/>
          </a:bodyPr>
          <a:lstStyle/>
          <a:p>
            <a:r>
              <a:rPr lang="es-ES" sz="1400" dirty="0">
                <a:solidFill>
                  <a:srgbClr val="53738C"/>
                </a:solidFill>
                <a:latin typeface="+mj-lt"/>
              </a:rPr>
              <a:t>SUSTC-</a:t>
            </a:r>
            <a:r>
              <a:rPr lang="es-ES" sz="1400" dirty="0" err="1">
                <a:solidFill>
                  <a:srgbClr val="53738C"/>
                </a:solidFill>
                <a:latin typeface="+mj-lt"/>
              </a:rPr>
              <a:t>Shenzhan</a:t>
            </a:r>
            <a:r>
              <a:rPr lang="es-ES" sz="1400" dirty="0">
                <a:solidFill>
                  <a:srgbClr val="53738C"/>
                </a:solidFill>
                <a:latin typeface="+mj-lt"/>
              </a:rPr>
              <a:t>. Human CRISPR/Cas </a:t>
            </a:r>
            <a:r>
              <a:rPr lang="es-ES" sz="1400" dirty="0" err="1">
                <a:solidFill>
                  <a:srgbClr val="53738C"/>
                </a:solidFill>
                <a:latin typeface="+mj-lt"/>
              </a:rPr>
              <a:t>System</a:t>
            </a:r>
            <a:r>
              <a:rPr lang="es-ES" sz="1400" dirty="0">
                <a:solidFill>
                  <a:srgbClr val="53738C"/>
                </a:solidFill>
                <a:latin typeface="+mj-lt"/>
              </a:rPr>
              <a:t> </a:t>
            </a:r>
            <a:r>
              <a:rPr lang="es-ES" sz="1400" dirty="0" err="1">
                <a:solidFill>
                  <a:srgbClr val="53738C"/>
                </a:solidFill>
                <a:latin typeface="+mj-lt"/>
              </a:rPr>
              <a:t>against</a:t>
            </a:r>
            <a:r>
              <a:rPr lang="es-ES" sz="1400" dirty="0">
                <a:solidFill>
                  <a:srgbClr val="53738C"/>
                </a:solidFill>
                <a:latin typeface="+mj-lt"/>
              </a:rPr>
              <a:t> HIV </a:t>
            </a:r>
            <a:r>
              <a:rPr lang="es-ES" sz="1400" dirty="0" err="1">
                <a:solidFill>
                  <a:srgbClr val="53738C"/>
                </a:solidFill>
                <a:latin typeface="+mj-lt"/>
              </a:rPr>
              <a:t>with</a:t>
            </a:r>
            <a:r>
              <a:rPr lang="es-ES" sz="1400" dirty="0">
                <a:solidFill>
                  <a:srgbClr val="53738C"/>
                </a:solidFill>
                <a:latin typeface="+mj-lt"/>
              </a:rPr>
              <a:t> </a:t>
            </a:r>
            <a:r>
              <a:rPr lang="es-ES" sz="1400" dirty="0" err="1">
                <a:solidFill>
                  <a:srgbClr val="53738C"/>
                </a:solidFill>
                <a:latin typeface="+mj-lt"/>
              </a:rPr>
              <a:t>gRNA</a:t>
            </a:r>
            <a:r>
              <a:rPr lang="es-ES" sz="1400" dirty="0">
                <a:solidFill>
                  <a:srgbClr val="53738C"/>
                </a:solidFill>
                <a:latin typeface="+mj-lt"/>
              </a:rPr>
              <a:t> </a:t>
            </a:r>
            <a:r>
              <a:rPr lang="es-ES" sz="1400" dirty="0" err="1">
                <a:solidFill>
                  <a:srgbClr val="53738C"/>
                </a:solidFill>
                <a:latin typeface="+mj-lt"/>
              </a:rPr>
              <a:t>delivered</a:t>
            </a:r>
            <a:r>
              <a:rPr lang="es-ES" sz="1400" dirty="0">
                <a:solidFill>
                  <a:srgbClr val="53738C"/>
                </a:solidFill>
                <a:latin typeface="+mj-lt"/>
              </a:rPr>
              <a:t> </a:t>
            </a:r>
            <a:r>
              <a:rPr lang="es-ES" sz="1400" dirty="0" err="1">
                <a:solidFill>
                  <a:srgbClr val="53738C"/>
                </a:solidFill>
                <a:latin typeface="+mj-lt"/>
              </a:rPr>
              <a:t>by</a:t>
            </a:r>
            <a:r>
              <a:rPr lang="es-ES" sz="1400" dirty="0">
                <a:solidFill>
                  <a:srgbClr val="53738C"/>
                </a:solidFill>
                <a:latin typeface="+mj-lt"/>
              </a:rPr>
              <a:t> A-B </a:t>
            </a:r>
            <a:r>
              <a:rPr lang="es-ES" sz="1400" dirty="0" err="1">
                <a:solidFill>
                  <a:srgbClr val="53738C"/>
                </a:solidFill>
                <a:latin typeface="+mj-lt"/>
              </a:rPr>
              <a:t>toxin-based</a:t>
            </a:r>
            <a:r>
              <a:rPr lang="es-ES" sz="1400" dirty="0">
                <a:solidFill>
                  <a:srgbClr val="53738C"/>
                </a:solidFill>
                <a:latin typeface="+mj-lt"/>
              </a:rPr>
              <a:t> </a:t>
            </a:r>
            <a:r>
              <a:rPr lang="es-ES" sz="1400" dirty="0" err="1">
                <a:solidFill>
                  <a:srgbClr val="53738C"/>
                </a:solidFill>
                <a:latin typeface="+mj-lt"/>
              </a:rPr>
              <a:t>shuttle</a:t>
            </a:r>
            <a:r>
              <a:rPr lang="es-ES" sz="1400" dirty="0">
                <a:solidFill>
                  <a:srgbClr val="53738C"/>
                </a:solidFill>
                <a:latin typeface="+mj-lt"/>
              </a:rPr>
              <a:t>. </a:t>
            </a:r>
            <a:r>
              <a:rPr lang="es-ES" sz="1400" i="1" dirty="0" err="1">
                <a:solidFill>
                  <a:srgbClr val="53738C"/>
                </a:solidFill>
                <a:latin typeface="+mj-lt"/>
              </a:rPr>
              <a:t>iGEM</a:t>
            </a:r>
            <a:r>
              <a:rPr lang="es-ES" sz="1400" i="1" dirty="0">
                <a:solidFill>
                  <a:srgbClr val="53738C"/>
                </a:solidFill>
                <a:latin typeface="+mj-lt"/>
              </a:rPr>
              <a:t>. </a:t>
            </a:r>
            <a:r>
              <a:rPr lang="es-ES" sz="1400" dirty="0">
                <a:solidFill>
                  <a:srgbClr val="53738C"/>
                </a:solidFill>
                <a:latin typeface="+mj-lt"/>
              </a:rPr>
              <a:t>2014.</a:t>
            </a:r>
          </a:p>
        </p:txBody>
      </p:sp>
      <p:sp>
        <p:nvSpPr>
          <p:cNvPr id="16" name="CuadroTexto 15">
            <a:extLst>
              <a:ext uri="{FF2B5EF4-FFF2-40B4-BE49-F238E27FC236}">
                <a16:creationId xmlns:a16="http://schemas.microsoft.com/office/drawing/2014/main" id="{2CA928C8-4C8A-427D-8B6C-C68DF24BE9A3}"/>
              </a:ext>
            </a:extLst>
          </p:cNvPr>
          <p:cNvSpPr txBox="1"/>
          <p:nvPr/>
        </p:nvSpPr>
        <p:spPr>
          <a:xfrm>
            <a:off x="10363194" y="6390386"/>
            <a:ext cx="1488139" cy="400110"/>
          </a:xfrm>
          <a:prstGeom prst="rect">
            <a:avLst/>
          </a:prstGeom>
          <a:noFill/>
        </p:spPr>
        <p:txBody>
          <a:bodyPr wrap="square" rtlCol="0">
            <a:spAutoFit/>
          </a:bodyPr>
          <a:lstStyle/>
          <a:p>
            <a:pPr algn="r"/>
            <a:r>
              <a:rPr lang="es-ES" sz="2000" b="1" i="1" dirty="0">
                <a:solidFill>
                  <a:srgbClr val="53738C"/>
                </a:solidFill>
                <a:latin typeface="+mj-lt"/>
              </a:rPr>
              <a:t>02</a:t>
            </a:r>
          </a:p>
        </p:txBody>
      </p:sp>
      <p:sp>
        <p:nvSpPr>
          <p:cNvPr id="11" name="CuadroTexto 10">
            <a:extLst>
              <a:ext uri="{FF2B5EF4-FFF2-40B4-BE49-F238E27FC236}">
                <a16:creationId xmlns:a16="http://schemas.microsoft.com/office/drawing/2014/main" id="{487DBCD5-2D7A-4145-B3B3-21B4D75FECC3}"/>
              </a:ext>
            </a:extLst>
          </p:cNvPr>
          <p:cNvSpPr txBox="1"/>
          <p:nvPr/>
        </p:nvSpPr>
        <p:spPr>
          <a:xfrm>
            <a:off x="391884" y="6329978"/>
            <a:ext cx="8189517" cy="461665"/>
          </a:xfrm>
          <a:prstGeom prst="rect">
            <a:avLst/>
          </a:prstGeom>
          <a:noFill/>
        </p:spPr>
        <p:txBody>
          <a:bodyPr wrap="square" rtlCol="0">
            <a:spAutoFit/>
          </a:bodyPr>
          <a:lstStyle/>
          <a:p>
            <a:r>
              <a:rPr lang="es-ES" sz="2400" dirty="0">
                <a:solidFill>
                  <a:schemeClr val="bg1"/>
                </a:solidFill>
                <a:latin typeface="+mj-lt"/>
                <a:cs typeface="Segoe UI" panose="020B0502040204020203" pitchFamily="34" charset="0"/>
              </a:rPr>
              <a:t>CRISPR</a:t>
            </a:r>
          </a:p>
        </p:txBody>
      </p:sp>
    </p:spTree>
    <p:extLst>
      <p:ext uri="{BB962C8B-B14F-4D97-AF65-F5344CB8AC3E}">
        <p14:creationId xmlns:p14="http://schemas.microsoft.com/office/powerpoint/2010/main" val="4093021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t d'imatges de crispr wallpaper">
            <a:extLst>
              <a:ext uri="{FF2B5EF4-FFF2-40B4-BE49-F238E27FC236}">
                <a16:creationId xmlns:a16="http://schemas.microsoft.com/office/drawing/2014/main" id="{D1B45534-93DA-4E15-87A0-C83D55910320}"/>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9722" b="73056"/>
          <a:stretch/>
        </p:blipFill>
        <p:spPr bwMode="auto">
          <a:xfrm>
            <a:off x="0" y="0"/>
            <a:ext cx="12192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t d'imatges de crispr wallpaper">
            <a:extLst>
              <a:ext uri="{FF2B5EF4-FFF2-40B4-BE49-F238E27FC236}">
                <a16:creationId xmlns:a16="http://schemas.microsoft.com/office/drawing/2014/main" id="{47E3B764-A126-4926-BCE2-6E609D108F8C}"/>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23557" b="68056"/>
          <a:stretch/>
        </p:blipFill>
        <p:spPr bwMode="auto">
          <a:xfrm>
            <a:off x="0" y="6282813"/>
            <a:ext cx="12192000" cy="57518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E31E624C-AA79-498A-B668-E8A3760A8846}"/>
              </a:ext>
            </a:extLst>
          </p:cNvPr>
          <p:cNvSpPr txBox="1"/>
          <p:nvPr/>
        </p:nvSpPr>
        <p:spPr>
          <a:xfrm>
            <a:off x="337626" y="28130"/>
            <a:ext cx="8201464" cy="1107996"/>
          </a:xfrm>
          <a:prstGeom prst="rect">
            <a:avLst/>
          </a:prstGeom>
          <a:noFill/>
        </p:spPr>
        <p:txBody>
          <a:bodyPr wrap="square" rtlCol="0">
            <a:spAutoFit/>
          </a:bodyPr>
          <a:lstStyle/>
          <a:p>
            <a:r>
              <a:rPr lang="es-ES" sz="2200" i="1" dirty="0">
                <a:solidFill>
                  <a:schemeClr val="bg1"/>
                </a:solidFill>
                <a:latin typeface="+mj-lt"/>
                <a:cs typeface="Segoe UI" panose="020B0502040204020203" pitchFamily="34" charset="0"/>
              </a:rPr>
              <a:t>Desarrollo de una herramienta software de identificación de secuencias patógenas candidatas para el diseño de </a:t>
            </a:r>
            <a:r>
              <a:rPr lang="es-ES" sz="2200" i="1" dirty="0" err="1">
                <a:solidFill>
                  <a:schemeClr val="bg1"/>
                </a:solidFill>
                <a:latin typeface="+mj-lt"/>
                <a:cs typeface="Segoe UI" panose="020B0502040204020203" pitchFamily="34" charset="0"/>
              </a:rPr>
              <a:t>RNAs</a:t>
            </a:r>
            <a:r>
              <a:rPr lang="es-ES" sz="2200" i="1" dirty="0">
                <a:solidFill>
                  <a:schemeClr val="bg1"/>
                </a:solidFill>
                <a:latin typeface="+mj-lt"/>
                <a:cs typeface="Segoe UI" panose="020B0502040204020203" pitchFamily="34" charset="0"/>
              </a:rPr>
              <a:t> guía en el sistema SHERLOCK de diagnóstico. </a:t>
            </a:r>
            <a:endParaRPr lang="es-ES" sz="2200" dirty="0">
              <a:solidFill>
                <a:schemeClr val="bg1"/>
              </a:solidFill>
              <a:latin typeface="+mj-lt"/>
              <a:cs typeface="Segoe UI" panose="020B0502040204020203" pitchFamily="34" charset="0"/>
            </a:endParaRPr>
          </a:p>
        </p:txBody>
      </p:sp>
      <p:sp>
        <p:nvSpPr>
          <p:cNvPr id="5" name="Rectángulo 4">
            <a:extLst>
              <a:ext uri="{FF2B5EF4-FFF2-40B4-BE49-F238E27FC236}">
                <a16:creationId xmlns:a16="http://schemas.microsoft.com/office/drawing/2014/main" id="{F653E14C-4544-4698-84D7-3D818AA5E14D}"/>
              </a:ext>
            </a:extLst>
          </p:cNvPr>
          <p:cNvSpPr/>
          <p:nvPr/>
        </p:nvSpPr>
        <p:spPr>
          <a:xfrm>
            <a:off x="0" y="1181100"/>
            <a:ext cx="3164114" cy="5101712"/>
          </a:xfrm>
          <a:prstGeom prst="rect">
            <a:avLst/>
          </a:prstGeom>
          <a:solidFill>
            <a:srgbClr val="537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 name="Picture 4" descr="Resultat d'imatges de uoc logo">
            <a:extLst>
              <a:ext uri="{FF2B5EF4-FFF2-40B4-BE49-F238E27FC236}">
                <a16:creationId xmlns:a16="http://schemas.microsoft.com/office/drawing/2014/main" id="{E2C5F86C-4FFF-4306-B8E1-F18D00CFDCF2}"/>
              </a:ext>
            </a:extLst>
          </p:cNvPr>
          <p:cNvPicPr>
            <a:picLocks noChangeAspect="1" noChangeArrowheads="1"/>
          </p:cNvPicPr>
          <p:nvPr/>
        </p:nvPicPr>
        <p:blipFill rotWithShape="1">
          <a:blip r:embed="rId4">
            <a:duotone>
              <a:prstClr val="black"/>
              <a:schemeClr val="accent5">
                <a:tint val="45000"/>
                <a:satMod val="400000"/>
              </a:schemeClr>
            </a:duotone>
            <a:extLst>
              <a:ext uri="{BEBA8EAE-BF5A-486C-A8C5-ECC9F3942E4B}">
                <a14:imgProps xmlns:a14="http://schemas.microsoft.com/office/drawing/2010/main">
                  <a14:imgLayer r:embed="rId5">
                    <a14:imgEffect>
                      <a14:saturation sat="95000"/>
                    </a14:imgEffect>
                    <a14:imgEffect>
                      <a14:brightnessContrast bright="10000"/>
                    </a14:imgEffect>
                  </a14:imgLayer>
                </a14:imgProps>
              </a:ext>
              <a:ext uri="{28A0092B-C50C-407E-A947-70E740481C1C}">
                <a14:useLocalDpi xmlns:a14="http://schemas.microsoft.com/office/drawing/2010/main" val="0"/>
              </a:ext>
            </a:extLst>
          </a:blip>
          <a:srcRect t="1" r="56064" b="-5674"/>
          <a:stretch/>
        </p:blipFill>
        <p:spPr bwMode="auto">
          <a:xfrm>
            <a:off x="9802288" y="302956"/>
            <a:ext cx="2052086" cy="575187"/>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FC7349B3-9EB7-4A21-BBAD-9DF7A4ED388B}"/>
              </a:ext>
            </a:extLst>
          </p:cNvPr>
          <p:cNvSpPr txBox="1"/>
          <p:nvPr/>
        </p:nvSpPr>
        <p:spPr>
          <a:xfrm>
            <a:off x="337626" y="2133599"/>
            <a:ext cx="2387645" cy="2554545"/>
          </a:xfrm>
          <a:prstGeom prst="rect">
            <a:avLst/>
          </a:prstGeom>
          <a:noFill/>
        </p:spPr>
        <p:txBody>
          <a:bodyPr wrap="square" rtlCol="0">
            <a:spAutoFit/>
          </a:bodyPr>
          <a:lstStyle/>
          <a:p>
            <a:r>
              <a:rPr lang="es-ES" sz="2000" dirty="0">
                <a:solidFill>
                  <a:schemeClr val="bg1"/>
                </a:solidFill>
                <a:latin typeface="+mj-lt"/>
                <a:cs typeface="Segoe UI" panose="020B0502040204020203" pitchFamily="34" charset="0"/>
              </a:rPr>
              <a:t>- Complejo </a:t>
            </a:r>
            <a:r>
              <a:rPr lang="es-ES" sz="2000" b="1" dirty="0">
                <a:solidFill>
                  <a:schemeClr val="bg1"/>
                </a:solidFill>
                <a:latin typeface="+mj-lt"/>
                <a:cs typeface="Segoe UI" panose="020B0502040204020203" pitchFamily="34" charset="0"/>
              </a:rPr>
              <a:t>Cas9</a:t>
            </a:r>
            <a:r>
              <a:rPr lang="es-ES" sz="2000" dirty="0">
                <a:solidFill>
                  <a:schemeClr val="bg1"/>
                </a:solidFill>
                <a:latin typeface="+mj-lt"/>
                <a:cs typeface="Segoe UI" panose="020B0502040204020203" pitchFamily="34" charset="0"/>
              </a:rPr>
              <a:t> + </a:t>
            </a:r>
          </a:p>
          <a:p>
            <a:r>
              <a:rPr lang="es-ES" sz="2000" b="1" dirty="0">
                <a:solidFill>
                  <a:schemeClr val="bg1"/>
                </a:solidFill>
                <a:latin typeface="+mj-lt"/>
                <a:cs typeface="Segoe UI" panose="020B0502040204020203" pitchFamily="34" charset="0"/>
              </a:rPr>
              <a:t>  </a:t>
            </a:r>
            <a:r>
              <a:rPr lang="es-ES" sz="2000" b="1" dirty="0" err="1">
                <a:solidFill>
                  <a:schemeClr val="bg1"/>
                </a:solidFill>
                <a:latin typeface="+mj-lt"/>
                <a:cs typeface="Segoe UI" panose="020B0502040204020203" pitchFamily="34" charset="0"/>
              </a:rPr>
              <a:t>crRNA</a:t>
            </a:r>
            <a:r>
              <a:rPr lang="es-ES" sz="2000" dirty="0">
                <a:solidFill>
                  <a:schemeClr val="bg1"/>
                </a:solidFill>
                <a:latin typeface="+mj-lt"/>
                <a:cs typeface="Segoe UI" panose="020B0502040204020203" pitchFamily="34" charset="0"/>
              </a:rPr>
              <a:t> + </a:t>
            </a:r>
            <a:r>
              <a:rPr lang="es-ES" sz="2000" b="1" dirty="0" err="1">
                <a:solidFill>
                  <a:schemeClr val="bg1"/>
                </a:solidFill>
                <a:latin typeface="+mj-lt"/>
                <a:cs typeface="Segoe UI" panose="020B0502040204020203" pitchFamily="34" charset="0"/>
              </a:rPr>
              <a:t>trRNA</a:t>
            </a:r>
            <a:endParaRPr lang="es-ES" sz="2000" b="1" dirty="0">
              <a:solidFill>
                <a:schemeClr val="bg1"/>
              </a:solidFill>
              <a:latin typeface="+mj-lt"/>
              <a:cs typeface="Segoe UI" panose="020B0502040204020203" pitchFamily="34" charset="0"/>
            </a:endParaRP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Aplicación </a:t>
            </a:r>
            <a:r>
              <a:rPr lang="es-ES" sz="2000" i="1" dirty="0">
                <a:solidFill>
                  <a:schemeClr val="bg1"/>
                </a:solidFill>
                <a:latin typeface="+mj-lt"/>
                <a:cs typeface="Segoe UI" panose="020B0502040204020203" pitchFamily="34" charset="0"/>
              </a:rPr>
              <a:t>in vitro</a:t>
            </a:r>
            <a:r>
              <a:rPr lang="es-ES" sz="2000" dirty="0">
                <a:solidFill>
                  <a:schemeClr val="bg1"/>
                </a:solidFill>
                <a:latin typeface="+mj-lt"/>
                <a:cs typeface="Segoe UI" panose="020B0502040204020203" pitchFamily="34" charset="0"/>
              </a:rPr>
              <a:t>:  </a:t>
            </a:r>
          </a:p>
          <a:p>
            <a:r>
              <a:rPr lang="es-ES" sz="2000" b="1" dirty="0">
                <a:solidFill>
                  <a:schemeClr val="bg1"/>
                </a:solidFill>
                <a:latin typeface="+mj-lt"/>
                <a:cs typeface="Segoe UI" panose="020B0502040204020203" pitchFamily="34" charset="0"/>
              </a:rPr>
              <a:t>  </a:t>
            </a:r>
            <a:r>
              <a:rPr lang="es-ES" sz="2000" b="1" dirty="0" err="1">
                <a:solidFill>
                  <a:schemeClr val="bg1"/>
                </a:solidFill>
                <a:latin typeface="+mj-lt"/>
                <a:cs typeface="Segoe UI" panose="020B0502040204020203" pitchFamily="34" charset="0"/>
              </a:rPr>
              <a:t>sgRNA</a:t>
            </a:r>
            <a:r>
              <a:rPr lang="es-ES" sz="2000" dirty="0">
                <a:solidFill>
                  <a:schemeClr val="bg1"/>
                </a:solidFill>
                <a:latin typeface="+mj-lt"/>
                <a:cs typeface="Segoe UI" panose="020B0502040204020203" pitchFamily="34" charset="0"/>
              </a:rPr>
              <a:t> sintético</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RNA </a:t>
            </a:r>
            <a:r>
              <a:rPr lang="es-ES" sz="2000" b="1" dirty="0">
                <a:solidFill>
                  <a:schemeClr val="bg1"/>
                </a:solidFill>
                <a:latin typeface="+mj-lt"/>
                <a:cs typeface="Segoe UI" panose="020B0502040204020203" pitchFamily="34" charset="0"/>
              </a:rPr>
              <a:t>diana</a:t>
            </a:r>
            <a:r>
              <a:rPr lang="es-ES" sz="2000" dirty="0">
                <a:solidFill>
                  <a:schemeClr val="bg1"/>
                </a:solidFill>
                <a:latin typeface="+mj-lt"/>
                <a:cs typeface="Segoe UI" panose="020B0502040204020203" pitchFamily="34" charset="0"/>
              </a:rPr>
              <a:t>: 20nt + </a:t>
            </a:r>
          </a:p>
          <a:p>
            <a:r>
              <a:rPr lang="es-ES" sz="2000" dirty="0">
                <a:solidFill>
                  <a:schemeClr val="bg1"/>
                </a:solidFill>
                <a:latin typeface="+mj-lt"/>
                <a:cs typeface="Segoe UI" panose="020B0502040204020203" pitchFamily="34" charset="0"/>
              </a:rPr>
              <a:t>  secuencia </a:t>
            </a:r>
            <a:r>
              <a:rPr lang="es-ES" sz="2000" b="1" dirty="0">
                <a:solidFill>
                  <a:schemeClr val="bg1"/>
                </a:solidFill>
                <a:latin typeface="+mj-lt"/>
                <a:cs typeface="Segoe UI" panose="020B0502040204020203" pitchFamily="34" charset="0"/>
              </a:rPr>
              <a:t>PAM</a:t>
            </a:r>
          </a:p>
        </p:txBody>
      </p:sp>
      <p:pic>
        <p:nvPicPr>
          <p:cNvPr id="2" name="Imagen 1">
            <a:extLst>
              <a:ext uri="{FF2B5EF4-FFF2-40B4-BE49-F238E27FC236}">
                <a16:creationId xmlns:a16="http://schemas.microsoft.com/office/drawing/2014/main" id="{E02B4B3E-6091-4209-BCEB-597E27318E21}"/>
              </a:ext>
            </a:extLst>
          </p:cNvPr>
          <p:cNvPicPr>
            <a:picLocks noChangeAspect="1"/>
          </p:cNvPicPr>
          <p:nvPr/>
        </p:nvPicPr>
        <p:blipFill>
          <a:blip r:embed="rId6"/>
          <a:stretch>
            <a:fillRect/>
          </a:stretch>
        </p:blipFill>
        <p:spPr>
          <a:xfrm>
            <a:off x="3893269" y="1290637"/>
            <a:ext cx="7677150" cy="4276725"/>
          </a:xfrm>
          <a:prstGeom prst="rect">
            <a:avLst/>
          </a:prstGeom>
        </p:spPr>
      </p:pic>
      <p:sp>
        <p:nvSpPr>
          <p:cNvPr id="9" name="CuadroTexto 8">
            <a:extLst>
              <a:ext uri="{FF2B5EF4-FFF2-40B4-BE49-F238E27FC236}">
                <a16:creationId xmlns:a16="http://schemas.microsoft.com/office/drawing/2014/main" id="{B32FA6C4-2D22-4E3F-9CC6-5285D39999D1}"/>
              </a:ext>
            </a:extLst>
          </p:cNvPr>
          <p:cNvSpPr txBox="1"/>
          <p:nvPr/>
        </p:nvSpPr>
        <p:spPr>
          <a:xfrm>
            <a:off x="3424518" y="5728939"/>
            <a:ext cx="8767482" cy="307777"/>
          </a:xfrm>
          <a:prstGeom prst="rect">
            <a:avLst/>
          </a:prstGeom>
          <a:noFill/>
        </p:spPr>
        <p:txBody>
          <a:bodyPr wrap="square" rtlCol="0">
            <a:spAutoFit/>
          </a:bodyPr>
          <a:lstStyle/>
          <a:p>
            <a:r>
              <a:rPr lang="es-ES" sz="1400" dirty="0">
                <a:solidFill>
                  <a:srgbClr val="53738C"/>
                </a:solidFill>
                <a:latin typeface="+mj-lt"/>
              </a:rPr>
              <a:t>SUSTC-</a:t>
            </a:r>
            <a:r>
              <a:rPr lang="es-ES" sz="1400" dirty="0" err="1">
                <a:solidFill>
                  <a:srgbClr val="53738C"/>
                </a:solidFill>
                <a:latin typeface="+mj-lt"/>
              </a:rPr>
              <a:t>Shenzhan</a:t>
            </a:r>
            <a:r>
              <a:rPr lang="es-ES" sz="1400" dirty="0">
                <a:solidFill>
                  <a:srgbClr val="53738C"/>
                </a:solidFill>
                <a:latin typeface="+mj-lt"/>
              </a:rPr>
              <a:t>. Human CRISPR/Cas </a:t>
            </a:r>
            <a:r>
              <a:rPr lang="es-ES" sz="1400" dirty="0" err="1">
                <a:solidFill>
                  <a:srgbClr val="53738C"/>
                </a:solidFill>
                <a:latin typeface="+mj-lt"/>
              </a:rPr>
              <a:t>System</a:t>
            </a:r>
            <a:r>
              <a:rPr lang="es-ES" sz="1400" dirty="0">
                <a:solidFill>
                  <a:srgbClr val="53738C"/>
                </a:solidFill>
                <a:latin typeface="+mj-lt"/>
              </a:rPr>
              <a:t> </a:t>
            </a:r>
            <a:r>
              <a:rPr lang="es-ES" sz="1400" dirty="0" err="1">
                <a:solidFill>
                  <a:srgbClr val="53738C"/>
                </a:solidFill>
                <a:latin typeface="+mj-lt"/>
              </a:rPr>
              <a:t>against</a:t>
            </a:r>
            <a:r>
              <a:rPr lang="es-ES" sz="1400" dirty="0">
                <a:solidFill>
                  <a:srgbClr val="53738C"/>
                </a:solidFill>
                <a:latin typeface="+mj-lt"/>
              </a:rPr>
              <a:t> HIV </a:t>
            </a:r>
            <a:r>
              <a:rPr lang="es-ES" sz="1400" dirty="0" err="1">
                <a:solidFill>
                  <a:srgbClr val="53738C"/>
                </a:solidFill>
                <a:latin typeface="+mj-lt"/>
              </a:rPr>
              <a:t>with</a:t>
            </a:r>
            <a:r>
              <a:rPr lang="es-ES" sz="1400" dirty="0">
                <a:solidFill>
                  <a:srgbClr val="53738C"/>
                </a:solidFill>
                <a:latin typeface="+mj-lt"/>
              </a:rPr>
              <a:t> </a:t>
            </a:r>
            <a:r>
              <a:rPr lang="es-ES" sz="1400" dirty="0" err="1">
                <a:solidFill>
                  <a:srgbClr val="53738C"/>
                </a:solidFill>
                <a:latin typeface="+mj-lt"/>
              </a:rPr>
              <a:t>gRNA</a:t>
            </a:r>
            <a:r>
              <a:rPr lang="es-ES" sz="1400" dirty="0">
                <a:solidFill>
                  <a:srgbClr val="53738C"/>
                </a:solidFill>
                <a:latin typeface="+mj-lt"/>
              </a:rPr>
              <a:t> </a:t>
            </a:r>
            <a:r>
              <a:rPr lang="es-ES" sz="1400" dirty="0" err="1">
                <a:solidFill>
                  <a:srgbClr val="53738C"/>
                </a:solidFill>
                <a:latin typeface="+mj-lt"/>
              </a:rPr>
              <a:t>delivered</a:t>
            </a:r>
            <a:r>
              <a:rPr lang="es-ES" sz="1400" dirty="0">
                <a:solidFill>
                  <a:srgbClr val="53738C"/>
                </a:solidFill>
                <a:latin typeface="+mj-lt"/>
              </a:rPr>
              <a:t> </a:t>
            </a:r>
            <a:r>
              <a:rPr lang="es-ES" sz="1400" dirty="0" err="1">
                <a:solidFill>
                  <a:srgbClr val="53738C"/>
                </a:solidFill>
                <a:latin typeface="+mj-lt"/>
              </a:rPr>
              <a:t>by</a:t>
            </a:r>
            <a:r>
              <a:rPr lang="es-ES" sz="1400" dirty="0">
                <a:solidFill>
                  <a:srgbClr val="53738C"/>
                </a:solidFill>
                <a:latin typeface="+mj-lt"/>
              </a:rPr>
              <a:t> A-B </a:t>
            </a:r>
            <a:r>
              <a:rPr lang="es-ES" sz="1400" dirty="0" err="1">
                <a:solidFill>
                  <a:srgbClr val="53738C"/>
                </a:solidFill>
                <a:latin typeface="+mj-lt"/>
              </a:rPr>
              <a:t>toxin-based</a:t>
            </a:r>
            <a:r>
              <a:rPr lang="es-ES" sz="1400" dirty="0">
                <a:solidFill>
                  <a:srgbClr val="53738C"/>
                </a:solidFill>
                <a:latin typeface="+mj-lt"/>
              </a:rPr>
              <a:t> </a:t>
            </a:r>
            <a:r>
              <a:rPr lang="es-ES" sz="1400" dirty="0" err="1">
                <a:solidFill>
                  <a:srgbClr val="53738C"/>
                </a:solidFill>
                <a:latin typeface="+mj-lt"/>
              </a:rPr>
              <a:t>shuttle</a:t>
            </a:r>
            <a:r>
              <a:rPr lang="es-ES" sz="1400" dirty="0">
                <a:solidFill>
                  <a:srgbClr val="53738C"/>
                </a:solidFill>
                <a:latin typeface="+mj-lt"/>
              </a:rPr>
              <a:t>. </a:t>
            </a:r>
            <a:r>
              <a:rPr lang="es-ES" sz="1400" i="1" dirty="0" err="1">
                <a:solidFill>
                  <a:srgbClr val="53738C"/>
                </a:solidFill>
                <a:latin typeface="+mj-lt"/>
              </a:rPr>
              <a:t>iGEM</a:t>
            </a:r>
            <a:r>
              <a:rPr lang="es-ES" sz="1400" i="1" dirty="0">
                <a:solidFill>
                  <a:srgbClr val="53738C"/>
                </a:solidFill>
                <a:latin typeface="+mj-lt"/>
              </a:rPr>
              <a:t>. </a:t>
            </a:r>
            <a:r>
              <a:rPr lang="es-ES" sz="1400" dirty="0">
                <a:solidFill>
                  <a:srgbClr val="53738C"/>
                </a:solidFill>
                <a:latin typeface="+mj-lt"/>
              </a:rPr>
              <a:t>2014.</a:t>
            </a:r>
          </a:p>
        </p:txBody>
      </p:sp>
      <p:sp>
        <p:nvSpPr>
          <p:cNvPr id="12" name="CuadroTexto 11">
            <a:extLst>
              <a:ext uri="{FF2B5EF4-FFF2-40B4-BE49-F238E27FC236}">
                <a16:creationId xmlns:a16="http://schemas.microsoft.com/office/drawing/2014/main" id="{898E5FAA-BF5E-4F09-9F3D-D86F86C3FE2C}"/>
              </a:ext>
            </a:extLst>
          </p:cNvPr>
          <p:cNvSpPr txBox="1"/>
          <p:nvPr/>
        </p:nvSpPr>
        <p:spPr>
          <a:xfrm>
            <a:off x="10363194" y="6390386"/>
            <a:ext cx="1488139" cy="400110"/>
          </a:xfrm>
          <a:prstGeom prst="rect">
            <a:avLst/>
          </a:prstGeom>
          <a:noFill/>
        </p:spPr>
        <p:txBody>
          <a:bodyPr wrap="square" rtlCol="0">
            <a:spAutoFit/>
          </a:bodyPr>
          <a:lstStyle/>
          <a:p>
            <a:pPr algn="r"/>
            <a:r>
              <a:rPr lang="es-ES" sz="2000" b="1" i="1" dirty="0">
                <a:solidFill>
                  <a:srgbClr val="53738C"/>
                </a:solidFill>
                <a:latin typeface="+mj-lt"/>
              </a:rPr>
              <a:t>03</a:t>
            </a:r>
          </a:p>
        </p:txBody>
      </p:sp>
      <p:sp>
        <p:nvSpPr>
          <p:cNvPr id="11" name="CuadroTexto 10">
            <a:extLst>
              <a:ext uri="{FF2B5EF4-FFF2-40B4-BE49-F238E27FC236}">
                <a16:creationId xmlns:a16="http://schemas.microsoft.com/office/drawing/2014/main" id="{314803AC-DA9F-416A-87B9-09B2A575A1DD}"/>
              </a:ext>
            </a:extLst>
          </p:cNvPr>
          <p:cNvSpPr txBox="1"/>
          <p:nvPr/>
        </p:nvSpPr>
        <p:spPr>
          <a:xfrm>
            <a:off x="391884" y="6329978"/>
            <a:ext cx="8189517" cy="461665"/>
          </a:xfrm>
          <a:prstGeom prst="rect">
            <a:avLst/>
          </a:prstGeom>
          <a:noFill/>
        </p:spPr>
        <p:txBody>
          <a:bodyPr wrap="square" rtlCol="0">
            <a:spAutoFit/>
          </a:bodyPr>
          <a:lstStyle/>
          <a:p>
            <a:r>
              <a:rPr lang="es-ES" sz="2400" dirty="0">
                <a:solidFill>
                  <a:schemeClr val="bg1"/>
                </a:solidFill>
                <a:latin typeface="+mj-lt"/>
                <a:cs typeface="Segoe UI" panose="020B0502040204020203" pitchFamily="34" charset="0"/>
              </a:rPr>
              <a:t>El sistema CRISPR-Cas9</a:t>
            </a:r>
          </a:p>
        </p:txBody>
      </p:sp>
    </p:spTree>
    <p:extLst>
      <p:ext uri="{BB962C8B-B14F-4D97-AF65-F5344CB8AC3E}">
        <p14:creationId xmlns:p14="http://schemas.microsoft.com/office/powerpoint/2010/main" val="4291308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t d'imatges de crispr wallpaper">
            <a:extLst>
              <a:ext uri="{FF2B5EF4-FFF2-40B4-BE49-F238E27FC236}">
                <a16:creationId xmlns:a16="http://schemas.microsoft.com/office/drawing/2014/main" id="{D1B45534-93DA-4E15-87A0-C83D55910320}"/>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9722" b="73056"/>
          <a:stretch/>
        </p:blipFill>
        <p:spPr bwMode="auto">
          <a:xfrm>
            <a:off x="0" y="0"/>
            <a:ext cx="12192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t d'imatges de crispr wallpaper">
            <a:extLst>
              <a:ext uri="{FF2B5EF4-FFF2-40B4-BE49-F238E27FC236}">
                <a16:creationId xmlns:a16="http://schemas.microsoft.com/office/drawing/2014/main" id="{47E3B764-A126-4926-BCE2-6E609D108F8C}"/>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23557" b="68056"/>
          <a:stretch/>
        </p:blipFill>
        <p:spPr bwMode="auto">
          <a:xfrm>
            <a:off x="0" y="6282813"/>
            <a:ext cx="12192000" cy="57518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E31E624C-AA79-498A-B668-E8A3760A8846}"/>
              </a:ext>
            </a:extLst>
          </p:cNvPr>
          <p:cNvSpPr txBox="1"/>
          <p:nvPr/>
        </p:nvSpPr>
        <p:spPr>
          <a:xfrm>
            <a:off x="337626" y="28130"/>
            <a:ext cx="8201464" cy="1107996"/>
          </a:xfrm>
          <a:prstGeom prst="rect">
            <a:avLst/>
          </a:prstGeom>
          <a:noFill/>
        </p:spPr>
        <p:txBody>
          <a:bodyPr wrap="square" rtlCol="0">
            <a:spAutoFit/>
          </a:bodyPr>
          <a:lstStyle/>
          <a:p>
            <a:r>
              <a:rPr lang="es-ES" sz="2200" i="1" dirty="0">
                <a:solidFill>
                  <a:schemeClr val="bg1"/>
                </a:solidFill>
                <a:latin typeface="+mj-lt"/>
                <a:cs typeface="Segoe UI" panose="020B0502040204020203" pitchFamily="34" charset="0"/>
              </a:rPr>
              <a:t>Desarrollo de una herramienta software de identificación de secuencias patógenas candidatas para el diseño de </a:t>
            </a:r>
            <a:r>
              <a:rPr lang="es-ES" sz="2200" i="1" dirty="0" err="1">
                <a:solidFill>
                  <a:schemeClr val="bg1"/>
                </a:solidFill>
                <a:latin typeface="+mj-lt"/>
                <a:cs typeface="Segoe UI" panose="020B0502040204020203" pitchFamily="34" charset="0"/>
              </a:rPr>
              <a:t>RNAs</a:t>
            </a:r>
            <a:r>
              <a:rPr lang="es-ES" sz="2200" i="1" dirty="0">
                <a:solidFill>
                  <a:schemeClr val="bg1"/>
                </a:solidFill>
                <a:latin typeface="+mj-lt"/>
                <a:cs typeface="Segoe UI" panose="020B0502040204020203" pitchFamily="34" charset="0"/>
              </a:rPr>
              <a:t> guía en el sistema SHERLOCK de diagnóstico. </a:t>
            </a:r>
            <a:endParaRPr lang="es-ES" sz="2200" dirty="0">
              <a:solidFill>
                <a:schemeClr val="bg1"/>
              </a:solidFill>
              <a:latin typeface="+mj-lt"/>
              <a:cs typeface="Segoe UI" panose="020B0502040204020203" pitchFamily="34" charset="0"/>
            </a:endParaRPr>
          </a:p>
        </p:txBody>
      </p:sp>
      <p:sp>
        <p:nvSpPr>
          <p:cNvPr id="5" name="Rectángulo 4">
            <a:extLst>
              <a:ext uri="{FF2B5EF4-FFF2-40B4-BE49-F238E27FC236}">
                <a16:creationId xmlns:a16="http://schemas.microsoft.com/office/drawing/2014/main" id="{F653E14C-4544-4698-84D7-3D818AA5E14D}"/>
              </a:ext>
            </a:extLst>
          </p:cNvPr>
          <p:cNvSpPr/>
          <p:nvPr/>
        </p:nvSpPr>
        <p:spPr>
          <a:xfrm>
            <a:off x="0" y="1181100"/>
            <a:ext cx="3164114" cy="5101712"/>
          </a:xfrm>
          <a:prstGeom prst="rect">
            <a:avLst/>
          </a:prstGeom>
          <a:solidFill>
            <a:srgbClr val="537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 name="Picture 4" descr="Resultat d'imatges de uoc logo">
            <a:extLst>
              <a:ext uri="{FF2B5EF4-FFF2-40B4-BE49-F238E27FC236}">
                <a16:creationId xmlns:a16="http://schemas.microsoft.com/office/drawing/2014/main" id="{E2C5F86C-4FFF-4306-B8E1-F18D00CFDCF2}"/>
              </a:ext>
            </a:extLst>
          </p:cNvPr>
          <p:cNvPicPr>
            <a:picLocks noChangeAspect="1" noChangeArrowheads="1"/>
          </p:cNvPicPr>
          <p:nvPr/>
        </p:nvPicPr>
        <p:blipFill rotWithShape="1">
          <a:blip r:embed="rId4">
            <a:duotone>
              <a:prstClr val="black"/>
              <a:schemeClr val="accent5">
                <a:tint val="45000"/>
                <a:satMod val="400000"/>
              </a:schemeClr>
            </a:duotone>
            <a:extLst>
              <a:ext uri="{BEBA8EAE-BF5A-486C-A8C5-ECC9F3942E4B}">
                <a14:imgProps xmlns:a14="http://schemas.microsoft.com/office/drawing/2010/main">
                  <a14:imgLayer r:embed="rId5">
                    <a14:imgEffect>
                      <a14:saturation sat="95000"/>
                    </a14:imgEffect>
                    <a14:imgEffect>
                      <a14:brightnessContrast bright="10000"/>
                    </a14:imgEffect>
                  </a14:imgLayer>
                </a14:imgProps>
              </a:ext>
              <a:ext uri="{28A0092B-C50C-407E-A947-70E740481C1C}">
                <a14:useLocalDpi xmlns:a14="http://schemas.microsoft.com/office/drawing/2010/main" val="0"/>
              </a:ext>
            </a:extLst>
          </a:blip>
          <a:srcRect t="1" r="56064" b="-5674"/>
          <a:stretch/>
        </p:blipFill>
        <p:spPr bwMode="auto">
          <a:xfrm>
            <a:off x="9802288" y="302956"/>
            <a:ext cx="2052086" cy="575187"/>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Imatge relacionada">
            <a:extLst>
              <a:ext uri="{FF2B5EF4-FFF2-40B4-BE49-F238E27FC236}">
                <a16:creationId xmlns:a16="http://schemas.microsoft.com/office/drawing/2014/main" id="{7B933E98-0910-410D-BA53-CFC8B89C0B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8407" y="1943903"/>
            <a:ext cx="6801971" cy="2970194"/>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D1F45CF4-AB7A-4200-B8D9-0AB7110CF8A7}"/>
              </a:ext>
            </a:extLst>
          </p:cNvPr>
          <p:cNvSpPr txBox="1"/>
          <p:nvPr/>
        </p:nvSpPr>
        <p:spPr>
          <a:xfrm>
            <a:off x="3424518" y="5728939"/>
            <a:ext cx="8767482" cy="307777"/>
          </a:xfrm>
          <a:prstGeom prst="rect">
            <a:avLst/>
          </a:prstGeom>
          <a:noFill/>
        </p:spPr>
        <p:txBody>
          <a:bodyPr wrap="square" rtlCol="0">
            <a:spAutoFit/>
          </a:bodyPr>
          <a:lstStyle/>
          <a:p>
            <a:pPr algn="ctr"/>
            <a:r>
              <a:rPr lang="es-ES" sz="1400" dirty="0">
                <a:solidFill>
                  <a:srgbClr val="53738C"/>
                </a:solidFill>
                <a:latin typeface="+mj-lt"/>
                <a:hlinkClick r:id="rId7"/>
              </a:rPr>
              <a:t>https://www.addgene.org/crispr/guide/</a:t>
            </a:r>
            <a:r>
              <a:rPr lang="es-ES" sz="1400" dirty="0">
                <a:solidFill>
                  <a:srgbClr val="53738C"/>
                </a:solidFill>
                <a:latin typeface="+mj-lt"/>
              </a:rPr>
              <a:t> - </a:t>
            </a:r>
            <a:r>
              <a:rPr lang="es-ES" sz="1400" dirty="0" err="1">
                <a:solidFill>
                  <a:srgbClr val="53738C"/>
                </a:solidFill>
                <a:latin typeface="+mj-lt"/>
              </a:rPr>
              <a:t>Addgene</a:t>
            </a:r>
            <a:r>
              <a:rPr lang="es-ES" sz="1400" dirty="0">
                <a:solidFill>
                  <a:srgbClr val="53738C"/>
                </a:solidFill>
                <a:latin typeface="+mj-lt"/>
              </a:rPr>
              <a:t> CRISPR </a:t>
            </a:r>
            <a:r>
              <a:rPr lang="es-ES" sz="1400" dirty="0" err="1">
                <a:solidFill>
                  <a:srgbClr val="53738C"/>
                </a:solidFill>
                <a:latin typeface="+mj-lt"/>
              </a:rPr>
              <a:t>guide</a:t>
            </a:r>
            <a:endParaRPr lang="es-ES" sz="1400" dirty="0">
              <a:solidFill>
                <a:srgbClr val="53738C"/>
              </a:solidFill>
              <a:latin typeface="+mj-lt"/>
            </a:endParaRPr>
          </a:p>
        </p:txBody>
      </p:sp>
      <p:sp>
        <p:nvSpPr>
          <p:cNvPr id="12" name="CuadroTexto 11">
            <a:extLst>
              <a:ext uri="{FF2B5EF4-FFF2-40B4-BE49-F238E27FC236}">
                <a16:creationId xmlns:a16="http://schemas.microsoft.com/office/drawing/2014/main" id="{1F92561E-301D-4FFB-BD46-7C4A7FA7F5A9}"/>
              </a:ext>
            </a:extLst>
          </p:cNvPr>
          <p:cNvSpPr txBox="1"/>
          <p:nvPr/>
        </p:nvSpPr>
        <p:spPr>
          <a:xfrm>
            <a:off x="337626" y="2133599"/>
            <a:ext cx="2387645" cy="2554545"/>
          </a:xfrm>
          <a:prstGeom prst="rect">
            <a:avLst/>
          </a:prstGeom>
          <a:noFill/>
        </p:spPr>
        <p:txBody>
          <a:bodyPr wrap="square" rtlCol="0">
            <a:spAutoFit/>
          </a:bodyPr>
          <a:lstStyle/>
          <a:p>
            <a:r>
              <a:rPr lang="es-ES" sz="2000" dirty="0">
                <a:solidFill>
                  <a:schemeClr val="bg1"/>
                </a:solidFill>
                <a:latin typeface="+mj-lt"/>
                <a:cs typeface="Segoe UI" panose="020B0502040204020203" pitchFamily="34" charset="0"/>
              </a:rPr>
              <a:t>- Complejo </a:t>
            </a:r>
            <a:r>
              <a:rPr lang="es-ES" sz="2000" b="1" dirty="0">
                <a:solidFill>
                  <a:schemeClr val="bg1"/>
                </a:solidFill>
                <a:latin typeface="+mj-lt"/>
                <a:cs typeface="Segoe UI" panose="020B0502040204020203" pitchFamily="34" charset="0"/>
              </a:rPr>
              <a:t>Cas13a</a:t>
            </a:r>
            <a:r>
              <a:rPr lang="es-ES" sz="2000" dirty="0">
                <a:solidFill>
                  <a:schemeClr val="bg1"/>
                </a:solidFill>
                <a:latin typeface="+mj-lt"/>
                <a:cs typeface="Segoe UI" panose="020B0502040204020203" pitchFamily="34" charset="0"/>
              </a:rPr>
              <a:t> + </a:t>
            </a:r>
          </a:p>
          <a:p>
            <a:r>
              <a:rPr lang="es-ES" sz="2000" b="1" dirty="0">
                <a:solidFill>
                  <a:schemeClr val="bg1"/>
                </a:solidFill>
                <a:latin typeface="+mj-lt"/>
                <a:cs typeface="Segoe UI" panose="020B0502040204020203" pitchFamily="34" charset="0"/>
              </a:rPr>
              <a:t>  </a:t>
            </a:r>
            <a:r>
              <a:rPr lang="es-ES" sz="2000" b="1" dirty="0" err="1">
                <a:solidFill>
                  <a:schemeClr val="bg1"/>
                </a:solidFill>
                <a:latin typeface="+mj-lt"/>
                <a:cs typeface="Segoe UI" panose="020B0502040204020203" pitchFamily="34" charset="0"/>
              </a:rPr>
              <a:t>crRNA</a:t>
            </a:r>
            <a:r>
              <a:rPr lang="es-ES" sz="2000" dirty="0">
                <a:solidFill>
                  <a:schemeClr val="bg1"/>
                </a:solidFill>
                <a:latin typeface="+mj-lt"/>
                <a:cs typeface="Segoe UI" panose="020B0502040204020203" pitchFamily="34" charset="0"/>
              </a:rPr>
              <a:t> </a:t>
            </a:r>
            <a:endParaRPr lang="es-ES" sz="2000" b="1" dirty="0">
              <a:solidFill>
                <a:schemeClr val="bg1"/>
              </a:solidFill>
              <a:latin typeface="+mj-lt"/>
              <a:cs typeface="Segoe UI" panose="020B0502040204020203" pitchFamily="34" charset="0"/>
            </a:endParaRP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RNA </a:t>
            </a:r>
            <a:r>
              <a:rPr lang="es-ES" sz="2000" b="1" dirty="0">
                <a:solidFill>
                  <a:schemeClr val="bg1"/>
                </a:solidFill>
                <a:latin typeface="+mj-lt"/>
                <a:cs typeface="Segoe UI" panose="020B0502040204020203" pitchFamily="34" charset="0"/>
              </a:rPr>
              <a:t>diana</a:t>
            </a:r>
            <a:r>
              <a:rPr lang="es-ES" sz="2000" b="1" i="1" dirty="0">
                <a:solidFill>
                  <a:schemeClr val="bg1"/>
                </a:solidFill>
                <a:latin typeface="+mj-lt"/>
                <a:cs typeface="Segoe UI" panose="020B0502040204020203" pitchFamily="34" charset="0"/>
              </a:rPr>
              <a:t> </a:t>
            </a:r>
            <a:r>
              <a:rPr lang="es-ES" sz="2000" dirty="0">
                <a:solidFill>
                  <a:schemeClr val="bg1"/>
                </a:solidFill>
                <a:latin typeface="+mj-lt"/>
                <a:cs typeface="Segoe UI" panose="020B0502040204020203" pitchFamily="34" charset="0"/>
              </a:rPr>
              <a:t>+ </a:t>
            </a:r>
            <a:r>
              <a:rPr lang="es-ES" sz="2000" b="1" dirty="0">
                <a:solidFill>
                  <a:schemeClr val="bg1"/>
                </a:solidFill>
                <a:latin typeface="+mj-lt"/>
                <a:cs typeface="Segoe UI" panose="020B0502040204020203" pitchFamily="34" charset="0"/>
              </a:rPr>
              <a:t>PFS</a:t>
            </a:r>
            <a:endParaRPr lang="es-ES" sz="2000" dirty="0">
              <a:solidFill>
                <a:schemeClr val="bg1"/>
              </a:solidFill>
              <a:latin typeface="+mj-lt"/>
              <a:cs typeface="Segoe UI" panose="020B0502040204020203" pitchFamily="34" charset="0"/>
            </a:endParaRP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Actividad </a:t>
            </a:r>
            <a:r>
              <a:rPr lang="es-ES" sz="2000" b="1" dirty="0" err="1">
                <a:solidFill>
                  <a:schemeClr val="bg1"/>
                </a:solidFill>
                <a:latin typeface="+mj-lt"/>
                <a:cs typeface="Segoe UI" panose="020B0502040204020203" pitchFamily="34" charset="0"/>
              </a:rPr>
              <a:t>RNAsa</a:t>
            </a:r>
            <a:r>
              <a:rPr lang="es-ES" sz="2000" dirty="0">
                <a:solidFill>
                  <a:schemeClr val="bg1"/>
                </a:solidFill>
                <a:latin typeface="+mj-lt"/>
                <a:cs typeface="Segoe UI" panose="020B0502040204020203" pitchFamily="34" charset="0"/>
              </a:rPr>
              <a:t> </a:t>
            </a:r>
          </a:p>
          <a:p>
            <a:r>
              <a:rPr lang="es-ES" sz="2000" dirty="0">
                <a:solidFill>
                  <a:schemeClr val="bg1"/>
                </a:solidFill>
                <a:latin typeface="+mj-lt"/>
                <a:cs typeface="Segoe UI" panose="020B0502040204020203" pitchFamily="34" charset="0"/>
              </a:rPr>
              <a:t>  promiscua activa de </a:t>
            </a:r>
          </a:p>
          <a:p>
            <a:r>
              <a:rPr lang="es-ES" sz="2000" dirty="0">
                <a:solidFill>
                  <a:schemeClr val="bg1"/>
                </a:solidFill>
                <a:latin typeface="+mj-lt"/>
                <a:cs typeface="Segoe UI" panose="020B0502040204020203" pitchFamily="34" charset="0"/>
              </a:rPr>
              <a:t>  Cas13a</a:t>
            </a:r>
            <a:endParaRPr lang="es-ES" sz="2000" b="1" dirty="0">
              <a:solidFill>
                <a:schemeClr val="bg1"/>
              </a:solidFill>
              <a:latin typeface="+mj-lt"/>
              <a:cs typeface="Segoe UI" panose="020B0502040204020203" pitchFamily="34" charset="0"/>
            </a:endParaRPr>
          </a:p>
        </p:txBody>
      </p:sp>
      <p:sp>
        <p:nvSpPr>
          <p:cNvPr id="14" name="CuadroTexto 13">
            <a:extLst>
              <a:ext uri="{FF2B5EF4-FFF2-40B4-BE49-F238E27FC236}">
                <a16:creationId xmlns:a16="http://schemas.microsoft.com/office/drawing/2014/main" id="{A22EF4AA-E39C-428B-AF05-729B1C66E198}"/>
              </a:ext>
            </a:extLst>
          </p:cNvPr>
          <p:cNvSpPr txBox="1"/>
          <p:nvPr/>
        </p:nvSpPr>
        <p:spPr>
          <a:xfrm>
            <a:off x="10363194" y="6390386"/>
            <a:ext cx="1488139" cy="400110"/>
          </a:xfrm>
          <a:prstGeom prst="rect">
            <a:avLst/>
          </a:prstGeom>
          <a:noFill/>
        </p:spPr>
        <p:txBody>
          <a:bodyPr wrap="square" rtlCol="0">
            <a:spAutoFit/>
          </a:bodyPr>
          <a:lstStyle/>
          <a:p>
            <a:pPr algn="r"/>
            <a:r>
              <a:rPr lang="es-ES" sz="2000" b="1" i="1" dirty="0">
                <a:solidFill>
                  <a:srgbClr val="53738C"/>
                </a:solidFill>
                <a:latin typeface="+mj-lt"/>
              </a:rPr>
              <a:t>04</a:t>
            </a:r>
          </a:p>
        </p:txBody>
      </p:sp>
      <p:sp>
        <p:nvSpPr>
          <p:cNvPr id="13" name="CuadroTexto 12">
            <a:extLst>
              <a:ext uri="{FF2B5EF4-FFF2-40B4-BE49-F238E27FC236}">
                <a16:creationId xmlns:a16="http://schemas.microsoft.com/office/drawing/2014/main" id="{7EDD9F4B-857E-48C9-941B-C5C4AA0C2E9A}"/>
              </a:ext>
            </a:extLst>
          </p:cNvPr>
          <p:cNvSpPr txBox="1"/>
          <p:nvPr/>
        </p:nvSpPr>
        <p:spPr>
          <a:xfrm>
            <a:off x="391884" y="6329978"/>
            <a:ext cx="8189517" cy="461665"/>
          </a:xfrm>
          <a:prstGeom prst="rect">
            <a:avLst/>
          </a:prstGeom>
          <a:noFill/>
        </p:spPr>
        <p:txBody>
          <a:bodyPr wrap="square" rtlCol="0">
            <a:spAutoFit/>
          </a:bodyPr>
          <a:lstStyle/>
          <a:p>
            <a:r>
              <a:rPr lang="es-ES" sz="2400" dirty="0">
                <a:solidFill>
                  <a:schemeClr val="bg1"/>
                </a:solidFill>
                <a:latin typeface="+mj-lt"/>
                <a:cs typeface="Segoe UI" panose="020B0502040204020203" pitchFamily="34" charset="0"/>
              </a:rPr>
              <a:t>El sistema CRISPR-Cas13a</a:t>
            </a:r>
          </a:p>
        </p:txBody>
      </p:sp>
    </p:spTree>
    <p:extLst>
      <p:ext uri="{BB962C8B-B14F-4D97-AF65-F5344CB8AC3E}">
        <p14:creationId xmlns:p14="http://schemas.microsoft.com/office/powerpoint/2010/main" val="969345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t d'imatges de crispr wallpaper">
            <a:extLst>
              <a:ext uri="{FF2B5EF4-FFF2-40B4-BE49-F238E27FC236}">
                <a16:creationId xmlns:a16="http://schemas.microsoft.com/office/drawing/2014/main" id="{D1B45534-93DA-4E15-87A0-C83D55910320}"/>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9722" b="73056"/>
          <a:stretch/>
        </p:blipFill>
        <p:spPr bwMode="auto">
          <a:xfrm>
            <a:off x="0" y="0"/>
            <a:ext cx="12192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t d'imatges de crispr wallpaper">
            <a:extLst>
              <a:ext uri="{FF2B5EF4-FFF2-40B4-BE49-F238E27FC236}">
                <a16:creationId xmlns:a16="http://schemas.microsoft.com/office/drawing/2014/main" id="{47E3B764-A126-4926-BCE2-6E609D108F8C}"/>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23557" b="68056"/>
          <a:stretch/>
        </p:blipFill>
        <p:spPr bwMode="auto">
          <a:xfrm>
            <a:off x="0" y="6282813"/>
            <a:ext cx="12192000" cy="57518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E31E624C-AA79-498A-B668-E8A3760A8846}"/>
              </a:ext>
            </a:extLst>
          </p:cNvPr>
          <p:cNvSpPr txBox="1"/>
          <p:nvPr/>
        </p:nvSpPr>
        <p:spPr>
          <a:xfrm>
            <a:off x="337626" y="28130"/>
            <a:ext cx="8201464" cy="1107996"/>
          </a:xfrm>
          <a:prstGeom prst="rect">
            <a:avLst/>
          </a:prstGeom>
          <a:noFill/>
        </p:spPr>
        <p:txBody>
          <a:bodyPr wrap="square" rtlCol="0">
            <a:spAutoFit/>
          </a:bodyPr>
          <a:lstStyle/>
          <a:p>
            <a:r>
              <a:rPr lang="es-ES" sz="2200" i="1" dirty="0">
                <a:solidFill>
                  <a:schemeClr val="bg1"/>
                </a:solidFill>
                <a:latin typeface="+mj-lt"/>
                <a:cs typeface="Segoe UI" panose="020B0502040204020203" pitchFamily="34" charset="0"/>
              </a:rPr>
              <a:t>Desarrollo de una herramienta software de identificación de secuencias patógenas candidatas para el diseño de </a:t>
            </a:r>
            <a:r>
              <a:rPr lang="es-ES" sz="2200" i="1" dirty="0" err="1">
                <a:solidFill>
                  <a:schemeClr val="bg1"/>
                </a:solidFill>
                <a:latin typeface="+mj-lt"/>
                <a:cs typeface="Segoe UI" panose="020B0502040204020203" pitchFamily="34" charset="0"/>
              </a:rPr>
              <a:t>RNAs</a:t>
            </a:r>
            <a:r>
              <a:rPr lang="es-ES" sz="2200" i="1" dirty="0">
                <a:solidFill>
                  <a:schemeClr val="bg1"/>
                </a:solidFill>
                <a:latin typeface="+mj-lt"/>
                <a:cs typeface="Segoe UI" panose="020B0502040204020203" pitchFamily="34" charset="0"/>
              </a:rPr>
              <a:t> guía en el sistema SHERLOCK de diagnóstico. </a:t>
            </a:r>
            <a:endParaRPr lang="es-ES" sz="2200" dirty="0">
              <a:solidFill>
                <a:schemeClr val="bg1"/>
              </a:solidFill>
              <a:latin typeface="+mj-lt"/>
              <a:cs typeface="Segoe UI" panose="020B0502040204020203" pitchFamily="34" charset="0"/>
            </a:endParaRPr>
          </a:p>
        </p:txBody>
      </p:sp>
      <p:sp>
        <p:nvSpPr>
          <p:cNvPr id="5" name="Rectángulo 4">
            <a:extLst>
              <a:ext uri="{FF2B5EF4-FFF2-40B4-BE49-F238E27FC236}">
                <a16:creationId xmlns:a16="http://schemas.microsoft.com/office/drawing/2014/main" id="{F653E14C-4544-4698-84D7-3D818AA5E14D}"/>
              </a:ext>
            </a:extLst>
          </p:cNvPr>
          <p:cNvSpPr/>
          <p:nvPr/>
        </p:nvSpPr>
        <p:spPr>
          <a:xfrm>
            <a:off x="0" y="1181100"/>
            <a:ext cx="3164114" cy="5101712"/>
          </a:xfrm>
          <a:prstGeom prst="rect">
            <a:avLst/>
          </a:prstGeom>
          <a:solidFill>
            <a:srgbClr val="537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 name="Picture 4" descr="Resultat d'imatges de uoc logo">
            <a:extLst>
              <a:ext uri="{FF2B5EF4-FFF2-40B4-BE49-F238E27FC236}">
                <a16:creationId xmlns:a16="http://schemas.microsoft.com/office/drawing/2014/main" id="{E2C5F86C-4FFF-4306-B8E1-F18D00CFDCF2}"/>
              </a:ext>
            </a:extLst>
          </p:cNvPr>
          <p:cNvPicPr>
            <a:picLocks noChangeAspect="1" noChangeArrowheads="1"/>
          </p:cNvPicPr>
          <p:nvPr/>
        </p:nvPicPr>
        <p:blipFill rotWithShape="1">
          <a:blip r:embed="rId4">
            <a:duotone>
              <a:prstClr val="black"/>
              <a:schemeClr val="accent5">
                <a:tint val="45000"/>
                <a:satMod val="400000"/>
              </a:schemeClr>
            </a:duotone>
            <a:extLst>
              <a:ext uri="{BEBA8EAE-BF5A-486C-A8C5-ECC9F3942E4B}">
                <a14:imgProps xmlns:a14="http://schemas.microsoft.com/office/drawing/2010/main">
                  <a14:imgLayer r:embed="rId5">
                    <a14:imgEffect>
                      <a14:saturation sat="95000"/>
                    </a14:imgEffect>
                    <a14:imgEffect>
                      <a14:brightnessContrast bright="10000"/>
                    </a14:imgEffect>
                  </a14:imgLayer>
                </a14:imgProps>
              </a:ext>
              <a:ext uri="{28A0092B-C50C-407E-A947-70E740481C1C}">
                <a14:useLocalDpi xmlns:a14="http://schemas.microsoft.com/office/drawing/2010/main" val="0"/>
              </a:ext>
            </a:extLst>
          </a:blip>
          <a:srcRect t="1" r="56064" b="-5674"/>
          <a:stretch/>
        </p:blipFill>
        <p:spPr bwMode="auto">
          <a:xfrm>
            <a:off x="9802288" y="302956"/>
            <a:ext cx="2052086" cy="575187"/>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5F641047-649C-4425-89F0-987166709CB1}"/>
              </a:ext>
            </a:extLst>
          </p:cNvPr>
          <p:cNvSpPr txBox="1"/>
          <p:nvPr/>
        </p:nvSpPr>
        <p:spPr>
          <a:xfrm>
            <a:off x="337626" y="2348752"/>
            <a:ext cx="2387645" cy="2554545"/>
          </a:xfrm>
          <a:prstGeom prst="rect">
            <a:avLst/>
          </a:prstGeom>
          <a:noFill/>
        </p:spPr>
        <p:txBody>
          <a:bodyPr wrap="square" rtlCol="0">
            <a:spAutoFit/>
          </a:bodyPr>
          <a:lstStyle/>
          <a:p>
            <a:r>
              <a:rPr lang="es-ES" sz="2000" dirty="0">
                <a:solidFill>
                  <a:schemeClr val="bg1"/>
                </a:solidFill>
                <a:latin typeface="+mj-lt"/>
                <a:cs typeface="Segoe UI" panose="020B0502040204020203" pitchFamily="34" charset="0"/>
              </a:rPr>
              <a:t>- Detección de </a:t>
            </a:r>
          </a:p>
          <a:p>
            <a:r>
              <a:rPr lang="es-ES" sz="2000" dirty="0">
                <a:solidFill>
                  <a:schemeClr val="bg1"/>
                </a:solidFill>
                <a:latin typeface="+mj-lt"/>
                <a:cs typeface="Segoe UI" panose="020B0502040204020203" pitchFamily="34" charset="0"/>
              </a:rPr>
              <a:t>  infecciones en </a:t>
            </a:r>
            <a:r>
              <a:rPr lang="es-ES" sz="2000" b="1" i="1" dirty="0">
                <a:solidFill>
                  <a:schemeClr val="bg1"/>
                </a:solidFill>
                <a:latin typeface="+mj-lt"/>
                <a:cs typeface="Segoe UI" panose="020B0502040204020203" pitchFamily="34" charset="0"/>
              </a:rPr>
              <a:t>Point </a:t>
            </a:r>
          </a:p>
          <a:p>
            <a:r>
              <a:rPr lang="es-ES" sz="2000" b="1" i="1" dirty="0">
                <a:solidFill>
                  <a:schemeClr val="bg1"/>
                </a:solidFill>
                <a:latin typeface="+mj-lt"/>
                <a:cs typeface="Segoe UI" panose="020B0502040204020203" pitchFamily="34" charset="0"/>
              </a:rPr>
              <a:t>  </a:t>
            </a:r>
            <a:r>
              <a:rPr lang="es-ES" sz="2000" b="1" i="1" dirty="0" err="1">
                <a:solidFill>
                  <a:schemeClr val="bg1"/>
                </a:solidFill>
                <a:latin typeface="+mj-lt"/>
                <a:cs typeface="Segoe UI" panose="020B0502040204020203" pitchFamily="34" charset="0"/>
              </a:rPr>
              <a:t>of</a:t>
            </a:r>
            <a:r>
              <a:rPr lang="es-ES" sz="2000" b="1" i="1" dirty="0">
                <a:solidFill>
                  <a:schemeClr val="bg1"/>
                </a:solidFill>
                <a:latin typeface="+mj-lt"/>
                <a:cs typeface="Segoe UI" panose="020B0502040204020203" pitchFamily="34" charset="0"/>
              </a:rPr>
              <a:t> </a:t>
            </a:r>
            <a:r>
              <a:rPr lang="es-ES" sz="2000" b="1" i="1" dirty="0" err="1">
                <a:solidFill>
                  <a:schemeClr val="bg1"/>
                </a:solidFill>
                <a:latin typeface="+mj-lt"/>
                <a:cs typeface="Segoe UI" panose="020B0502040204020203" pitchFamily="34" charset="0"/>
              </a:rPr>
              <a:t>Care</a:t>
            </a:r>
            <a:endParaRPr lang="es-ES" sz="2000" b="1" i="1" dirty="0">
              <a:solidFill>
                <a:schemeClr val="bg1"/>
              </a:solidFill>
              <a:latin typeface="+mj-lt"/>
              <a:cs typeface="Segoe UI" panose="020B0502040204020203" pitchFamily="34" charset="0"/>
            </a:endParaRPr>
          </a:p>
          <a:p>
            <a:endParaRPr lang="es-ES" sz="2000" b="1" dirty="0">
              <a:solidFill>
                <a:schemeClr val="bg1"/>
              </a:solidFill>
              <a:latin typeface="+mj-lt"/>
              <a:cs typeface="Segoe UI" panose="020B0502040204020203" pitchFamily="34" charset="0"/>
            </a:endParaRP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Actividad Cas13a </a:t>
            </a:r>
          </a:p>
          <a:p>
            <a:r>
              <a:rPr lang="es-ES" sz="2000" dirty="0">
                <a:solidFill>
                  <a:schemeClr val="bg1"/>
                </a:solidFill>
                <a:latin typeface="+mj-lt"/>
                <a:cs typeface="Segoe UI" panose="020B0502040204020203" pitchFamily="34" charset="0"/>
              </a:rPr>
              <a:t>  sobre </a:t>
            </a:r>
            <a:r>
              <a:rPr lang="es-ES" sz="2000" b="1" i="1" dirty="0" err="1">
                <a:solidFill>
                  <a:schemeClr val="bg1"/>
                </a:solidFill>
                <a:latin typeface="+mj-lt"/>
                <a:cs typeface="Segoe UI" panose="020B0502040204020203" pitchFamily="34" charset="0"/>
              </a:rPr>
              <a:t>beacons</a:t>
            </a:r>
            <a:r>
              <a:rPr lang="es-ES" sz="2000" b="1" dirty="0">
                <a:solidFill>
                  <a:schemeClr val="bg1"/>
                </a:solidFill>
                <a:latin typeface="+mj-lt"/>
                <a:cs typeface="Segoe UI" panose="020B0502040204020203" pitchFamily="34" charset="0"/>
              </a:rPr>
              <a:t> </a:t>
            </a:r>
          </a:p>
          <a:p>
            <a:r>
              <a:rPr lang="es-ES" sz="2000" b="1" dirty="0">
                <a:solidFill>
                  <a:schemeClr val="bg1"/>
                </a:solidFill>
                <a:latin typeface="+mj-lt"/>
                <a:cs typeface="Segoe UI" panose="020B0502040204020203" pitchFamily="34" charset="0"/>
              </a:rPr>
              <a:t>  fluorescentes</a:t>
            </a:r>
          </a:p>
        </p:txBody>
      </p:sp>
      <p:pic>
        <p:nvPicPr>
          <p:cNvPr id="22530" name="Picture 2" descr="Resultat d'imatges de crispr sherlock">
            <a:extLst>
              <a:ext uri="{FF2B5EF4-FFF2-40B4-BE49-F238E27FC236}">
                <a16:creationId xmlns:a16="http://schemas.microsoft.com/office/drawing/2014/main" id="{0D85590B-0D9E-4F55-AB1D-90D51693F6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7766" y="1626527"/>
            <a:ext cx="8942518" cy="314269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1BEB64C5-05C3-498A-9A1C-620A74E8152A}"/>
              </a:ext>
            </a:extLst>
          </p:cNvPr>
          <p:cNvSpPr txBox="1"/>
          <p:nvPr/>
        </p:nvSpPr>
        <p:spPr>
          <a:xfrm>
            <a:off x="3209366" y="4894730"/>
            <a:ext cx="8839202" cy="1166162"/>
          </a:xfrm>
          <a:prstGeom prst="rect">
            <a:avLst/>
          </a:prstGeom>
          <a:noFill/>
        </p:spPr>
        <p:txBody>
          <a:bodyPr wrap="square" rtlCol="0">
            <a:spAutoFit/>
          </a:bodyPr>
          <a:lstStyle/>
          <a:p>
            <a:pPr algn="just"/>
            <a:endParaRPr lang="es-ES" sz="1400" dirty="0">
              <a:solidFill>
                <a:srgbClr val="53738C"/>
              </a:solidFill>
              <a:latin typeface="+mj-lt"/>
            </a:endParaRPr>
          </a:p>
          <a:p>
            <a:pPr algn="just"/>
            <a:r>
              <a:rPr lang="es-ES" sz="1400" dirty="0" err="1">
                <a:solidFill>
                  <a:srgbClr val="53738C"/>
                </a:solidFill>
                <a:latin typeface="+mj-lt"/>
              </a:rPr>
              <a:t>Gootenberg</a:t>
            </a:r>
            <a:r>
              <a:rPr lang="es-ES" sz="1400" dirty="0">
                <a:solidFill>
                  <a:srgbClr val="53738C"/>
                </a:solidFill>
                <a:latin typeface="+mj-lt"/>
              </a:rPr>
              <a:t>, J., </a:t>
            </a:r>
            <a:r>
              <a:rPr lang="es-ES" sz="1400" dirty="0" err="1">
                <a:solidFill>
                  <a:srgbClr val="53738C"/>
                </a:solidFill>
                <a:latin typeface="+mj-lt"/>
              </a:rPr>
              <a:t>Abudayyeh</a:t>
            </a:r>
            <a:r>
              <a:rPr lang="es-ES" sz="1400" dirty="0">
                <a:solidFill>
                  <a:srgbClr val="53738C"/>
                </a:solidFill>
                <a:latin typeface="+mj-lt"/>
              </a:rPr>
              <a:t>, O., Lee, J., </a:t>
            </a:r>
            <a:r>
              <a:rPr lang="es-ES" sz="1400" dirty="0" err="1">
                <a:solidFill>
                  <a:srgbClr val="53738C"/>
                </a:solidFill>
                <a:latin typeface="+mj-lt"/>
              </a:rPr>
              <a:t>Essletzbichler</a:t>
            </a:r>
            <a:r>
              <a:rPr lang="es-ES" sz="1400" dirty="0">
                <a:solidFill>
                  <a:srgbClr val="53738C"/>
                </a:solidFill>
                <a:latin typeface="+mj-lt"/>
              </a:rPr>
              <a:t>, P., Dy, A., </a:t>
            </a:r>
            <a:r>
              <a:rPr lang="es-ES" sz="1400" dirty="0" err="1">
                <a:solidFill>
                  <a:srgbClr val="53738C"/>
                </a:solidFill>
                <a:latin typeface="+mj-lt"/>
              </a:rPr>
              <a:t>Joung</a:t>
            </a:r>
            <a:r>
              <a:rPr lang="es-ES" sz="1400" dirty="0">
                <a:solidFill>
                  <a:srgbClr val="53738C"/>
                </a:solidFill>
                <a:latin typeface="+mj-lt"/>
              </a:rPr>
              <a:t>, J., </a:t>
            </a:r>
            <a:r>
              <a:rPr lang="es-ES" sz="1400" dirty="0" err="1">
                <a:solidFill>
                  <a:srgbClr val="53738C"/>
                </a:solidFill>
                <a:latin typeface="+mj-lt"/>
              </a:rPr>
              <a:t>Verdine</a:t>
            </a:r>
            <a:r>
              <a:rPr lang="es-ES" sz="1400" dirty="0">
                <a:solidFill>
                  <a:srgbClr val="53738C"/>
                </a:solidFill>
                <a:latin typeface="+mj-lt"/>
              </a:rPr>
              <a:t>, V., </a:t>
            </a:r>
            <a:r>
              <a:rPr lang="es-ES" sz="1400" dirty="0" err="1">
                <a:solidFill>
                  <a:srgbClr val="53738C"/>
                </a:solidFill>
                <a:latin typeface="+mj-lt"/>
              </a:rPr>
              <a:t>Donghia</a:t>
            </a:r>
            <a:r>
              <a:rPr lang="es-ES" sz="1400" dirty="0">
                <a:solidFill>
                  <a:srgbClr val="53738C"/>
                </a:solidFill>
                <a:latin typeface="+mj-lt"/>
              </a:rPr>
              <a:t>, N., </a:t>
            </a:r>
            <a:r>
              <a:rPr lang="es-ES" sz="1400" dirty="0" err="1">
                <a:solidFill>
                  <a:srgbClr val="53738C"/>
                </a:solidFill>
                <a:latin typeface="+mj-lt"/>
              </a:rPr>
              <a:t>Daringer</a:t>
            </a:r>
            <a:r>
              <a:rPr lang="es-ES" sz="1400" dirty="0">
                <a:solidFill>
                  <a:srgbClr val="53738C"/>
                </a:solidFill>
                <a:latin typeface="+mj-lt"/>
              </a:rPr>
              <a:t>, N., </a:t>
            </a:r>
            <a:r>
              <a:rPr lang="es-ES" sz="1400" dirty="0" err="1">
                <a:solidFill>
                  <a:srgbClr val="53738C"/>
                </a:solidFill>
                <a:latin typeface="+mj-lt"/>
              </a:rPr>
              <a:t>Freije</a:t>
            </a:r>
            <a:r>
              <a:rPr lang="es-ES" sz="1400" dirty="0">
                <a:solidFill>
                  <a:srgbClr val="53738C"/>
                </a:solidFill>
                <a:latin typeface="+mj-lt"/>
              </a:rPr>
              <a:t>, C., </a:t>
            </a:r>
            <a:r>
              <a:rPr lang="es-ES" sz="1400" dirty="0" err="1">
                <a:solidFill>
                  <a:srgbClr val="53738C"/>
                </a:solidFill>
                <a:latin typeface="+mj-lt"/>
              </a:rPr>
              <a:t>Myhrvold</a:t>
            </a:r>
            <a:r>
              <a:rPr lang="es-ES" sz="1400" dirty="0">
                <a:solidFill>
                  <a:srgbClr val="53738C"/>
                </a:solidFill>
                <a:latin typeface="+mj-lt"/>
              </a:rPr>
              <a:t>, C., </a:t>
            </a:r>
            <a:r>
              <a:rPr lang="es-ES" sz="1400" dirty="0" err="1">
                <a:solidFill>
                  <a:srgbClr val="53738C"/>
                </a:solidFill>
                <a:latin typeface="+mj-lt"/>
              </a:rPr>
              <a:t>Bhattacharyya</a:t>
            </a:r>
            <a:r>
              <a:rPr lang="es-ES" sz="1400" dirty="0">
                <a:solidFill>
                  <a:srgbClr val="53738C"/>
                </a:solidFill>
                <a:latin typeface="+mj-lt"/>
              </a:rPr>
              <a:t>, R., </a:t>
            </a:r>
            <a:r>
              <a:rPr lang="es-ES" sz="1400" dirty="0" err="1">
                <a:solidFill>
                  <a:srgbClr val="53738C"/>
                </a:solidFill>
                <a:latin typeface="+mj-lt"/>
              </a:rPr>
              <a:t>Livny</a:t>
            </a:r>
            <a:r>
              <a:rPr lang="es-ES" sz="1400" dirty="0">
                <a:solidFill>
                  <a:srgbClr val="53738C"/>
                </a:solidFill>
                <a:latin typeface="+mj-lt"/>
              </a:rPr>
              <a:t>, J., </a:t>
            </a:r>
            <a:r>
              <a:rPr lang="es-ES" sz="1400" dirty="0" err="1">
                <a:solidFill>
                  <a:srgbClr val="53738C"/>
                </a:solidFill>
                <a:latin typeface="+mj-lt"/>
              </a:rPr>
              <a:t>Regev</a:t>
            </a:r>
            <a:r>
              <a:rPr lang="es-ES" sz="1400" dirty="0">
                <a:solidFill>
                  <a:srgbClr val="53738C"/>
                </a:solidFill>
                <a:latin typeface="+mj-lt"/>
              </a:rPr>
              <a:t>, A., </a:t>
            </a:r>
            <a:r>
              <a:rPr lang="es-ES" sz="1400" dirty="0" err="1">
                <a:solidFill>
                  <a:srgbClr val="53738C"/>
                </a:solidFill>
                <a:latin typeface="+mj-lt"/>
              </a:rPr>
              <a:t>Koonin</a:t>
            </a:r>
            <a:r>
              <a:rPr lang="es-ES" sz="1400" dirty="0">
                <a:solidFill>
                  <a:srgbClr val="53738C"/>
                </a:solidFill>
                <a:latin typeface="+mj-lt"/>
              </a:rPr>
              <a:t>, E., </a:t>
            </a:r>
            <a:r>
              <a:rPr lang="es-ES" sz="1400" dirty="0" err="1">
                <a:solidFill>
                  <a:srgbClr val="53738C"/>
                </a:solidFill>
                <a:latin typeface="+mj-lt"/>
              </a:rPr>
              <a:t>Hung</a:t>
            </a:r>
            <a:r>
              <a:rPr lang="es-ES" sz="1400" dirty="0">
                <a:solidFill>
                  <a:srgbClr val="53738C"/>
                </a:solidFill>
                <a:latin typeface="+mj-lt"/>
              </a:rPr>
              <a:t>, D., </a:t>
            </a:r>
            <a:r>
              <a:rPr lang="es-ES" sz="1400" dirty="0" err="1">
                <a:solidFill>
                  <a:srgbClr val="53738C"/>
                </a:solidFill>
                <a:latin typeface="+mj-lt"/>
              </a:rPr>
              <a:t>Sabeti</a:t>
            </a:r>
            <a:r>
              <a:rPr lang="es-ES" sz="1400" dirty="0">
                <a:solidFill>
                  <a:srgbClr val="53738C"/>
                </a:solidFill>
                <a:latin typeface="+mj-lt"/>
              </a:rPr>
              <a:t>, P., Collins, J. and Zhang, F. (2017). </a:t>
            </a:r>
            <a:r>
              <a:rPr lang="es-ES" sz="1400" dirty="0" err="1">
                <a:solidFill>
                  <a:srgbClr val="53738C"/>
                </a:solidFill>
                <a:latin typeface="+mj-lt"/>
              </a:rPr>
              <a:t>Nucleic</a:t>
            </a:r>
            <a:r>
              <a:rPr lang="es-ES" sz="1400" dirty="0">
                <a:solidFill>
                  <a:srgbClr val="53738C"/>
                </a:solidFill>
                <a:latin typeface="+mj-lt"/>
              </a:rPr>
              <a:t> </a:t>
            </a:r>
            <a:r>
              <a:rPr lang="es-ES" sz="1400" dirty="0" err="1">
                <a:solidFill>
                  <a:srgbClr val="53738C"/>
                </a:solidFill>
                <a:latin typeface="+mj-lt"/>
              </a:rPr>
              <a:t>acid</a:t>
            </a:r>
            <a:r>
              <a:rPr lang="es-ES" sz="1400" dirty="0">
                <a:solidFill>
                  <a:srgbClr val="53738C"/>
                </a:solidFill>
                <a:latin typeface="+mj-lt"/>
              </a:rPr>
              <a:t> </a:t>
            </a:r>
            <a:r>
              <a:rPr lang="es-ES" sz="1400" dirty="0" err="1">
                <a:solidFill>
                  <a:srgbClr val="53738C"/>
                </a:solidFill>
                <a:latin typeface="+mj-lt"/>
              </a:rPr>
              <a:t>detection</a:t>
            </a:r>
            <a:r>
              <a:rPr lang="es-ES" sz="1400" dirty="0">
                <a:solidFill>
                  <a:srgbClr val="53738C"/>
                </a:solidFill>
                <a:latin typeface="+mj-lt"/>
              </a:rPr>
              <a:t> </a:t>
            </a:r>
            <a:r>
              <a:rPr lang="es-ES" sz="1400" dirty="0" err="1">
                <a:solidFill>
                  <a:srgbClr val="53738C"/>
                </a:solidFill>
                <a:latin typeface="+mj-lt"/>
              </a:rPr>
              <a:t>with</a:t>
            </a:r>
            <a:r>
              <a:rPr lang="es-ES" sz="1400" dirty="0">
                <a:solidFill>
                  <a:srgbClr val="53738C"/>
                </a:solidFill>
                <a:latin typeface="+mj-lt"/>
              </a:rPr>
              <a:t> CRISPR-Cas13a/C2c2. </a:t>
            </a:r>
            <a:r>
              <a:rPr lang="es-ES" sz="1400" i="1" dirty="0" err="1">
                <a:solidFill>
                  <a:srgbClr val="53738C"/>
                </a:solidFill>
                <a:latin typeface="+mj-lt"/>
              </a:rPr>
              <a:t>Science</a:t>
            </a:r>
            <a:r>
              <a:rPr lang="es-ES" sz="1400" dirty="0">
                <a:solidFill>
                  <a:srgbClr val="53738C"/>
                </a:solidFill>
                <a:latin typeface="+mj-lt"/>
              </a:rPr>
              <a:t>, 356(6336), pp.438-442. </a:t>
            </a:r>
          </a:p>
          <a:p>
            <a:pPr algn="just"/>
            <a:endParaRPr lang="es-ES" sz="1100" dirty="0">
              <a:solidFill>
                <a:srgbClr val="53738C"/>
              </a:solidFill>
              <a:latin typeface="+mj-lt"/>
            </a:endParaRPr>
          </a:p>
        </p:txBody>
      </p:sp>
      <p:sp>
        <p:nvSpPr>
          <p:cNvPr id="12" name="CuadroTexto 11">
            <a:extLst>
              <a:ext uri="{FF2B5EF4-FFF2-40B4-BE49-F238E27FC236}">
                <a16:creationId xmlns:a16="http://schemas.microsoft.com/office/drawing/2014/main" id="{070C84FA-A57E-46AF-A4EC-BA22AD2DD677}"/>
              </a:ext>
            </a:extLst>
          </p:cNvPr>
          <p:cNvSpPr txBox="1"/>
          <p:nvPr/>
        </p:nvSpPr>
        <p:spPr>
          <a:xfrm>
            <a:off x="10363194" y="6390386"/>
            <a:ext cx="1488139" cy="400110"/>
          </a:xfrm>
          <a:prstGeom prst="rect">
            <a:avLst/>
          </a:prstGeom>
          <a:noFill/>
        </p:spPr>
        <p:txBody>
          <a:bodyPr wrap="square" rtlCol="0">
            <a:spAutoFit/>
          </a:bodyPr>
          <a:lstStyle/>
          <a:p>
            <a:pPr algn="r"/>
            <a:r>
              <a:rPr lang="es-ES" sz="2000" b="1" i="1" dirty="0">
                <a:solidFill>
                  <a:srgbClr val="53738C"/>
                </a:solidFill>
                <a:latin typeface="+mj-lt"/>
              </a:rPr>
              <a:t>05</a:t>
            </a:r>
          </a:p>
        </p:txBody>
      </p:sp>
      <p:sp>
        <p:nvSpPr>
          <p:cNvPr id="11" name="CuadroTexto 10">
            <a:extLst>
              <a:ext uri="{FF2B5EF4-FFF2-40B4-BE49-F238E27FC236}">
                <a16:creationId xmlns:a16="http://schemas.microsoft.com/office/drawing/2014/main" id="{26187170-920A-4003-B55B-4817660D7E8C}"/>
              </a:ext>
            </a:extLst>
          </p:cNvPr>
          <p:cNvSpPr txBox="1"/>
          <p:nvPr/>
        </p:nvSpPr>
        <p:spPr>
          <a:xfrm>
            <a:off x="391884" y="6329978"/>
            <a:ext cx="8189517" cy="461665"/>
          </a:xfrm>
          <a:prstGeom prst="rect">
            <a:avLst/>
          </a:prstGeom>
          <a:noFill/>
        </p:spPr>
        <p:txBody>
          <a:bodyPr wrap="square" rtlCol="0">
            <a:spAutoFit/>
          </a:bodyPr>
          <a:lstStyle/>
          <a:p>
            <a:r>
              <a:rPr lang="es-ES" sz="2400" dirty="0">
                <a:solidFill>
                  <a:schemeClr val="bg1"/>
                </a:solidFill>
                <a:latin typeface="+mj-lt"/>
                <a:cs typeface="Segoe UI" panose="020B0502040204020203" pitchFamily="34" charset="0"/>
              </a:rPr>
              <a:t>SHERLOCK</a:t>
            </a:r>
          </a:p>
        </p:txBody>
      </p:sp>
    </p:spTree>
    <p:extLst>
      <p:ext uri="{BB962C8B-B14F-4D97-AF65-F5344CB8AC3E}">
        <p14:creationId xmlns:p14="http://schemas.microsoft.com/office/powerpoint/2010/main" val="467536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t d'imatges de crispr wallpaper">
            <a:extLst>
              <a:ext uri="{FF2B5EF4-FFF2-40B4-BE49-F238E27FC236}">
                <a16:creationId xmlns:a16="http://schemas.microsoft.com/office/drawing/2014/main" id="{D1B45534-93DA-4E15-87A0-C83D55910320}"/>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9722" b="73056"/>
          <a:stretch/>
        </p:blipFill>
        <p:spPr bwMode="auto">
          <a:xfrm>
            <a:off x="0" y="0"/>
            <a:ext cx="12192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t d'imatges de crispr wallpaper">
            <a:extLst>
              <a:ext uri="{FF2B5EF4-FFF2-40B4-BE49-F238E27FC236}">
                <a16:creationId xmlns:a16="http://schemas.microsoft.com/office/drawing/2014/main" id="{47E3B764-A126-4926-BCE2-6E609D108F8C}"/>
              </a:ext>
            </a:extLst>
          </p:cNvPr>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t="23557" b="68056"/>
          <a:stretch/>
        </p:blipFill>
        <p:spPr bwMode="auto">
          <a:xfrm>
            <a:off x="0" y="6282813"/>
            <a:ext cx="12192000" cy="57518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E31E624C-AA79-498A-B668-E8A3760A8846}"/>
              </a:ext>
            </a:extLst>
          </p:cNvPr>
          <p:cNvSpPr txBox="1"/>
          <p:nvPr/>
        </p:nvSpPr>
        <p:spPr>
          <a:xfrm>
            <a:off x="337626" y="28130"/>
            <a:ext cx="8201464" cy="1107996"/>
          </a:xfrm>
          <a:prstGeom prst="rect">
            <a:avLst/>
          </a:prstGeom>
          <a:noFill/>
        </p:spPr>
        <p:txBody>
          <a:bodyPr wrap="square" rtlCol="0">
            <a:spAutoFit/>
          </a:bodyPr>
          <a:lstStyle/>
          <a:p>
            <a:r>
              <a:rPr lang="es-ES" sz="2200" i="1" dirty="0">
                <a:solidFill>
                  <a:schemeClr val="bg1"/>
                </a:solidFill>
                <a:latin typeface="+mj-lt"/>
                <a:cs typeface="Segoe UI" panose="020B0502040204020203" pitchFamily="34" charset="0"/>
              </a:rPr>
              <a:t>Desarrollo de una herramienta software de identificación de secuencias patógenas candidatas para el diseño de </a:t>
            </a:r>
            <a:r>
              <a:rPr lang="es-ES" sz="2200" i="1" dirty="0" err="1">
                <a:solidFill>
                  <a:schemeClr val="bg1"/>
                </a:solidFill>
                <a:latin typeface="+mj-lt"/>
                <a:cs typeface="Segoe UI" panose="020B0502040204020203" pitchFamily="34" charset="0"/>
              </a:rPr>
              <a:t>RNAs</a:t>
            </a:r>
            <a:r>
              <a:rPr lang="es-ES" sz="2200" i="1" dirty="0">
                <a:solidFill>
                  <a:schemeClr val="bg1"/>
                </a:solidFill>
                <a:latin typeface="+mj-lt"/>
                <a:cs typeface="Segoe UI" panose="020B0502040204020203" pitchFamily="34" charset="0"/>
              </a:rPr>
              <a:t> guía en el sistema SHERLOCK de diagnóstico. </a:t>
            </a:r>
            <a:endParaRPr lang="es-ES" sz="2200" dirty="0">
              <a:solidFill>
                <a:schemeClr val="bg1"/>
              </a:solidFill>
              <a:latin typeface="+mj-lt"/>
              <a:cs typeface="Segoe UI" panose="020B0502040204020203" pitchFamily="34" charset="0"/>
            </a:endParaRPr>
          </a:p>
        </p:txBody>
      </p:sp>
      <p:sp>
        <p:nvSpPr>
          <p:cNvPr id="5" name="Rectángulo 4">
            <a:extLst>
              <a:ext uri="{FF2B5EF4-FFF2-40B4-BE49-F238E27FC236}">
                <a16:creationId xmlns:a16="http://schemas.microsoft.com/office/drawing/2014/main" id="{F653E14C-4544-4698-84D7-3D818AA5E14D}"/>
              </a:ext>
            </a:extLst>
          </p:cNvPr>
          <p:cNvSpPr/>
          <p:nvPr/>
        </p:nvSpPr>
        <p:spPr>
          <a:xfrm>
            <a:off x="0" y="1181100"/>
            <a:ext cx="3164114" cy="5101712"/>
          </a:xfrm>
          <a:prstGeom prst="rect">
            <a:avLst/>
          </a:prstGeom>
          <a:solidFill>
            <a:srgbClr val="537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 name="Picture 4" descr="Resultat d'imatges de uoc logo">
            <a:extLst>
              <a:ext uri="{FF2B5EF4-FFF2-40B4-BE49-F238E27FC236}">
                <a16:creationId xmlns:a16="http://schemas.microsoft.com/office/drawing/2014/main" id="{E2C5F86C-4FFF-4306-B8E1-F18D00CFDCF2}"/>
              </a:ext>
            </a:extLst>
          </p:cNvPr>
          <p:cNvPicPr>
            <a:picLocks noChangeAspect="1" noChangeArrowheads="1"/>
          </p:cNvPicPr>
          <p:nvPr/>
        </p:nvPicPr>
        <p:blipFill rotWithShape="1">
          <a:blip r:embed="rId4">
            <a:duotone>
              <a:prstClr val="black"/>
              <a:schemeClr val="accent5">
                <a:tint val="45000"/>
                <a:satMod val="400000"/>
              </a:schemeClr>
            </a:duotone>
            <a:extLst>
              <a:ext uri="{BEBA8EAE-BF5A-486C-A8C5-ECC9F3942E4B}">
                <a14:imgProps xmlns:a14="http://schemas.microsoft.com/office/drawing/2010/main">
                  <a14:imgLayer r:embed="rId5">
                    <a14:imgEffect>
                      <a14:saturation sat="95000"/>
                    </a14:imgEffect>
                    <a14:imgEffect>
                      <a14:brightnessContrast bright="10000"/>
                    </a14:imgEffect>
                  </a14:imgLayer>
                </a14:imgProps>
              </a:ext>
              <a:ext uri="{28A0092B-C50C-407E-A947-70E740481C1C}">
                <a14:useLocalDpi xmlns:a14="http://schemas.microsoft.com/office/drawing/2010/main" val="0"/>
              </a:ext>
            </a:extLst>
          </a:blip>
          <a:srcRect t="1" r="56064" b="-5674"/>
          <a:stretch/>
        </p:blipFill>
        <p:spPr bwMode="auto">
          <a:xfrm>
            <a:off x="9802288" y="302956"/>
            <a:ext cx="2052086" cy="575187"/>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1D0F565E-D3B6-4DE0-B562-3858AE58528A}"/>
              </a:ext>
            </a:extLst>
          </p:cNvPr>
          <p:cNvSpPr txBox="1"/>
          <p:nvPr/>
        </p:nvSpPr>
        <p:spPr>
          <a:xfrm>
            <a:off x="337626" y="2330821"/>
            <a:ext cx="2387645" cy="2554545"/>
          </a:xfrm>
          <a:prstGeom prst="rect">
            <a:avLst/>
          </a:prstGeom>
          <a:noFill/>
        </p:spPr>
        <p:txBody>
          <a:bodyPr wrap="square" rtlCol="0">
            <a:spAutoFit/>
          </a:bodyPr>
          <a:lstStyle/>
          <a:p>
            <a:r>
              <a:rPr lang="es-ES" sz="2000" dirty="0">
                <a:solidFill>
                  <a:schemeClr val="bg1"/>
                </a:solidFill>
                <a:latin typeface="+mj-lt"/>
                <a:cs typeface="Segoe UI" panose="020B0502040204020203" pitchFamily="34" charset="0"/>
              </a:rPr>
              <a:t>- Diseño de </a:t>
            </a:r>
            <a:r>
              <a:rPr lang="es-ES" sz="2000" b="1" dirty="0" err="1">
                <a:solidFill>
                  <a:schemeClr val="bg1"/>
                </a:solidFill>
                <a:latin typeface="+mj-lt"/>
                <a:cs typeface="Segoe UI" panose="020B0502040204020203" pitchFamily="34" charset="0"/>
              </a:rPr>
              <a:t>sgRNAs</a:t>
            </a:r>
            <a:r>
              <a:rPr lang="es-ES" sz="2000" b="1" dirty="0">
                <a:solidFill>
                  <a:schemeClr val="bg1"/>
                </a:solidFill>
                <a:latin typeface="+mj-lt"/>
                <a:cs typeface="Segoe UI" panose="020B0502040204020203" pitchFamily="34" charset="0"/>
              </a:rPr>
              <a:t> </a:t>
            </a:r>
            <a:r>
              <a:rPr lang="es-ES" sz="2000" dirty="0">
                <a:solidFill>
                  <a:schemeClr val="bg1"/>
                </a:solidFill>
                <a:latin typeface="+mj-lt"/>
                <a:cs typeface="Segoe UI" panose="020B0502040204020203" pitchFamily="34" charset="0"/>
              </a:rPr>
              <a:t>o </a:t>
            </a:r>
          </a:p>
          <a:p>
            <a:r>
              <a:rPr lang="es-ES" sz="2000" b="1" dirty="0">
                <a:solidFill>
                  <a:schemeClr val="bg1"/>
                </a:solidFill>
                <a:latin typeface="+mj-lt"/>
                <a:cs typeface="Segoe UI" panose="020B0502040204020203" pitchFamily="34" charset="0"/>
              </a:rPr>
              <a:t>  </a:t>
            </a:r>
            <a:r>
              <a:rPr lang="es-ES" sz="2000" b="1" dirty="0" err="1">
                <a:solidFill>
                  <a:schemeClr val="bg1"/>
                </a:solidFill>
                <a:latin typeface="+mj-lt"/>
                <a:cs typeface="Segoe UI" panose="020B0502040204020203" pitchFamily="34" charset="0"/>
              </a:rPr>
              <a:t>crRNAs</a:t>
            </a:r>
            <a:endParaRPr lang="es-ES" sz="2000" b="1" dirty="0">
              <a:solidFill>
                <a:schemeClr val="bg1"/>
              </a:solidFill>
              <a:latin typeface="+mj-lt"/>
              <a:cs typeface="Segoe UI" panose="020B0502040204020203" pitchFamily="34" charset="0"/>
            </a:endParaRP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a:t>
            </a:r>
            <a:r>
              <a:rPr lang="es-ES" sz="2000" i="1" dirty="0" err="1">
                <a:solidFill>
                  <a:schemeClr val="bg1"/>
                </a:solidFill>
                <a:latin typeface="+mj-lt"/>
                <a:cs typeface="Segoe UI" panose="020B0502040204020203" pitchFamily="34" charset="0"/>
              </a:rPr>
              <a:t>Matching</a:t>
            </a:r>
            <a:r>
              <a:rPr lang="es-ES" sz="2000" dirty="0">
                <a:solidFill>
                  <a:schemeClr val="bg1"/>
                </a:solidFill>
                <a:latin typeface="+mj-lt"/>
                <a:cs typeface="Segoe UI" panose="020B0502040204020203" pitchFamily="34" charset="0"/>
              </a:rPr>
              <a:t> con RNA / </a:t>
            </a:r>
          </a:p>
          <a:p>
            <a:r>
              <a:rPr lang="es-ES" sz="2000" dirty="0">
                <a:solidFill>
                  <a:schemeClr val="bg1"/>
                </a:solidFill>
                <a:latin typeface="+mj-lt"/>
                <a:cs typeface="Segoe UI" panose="020B0502040204020203" pitchFamily="34" charset="0"/>
              </a:rPr>
              <a:t>  DNA </a:t>
            </a:r>
            <a:r>
              <a:rPr lang="es-ES" sz="2000" b="1" dirty="0">
                <a:solidFill>
                  <a:schemeClr val="bg1"/>
                </a:solidFill>
                <a:latin typeface="+mj-lt"/>
                <a:cs typeface="Segoe UI" panose="020B0502040204020203" pitchFamily="34" charset="0"/>
              </a:rPr>
              <a:t>diana</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a:t>
            </a:r>
            <a:r>
              <a:rPr lang="es-ES" sz="2000" b="1" i="1" dirty="0" err="1">
                <a:solidFill>
                  <a:schemeClr val="bg1"/>
                </a:solidFill>
                <a:latin typeface="+mj-lt"/>
                <a:cs typeface="Segoe UI" panose="020B0502040204020203" pitchFamily="34" charset="0"/>
              </a:rPr>
              <a:t>CasFinder</a:t>
            </a:r>
            <a:r>
              <a:rPr lang="es-ES" sz="2000" dirty="0">
                <a:solidFill>
                  <a:schemeClr val="bg1"/>
                </a:solidFill>
                <a:latin typeface="+mj-lt"/>
                <a:cs typeface="Segoe UI" panose="020B0502040204020203" pitchFamily="34" charset="0"/>
              </a:rPr>
              <a:t>, </a:t>
            </a:r>
            <a:r>
              <a:rPr lang="es-ES" sz="2000" b="1" i="1" dirty="0">
                <a:solidFill>
                  <a:schemeClr val="bg1"/>
                </a:solidFill>
                <a:latin typeface="+mj-lt"/>
                <a:cs typeface="Segoe UI" panose="020B0502040204020203" pitchFamily="34" charset="0"/>
              </a:rPr>
              <a:t>CRISPR </a:t>
            </a:r>
          </a:p>
          <a:p>
            <a:r>
              <a:rPr lang="es-ES" sz="2000" b="1" i="1" dirty="0">
                <a:solidFill>
                  <a:schemeClr val="bg1"/>
                </a:solidFill>
                <a:latin typeface="+mj-lt"/>
                <a:cs typeface="Segoe UI" panose="020B0502040204020203" pitchFamily="34" charset="0"/>
              </a:rPr>
              <a:t>  </a:t>
            </a:r>
            <a:r>
              <a:rPr lang="es-ES" sz="2000" b="1" i="1" dirty="0" err="1">
                <a:solidFill>
                  <a:schemeClr val="bg1"/>
                </a:solidFill>
                <a:latin typeface="+mj-lt"/>
                <a:cs typeface="Segoe UI" panose="020B0502040204020203" pitchFamily="34" charset="0"/>
              </a:rPr>
              <a:t>Design</a:t>
            </a:r>
            <a:r>
              <a:rPr lang="es-ES" sz="2000" i="1" dirty="0">
                <a:solidFill>
                  <a:schemeClr val="bg1"/>
                </a:solidFill>
                <a:latin typeface="+mj-lt"/>
                <a:cs typeface="Segoe UI" panose="020B0502040204020203" pitchFamily="34" charset="0"/>
              </a:rPr>
              <a:t>, </a:t>
            </a:r>
            <a:r>
              <a:rPr lang="es-ES" sz="2000" b="1" i="1" dirty="0">
                <a:solidFill>
                  <a:schemeClr val="bg1"/>
                </a:solidFill>
                <a:latin typeface="+mj-lt"/>
                <a:cs typeface="Segoe UI" panose="020B0502040204020203" pitchFamily="34" charset="0"/>
              </a:rPr>
              <a:t>CHOPCHOP</a:t>
            </a:r>
            <a:endParaRPr lang="es-ES" sz="2000" b="1" dirty="0">
              <a:solidFill>
                <a:schemeClr val="bg1"/>
              </a:solidFill>
              <a:latin typeface="+mj-lt"/>
              <a:cs typeface="Segoe UI" panose="020B0502040204020203" pitchFamily="34" charset="0"/>
            </a:endParaRPr>
          </a:p>
        </p:txBody>
      </p:sp>
      <p:sp>
        <p:nvSpPr>
          <p:cNvPr id="8" name="CuadroTexto 7">
            <a:extLst>
              <a:ext uri="{FF2B5EF4-FFF2-40B4-BE49-F238E27FC236}">
                <a16:creationId xmlns:a16="http://schemas.microsoft.com/office/drawing/2014/main" id="{517F068A-B607-4EEC-AF49-8819954387DF}"/>
              </a:ext>
            </a:extLst>
          </p:cNvPr>
          <p:cNvSpPr txBox="1"/>
          <p:nvPr/>
        </p:nvSpPr>
        <p:spPr>
          <a:xfrm>
            <a:off x="10363194" y="6390386"/>
            <a:ext cx="1488139" cy="400110"/>
          </a:xfrm>
          <a:prstGeom prst="rect">
            <a:avLst/>
          </a:prstGeom>
          <a:noFill/>
        </p:spPr>
        <p:txBody>
          <a:bodyPr wrap="square" rtlCol="0">
            <a:spAutoFit/>
          </a:bodyPr>
          <a:lstStyle/>
          <a:p>
            <a:pPr algn="r"/>
            <a:r>
              <a:rPr lang="es-ES" sz="2000" b="1" i="1" dirty="0">
                <a:solidFill>
                  <a:srgbClr val="53738C"/>
                </a:solidFill>
                <a:latin typeface="+mj-lt"/>
              </a:rPr>
              <a:t>06</a:t>
            </a:r>
          </a:p>
        </p:txBody>
      </p:sp>
      <p:pic>
        <p:nvPicPr>
          <p:cNvPr id="2" name="Imagen 1">
            <a:extLst>
              <a:ext uri="{FF2B5EF4-FFF2-40B4-BE49-F238E27FC236}">
                <a16:creationId xmlns:a16="http://schemas.microsoft.com/office/drawing/2014/main" id="{01E44EEB-83DA-40C9-A22F-D108F3AF5B2D}"/>
              </a:ext>
            </a:extLst>
          </p:cNvPr>
          <p:cNvPicPr>
            <a:picLocks noChangeAspect="1"/>
          </p:cNvPicPr>
          <p:nvPr/>
        </p:nvPicPr>
        <p:blipFill rotWithShape="1">
          <a:blip r:embed="rId6"/>
          <a:srcRect l="18383" t="20638" r="36642" b="6797"/>
          <a:stretch/>
        </p:blipFill>
        <p:spPr>
          <a:xfrm>
            <a:off x="3501740" y="1618129"/>
            <a:ext cx="3992754" cy="3621741"/>
          </a:xfrm>
          <a:prstGeom prst="rect">
            <a:avLst/>
          </a:prstGeom>
        </p:spPr>
      </p:pic>
      <p:sp>
        <p:nvSpPr>
          <p:cNvPr id="11" name="CuadroTexto 10">
            <a:extLst>
              <a:ext uri="{FF2B5EF4-FFF2-40B4-BE49-F238E27FC236}">
                <a16:creationId xmlns:a16="http://schemas.microsoft.com/office/drawing/2014/main" id="{BD7663F4-3237-4FBD-94DB-4D6771099A12}"/>
              </a:ext>
            </a:extLst>
          </p:cNvPr>
          <p:cNvSpPr txBox="1"/>
          <p:nvPr/>
        </p:nvSpPr>
        <p:spPr>
          <a:xfrm>
            <a:off x="3501741" y="5602771"/>
            <a:ext cx="3992754" cy="307777"/>
          </a:xfrm>
          <a:prstGeom prst="rect">
            <a:avLst/>
          </a:prstGeom>
          <a:noFill/>
        </p:spPr>
        <p:txBody>
          <a:bodyPr wrap="square" rtlCol="0">
            <a:spAutoFit/>
          </a:bodyPr>
          <a:lstStyle/>
          <a:p>
            <a:pPr algn="ctr"/>
            <a:r>
              <a:rPr lang="es-ES" sz="1400" dirty="0">
                <a:solidFill>
                  <a:srgbClr val="53738C"/>
                </a:solidFill>
                <a:latin typeface="+mj-lt"/>
                <a:hlinkClick r:id="rId7"/>
              </a:rPr>
              <a:t>http://crispr.mit.edu/</a:t>
            </a:r>
            <a:r>
              <a:rPr lang="es-ES" sz="1400" dirty="0">
                <a:solidFill>
                  <a:srgbClr val="53738C"/>
                </a:solidFill>
                <a:latin typeface="+mj-lt"/>
              </a:rPr>
              <a:t> - CRISPR </a:t>
            </a:r>
            <a:r>
              <a:rPr lang="es-ES" sz="1400" dirty="0" err="1">
                <a:solidFill>
                  <a:srgbClr val="53738C"/>
                </a:solidFill>
                <a:latin typeface="+mj-lt"/>
              </a:rPr>
              <a:t>Design</a:t>
            </a:r>
            <a:r>
              <a:rPr lang="es-ES" sz="1400" dirty="0">
                <a:solidFill>
                  <a:srgbClr val="53738C"/>
                </a:solidFill>
                <a:latin typeface="+mj-lt"/>
              </a:rPr>
              <a:t>: Interfaz web</a:t>
            </a:r>
          </a:p>
        </p:txBody>
      </p:sp>
      <p:sp>
        <p:nvSpPr>
          <p:cNvPr id="12" name="CuadroTexto 11">
            <a:extLst>
              <a:ext uri="{FF2B5EF4-FFF2-40B4-BE49-F238E27FC236}">
                <a16:creationId xmlns:a16="http://schemas.microsoft.com/office/drawing/2014/main" id="{371EB51F-4DDA-44F8-AE6E-D7FBEA41415B}"/>
              </a:ext>
            </a:extLst>
          </p:cNvPr>
          <p:cNvSpPr txBox="1"/>
          <p:nvPr/>
        </p:nvSpPr>
        <p:spPr>
          <a:xfrm>
            <a:off x="7584139" y="5602771"/>
            <a:ext cx="4515180" cy="317140"/>
          </a:xfrm>
          <a:prstGeom prst="rect">
            <a:avLst/>
          </a:prstGeom>
          <a:noFill/>
        </p:spPr>
        <p:txBody>
          <a:bodyPr wrap="square" rtlCol="0">
            <a:spAutoFit/>
          </a:bodyPr>
          <a:lstStyle/>
          <a:p>
            <a:pPr algn="ctr"/>
            <a:r>
              <a:rPr lang="es-ES" sz="1400" dirty="0">
                <a:solidFill>
                  <a:srgbClr val="53738C"/>
                </a:solidFill>
                <a:latin typeface="+mj-lt"/>
                <a:hlinkClick r:id="rId8"/>
              </a:rPr>
              <a:t>http://chopchop.cbu.uib.no/</a:t>
            </a:r>
            <a:r>
              <a:rPr lang="es-ES" sz="1400" dirty="0">
                <a:solidFill>
                  <a:srgbClr val="53738C"/>
                </a:solidFill>
                <a:latin typeface="+mj-lt"/>
              </a:rPr>
              <a:t> - CHOPCHOP: Interfaz web</a:t>
            </a:r>
          </a:p>
        </p:txBody>
      </p:sp>
      <p:pic>
        <p:nvPicPr>
          <p:cNvPr id="3" name="Imagen 2">
            <a:extLst>
              <a:ext uri="{FF2B5EF4-FFF2-40B4-BE49-F238E27FC236}">
                <a16:creationId xmlns:a16="http://schemas.microsoft.com/office/drawing/2014/main" id="{0337B2CB-B4A7-4AF6-9773-55AE6AA7B44D}"/>
              </a:ext>
            </a:extLst>
          </p:cNvPr>
          <p:cNvPicPr>
            <a:picLocks noChangeAspect="1"/>
          </p:cNvPicPr>
          <p:nvPr/>
        </p:nvPicPr>
        <p:blipFill rotWithShape="1">
          <a:blip r:embed="rId9"/>
          <a:srcRect l="15735" t="16550" r="31470" b="6798"/>
          <a:stretch/>
        </p:blipFill>
        <p:spPr>
          <a:xfrm>
            <a:off x="7832120" y="1618129"/>
            <a:ext cx="4177554" cy="3410147"/>
          </a:xfrm>
          <a:prstGeom prst="rect">
            <a:avLst/>
          </a:prstGeom>
        </p:spPr>
      </p:pic>
      <p:sp>
        <p:nvSpPr>
          <p:cNvPr id="13" name="CuadroTexto 12">
            <a:extLst>
              <a:ext uri="{FF2B5EF4-FFF2-40B4-BE49-F238E27FC236}">
                <a16:creationId xmlns:a16="http://schemas.microsoft.com/office/drawing/2014/main" id="{9E7D1CBE-7BD4-414F-900B-CA7E42057960}"/>
              </a:ext>
            </a:extLst>
          </p:cNvPr>
          <p:cNvSpPr txBox="1"/>
          <p:nvPr/>
        </p:nvSpPr>
        <p:spPr>
          <a:xfrm>
            <a:off x="391884" y="6329978"/>
            <a:ext cx="8189517" cy="461665"/>
          </a:xfrm>
          <a:prstGeom prst="rect">
            <a:avLst/>
          </a:prstGeom>
          <a:noFill/>
        </p:spPr>
        <p:txBody>
          <a:bodyPr wrap="square" rtlCol="0">
            <a:spAutoFit/>
          </a:bodyPr>
          <a:lstStyle/>
          <a:p>
            <a:r>
              <a:rPr lang="es-ES" sz="2400" dirty="0">
                <a:solidFill>
                  <a:schemeClr val="bg1"/>
                </a:solidFill>
                <a:latin typeface="+mj-lt"/>
                <a:cs typeface="Segoe UI" panose="020B0502040204020203" pitchFamily="34" charset="0"/>
              </a:rPr>
              <a:t>Herramientas de diseño de secuencias CRISPR</a:t>
            </a:r>
          </a:p>
        </p:txBody>
      </p:sp>
    </p:spTree>
    <p:extLst>
      <p:ext uri="{BB962C8B-B14F-4D97-AF65-F5344CB8AC3E}">
        <p14:creationId xmlns:p14="http://schemas.microsoft.com/office/powerpoint/2010/main" val="82454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t d'imatges de computer science wallpaper">
            <a:extLst>
              <a:ext uri="{FF2B5EF4-FFF2-40B4-BE49-F238E27FC236}">
                <a16:creationId xmlns:a16="http://schemas.microsoft.com/office/drawing/2014/main" id="{955D65D4-9BF0-4750-B80C-09371C5878C6}"/>
              </a:ext>
            </a:extLst>
          </p:cNvPr>
          <p:cNvPicPr>
            <a:picLocks noChangeAspect="1" noChangeArrowheads="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13925" b="68852"/>
          <a:stretch/>
        </p:blipFill>
        <p:spPr bwMode="auto">
          <a:xfrm>
            <a:off x="0" y="0"/>
            <a:ext cx="12192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t d'imatges de computer science wallpaper">
            <a:extLst>
              <a:ext uri="{FF2B5EF4-FFF2-40B4-BE49-F238E27FC236}">
                <a16:creationId xmlns:a16="http://schemas.microsoft.com/office/drawing/2014/main" id="{C280F533-B69E-4ADC-9F43-5B688170AF7D}"/>
              </a:ext>
            </a:extLst>
          </p:cNvPr>
          <p:cNvPicPr>
            <a:picLocks noChangeAspect="1" noChangeArrowheads="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79077" b="12536"/>
          <a:stretch/>
        </p:blipFill>
        <p:spPr bwMode="auto">
          <a:xfrm>
            <a:off x="0" y="6282813"/>
            <a:ext cx="12192000" cy="57518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CE263570-4969-4933-8475-2C129757AEC8}"/>
              </a:ext>
            </a:extLst>
          </p:cNvPr>
          <p:cNvSpPr txBox="1"/>
          <p:nvPr/>
        </p:nvSpPr>
        <p:spPr>
          <a:xfrm>
            <a:off x="337626" y="28130"/>
            <a:ext cx="8201464" cy="1107996"/>
          </a:xfrm>
          <a:prstGeom prst="rect">
            <a:avLst/>
          </a:prstGeom>
          <a:noFill/>
        </p:spPr>
        <p:txBody>
          <a:bodyPr wrap="square" rtlCol="0">
            <a:spAutoFit/>
          </a:bodyPr>
          <a:lstStyle/>
          <a:p>
            <a:r>
              <a:rPr lang="es-ES" sz="2200" i="1" dirty="0">
                <a:solidFill>
                  <a:schemeClr val="bg1"/>
                </a:solidFill>
                <a:latin typeface="+mj-lt"/>
                <a:cs typeface="Segoe UI" panose="020B0502040204020203" pitchFamily="34" charset="0"/>
              </a:rPr>
              <a:t>Desarrollo de una herramienta software de identificación de secuencias patógenas candidatas para el diseño de </a:t>
            </a:r>
            <a:r>
              <a:rPr lang="es-ES" sz="2200" i="1" dirty="0" err="1">
                <a:solidFill>
                  <a:schemeClr val="bg1"/>
                </a:solidFill>
                <a:latin typeface="+mj-lt"/>
                <a:cs typeface="Segoe UI" panose="020B0502040204020203" pitchFamily="34" charset="0"/>
              </a:rPr>
              <a:t>RNAs</a:t>
            </a:r>
            <a:r>
              <a:rPr lang="es-ES" sz="2200" i="1" dirty="0">
                <a:solidFill>
                  <a:schemeClr val="bg1"/>
                </a:solidFill>
                <a:latin typeface="+mj-lt"/>
                <a:cs typeface="Segoe UI" panose="020B0502040204020203" pitchFamily="34" charset="0"/>
              </a:rPr>
              <a:t> guía en el sistema SHERLOCK de diagnóstico. </a:t>
            </a:r>
            <a:endParaRPr lang="es-ES" sz="2200" dirty="0">
              <a:solidFill>
                <a:schemeClr val="bg1"/>
              </a:solidFill>
              <a:latin typeface="+mj-lt"/>
              <a:cs typeface="Segoe UI" panose="020B0502040204020203" pitchFamily="34" charset="0"/>
            </a:endParaRPr>
          </a:p>
        </p:txBody>
      </p:sp>
      <p:pic>
        <p:nvPicPr>
          <p:cNvPr id="8" name="Picture 4" descr="Resultat d'imatges de uoc logo">
            <a:extLst>
              <a:ext uri="{FF2B5EF4-FFF2-40B4-BE49-F238E27FC236}">
                <a16:creationId xmlns:a16="http://schemas.microsoft.com/office/drawing/2014/main" id="{D7931444-06DF-4E39-BA67-CF6734590BAE}"/>
              </a:ext>
            </a:extLst>
          </p:cNvPr>
          <p:cNvPicPr>
            <a:picLocks noChangeAspect="1" noChangeArrowheads="1"/>
          </p:cNvPicPr>
          <p:nvPr/>
        </p:nvPicPr>
        <p:blipFill rotWithShape="1">
          <a:blip r:embed="rId5">
            <a:duotone>
              <a:prstClr val="black"/>
              <a:schemeClr val="accent5">
                <a:tint val="45000"/>
                <a:satMod val="400000"/>
              </a:schemeClr>
            </a:duotone>
            <a:extLst>
              <a:ext uri="{BEBA8EAE-BF5A-486C-A8C5-ECC9F3942E4B}">
                <a14:imgProps xmlns:a14="http://schemas.microsoft.com/office/drawing/2010/main">
                  <a14:imgLayer r:embed="rId6">
                    <a14:imgEffect>
                      <a14:saturation sat="95000"/>
                    </a14:imgEffect>
                    <a14:imgEffect>
                      <a14:brightnessContrast bright="34000"/>
                    </a14:imgEffect>
                  </a14:imgLayer>
                </a14:imgProps>
              </a:ext>
              <a:ext uri="{28A0092B-C50C-407E-A947-70E740481C1C}">
                <a14:useLocalDpi xmlns:a14="http://schemas.microsoft.com/office/drawing/2010/main" val="0"/>
              </a:ext>
            </a:extLst>
          </a:blip>
          <a:srcRect t="1" r="56064" b="-5674"/>
          <a:stretch/>
        </p:blipFill>
        <p:spPr bwMode="auto">
          <a:xfrm>
            <a:off x="9802288" y="302956"/>
            <a:ext cx="2052086" cy="57518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0E942CAA-4A82-47FB-9EB6-3280FBD9A771}"/>
              </a:ext>
            </a:extLst>
          </p:cNvPr>
          <p:cNvSpPr/>
          <p:nvPr/>
        </p:nvSpPr>
        <p:spPr>
          <a:xfrm>
            <a:off x="0" y="1181100"/>
            <a:ext cx="3164114" cy="5101712"/>
          </a:xfrm>
          <a:prstGeom prst="rect">
            <a:avLst/>
          </a:prstGeom>
          <a:solidFill>
            <a:srgbClr val="537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CuadroTexto 9">
            <a:extLst>
              <a:ext uri="{FF2B5EF4-FFF2-40B4-BE49-F238E27FC236}">
                <a16:creationId xmlns:a16="http://schemas.microsoft.com/office/drawing/2014/main" id="{4D5527C9-7497-40E9-A6BC-4EFF4FB5369D}"/>
              </a:ext>
            </a:extLst>
          </p:cNvPr>
          <p:cNvSpPr txBox="1"/>
          <p:nvPr/>
        </p:nvSpPr>
        <p:spPr>
          <a:xfrm>
            <a:off x="337626" y="1627308"/>
            <a:ext cx="2387645" cy="4093428"/>
          </a:xfrm>
          <a:prstGeom prst="rect">
            <a:avLst/>
          </a:prstGeom>
          <a:noFill/>
        </p:spPr>
        <p:txBody>
          <a:bodyPr wrap="square" rtlCol="0">
            <a:spAutoFit/>
          </a:bodyPr>
          <a:lstStyle/>
          <a:p>
            <a:r>
              <a:rPr lang="es-ES" sz="2000" dirty="0">
                <a:solidFill>
                  <a:schemeClr val="bg1"/>
                </a:solidFill>
                <a:latin typeface="+mj-lt"/>
                <a:cs typeface="Segoe UI" panose="020B0502040204020203" pitchFamily="34" charset="0"/>
              </a:rPr>
              <a:t>- Secuencias  </a:t>
            </a:r>
          </a:p>
          <a:p>
            <a:r>
              <a:rPr lang="es-ES" sz="2000" b="1" dirty="0">
                <a:solidFill>
                  <a:schemeClr val="bg1"/>
                </a:solidFill>
                <a:latin typeface="+mj-lt"/>
                <a:cs typeface="Segoe UI" panose="020B0502040204020203" pitchFamily="34" charset="0"/>
              </a:rPr>
              <a:t>  comunes </a:t>
            </a:r>
            <a:r>
              <a:rPr lang="es-ES" sz="2000" dirty="0">
                <a:solidFill>
                  <a:schemeClr val="bg1"/>
                </a:solidFill>
                <a:latin typeface="+mj-lt"/>
                <a:cs typeface="Segoe UI" panose="020B0502040204020203" pitchFamily="34" charset="0"/>
              </a:rPr>
              <a:t>y </a:t>
            </a:r>
          </a:p>
          <a:p>
            <a:r>
              <a:rPr lang="es-ES" sz="2000" b="1" dirty="0">
                <a:solidFill>
                  <a:schemeClr val="bg1"/>
                </a:solidFill>
                <a:latin typeface="+mj-lt"/>
                <a:cs typeface="Segoe UI" panose="020B0502040204020203" pitchFamily="34" charset="0"/>
              </a:rPr>
              <a:t>  particulares</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a:t>
            </a:r>
            <a:r>
              <a:rPr lang="es-ES" sz="2000" b="1" dirty="0">
                <a:solidFill>
                  <a:schemeClr val="bg1"/>
                </a:solidFill>
                <a:latin typeface="+mj-lt"/>
                <a:cs typeface="Segoe UI" panose="020B0502040204020203" pitchFamily="34" charset="0"/>
              </a:rPr>
              <a:t>No-presencia </a:t>
            </a:r>
            <a:r>
              <a:rPr lang="es-ES" sz="2000" dirty="0">
                <a:solidFill>
                  <a:schemeClr val="bg1"/>
                </a:solidFill>
                <a:latin typeface="+mj-lt"/>
                <a:cs typeface="Segoe UI" panose="020B0502040204020203" pitchFamily="34" charset="0"/>
              </a:rPr>
              <a:t>en el </a:t>
            </a:r>
          </a:p>
          <a:p>
            <a:r>
              <a:rPr lang="es-ES" sz="2000" dirty="0">
                <a:solidFill>
                  <a:schemeClr val="bg1"/>
                </a:solidFill>
                <a:latin typeface="+mj-lt"/>
                <a:cs typeface="Segoe UI" panose="020B0502040204020203" pitchFamily="34" charset="0"/>
              </a:rPr>
              <a:t>  huésped</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a:t>
            </a:r>
            <a:r>
              <a:rPr lang="es-ES" sz="2000" b="1" dirty="0" err="1">
                <a:solidFill>
                  <a:schemeClr val="bg1"/>
                </a:solidFill>
                <a:latin typeface="+mj-lt"/>
                <a:cs typeface="Segoe UI" panose="020B0502040204020203" pitchFamily="34" charset="0"/>
              </a:rPr>
              <a:t>crRNAs</a:t>
            </a:r>
            <a:r>
              <a:rPr lang="es-ES" sz="2000" dirty="0">
                <a:solidFill>
                  <a:schemeClr val="bg1"/>
                </a:solidFill>
                <a:latin typeface="+mj-lt"/>
                <a:cs typeface="Segoe UI" panose="020B0502040204020203" pitchFamily="34" charset="0"/>
              </a:rPr>
              <a:t> a partir de </a:t>
            </a:r>
          </a:p>
          <a:p>
            <a:r>
              <a:rPr lang="es-ES" sz="2000" dirty="0">
                <a:solidFill>
                  <a:schemeClr val="bg1"/>
                </a:solidFill>
                <a:latin typeface="+mj-lt"/>
                <a:cs typeface="Segoe UI" panose="020B0502040204020203" pitchFamily="34" charset="0"/>
              </a:rPr>
              <a:t>  ambos tipos de   </a:t>
            </a:r>
          </a:p>
          <a:p>
            <a:r>
              <a:rPr lang="es-ES" sz="2000" dirty="0">
                <a:solidFill>
                  <a:schemeClr val="bg1"/>
                </a:solidFill>
                <a:latin typeface="+mj-lt"/>
                <a:cs typeface="Segoe UI" panose="020B0502040204020203" pitchFamily="34" charset="0"/>
              </a:rPr>
              <a:t>  secuencias</a:t>
            </a:r>
          </a:p>
          <a:p>
            <a:endParaRPr lang="es-ES" sz="2000" dirty="0">
              <a:solidFill>
                <a:schemeClr val="bg1"/>
              </a:solidFill>
              <a:latin typeface="+mj-lt"/>
              <a:cs typeface="Segoe UI" panose="020B0502040204020203" pitchFamily="34" charset="0"/>
            </a:endParaRPr>
          </a:p>
          <a:p>
            <a:r>
              <a:rPr lang="es-ES" sz="2000" dirty="0">
                <a:solidFill>
                  <a:schemeClr val="bg1"/>
                </a:solidFill>
                <a:latin typeface="+mj-lt"/>
                <a:cs typeface="Segoe UI" panose="020B0502040204020203" pitchFamily="34" charset="0"/>
              </a:rPr>
              <a:t>- Aptos para diseño </a:t>
            </a:r>
          </a:p>
          <a:p>
            <a:r>
              <a:rPr lang="es-ES" sz="2000" dirty="0">
                <a:solidFill>
                  <a:schemeClr val="bg1"/>
                </a:solidFill>
                <a:latin typeface="+mj-lt"/>
                <a:cs typeface="Segoe UI" panose="020B0502040204020203" pitchFamily="34" charset="0"/>
              </a:rPr>
              <a:t>  de test </a:t>
            </a:r>
            <a:r>
              <a:rPr lang="es-ES" sz="2000" b="1" dirty="0">
                <a:solidFill>
                  <a:schemeClr val="bg1"/>
                </a:solidFill>
                <a:latin typeface="+mj-lt"/>
                <a:cs typeface="Segoe UI" panose="020B0502040204020203" pitchFamily="34" charset="0"/>
              </a:rPr>
              <a:t>SHERLOCK</a:t>
            </a:r>
            <a:endParaRPr lang="es-ES" sz="2000" dirty="0">
              <a:solidFill>
                <a:schemeClr val="bg1"/>
              </a:solidFill>
              <a:latin typeface="+mj-lt"/>
              <a:cs typeface="Segoe UI" panose="020B0502040204020203" pitchFamily="34" charset="0"/>
            </a:endParaRPr>
          </a:p>
        </p:txBody>
      </p:sp>
      <p:pic>
        <p:nvPicPr>
          <p:cNvPr id="5122" name="Picture 2" descr="Resultat d'imatges de sherlock crispr">
            <a:extLst>
              <a:ext uri="{FF2B5EF4-FFF2-40B4-BE49-F238E27FC236}">
                <a16:creationId xmlns:a16="http://schemas.microsoft.com/office/drawing/2014/main" id="{52BD6EE2-8F33-4A68-80F3-903648C0797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58000"/>
                    </a14:imgEffect>
                  </a14:imgLayer>
                </a14:imgProps>
              </a:ext>
              <a:ext uri="{28A0092B-C50C-407E-A947-70E740481C1C}">
                <a14:useLocalDpi xmlns:a14="http://schemas.microsoft.com/office/drawing/2010/main" val="0"/>
              </a:ext>
            </a:extLst>
          </a:blip>
          <a:srcRect l="-1" r="461"/>
          <a:stretch/>
        </p:blipFill>
        <p:spPr bwMode="auto">
          <a:xfrm>
            <a:off x="3164114" y="1172251"/>
            <a:ext cx="9027886" cy="5110561"/>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9F8A9A1C-73C5-494F-B2F2-E59D910ED90E}"/>
              </a:ext>
            </a:extLst>
          </p:cNvPr>
          <p:cNvSpPr txBox="1"/>
          <p:nvPr/>
        </p:nvSpPr>
        <p:spPr>
          <a:xfrm>
            <a:off x="10363194" y="6390386"/>
            <a:ext cx="1488139" cy="400110"/>
          </a:xfrm>
          <a:prstGeom prst="rect">
            <a:avLst/>
          </a:prstGeom>
          <a:noFill/>
        </p:spPr>
        <p:txBody>
          <a:bodyPr wrap="square" rtlCol="0">
            <a:spAutoFit/>
          </a:bodyPr>
          <a:lstStyle/>
          <a:p>
            <a:pPr algn="r"/>
            <a:r>
              <a:rPr lang="es-ES" sz="2000" b="1" i="1" dirty="0">
                <a:solidFill>
                  <a:srgbClr val="53738C"/>
                </a:solidFill>
                <a:latin typeface="+mj-lt"/>
              </a:rPr>
              <a:t>07</a:t>
            </a:r>
          </a:p>
        </p:txBody>
      </p:sp>
      <p:sp>
        <p:nvSpPr>
          <p:cNvPr id="12" name="CuadroTexto 11">
            <a:extLst>
              <a:ext uri="{FF2B5EF4-FFF2-40B4-BE49-F238E27FC236}">
                <a16:creationId xmlns:a16="http://schemas.microsoft.com/office/drawing/2014/main" id="{EB36BE2B-79DB-447E-A766-727B339EAD1B}"/>
              </a:ext>
            </a:extLst>
          </p:cNvPr>
          <p:cNvSpPr txBox="1"/>
          <p:nvPr/>
        </p:nvSpPr>
        <p:spPr>
          <a:xfrm>
            <a:off x="391884" y="6329978"/>
            <a:ext cx="8189517" cy="461665"/>
          </a:xfrm>
          <a:prstGeom prst="rect">
            <a:avLst/>
          </a:prstGeom>
          <a:noFill/>
        </p:spPr>
        <p:txBody>
          <a:bodyPr wrap="square" rtlCol="0">
            <a:spAutoFit/>
          </a:bodyPr>
          <a:lstStyle/>
          <a:p>
            <a:r>
              <a:rPr lang="es-ES" sz="2400" dirty="0">
                <a:solidFill>
                  <a:schemeClr val="bg1"/>
                </a:solidFill>
                <a:latin typeface="+mj-lt"/>
                <a:cs typeface="Segoe UI" panose="020B0502040204020203" pitchFamily="34" charset="0"/>
              </a:rPr>
              <a:t>Herramienta: objetivos</a:t>
            </a:r>
          </a:p>
        </p:txBody>
      </p:sp>
    </p:spTree>
    <p:extLst>
      <p:ext uri="{BB962C8B-B14F-4D97-AF65-F5344CB8AC3E}">
        <p14:creationId xmlns:p14="http://schemas.microsoft.com/office/powerpoint/2010/main" val="3984727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t d'imatges de computer science wallpaper">
            <a:extLst>
              <a:ext uri="{FF2B5EF4-FFF2-40B4-BE49-F238E27FC236}">
                <a16:creationId xmlns:a16="http://schemas.microsoft.com/office/drawing/2014/main" id="{955D65D4-9BF0-4750-B80C-09371C5878C6}"/>
              </a:ext>
            </a:extLst>
          </p:cNvPr>
          <p:cNvPicPr>
            <a:picLocks noChangeAspect="1" noChangeArrowheads="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13925" b="68852"/>
          <a:stretch/>
        </p:blipFill>
        <p:spPr bwMode="auto">
          <a:xfrm>
            <a:off x="0" y="0"/>
            <a:ext cx="121920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t d'imatges de computer science wallpaper">
            <a:extLst>
              <a:ext uri="{FF2B5EF4-FFF2-40B4-BE49-F238E27FC236}">
                <a16:creationId xmlns:a16="http://schemas.microsoft.com/office/drawing/2014/main" id="{C280F533-B69E-4ADC-9F43-5B688170AF7D}"/>
              </a:ext>
            </a:extLst>
          </p:cNvPr>
          <p:cNvPicPr>
            <a:picLocks noChangeAspect="1" noChangeArrowheads="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79077" b="12536"/>
          <a:stretch/>
        </p:blipFill>
        <p:spPr bwMode="auto">
          <a:xfrm>
            <a:off x="0" y="6282813"/>
            <a:ext cx="12192000" cy="57518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CE263570-4969-4933-8475-2C129757AEC8}"/>
              </a:ext>
            </a:extLst>
          </p:cNvPr>
          <p:cNvSpPr txBox="1"/>
          <p:nvPr/>
        </p:nvSpPr>
        <p:spPr>
          <a:xfrm>
            <a:off x="337626" y="28130"/>
            <a:ext cx="8201464" cy="1107996"/>
          </a:xfrm>
          <a:prstGeom prst="rect">
            <a:avLst/>
          </a:prstGeom>
          <a:noFill/>
        </p:spPr>
        <p:txBody>
          <a:bodyPr wrap="square" rtlCol="0">
            <a:spAutoFit/>
          </a:bodyPr>
          <a:lstStyle/>
          <a:p>
            <a:r>
              <a:rPr lang="es-ES" sz="2200" i="1" dirty="0">
                <a:solidFill>
                  <a:schemeClr val="bg1"/>
                </a:solidFill>
                <a:latin typeface="+mj-lt"/>
                <a:cs typeface="Segoe UI" panose="020B0502040204020203" pitchFamily="34" charset="0"/>
              </a:rPr>
              <a:t>Desarrollo de una herramienta software de identificación de secuencias patógenas candidatas para el diseño de </a:t>
            </a:r>
            <a:r>
              <a:rPr lang="es-ES" sz="2200" i="1" dirty="0" err="1">
                <a:solidFill>
                  <a:schemeClr val="bg1"/>
                </a:solidFill>
                <a:latin typeface="+mj-lt"/>
                <a:cs typeface="Segoe UI" panose="020B0502040204020203" pitchFamily="34" charset="0"/>
              </a:rPr>
              <a:t>RNAs</a:t>
            </a:r>
            <a:r>
              <a:rPr lang="es-ES" sz="2200" i="1" dirty="0">
                <a:solidFill>
                  <a:schemeClr val="bg1"/>
                </a:solidFill>
                <a:latin typeface="+mj-lt"/>
                <a:cs typeface="Segoe UI" panose="020B0502040204020203" pitchFamily="34" charset="0"/>
              </a:rPr>
              <a:t> guía en el sistema SHERLOCK de diagnóstico. </a:t>
            </a:r>
            <a:endParaRPr lang="es-ES" sz="2200" dirty="0">
              <a:solidFill>
                <a:schemeClr val="bg1"/>
              </a:solidFill>
              <a:latin typeface="+mj-lt"/>
              <a:cs typeface="Segoe UI" panose="020B0502040204020203" pitchFamily="34" charset="0"/>
            </a:endParaRPr>
          </a:p>
        </p:txBody>
      </p:sp>
      <p:pic>
        <p:nvPicPr>
          <p:cNvPr id="8" name="Picture 4" descr="Resultat d'imatges de uoc logo">
            <a:extLst>
              <a:ext uri="{FF2B5EF4-FFF2-40B4-BE49-F238E27FC236}">
                <a16:creationId xmlns:a16="http://schemas.microsoft.com/office/drawing/2014/main" id="{D7931444-06DF-4E39-BA67-CF6734590BAE}"/>
              </a:ext>
            </a:extLst>
          </p:cNvPr>
          <p:cNvPicPr>
            <a:picLocks noChangeAspect="1" noChangeArrowheads="1"/>
          </p:cNvPicPr>
          <p:nvPr/>
        </p:nvPicPr>
        <p:blipFill rotWithShape="1">
          <a:blip r:embed="rId5">
            <a:duotone>
              <a:prstClr val="black"/>
              <a:schemeClr val="accent5">
                <a:tint val="45000"/>
                <a:satMod val="400000"/>
              </a:schemeClr>
            </a:duotone>
            <a:extLst>
              <a:ext uri="{BEBA8EAE-BF5A-486C-A8C5-ECC9F3942E4B}">
                <a14:imgProps xmlns:a14="http://schemas.microsoft.com/office/drawing/2010/main">
                  <a14:imgLayer r:embed="rId6">
                    <a14:imgEffect>
                      <a14:saturation sat="95000"/>
                    </a14:imgEffect>
                    <a14:imgEffect>
                      <a14:brightnessContrast bright="34000"/>
                    </a14:imgEffect>
                  </a14:imgLayer>
                </a14:imgProps>
              </a:ext>
              <a:ext uri="{28A0092B-C50C-407E-A947-70E740481C1C}">
                <a14:useLocalDpi xmlns:a14="http://schemas.microsoft.com/office/drawing/2010/main" val="0"/>
              </a:ext>
            </a:extLst>
          </a:blip>
          <a:srcRect t="1" r="56064" b="-5674"/>
          <a:stretch/>
        </p:blipFill>
        <p:spPr bwMode="auto">
          <a:xfrm>
            <a:off x="9802288" y="302956"/>
            <a:ext cx="2052086" cy="57518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0E942CAA-4A82-47FB-9EB6-3280FBD9A771}"/>
              </a:ext>
            </a:extLst>
          </p:cNvPr>
          <p:cNvSpPr/>
          <p:nvPr/>
        </p:nvSpPr>
        <p:spPr>
          <a:xfrm>
            <a:off x="0" y="1181100"/>
            <a:ext cx="3164114" cy="5101712"/>
          </a:xfrm>
          <a:prstGeom prst="rect">
            <a:avLst/>
          </a:prstGeom>
          <a:solidFill>
            <a:srgbClr val="537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AF9BD77A-A315-4F91-A011-004E677C4B5D}"/>
              </a:ext>
            </a:extLst>
          </p:cNvPr>
          <p:cNvSpPr txBox="1"/>
          <p:nvPr/>
        </p:nvSpPr>
        <p:spPr>
          <a:xfrm>
            <a:off x="337626" y="1521438"/>
            <a:ext cx="2387645" cy="4401205"/>
          </a:xfrm>
          <a:prstGeom prst="rect">
            <a:avLst/>
          </a:prstGeom>
          <a:noFill/>
        </p:spPr>
        <p:txBody>
          <a:bodyPr wrap="square" rtlCol="0">
            <a:spAutoFit/>
          </a:bodyPr>
          <a:lstStyle/>
          <a:p>
            <a:r>
              <a:rPr lang="es-ES" sz="2000" b="1" i="1" dirty="0">
                <a:solidFill>
                  <a:schemeClr val="bg1"/>
                </a:solidFill>
                <a:latin typeface="+mj-lt"/>
                <a:cs typeface="Segoe UI" panose="020B0502040204020203" pitchFamily="34" charset="0"/>
              </a:rPr>
              <a:t>INPUTS</a:t>
            </a:r>
          </a:p>
          <a:p>
            <a:pPr marL="342900" indent="-342900">
              <a:buFontTx/>
              <a:buChar char="-"/>
            </a:pPr>
            <a:r>
              <a:rPr lang="es-ES" sz="2000" dirty="0">
                <a:solidFill>
                  <a:schemeClr val="bg1"/>
                </a:solidFill>
                <a:latin typeface="+mj-lt"/>
                <a:cs typeface="Segoe UI" panose="020B0502040204020203" pitchFamily="34" charset="0"/>
              </a:rPr>
              <a:t>Longitud</a:t>
            </a:r>
          </a:p>
          <a:p>
            <a:pPr marL="342900" indent="-342900">
              <a:buFontTx/>
              <a:buChar char="-"/>
            </a:pPr>
            <a:r>
              <a:rPr lang="es-ES" sz="2000" dirty="0">
                <a:solidFill>
                  <a:schemeClr val="bg1"/>
                </a:solidFill>
                <a:latin typeface="+mj-lt"/>
                <a:cs typeface="Segoe UI" panose="020B0502040204020203" pitchFamily="34" charset="0"/>
              </a:rPr>
              <a:t>Secuencias patógenas</a:t>
            </a:r>
          </a:p>
          <a:p>
            <a:pPr marL="342900" indent="-342900">
              <a:buFontTx/>
              <a:buChar char="-"/>
            </a:pPr>
            <a:r>
              <a:rPr lang="es-ES" sz="2000" dirty="0">
                <a:solidFill>
                  <a:schemeClr val="bg1"/>
                </a:solidFill>
                <a:latin typeface="+mj-lt"/>
                <a:cs typeface="Segoe UI" panose="020B0502040204020203" pitchFamily="34" charset="0"/>
              </a:rPr>
              <a:t>Huésped</a:t>
            </a:r>
          </a:p>
          <a:p>
            <a:pPr marL="342900" indent="-342900">
              <a:buFontTx/>
              <a:buChar char="-"/>
            </a:pPr>
            <a:endParaRPr lang="es-ES" sz="2000" dirty="0">
              <a:solidFill>
                <a:schemeClr val="bg1"/>
              </a:solidFill>
              <a:latin typeface="+mj-lt"/>
              <a:cs typeface="Segoe UI" panose="020B0502040204020203" pitchFamily="34" charset="0"/>
            </a:endParaRPr>
          </a:p>
          <a:p>
            <a:r>
              <a:rPr lang="es-ES" sz="2000" b="1" i="1" dirty="0">
                <a:solidFill>
                  <a:schemeClr val="bg1"/>
                </a:solidFill>
                <a:latin typeface="+mj-lt"/>
                <a:cs typeface="Segoe UI" panose="020B0502040204020203" pitchFamily="34" charset="0"/>
              </a:rPr>
              <a:t>OUTPUTS</a:t>
            </a:r>
          </a:p>
          <a:p>
            <a:pPr marL="342900" indent="-342900">
              <a:buFontTx/>
              <a:buChar char="-"/>
            </a:pPr>
            <a:r>
              <a:rPr lang="es-ES" sz="2000" dirty="0">
                <a:solidFill>
                  <a:schemeClr val="bg1"/>
                </a:solidFill>
                <a:latin typeface="+mj-lt"/>
                <a:cs typeface="Segoe UI" panose="020B0502040204020203" pitchFamily="34" charset="0"/>
              </a:rPr>
              <a:t>Secuencias comunes</a:t>
            </a:r>
          </a:p>
          <a:p>
            <a:pPr marL="342900" indent="-342900">
              <a:buFontTx/>
              <a:buChar char="-"/>
            </a:pPr>
            <a:r>
              <a:rPr lang="es-ES" sz="2000" dirty="0">
                <a:solidFill>
                  <a:schemeClr val="bg1"/>
                </a:solidFill>
                <a:latin typeface="+mj-lt"/>
                <a:cs typeface="Segoe UI" panose="020B0502040204020203" pitchFamily="34" charset="0"/>
              </a:rPr>
              <a:t>Secuencias particulares</a:t>
            </a:r>
          </a:p>
          <a:p>
            <a:pPr marL="342900" indent="-342900">
              <a:buFontTx/>
              <a:buChar char="-"/>
            </a:pPr>
            <a:r>
              <a:rPr lang="es-ES" sz="2000" dirty="0">
                <a:solidFill>
                  <a:schemeClr val="bg1"/>
                </a:solidFill>
                <a:latin typeface="+mj-lt"/>
                <a:cs typeface="Segoe UI" panose="020B0502040204020203" pitchFamily="34" charset="0"/>
              </a:rPr>
              <a:t>Enlaces </a:t>
            </a:r>
          </a:p>
          <a:p>
            <a:r>
              <a:rPr lang="es-ES" sz="2000" dirty="0">
                <a:solidFill>
                  <a:schemeClr val="bg1"/>
                </a:solidFill>
                <a:latin typeface="+mj-lt"/>
                <a:cs typeface="Segoe UI" panose="020B0502040204020203" pitchFamily="34" charset="0"/>
              </a:rPr>
              <a:t>      CRISPR-RT</a:t>
            </a:r>
          </a:p>
          <a:p>
            <a:endParaRPr lang="es-ES" sz="2000" dirty="0">
              <a:solidFill>
                <a:schemeClr val="bg1"/>
              </a:solidFill>
              <a:latin typeface="+mj-lt"/>
              <a:cs typeface="Segoe UI" panose="020B0502040204020203" pitchFamily="34" charset="0"/>
            </a:endParaRPr>
          </a:p>
        </p:txBody>
      </p:sp>
      <p:sp>
        <p:nvSpPr>
          <p:cNvPr id="10" name="CuadroTexto 9">
            <a:extLst>
              <a:ext uri="{FF2B5EF4-FFF2-40B4-BE49-F238E27FC236}">
                <a16:creationId xmlns:a16="http://schemas.microsoft.com/office/drawing/2014/main" id="{6F5A8BE9-7397-4C8C-ABB5-AD9D8CD490E5}"/>
              </a:ext>
            </a:extLst>
          </p:cNvPr>
          <p:cNvSpPr txBox="1"/>
          <p:nvPr/>
        </p:nvSpPr>
        <p:spPr>
          <a:xfrm>
            <a:off x="10363194" y="6390386"/>
            <a:ext cx="1488139" cy="400110"/>
          </a:xfrm>
          <a:prstGeom prst="rect">
            <a:avLst/>
          </a:prstGeom>
          <a:noFill/>
        </p:spPr>
        <p:txBody>
          <a:bodyPr wrap="square" rtlCol="0">
            <a:spAutoFit/>
          </a:bodyPr>
          <a:lstStyle/>
          <a:p>
            <a:pPr algn="r"/>
            <a:r>
              <a:rPr lang="es-ES" sz="2000" b="1" i="1" dirty="0">
                <a:solidFill>
                  <a:srgbClr val="53738C"/>
                </a:solidFill>
                <a:latin typeface="+mj-lt"/>
              </a:rPr>
              <a:t>08</a:t>
            </a:r>
          </a:p>
        </p:txBody>
      </p:sp>
      <p:sp>
        <p:nvSpPr>
          <p:cNvPr id="2" name="Rectángulo: esquinas redondeadas 1">
            <a:extLst>
              <a:ext uri="{FF2B5EF4-FFF2-40B4-BE49-F238E27FC236}">
                <a16:creationId xmlns:a16="http://schemas.microsoft.com/office/drawing/2014/main" id="{2541A2D6-49D4-476D-AD43-32969BC695F2}"/>
              </a:ext>
            </a:extLst>
          </p:cNvPr>
          <p:cNvSpPr/>
          <p:nvPr/>
        </p:nvSpPr>
        <p:spPr>
          <a:xfrm>
            <a:off x="4545495" y="1457745"/>
            <a:ext cx="808382" cy="410818"/>
          </a:xfrm>
          <a:prstGeom prst="roundRect">
            <a:avLst/>
          </a:prstGeom>
          <a:solidFill>
            <a:srgbClr val="96AEC0"/>
          </a:solidFill>
          <a:ln>
            <a:solidFill>
              <a:srgbClr val="304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182229"/>
                </a:solidFill>
                <a:latin typeface="Lucida Console" panose="020B0609040504020204" pitchFamily="49" charset="0"/>
              </a:rPr>
              <a:t>L=25</a:t>
            </a:r>
          </a:p>
        </p:txBody>
      </p:sp>
      <p:sp>
        <p:nvSpPr>
          <p:cNvPr id="11" name="Rectángulo: esquinas redondeadas 10">
            <a:extLst>
              <a:ext uri="{FF2B5EF4-FFF2-40B4-BE49-F238E27FC236}">
                <a16:creationId xmlns:a16="http://schemas.microsoft.com/office/drawing/2014/main" id="{854E1EA8-12E1-44A3-BCF2-D407DC540CBC}"/>
              </a:ext>
            </a:extLst>
          </p:cNvPr>
          <p:cNvSpPr/>
          <p:nvPr/>
        </p:nvSpPr>
        <p:spPr>
          <a:xfrm>
            <a:off x="4353339" y="2143995"/>
            <a:ext cx="1186068" cy="716066"/>
          </a:xfrm>
          <a:prstGeom prst="roundRect">
            <a:avLst/>
          </a:prstGeom>
          <a:solidFill>
            <a:srgbClr val="96AEC0"/>
          </a:solidFill>
          <a:ln>
            <a:solidFill>
              <a:srgbClr val="304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200" dirty="0">
                <a:solidFill>
                  <a:srgbClr val="182229"/>
                </a:solidFill>
                <a:latin typeface="Lucida Console" panose="020B0609040504020204" pitchFamily="49" charset="0"/>
              </a:rPr>
              <a:t>&gt;Seq1</a:t>
            </a:r>
          </a:p>
          <a:p>
            <a:r>
              <a:rPr lang="es-ES" sz="1200" dirty="0">
                <a:solidFill>
                  <a:srgbClr val="182229"/>
                </a:solidFill>
                <a:latin typeface="Lucida Console" panose="020B0609040504020204" pitchFamily="49" charset="0"/>
              </a:rPr>
              <a:t>ATTGCGAT…</a:t>
            </a:r>
          </a:p>
          <a:p>
            <a:r>
              <a:rPr lang="es-ES" sz="1200" dirty="0">
                <a:solidFill>
                  <a:srgbClr val="182229"/>
                </a:solidFill>
                <a:latin typeface="Lucida Console" panose="020B0609040504020204" pitchFamily="49" charset="0"/>
              </a:rPr>
              <a:t>&gt;Seq2</a:t>
            </a:r>
          </a:p>
          <a:p>
            <a:r>
              <a:rPr lang="es-ES" sz="1200" dirty="0">
                <a:solidFill>
                  <a:srgbClr val="182229"/>
                </a:solidFill>
                <a:latin typeface="Lucida Console" panose="020B0609040504020204" pitchFamily="49" charset="0"/>
              </a:rPr>
              <a:t>ATTGCGCAT…</a:t>
            </a:r>
          </a:p>
        </p:txBody>
      </p:sp>
      <p:sp>
        <p:nvSpPr>
          <p:cNvPr id="12" name="Rectángulo: esquinas redondeadas 11">
            <a:extLst>
              <a:ext uri="{FF2B5EF4-FFF2-40B4-BE49-F238E27FC236}">
                <a16:creationId xmlns:a16="http://schemas.microsoft.com/office/drawing/2014/main" id="{883EE2A0-FBB5-49C9-B978-E2A5C6348B66}"/>
              </a:ext>
            </a:extLst>
          </p:cNvPr>
          <p:cNvSpPr/>
          <p:nvPr/>
        </p:nvSpPr>
        <p:spPr>
          <a:xfrm>
            <a:off x="4359967" y="3144538"/>
            <a:ext cx="1186068" cy="716066"/>
          </a:xfrm>
          <a:prstGeom prst="roundRect">
            <a:avLst/>
          </a:prstGeom>
          <a:solidFill>
            <a:srgbClr val="96AEC0"/>
          </a:solidFill>
          <a:ln>
            <a:solidFill>
              <a:srgbClr val="304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200" dirty="0">
                <a:solidFill>
                  <a:srgbClr val="182229"/>
                </a:solidFill>
                <a:latin typeface="Lucida Console" panose="020B0609040504020204" pitchFamily="49" charset="0"/>
              </a:rPr>
              <a:t>&gt;Host</a:t>
            </a:r>
          </a:p>
          <a:p>
            <a:r>
              <a:rPr lang="es-ES" sz="1200" dirty="0">
                <a:solidFill>
                  <a:srgbClr val="182229"/>
                </a:solidFill>
                <a:latin typeface="Lucida Console" panose="020B0609040504020204" pitchFamily="49" charset="0"/>
              </a:rPr>
              <a:t>ATTCGGAGATCGAGGATCG…</a:t>
            </a:r>
          </a:p>
        </p:txBody>
      </p:sp>
      <p:sp>
        <p:nvSpPr>
          <p:cNvPr id="4" name="CuadroTexto 3">
            <a:extLst>
              <a:ext uri="{FF2B5EF4-FFF2-40B4-BE49-F238E27FC236}">
                <a16:creationId xmlns:a16="http://schemas.microsoft.com/office/drawing/2014/main" id="{34CF2F67-1D54-4ACC-8E75-5A1CD1B200B6}"/>
              </a:ext>
            </a:extLst>
          </p:cNvPr>
          <p:cNvSpPr txBox="1"/>
          <p:nvPr/>
        </p:nvSpPr>
        <p:spPr>
          <a:xfrm>
            <a:off x="3859553" y="1141344"/>
            <a:ext cx="2143686" cy="307777"/>
          </a:xfrm>
          <a:prstGeom prst="rect">
            <a:avLst/>
          </a:prstGeom>
          <a:noFill/>
        </p:spPr>
        <p:txBody>
          <a:bodyPr wrap="square" rtlCol="0">
            <a:spAutoFit/>
          </a:bodyPr>
          <a:lstStyle/>
          <a:p>
            <a:pPr algn="ctr"/>
            <a:r>
              <a:rPr lang="es-ES" sz="1400" b="1" dirty="0">
                <a:solidFill>
                  <a:srgbClr val="304351"/>
                </a:solidFill>
                <a:latin typeface="Lucida Console" panose="020B0609040504020204" pitchFamily="49" charset="0"/>
              </a:rPr>
              <a:t>Input 1</a:t>
            </a:r>
            <a:r>
              <a:rPr lang="es-ES" sz="1400" dirty="0">
                <a:solidFill>
                  <a:srgbClr val="304351"/>
                </a:solidFill>
                <a:latin typeface="Lucida Console" panose="020B0609040504020204" pitchFamily="49" charset="0"/>
              </a:rPr>
              <a:t>: </a:t>
            </a:r>
            <a:r>
              <a:rPr lang="es-ES" sz="1400" dirty="0" err="1">
                <a:solidFill>
                  <a:srgbClr val="304351"/>
                </a:solidFill>
                <a:latin typeface="Lucida Console" panose="020B0609040504020204" pitchFamily="49" charset="0"/>
              </a:rPr>
              <a:t>length</a:t>
            </a:r>
            <a:endParaRPr lang="es-ES" sz="1400" dirty="0">
              <a:solidFill>
                <a:srgbClr val="304351"/>
              </a:solidFill>
              <a:latin typeface="Lucida Console" panose="020B0609040504020204" pitchFamily="49" charset="0"/>
            </a:endParaRPr>
          </a:p>
        </p:txBody>
      </p:sp>
      <p:sp>
        <p:nvSpPr>
          <p:cNvPr id="14" name="CuadroTexto 13">
            <a:extLst>
              <a:ext uri="{FF2B5EF4-FFF2-40B4-BE49-F238E27FC236}">
                <a16:creationId xmlns:a16="http://schemas.microsoft.com/office/drawing/2014/main" id="{12DA318B-1675-4900-BC69-6CA8451181A2}"/>
              </a:ext>
            </a:extLst>
          </p:cNvPr>
          <p:cNvSpPr txBox="1"/>
          <p:nvPr/>
        </p:nvSpPr>
        <p:spPr>
          <a:xfrm>
            <a:off x="3866181" y="1850336"/>
            <a:ext cx="2143686" cy="307777"/>
          </a:xfrm>
          <a:prstGeom prst="rect">
            <a:avLst/>
          </a:prstGeom>
          <a:noFill/>
        </p:spPr>
        <p:txBody>
          <a:bodyPr wrap="square" rtlCol="0">
            <a:spAutoFit/>
          </a:bodyPr>
          <a:lstStyle/>
          <a:p>
            <a:pPr algn="ctr"/>
            <a:r>
              <a:rPr lang="es-ES" sz="1400" b="1" dirty="0">
                <a:solidFill>
                  <a:srgbClr val="304351"/>
                </a:solidFill>
                <a:latin typeface="Lucida Console" panose="020B0609040504020204" pitchFamily="49" charset="0"/>
              </a:rPr>
              <a:t>Input 2</a:t>
            </a:r>
            <a:r>
              <a:rPr lang="es-ES" sz="1400" dirty="0">
                <a:solidFill>
                  <a:srgbClr val="304351"/>
                </a:solidFill>
                <a:latin typeface="Lucida Console" panose="020B0609040504020204" pitchFamily="49" charset="0"/>
              </a:rPr>
              <a:t>: </a:t>
            </a:r>
            <a:r>
              <a:rPr lang="es-ES" sz="1400" dirty="0" err="1">
                <a:solidFill>
                  <a:srgbClr val="304351"/>
                </a:solidFill>
                <a:latin typeface="Lucida Console" panose="020B0609040504020204" pitchFamily="49" charset="0"/>
              </a:rPr>
              <a:t>Seqs</a:t>
            </a:r>
            <a:endParaRPr lang="es-ES" sz="1400" dirty="0">
              <a:solidFill>
                <a:srgbClr val="304351"/>
              </a:solidFill>
              <a:latin typeface="Lucida Console" panose="020B0609040504020204" pitchFamily="49" charset="0"/>
            </a:endParaRPr>
          </a:p>
        </p:txBody>
      </p:sp>
      <p:sp>
        <p:nvSpPr>
          <p:cNvPr id="15" name="CuadroTexto 14">
            <a:extLst>
              <a:ext uri="{FF2B5EF4-FFF2-40B4-BE49-F238E27FC236}">
                <a16:creationId xmlns:a16="http://schemas.microsoft.com/office/drawing/2014/main" id="{4E4DF414-B87B-40DB-8304-2ACA12622A37}"/>
              </a:ext>
            </a:extLst>
          </p:cNvPr>
          <p:cNvSpPr txBox="1"/>
          <p:nvPr/>
        </p:nvSpPr>
        <p:spPr>
          <a:xfrm>
            <a:off x="3866181" y="2844250"/>
            <a:ext cx="2143686" cy="307777"/>
          </a:xfrm>
          <a:prstGeom prst="rect">
            <a:avLst/>
          </a:prstGeom>
          <a:noFill/>
        </p:spPr>
        <p:txBody>
          <a:bodyPr wrap="square" rtlCol="0">
            <a:spAutoFit/>
          </a:bodyPr>
          <a:lstStyle/>
          <a:p>
            <a:pPr algn="ctr"/>
            <a:r>
              <a:rPr lang="es-ES" sz="1400" b="1" dirty="0">
                <a:solidFill>
                  <a:srgbClr val="304351"/>
                </a:solidFill>
                <a:latin typeface="Lucida Console" panose="020B0609040504020204" pitchFamily="49" charset="0"/>
              </a:rPr>
              <a:t>Input 3</a:t>
            </a:r>
            <a:r>
              <a:rPr lang="es-ES" sz="1400" dirty="0">
                <a:solidFill>
                  <a:srgbClr val="304351"/>
                </a:solidFill>
                <a:latin typeface="Lucida Console" panose="020B0609040504020204" pitchFamily="49" charset="0"/>
              </a:rPr>
              <a:t>: Host</a:t>
            </a:r>
          </a:p>
        </p:txBody>
      </p:sp>
      <p:sp>
        <p:nvSpPr>
          <p:cNvPr id="16" name="Rectángulo: esquinas redondeadas 15">
            <a:extLst>
              <a:ext uri="{FF2B5EF4-FFF2-40B4-BE49-F238E27FC236}">
                <a16:creationId xmlns:a16="http://schemas.microsoft.com/office/drawing/2014/main" id="{201074D7-DBE1-4FD9-9458-5C2D89EBE6AD}"/>
              </a:ext>
            </a:extLst>
          </p:cNvPr>
          <p:cNvSpPr/>
          <p:nvPr/>
        </p:nvSpPr>
        <p:spPr>
          <a:xfrm>
            <a:off x="7653133" y="1600666"/>
            <a:ext cx="1186068" cy="716066"/>
          </a:xfrm>
          <a:prstGeom prst="roundRect">
            <a:avLst/>
          </a:prstGeom>
          <a:solidFill>
            <a:srgbClr val="CFDAE3"/>
          </a:solidFill>
          <a:ln>
            <a:solidFill>
              <a:srgbClr val="304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182229"/>
                </a:solidFill>
                <a:latin typeface="Lucida Console" panose="020B0609040504020204" pitchFamily="49" charset="0"/>
              </a:rPr>
              <a:t>COMMON</a:t>
            </a:r>
            <a:r>
              <a:rPr lang="es-ES" sz="1400" dirty="0">
                <a:solidFill>
                  <a:srgbClr val="182229"/>
                </a:solidFill>
                <a:latin typeface="Lucida Console" panose="020B0609040504020204" pitchFamily="49" charset="0"/>
              </a:rPr>
              <a:t> SEQS SEARCH</a:t>
            </a:r>
          </a:p>
        </p:txBody>
      </p:sp>
      <p:sp>
        <p:nvSpPr>
          <p:cNvPr id="17" name="Rectángulo: esquinas redondeadas 16">
            <a:extLst>
              <a:ext uri="{FF2B5EF4-FFF2-40B4-BE49-F238E27FC236}">
                <a16:creationId xmlns:a16="http://schemas.microsoft.com/office/drawing/2014/main" id="{FD165838-98F8-4252-A1A4-907DF8ED9612}"/>
              </a:ext>
            </a:extLst>
          </p:cNvPr>
          <p:cNvSpPr/>
          <p:nvPr/>
        </p:nvSpPr>
        <p:spPr>
          <a:xfrm>
            <a:off x="7646509" y="2481937"/>
            <a:ext cx="1186068" cy="716066"/>
          </a:xfrm>
          <a:prstGeom prst="roundRect">
            <a:avLst/>
          </a:prstGeom>
          <a:solidFill>
            <a:srgbClr val="182229"/>
          </a:solidFill>
          <a:ln>
            <a:solidFill>
              <a:srgbClr val="304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bg1"/>
                </a:solidFill>
                <a:latin typeface="Lucida Console" panose="020B0609040504020204" pitchFamily="49" charset="0"/>
              </a:rPr>
              <a:t>SINGLE</a:t>
            </a:r>
            <a:r>
              <a:rPr lang="es-ES" sz="1400" dirty="0">
                <a:solidFill>
                  <a:schemeClr val="bg1"/>
                </a:solidFill>
                <a:latin typeface="Lucida Console" panose="020B0609040504020204" pitchFamily="49" charset="0"/>
              </a:rPr>
              <a:t> SEQS SEARCH</a:t>
            </a:r>
          </a:p>
        </p:txBody>
      </p:sp>
      <p:sp>
        <p:nvSpPr>
          <p:cNvPr id="18" name="Rectángulo: esquinas redondeadas 17">
            <a:extLst>
              <a:ext uri="{FF2B5EF4-FFF2-40B4-BE49-F238E27FC236}">
                <a16:creationId xmlns:a16="http://schemas.microsoft.com/office/drawing/2014/main" id="{B002FA16-42A4-457A-A8C7-B1114B36E122}"/>
              </a:ext>
            </a:extLst>
          </p:cNvPr>
          <p:cNvSpPr/>
          <p:nvPr/>
        </p:nvSpPr>
        <p:spPr>
          <a:xfrm>
            <a:off x="9635347" y="3494935"/>
            <a:ext cx="1186068" cy="716066"/>
          </a:xfrm>
          <a:prstGeom prst="roundRect">
            <a:avLst/>
          </a:prstGeom>
          <a:solidFill>
            <a:schemeClr val="bg1">
              <a:lumMod val="95000"/>
            </a:schemeClr>
          </a:solidFill>
          <a:ln>
            <a:solidFill>
              <a:srgbClr val="304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182229"/>
                </a:solidFill>
                <a:latin typeface="Lucida Console" panose="020B0609040504020204" pitchFamily="49" charset="0"/>
              </a:rPr>
              <a:t>BLAT</a:t>
            </a:r>
            <a:endParaRPr lang="es-ES" dirty="0">
              <a:solidFill>
                <a:srgbClr val="182229"/>
              </a:solidFill>
              <a:latin typeface="Lucida Console" panose="020B0609040504020204" pitchFamily="49" charset="0"/>
            </a:endParaRPr>
          </a:p>
        </p:txBody>
      </p:sp>
      <p:sp>
        <p:nvSpPr>
          <p:cNvPr id="19" name="Rectángulo: esquinas redondeadas 18">
            <a:extLst>
              <a:ext uri="{FF2B5EF4-FFF2-40B4-BE49-F238E27FC236}">
                <a16:creationId xmlns:a16="http://schemas.microsoft.com/office/drawing/2014/main" id="{5B0A52BD-BF3A-40A1-BFF4-178F4C73A898}"/>
              </a:ext>
            </a:extLst>
          </p:cNvPr>
          <p:cNvSpPr/>
          <p:nvPr/>
        </p:nvSpPr>
        <p:spPr>
          <a:xfrm>
            <a:off x="8852458" y="4663642"/>
            <a:ext cx="1318589" cy="575188"/>
          </a:xfrm>
          <a:prstGeom prst="roundRect">
            <a:avLst/>
          </a:prstGeom>
          <a:solidFill>
            <a:srgbClr val="304351"/>
          </a:solidFill>
          <a:ln>
            <a:solidFill>
              <a:srgbClr val="304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solidFill>
                  <a:srgbClr val="CFDAE3"/>
                </a:solidFill>
                <a:latin typeface="Lucida Console" panose="020B0609040504020204" pitchFamily="49" charset="0"/>
              </a:rPr>
              <a:t>No Match</a:t>
            </a:r>
          </a:p>
        </p:txBody>
      </p:sp>
      <p:sp>
        <p:nvSpPr>
          <p:cNvPr id="20" name="Rectángulo: esquinas redondeadas 19">
            <a:extLst>
              <a:ext uri="{FF2B5EF4-FFF2-40B4-BE49-F238E27FC236}">
                <a16:creationId xmlns:a16="http://schemas.microsoft.com/office/drawing/2014/main" id="{1AAB40A1-C139-4BAE-92BE-F5DEB634AA80}"/>
              </a:ext>
            </a:extLst>
          </p:cNvPr>
          <p:cNvSpPr/>
          <p:nvPr/>
        </p:nvSpPr>
        <p:spPr>
          <a:xfrm>
            <a:off x="10508974" y="4663642"/>
            <a:ext cx="1318589" cy="575188"/>
          </a:xfrm>
          <a:prstGeom prst="roundRect">
            <a:avLst/>
          </a:prstGeom>
          <a:solidFill>
            <a:schemeClr val="bg1">
              <a:lumMod val="85000"/>
            </a:schemeClr>
          </a:solidFill>
          <a:ln>
            <a:solidFill>
              <a:srgbClr val="304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tx1">
                    <a:lumMod val="75000"/>
                    <a:lumOff val="25000"/>
                  </a:schemeClr>
                </a:solidFill>
                <a:latin typeface="Lucida Console" panose="020B0609040504020204" pitchFamily="49" charset="0"/>
              </a:rPr>
              <a:t>Match</a:t>
            </a:r>
          </a:p>
        </p:txBody>
      </p:sp>
      <p:sp>
        <p:nvSpPr>
          <p:cNvPr id="21" name="Rectángulo: esquinas redondeadas 20">
            <a:extLst>
              <a:ext uri="{FF2B5EF4-FFF2-40B4-BE49-F238E27FC236}">
                <a16:creationId xmlns:a16="http://schemas.microsoft.com/office/drawing/2014/main" id="{E254A16D-C5FD-4418-ADC2-8444E240B691}"/>
              </a:ext>
            </a:extLst>
          </p:cNvPr>
          <p:cNvSpPr/>
          <p:nvPr/>
        </p:nvSpPr>
        <p:spPr>
          <a:xfrm>
            <a:off x="10515602" y="5571412"/>
            <a:ext cx="1318589" cy="575188"/>
          </a:xfrm>
          <a:prstGeom prst="roundRect">
            <a:avLst/>
          </a:prstGeom>
          <a:solidFill>
            <a:schemeClr val="bg1">
              <a:lumMod val="85000"/>
            </a:schemeClr>
          </a:solidFill>
          <a:ln>
            <a:solidFill>
              <a:srgbClr val="304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err="1">
                <a:solidFill>
                  <a:schemeClr val="tx1">
                    <a:lumMod val="75000"/>
                    <a:lumOff val="25000"/>
                  </a:schemeClr>
                </a:solidFill>
                <a:latin typeface="Lucida Console" panose="020B0609040504020204" pitchFamily="49" charset="0"/>
              </a:rPr>
              <a:t>Discard</a:t>
            </a:r>
            <a:endParaRPr lang="es-ES" sz="1600" dirty="0">
              <a:solidFill>
                <a:schemeClr val="tx1">
                  <a:lumMod val="75000"/>
                  <a:lumOff val="25000"/>
                </a:schemeClr>
              </a:solidFill>
              <a:latin typeface="Lucida Console" panose="020B0609040504020204" pitchFamily="49" charset="0"/>
            </a:endParaRPr>
          </a:p>
        </p:txBody>
      </p:sp>
      <p:sp>
        <p:nvSpPr>
          <p:cNvPr id="22" name="Rectángulo: esquinas redondeadas 21">
            <a:extLst>
              <a:ext uri="{FF2B5EF4-FFF2-40B4-BE49-F238E27FC236}">
                <a16:creationId xmlns:a16="http://schemas.microsoft.com/office/drawing/2014/main" id="{B7150ABC-A7CC-4123-AFC5-7385EED8288A}"/>
              </a:ext>
            </a:extLst>
          </p:cNvPr>
          <p:cNvSpPr/>
          <p:nvPr/>
        </p:nvSpPr>
        <p:spPr>
          <a:xfrm>
            <a:off x="6281539" y="4371930"/>
            <a:ext cx="1186068" cy="774133"/>
          </a:xfrm>
          <a:prstGeom prst="roundRect">
            <a:avLst/>
          </a:prstGeom>
          <a:solidFill>
            <a:srgbClr val="CFDAE3"/>
          </a:solidFill>
          <a:ln>
            <a:solidFill>
              <a:srgbClr val="304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100" b="1" dirty="0">
                <a:solidFill>
                  <a:srgbClr val="182229"/>
                </a:solidFill>
                <a:latin typeface="Lucida Console" panose="020B0609040504020204" pitchFamily="49" charset="0"/>
              </a:rPr>
              <a:t>&gt;Common1</a:t>
            </a:r>
          </a:p>
          <a:p>
            <a:r>
              <a:rPr lang="es-ES" sz="1100" dirty="0">
                <a:solidFill>
                  <a:srgbClr val="182229"/>
                </a:solidFill>
                <a:latin typeface="Lucida Console" panose="020B0609040504020204" pitchFamily="49" charset="0"/>
              </a:rPr>
              <a:t>ATTCACT...</a:t>
            </a:r>
          </a:p>
          <a:p>
            <a:r>
              <a:rPr lang="es-ES" sz="1100" b="1" dirty="0">
                <a:solidFill>
                  <a:srgbClr val="182229"/>
                </a:solidFill>
                <a:latin typeface="Lucida Console" panose="020B0609040504020204" pitchFamily="49" charset="0"/>
              </a:rPr>
              <a:t>&gt;Common2</a:t>
            </a:r>
          </a:p>
          <a:p>
            <a:r>
              <a:rPr lang="es-ES" sz="1100" dirty="0">
                <a:solidFill>
                  <a:srgbClr val="182229"/>
                </a:solidFill>
                <a:latin typeface="Lucida Console" panose="020B0609040504020204" pitchFamily="49" charset="0"/>
              </a:rPr>
              <a:t>AATGCGGC...</a:t>
            </a:r>
          </a:p>
        </p:txBody>
      </p:sp>
      <p:sp>
        <p:nvSpPr>
          <p:cNvPr id="23" name="Rectángulo: esquinas redondeadas 22">
            <a:extLst>
              <a:ext uri="{FF2B5EF4-FFF2-40B4-BE49-F238E27FC236}">
                <a16:creationId xmlns:a16="http://schemas.microsoft.com/office/drawing/2014/main" id="{1A2263D9-D398-48D9-8A2F-A9B14D2B3E99}"/>
              </a:ext>
            </a:extLst>
          </p:cNvPr>
          <p:cNvSpPr/>
          <p:nvPr/>
        </p:nvSpPr>
        <p:spPr>
          <a:xfrm>
            <a:off x="6288166" y="5496799"/>
            <a:ext cx="1186068" cy="716066"/>
          </a:xfrm>
          <a:prstGeom prst="roundRect">
            <a:avLst/>
          </a:prstGeom>
          <a:solidFill>
            <a:srgbClr val="182229"/>
          </a:solidFill>
          <a:ln>
            <a:solidFill>
              <a:srgbClr val="304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100" b="1" dirty="0">
                <a:solidFill>
                  <a:schemeClr val="bg1"/>
                </a:solidFill>
                <a:latin typeface="Lucida Console" panose="020B0609040504020204" pitchFamily="49" charset="0"/>
              </a:rPr>
              <a:t>&gt;Seq1</a:t>
            </a:r>
          </a:p>
          <a:p>
            <a:r>
              <a:rPr lang="es-ES" sz="1100" dirty="0">
                <a:solidFill>
                  <a:schemeClr val="bg1"/>
                </a:solidFill>
                <a:latin typeface="Lucida Console" panose="020B0609040504020204" pitchFamily="49" charset="0"/>
              </a:rPr>
              <a:t>AATCGCGT...</a:t>
            </a:r>
          </a:p>
          <a:p>
            <a:r>
              <a:rPr lang="es-ES" sz="1100" b="1" dirty="0">
                <a:solidFill>
                  <a:schemeClr val="bg1"/>
                </a:solidFill>
                <a:latin typeface="Lucida Console" panose="020B0609040504020204" pitchFamily="49" charset="0"/>
              </a:rPr>
              <a:t>&gt;Seq2</a:t>
            </a:r>
            <a:endParaRPr lang="es-ES" sz="1100" dirty="0">
              <a:solidFill>
                <a:schemeClr val="bg1"/>
              </a:solidFill>
              <a:latin typeface="Lucida Console" panose="020B0609040504020204" pitchFamily="49" charset="0"/>
            </a:endParaRPr>
          </a:p>
          <a:p>
            <a:r>
              <a:rPr lang="es-ES" sz="1100" dirty="0">
                <a:solidFill>
                  <a:schemeClr val="bg1"/>
                </a:solidFill>
                <a:latin typeface="Lucida Console" panose="020B0609040504020204" pitchFamily="49" charset="0"/>
              </a:rPr>
              <a:t>TCTGAGCT...</a:t>
            </a:r>
          </a:p>
        </p:txBody>
      </p:sp>
      <p:sp>
        <p:nvSpPr>
          <p:cNvPr id="24" name="CuadroTexto 23">
            <a:extLst>
              <a:ext uri="{FF2B5EF4-FFF2-40B4-BE49-F238E27FC236}">
                <a16:creationId xmlns:a16="http://schemas.microsoft.com/office/drawing/2014/main" id="{805FA902-9317-409D-868E-4E8204DB5C72}"/>
              </a:ext>
            </a:extLst>
          </p:cNvPr>
          <p:cNvSpPr txBox="1"/>
          <p:nvPr/>
        </p:nvSpPr>
        <p:spPr>
          <a:xfrm>
            <a:off x="5787747" y="4036942"/>
            <a:ext cx="2143686" cy="307777"/>
          </a:xfrm>
          <a:prstGeom prst="rect">
            <a:avLst/>
          </a:prstGeom>
          <a:noFill/>
        </p:spPr>
        <p:txBody>
          <a:bodyPr wrap="square" rtlCol="0">
            <a:spAutoFit/>
          </a:bodyPr>
          <a:lstStyle/>
          <a:p>
            <a:pPr algn="ctr"/>
            <a:r>
              <a:rPr lang="es-ES" sz="1400" b="1" dirty="0">
                <a:solidFill>
                  <a:srgbClr val="304351"/>
                </a:solidFill>
                <a:latin typeface="Lucida Console" panose="020B0609040504020204" pitchFamily="49" charset="0"/>
              </a:rPr>
              <a:t>Output 1</a:t>
            </a:r>
            <a:r>
              <a:rPr lang="es-ES" sz="1400" dirty="0">
                <a:solidFill>
                  <a:srgbClr val="304351"/>
                </a:solidFill>
                <a:latin typeface="Lucida Console" panose="020B0609040504020204" pitchFamily="49" charset="0"/>
              </a:rPr>
              <a:t>: </a:t>
            </a:r>
            <a:r>
              <a:rPr lang="es-ES" sz="1400" dirty="0" err="1">
                <a:solidFill>
                  <a:srgbClr val="304351"/>
                </a:solidFill>
                <a:latin typeface="Lucida Console" panose="020B0609040504020204" pitchFamily="49" charset="0"/>
              </a:rPr>
              <a:t>commons</a:t>
            </a:r>
            <a:endParaRPr lang="es-ES" sz="1400" dirty="0">
              <a:solidFill>
                <a:srgbClr val="304351"/>
              </a:solidFill>
              <a:latin typeface="Lucida Console" panose="020B0609040504020204" pitchFamily="49" charset="0"/>
            </a:endParaRPr>
          </a:p>
        </p:txBody>
      </p:sp>
      <p:sp>
        <p:nvSpPr>
          <p:cNvPr id="25" name="CuadroTexto 24">
            <a:extLst>
              <a:ext uri="{FF2B5EF4-FFF2-40B4-BE49-F238E27FC236}">
                <a16:creationId xmlns:a16="http://schemas.microsoft.com/office/drawing/2014/main" id="{0A66E685-73E9-4E30-B8C8-5514E53E3A09}"/>
              </a:ext>
            </a:extLst>
          </p:cNvPr>
          <p:cNvSpPr txBox="1"/>
          <p:nvPr/>
        </p:nvSpPr>
        <p:spPr>
          <a:xfrm>
            <a:off x="5794375" y="5156748"/>
            <a:ext cx="2143686" cy="307777"/>
          </a:xfrm>
          <a:prstGeom prst="rect">
            <a:avLst/>
          </a:prstGeom>
          <a:noFill/>
        </p:spPr>
        <p:txBody>
          <a:bodyPr wrap="square" rtlCol="0">
            <a:spAutoFit/>
          </a:bodyPr>
          <a:lstStyle/>
          <a:p>
            <a:pPr algn="ctr"/>
            <a:r>
              <a:rPr lang="es-ES" sz="1400" b="1" dirty="0">
                <a:solidFill>
                  <a:srgbClr val="304351"/>
                </a:solidFill>
                <a:latin typeface="Lucida Console" panose="020B0609040504020204" pitchFamily="49" charset="0"/>
              </a:rPr>
              <a:t>Output 2</a:t>
            </a:r>
            <a:r>
              <a:rPr lang="es-ES" sz="1400" dirty="0">
                <a:solidFill>
                  <a:srgbClr val="304351"/>
                </a:solidFill>
                <a:latin typeface="Lucida Console" panose="020B0609040504020204" pitchFamily="49" charset="0"/>
              </a:rPr>
              <a:t>: singles</a:t>
            </a:r>
          </a:p>
        </p:txBody>
      </p:sp>
      <p:sp>
        <p:nvSpPr>
          <p:cNvPr id="26" name="Rectángulo: esquinas redondeadas 25">
            <a:extLst>
              <a:ext uri="{FF2B5EF4-FFF2-40B4-BE49-F238E27FC236}">
                <a16:creationId xmlns:a16="http://schemas.microsoft.com/office/drawing/2014/main" id="{170A4926-CF3D-4FAF-A113-A1514928303D}"/>
              </a:ext>
            </a:extLst>
          </p:cNvPr>
          <p:cNvSpPr/>
          <p:nvPr/>
        </p:nvSpPr>
        <p:spPr>
          <a:xfrm>
            <a:off x="4207571" y="4550835"/>
            <a:ext cx="934282" cy="618377"/>
          </a:xfrm>
          <a:prstGeom prst="roundRect">
            <a:avLst/>
          </a:prstGeom>
          <a:solidFill>
            <a:srgbClr val="CFDAE3"/>
          </a:solidFill>
          <a:ln>
            <a:solidFill>
              <a:srgbClr val="304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182229"/>
                </a:solidFill>
                <a:latin typeface="Lucida Console" panose="020B0609040504020204" pitchFamily="49" charset="0"/>
              </a:rPr>
              <a:t>http://</a:t>
            </a:r>
            <a:endParaRPr lang="es-ES" sz="1100" dirty="0">
              <a:solidFill>
                <a:srgbClr val="182229"/>
              </a:solidFill>
              <a:latin typeface="Lucida Console" panose="020B0609040504020204" pitchFamily="49" charset="0"/>
            </a:endParaRPr>
          </a:p>
        </p:txBody>
      </p:sp>
      <p:sp>
        <p:nvSpPr>
          <p:cNvPr id="28" name="Rectángulo: esquinas redondeadas 27">
            <a:extLst>
              <a:ext uri="{FF2B5EF4-FFF2-40B4-BE49-F238E27FC236}">
                <a16:creationId xmlns:a16="http://schemas.microsoft.com/office/drawing/2014/main" id="{B7693775-4409-4C2B-98FA-8F358ABD8C04}"/>
              </a:ext>
            </a:extLst>
          </p:cNvPr>
          <p:cNvSpPr/>
          <p:nvPr/>
        </p:nvSpPr>
        <p:spPr>
          <a:xfrm>
            <a:off x="4207572" y="5578045"/>
            <a:ext cx="934282" cy="575188"/>
          </a:xfrm>
          <a:prstGeom prst="roundRect">
            <a:avLst/>
          </a:prstGeom>
          <a:solidFill>
            <a:srgbClr val="182229"/>
          </a:solidFill>
          <a:ln>
            <a:solidFill>
              <a:srgbClr val="304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chemeClr val="bg1"/>
                </a:solidFill>
                <a:latin typeface="Lucida Console" panose="020B0609040504020204" pitchFamily="49" charset="0"/>
              </a:rPr>
              <a:t>http://</a:t>
            </a:r>
          </a:p>
        </p:txBody>
      </p:sp>
      <p:sp>
        <p:nvSpPr>
          <p:cNvPr id="29" name="CuadroTexto 28">
            <a:extLst>
              <a:ext uri="{FF2B5EF4-FFF2-40B4-BE49-F238E27FC236}">
                <a16:creationId xmlns:a16="http://schemas.microsoft.com/office/drawing/2014/main" id="{36032163-9A81-464A-9B58-232264210712}"/>
              </a:ext>
            </a:extLst>
          </p:cNvPr>
          <p:cNvSpPr txBox="1"/>
          <p:nvPr/>
        </p:nvSpPr>
        <p:spPr>
          <a:xfrm>
            <a:off x="3124360" y="4229098"/>
            <a:ext cx="3037909" cy="307777"/>
          </a:xfrm>
          <a:prstGeom prst="rect">
            <a:avLst/>
          </a:prstGeom>
          <a:noFill/>
        </p:spPr>
        <p:txBody>
          <a:bodyPr wrap="square" rtlCol="0">
            <a:spAutoFit/>
          </a:bodyPr>
          <a:lstStyle/>
          <a:p>
            <a:pPr algn="ctr"/>
            <a:r>
              <a:rPr lang="es-ES" sz="1400" b="1" dirty="0">
                <a:solidFill>
                  <a:srgbClr val="304351"/>
                </a:solidFill>
                <a:latin typeface="Lucida Console" panose="020B0609040504020204" pitchFamily="49" charset="0"/>
              </a:rPr>
              <a:t>Output 3</a:t>
            </a:r>
            <a:r>
              <a:rPr lang="es-ES" sz="1400" dirty="0">
                <a:solidFill>
                  <a:srgbClr val="304351"/>
                </a:solidFill>
                <a:latin typeface="Lucida Console" panose="020B0609040504020204" pitchFamily="49" charset="0"/>
              </a:rPr>
              <a:t>: links</a:t>
            </a:r>
          </a:p>
        </p:txBody>
      </p:sp>
      <p:sp>
        <p:nvSpPr>
          <p:cNvPr id="30" name="CuadroTexto 29">
            <a:extLst>
              <a:ext uri="{FF2B5EF4-FFF2-40B4-BE49-F238E27FC236}">
                <a16:creationId xmlns:a16="http://schemas.microsoft.com/office/drawing/2014/main" id="{5CED79E0-5BC2-4F56-9D2E-EC2D964B380D}"/>
              </a:ext>
            </a:extLst>
          </p:cNvPr>
          <p:cNvSpPr txBox="1"/>
          <p:nvPr/>
        </p:nvSpPr>
        <p:spPr>
          <a:xfrm>
            <a:off x="3130988" y="5282646"/>
            <a:ext cx="3037909" cy="307777"/>
          </a:xfrm>
          <a:prstGeom prst="rect">
            <a:avLst/>
          </a:prstGeom>
          <a:noFill/>
        </p:spPr>
        <p:txBody>
          <a:bodyPr wrap="square" rtlCol="0">
            <a:spAutoFit/>
          </a:bodyPr>
          <a:lstStyle/>
          <a:p>
            <a:pPr algn="ctr"/>
            <a:r>
              <a:rPr lang="es-ES" sz="1400" b="1" dirty="0">
                <a:solidFill>
                  <a:srgbClr val="304351"/>
                </a:solidFill>
                <a:latin typeface="Lucida Console" panose="020B0609040504020204" pitchFamily="49" charset="0"/>
              </a:rPr>
              <a:t>Output 4</a:t>
            </a:r>
            <a:r>
              <a:rPr lang="es-ES" sz="1400" dirty="0">
                <a:solidFill>
                  <a:srgbClr val="304351"/>
                </a:solidFill>
                <a:latin typeface="Lucida Console" panose="020B0609040504020204" pitchFamily="49" charset="0"/>
              </a:rPr>
              <a:t>: links</a:t>
            </a:r>
          </a:p>
        </p:txBody>
      </p:sp>
      <p:sp>
        <p:nvSpPr>
          <p:cNvPr id="36" name="Forma libre: forma 35">
            <a:extLst>
              <a:ext uri="{FF2B5EF4-FFF2-40B4-BE49-F238E27FC236}">
                <a16:creationId xmlns:a16="http://schemas.microsoft.com/office/drawing/2014/main" id="{B3895962-2A47-4AF6-B575-6F7F9306CCFF}"/>
              </a:ext>
            </a:extLst>
          </p:cNvPr>
          <p:cNvSpPr/>
          <p:nvPr/>
        </p:nvSpPr>
        <p:spPr>
          <a:xfrm>
            <a:off x="5367130" y="1547742"/>
            <a:ext cx="2292627" cy="373823"/>
          </a:xfrm>
          <a:custGeom>
            <a:avLst/>
            <a:gdLst>
              <a:gd name="connsiteX0" fmla="*/ 0 w 2292627"/>
              <a:gd name="connsiteY0" fmla="*/ 95528 h 373823"/>
              <a:gd name="connsiteX1" fmla="*/ 1272209 w 2292627"/>
              <a:gd name="connsiteY1" fmla="*/ 16015 h 373823"/>
              <a:gd name="connsiteX2" fmla="*/ 2292627 w 2292627"/>
              <a:gd name="connsiteY2" fmla="*/ 373823 h 373823"/>
            </a:gdLst>
            <a:ahLst/>
            <a:cxnLst>
              <a:cxn ang="0">
                <a:pos x="connsiteX0" y="connsiteY0"/>
              </a:cxn>
              <a:cxn ang="0">
                <a:pos x="connsiteX1" y="connsiteY1"/>
              </a:cxn>
              <a:cxn ang="0">
                <a:pos x="connsiteX2" y="connsiteY2"/>
              </a:cxn>
            </a:cxnLst>
            <a:rect l="l" t="t" r="r" b="b"/>
            <a:pathLst>
              <a:path w="2292627" h="373823">
                <a:moveTo>
                  <a:pt x="0" y="95528"/>
                </a:moveTo>
                <a:cubicBezTo>
                  <a:pt x="445052" y="32580"/>
                  <a:pt x="890104" y="-30368"/>
                  <a:pt x="1272209" y="16015"/>
                </a:cubicBezTo>
                <a:cubicBezTo>
                  <a:pt x="1654314" y="62398"/>
                  <a:pt x="1973470" y="218110"/>
                  <a:pt x="2292627" y="373823"/>
                </a:cubicBezTo>
              </a:path>
            </a:pathLst>
          </a:custGeom>
          <a:noFill/>
          <a:ln w="38100">
            <a:solidFill>
              <a:srgbClr val="96A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Forma libre: forma 36">
            <a:extLst>
              <a:ext uri="{FF2B5EF4-FFF2-40B4-BE49-F238E27FC236}">
                <a16:creationId xmlns:a16="http://schemas.microsoft.com/office/drawing/2014/main" id="{AE91808D-AAE9-489A-9825-6E91D76219D2}"/>
              </a:ext>
            </a:extLst>
          </p:cNvPr>
          <p:cNvSpPr/>
          <p:nvPr/>
        </p:nvSpPr>
        <p:spPr>
          <a:xfrm>
            <a:off x="5539409" y="1934817"/>
            <a:ext cx="2133600" cy="610149"/>
          </a:xfrm>
          <a:custGeom>
            <a:avLst/>
            <a:gdLst>
              <a:gd name="connsiteX0" fmla="*/ 0 w 2133600"/>
              <a:gd name="connsiteY0" fmla="*/ 556592 h 610149"/>
              <a:gd name="connsiteX1" fmla="*/ 1099930 w 2133600"/>
              <a:gd name="connsiteY1" fmla="*/ 556592 h 610149"/>
              <a:gd name="connsiteX2" fmla="*/ 2133600 w 2133600"/>
              <a:gd name="connsiteY2" fmla="*/ 0 h 610149"/>
            </a:gdLst>
            <a:ahLst/>
            <a:cxnLst>
              <a:cxn ang="0">
                <a:pos x="connsiteX0" y="connsiteY0"/>
              </a:cxn>
              <a:cxn ang="0">
                <a:pos x="connsiteX1" y="connsiteY1"/>
              </a:cxn>
              <a:cxn ang="0">
                <a:pos x="connsiteX2" y="connsiteY2"/>
              </a:cxn>
            </a:cxnLst>
            <a:rect l="l" t="t" r="r" b="b"/>
            <a:pathLst>
              <a:path w="2133600" h="610149">
                <a:moveTo>
                  <a:pt x="0" y="556592"/>
                </a:moveTo>
                <a:cubicBezTo>
                  <a:pt x="372165" y="602974"/>
                  <a:pt x="744330" y="649357"/>
                  <a:pt x="1099930" y="556592"/>
                </a:cubicBezTo>
                <a:cubicBezTo>
                  <a:pt x="1455530" y="463827"/>
                  <a:pt x="1794565" y="231913"/>
                  <a:pt x="2133600" y="0"/>
                </a:cubicBezTo>
              </a:path>
            </a:pathLst>
          </a:custGeom>
          <a:noFill/>
          <a:ln w="38100">
            <a:solidFill>
              <a:srgbClr val="96A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8" name="Forma libre: forma 37">
            <a:extLst>
              <a:ext uri="{FF2B5EF4-FFF2-40B4-BE49-F238E27FC236}">
                <a16:creationId xmlns:a16="http://schemas.microsoft.com/office/drawing/2014/main" id="{33ED807C-253A-4B31-9641-1B12B2CDF772}"/>
              </a:ext>
            </a:extLst>
          </p:cNvPr>
          <p:cNvSpPr/>
          <p:nvPr/>
        </p:nvSpPr>
        <p:spPr>
          <a:xfrm>
            <a:off x="5353878" y="1643270"/>
            <a:ext cx="2292626" cy="1073426"/>
          </a:xfrm>
          <a:custGeom>
            <a:avLst/>
            <a:gdLst>
              <a:gd name="connsiteX0" fmla="*/ 0 w 2292626"/>
              <a:gd name="connsiteY0" fmla="*/ 0 h 1073426"/>
              <a:gd name="connsiteX1" fmla="*/ 1417983 w 2292626"/>
              <a:gd name="connsiteY1" fmla="*/ 450573 h 1073426"/>
              <a:gd name="connsiteX2" fmla="*/ 2292626 w 2292626"/>
              <a:gd name="connsiteY2" fmla="*/ 1073426 h 1073426"/>
              <a:gd name="connsiteX3" fmla="*/ 2292626 w 2292626"/>
              <a:gd name="connsiteY3" fmla="*/ 1073426 h 1073426"/>
            </a:gdLst>
            <a:ahLst/>
            <a:cxnLst>
              <a:cxn ang="0">
                <a:pos x="connsiteX0" y="connsiteY0"/>
              </a:cxn>
              <a:cxn ang="0">
                <a:pos x="connsiteX1" y="connsiteY1"/>
              </a:cxn>
              <a:cxn ang="0">
                <a:pos x="connsiteX2" y="connsiteY2"/>
              </a:cxn>
              <a:cxn ang="0">
                <a:pos x="connsiteX3" y="connsiteY3"/>
              </a:cxn>
            </a:cxnLst>
            <a:rect l="l" t="t" r="r" b="b"/>
            <a:pathLst>
              <a:path w="2292626" h="1073426">
                <a:moveTo>
                  <a:pt x="0" y="0"/>
                </a:moveTo>
                <a:cubicBezTo>
                  <a:pt x="517939" y="135834"/>
                  <a:pt x="1035879" y="271669"/>
                  <a:pt x="1417983" y="450573"/>
                </a:cubicBezTo>
                <a:cubicBezTo>
                  <a:pt x="1800087" y="629477"/>
                  <a:pt x="2292626" y="1073426"/>
                  <a:pt x="2292626" y="1073426"/>
                </a:cubicBezTo>
                <a:lnTo>
                  <a:pt x="2292626" y="1073426"/>
                </a:lnTo>
              </a:path>
            </a:pathLst>
          </a:custGeom>
          <a:noFill/>
          <a:ln w="38100">
            <a:solidFill>
              <a:srgbClr val="304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Forma libre: forma 38">
            <a:extLst>
              <a:ext uri="{FF2B5EF4-FFF2-40B4-BE49-F238E27FC236}">
                <a16:creationId xmlns:a16="http://schemas.microsoft.com/office/drawing/2014/main" id="{7F7D7F10-6784-46E6-ABF0-A016E6235107}"/>
              </a:ext>
            </a:extLst>
          </p:cNvPr>
          <p:cNvSpPr/>
          <p:nvPr/>
        </p:nvSpPr>
        <p:spPr>
          <a:xfrm>
            <a:off x="5526157" y="2504661"/>
            <a:ext cx="2120347" cy="423476"/>
          </a:xfrm>
          <a:custGeom>
            <a:avLst/>
            <a:gdLst>
              <a:gd name="connsiteX0" fmla="*/ 0 w 2120347"/>
              <a:gd name="connsiteY0" fmla="*/ 0 h 423476"/>
              <a:gd name="connsiteX1" fmla="*/ 1073426 w 2120347"/>
              <a:gd name="connsiteY1" fmla="*/ 410817 h 423476"/>
              <a:gd name="connsiteX2" fmla="*/ 2120347 w 2120347"/>
              <a:gd name="connsiteY2" fmla="*/ 278296 h 423476"/>
            </a:gdLst>
            <a:ahLst/>
            <a:cxnLst>
              <a:cxn ang="0">
                <a:pos x="connsiteX0" y="connsiteY0"/>
              </a:cxn>
              <a:cxn ang="0">
                <a:pos x="connsiteX1" y="connsiteY1"/>
              </a:cxn>
              <a:cxn ang="0">
                <a:pos x="connsiteX2" y="connsiteY2"/>
              </a:cxn>
            </a:cxnLst>
            <a:rect l="l" t="t" r="r" b="b"/>
            <a:pathLst>
              <a:path w="2120347" h="423476">
                <a:moveTo>
                  <a:pt x="0" y="0"/>
                </a:moveTo>
                <a:cubicBezTo>
                  <a:pt x="360017" y="182217"/>
                  <a:pt x="720035" y="364434"/>
                  <a:pt x="1073426" y="410817"/>
                </a:cubicBezTo>
                <a:cubicBezTo>
                  <a:pt x="1426817" y="457200"/>
                  <a:pt x="1773582" y="367748"/>
                  <a:pt x="2120347" y="278296"/>
                </a:cubicBezTo>
              </a:path>
            </a:pathLst>
          </a:custGeom>
          <a:noFill/>
          <a:ln w="38100">
            <a:solidFill>
              <a:srgbClr val="304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Forma libre: forma 39">
            <a:extLst>
              <a:ext uri="{FF2B5EF4-FFF2-40B4-BE49-F238E27FC236}">
                <a16:creationId xmlns:a16="http://schemas.microsoft.com/office/drawing/2014/main" id="{634F02F4-8275-4717-B129-19A14D18EF79}"/>
              </a:ext>
            </a:extLst>
          </p:cNvPr>
          <p:cNvSpPr/>
          <p:nvPr/>
        </p:nvSpPr>
        <p:spPr>
          <a:xfrm>
            <a:off x="8839200" y="1974574"/>
            <a:ext cx="1696278" cy="1524000"/>
          </a:xfrm>
          <a:custGeom>
            <a:avLst/>
            <a:gdLst>
              <a:gd name="connsiteX0" fmla="*/ 0 w 1696278"/>
              <a:gd name="connsiteY0" fmla="*/ 0 h 1524000"/>
              <a:gd name="connsiteX1" fmla="*/ 1272209 w 1696278"/>
              <a:gd name="connsiteY1" fmla="*/ 450574 h 1524000"/>
              <a:gd name="connsiteX2" fmla="*/ 1696278 w 1696278"/>
              <a:gd name="connsiteY2" fmla="*/ 1524000 h 1524000"/>
            </a:gdLst>
            <a:ahLst/>
            <a:cxnLst>
              <a:cxn ang="0">
                <a:pos x="connsiteX0" y="connsiteY0"/>
              </a:cxn>
              <a:cxn ang="0">
                <a:pos x="connsiteX1" y="connsiteY1"/>
              </a:cxn>
              <a:cxn ang="0">
                <a:pos x="connsiteX2" y="connsiteY2"/>
              </a:cxn>
            </a:cxnLst>
            <a:rect l="l" t="t" r="r" b="b"/>
            <a:pathLst>
              <a:path w="1696278" h="1524000">
                <a:moveTo>
                  <a:pt x="0" y="0"/>
                </a:moveTo>
                <a:cubicBezTo>
                  <a:pt x="494748" y="98287"/>
                  <a:pt x="989496" y="196574"/>
                  <a:pt x="1272209" y="450574"/>
                </a:cubicBezTo>
                <a:cubicBezTo>
                  <a:pt x="1554922" y="704574"/>
                  <a:pt x="1625600" y="1114287"/>
                  <a:pt x="1696278" y="1524000"/>
                </a:cubicBezTo>
              </a:path>
            </a:pathLst>
          </a:custGeom>
          <a:noFill/>
          <a:ln w="38100">
            <a:solidFill>
              <a:srgbClr val="96A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Forma libre: forma 40">
            <a:extLst>
              <a:ext uri="{FF2B5EF4-FFF2-40B4-BE49-F238E27FC236}">
                <a16:creationId xmlns:a16="http://schemas.microsoft.com/office/drawing/2014/main" id="{663BBE35-A777-4A4E-A70A-CBCF574EA162}"/>
              </a:ext>
            </a:extLst>
          </p:cNvPr>
          <p:cNvSpPr/>
          <p:nvPr/>
        </p:nvSpPr>
        <p:spPr>
          <a:xfrm>
            <a:off x="8839200" y="2866451"/>
            <a:ext cx="1404730" cy="645375"/>
          </a:xfrm>
          <a:custGeom>
            <a:avLst/>
            <a:gdLst>
              <a:gd name="connsiteX0" fmla="*/ 0 w 1404730"/>
              <a:gd name="connsiteY0" fmla="*/ 22523 h 645375"/>
              <a:gd name="connsiteX1" fmla="*/ 821635 w 1404730"/>
              <a:gd name="connsiteY1" fmla="*/ 75532 h 645375"/>
              <a:gd name="connsiteX2" fmla="*/ 1404730 w 1404730"/>
              <a:gd name="connsiteY2" fmla="*/ 645375 h 645375"/>
            </a:gdLst>
            <a:ahLst/>
            <a:cxnLst>
              <a:cxn ang="0">
                <a:pos x="connsiteX0" y="connsiteY0"/>
              </a:cxn>
              <a:cxn ang="0">
                <a:pos x="connsiteX1" y="connsiteY1"/>
              </a:cxn>
              <a:cxn ang="0">
                <a:pos x="connsiteX2" y="connsiteY2"/>
              </a:cxn>
            </a:cxnLst>
            <a:rect l="l" t="t" r="r" b="b"/>
            <a:pathLst>
              <a:path w="1404730" h="645375">
                <a:moveTo>
                  <a:pt x="0" y="22523"/>
                </a:moveTo>
                <a:cubicBezTo>
                  <a:pt x="293756" y="-2877"/>
                  <a:pt x="587513" y="-28277"/>
                  <a:pt x="821635" y="75532"/>
                </a:cubicBezTo>
                <a:cubicBezTo>
                  <a:pt x="1055757" y="179341"/>
                  <a:pt x="1230243" y="412358"/>
                  <a:pt x="1404730" y="645375"/>
                </a:cubicBezTo>
              </a:path>
            </a:pathLst>
          </a:custGeom>
          <a:noFill/>
          <a:ln w="38100">
            <a:solidFill>
              <a:srgbClr val="304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Forma libre: forma 41">
            <a:extLst>
              <a:ext uri="{FF2B5EF4-FFF2-40B4-BE49-F238E27FC236}">
                <a16:creationId xmlns:a16="http://schemas.microsoft.com/office/drawing/2014/main" id="{C08E2FEF-7917-4BB8-84C8-78C9C9BBDC0C}"/>
              </a:ext>
            </a:extLst>
          </p:cNvPr>
          <p:cNvSpPr/>
          <p:nvPr/>
        </p:nvSpPr>
        <p:spPr>
          <a:xfrm>
            <a:off x="5565913" y="3432313"/>
            <a:ext cx="4081670" cy="539266"/>
          </a:xfrm>
          <a:custGeom>
            <a:avLst/>
            <a:gdLst>
              <a:gd name="connsiteX0" fmla="*/ 0 w 4081670"/>
              <a:gd name="connsiteY0" fmla="*/ 0 h 539266"/>
              <a:gd name="connsiteX1" fmla="*/ 2994991 w 4081670"/>
              <a:gd name="connsiteY1" fmla="*/ 516835 h 539266"/>
              <a:gd name="connsiteX2" fmla="*/ 4081670 w 4081670"/>
              <a:gd name="connsiteY2" fmla="*/ 397565 h 539266"/>
            </a:gdLst>
            <a:ahLst/>
            <a:cxnLst>
              <a:cxn ang="0">
                <a:pos x="connsiteX0" y="connsiteY0"/>
              </a:cxn>
              <a:cxn ang="0">
                <a:pos x="connsiteX1" y="connsiteY1"/>
              </a:cxn>
              <a:cxn ang="0">
                <a:pos x="connsiteX2" y="connsiteY2"/>
              </a:cxn>
            </a:cxnLst>
            <a:rect l="l" t="t" r="r" b="b"/>
            <a:pathLst>
              <a:path w="4081670" h="539266">
                <a:moveTo>
                  <a:pt x="0" y="0"/>
                </a:moveTo>
                <a:cubicBezTo>
                  <a:pt x="1157356" y="225287"/>
                  <a:pt x="2314713" y="450574"/>
                  <a:pt x="2994991" y="516835"/>
                </a:cubicBezTo>
                <a:cubicBezTo>
                  <a:pt x="3675269" y="583096"/>
                  <a:pt x="3878469" y="490330"/>
                  <a:pt x="4081670" y="397565"/>
                </a:cubicBezTo>
              </a:path>
            </a:pathLst>
          </a:cu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Forma libre: forma 43">
            <a:extLst>
              <a:ext uri="{FF2B5EF4-FFF2-40B4-BE49-F238E27FC236}">
                <a16:creationId xmlns:a16="http://schemas.microsoft.com/office/drawing/2014/main" id="{826964C8-0B01-48C8-A566-B7E11DCF92E7}"/>
              </a:ext>
            </a:extLst>
          </p:cNvPr>
          <p:cNvSpPr/>
          <p:nvPr/>
        </p:nvSpPr>
        <p:spPr>
          <a:xfrm>
            <a:off x="11807687" y="4982817"/>
            <a:ext cx="305032" cy="887896"/>
          </a:xfrm>
          <a:custGeom>
            <a:avLst/>
            <a:gdLst>
              <a:gd name="connsiteX0" fmla="*/ 0 w 305032"/>
              <a:gd name="connsiteY0" fmla="*/ 0 h 887896"/>
              <a:gd name="connsiteX1" fmla="*/ 304800 w 305032"/>
              <a:gd name="connsiteY1" fmla="*/ 463826 h 887896"/>
              <a:gd name="connsiteX2" fmla="*/ 39756 w 305032"/>
              <a:gd name="connsiteY2" fmla="*/ 887896 h 887896"/>
            </a:gdLst>
            <a:ahLst/>
            <a:cxnLst>
              <a:cxn ang="0">
                <a:pos x="connsiteX0" y="connsiteY0"/>
              </a:cxn>
              <a:cxn ang="0">
                <a:pos x="connsiteX1" y="connsiteY1"/>
              </a:cxn>
              <a:cxn ang="0">
                <a:pos x="connsiteX2" y="connsiteY2"/>
              </a:cxn>
            </a:cxnLst>
            <a:rect l="l" t="t" r="r" b="b"/>
            <a:pathLst>
              <a:path w="305032" h="887896">
                <a:moveTo>
                  <a:pt x="0" y="0"/>
                </a:moveTo>
                <a:cubicBezTo>
                  <a:pt x="149087" y="157921"/>
                  <a:pt x="298174" y="315843"/>
                  <a:pt x="304800" y="463826"/>
                </a:cubicBezTo>
                <a:cubicBezTo>
                  <a:pt x="311426" y="611809"/>
                  <a:pt x="175591" y="749852"/>
                  <a:pt x="39756" y="887896"/>
                </a:cubicBezTo>
              </a:path>
            </a:pathLst>
          </a:cu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Forma libre: forma 45">
            <a:extLst>
              <a:ext uri="{FF2B5EF4-FFF2-40B4-BE49-F238E27FC236}">
                <a16:creationId xmlns:a16="http://schemas.microsoft.com/office/drawing/2014/main" id="{C5C9E884-2702-4DF6-9D5D-BF3B043F3B15}"/>
              </a:ext>
            </a:extLst>
          </p:cNvPr>
          <p:cNvSpPr/>
          <p:nvPr/>
        </p:nvSpPr>
        <p:spPr>
          <a:xfrm>
            <a:off x="7474226" y="4717774"/>
            <a:ext cx="1391478" cy="225287"/>
          </a:xfrm>
          <a:custGeom>
            <a:avLst/>
            <a:gdLst>
              <a:gd name="connsiteX0" fmla="*/ 1391478 w 1391478"/>
              <a:gd name="connsiteY0" fmla="*/ 225287 h 225287"/>
              <a:gd name="connsiteX1" fmla="*/ 795131 w 1391478"/>
              <a:gd name="connsiteY1" fmla="*/ 39756 h 225287"/>
              <a:gd name="connsiteX2" fmla="*/ 0 w 1391478"/>
              <a:gd name="connsiteY2" fmla="*/ 0 h 225287"/>
            </a:gdLst>
            <a:ahLst/>
            <a:cxnLst>
              <a:cxn ang="0">
                <a:pos x="connsiteX0" y="connsiteY0"/>
              </a:cxn>
              <a:cxn ang="0">
                <a:pos x="connsiteX1" y="connsiteY1"/>
              </a:cxn>
              <a:cxn ang="0">
                <a:pos x="connsiteX2" y="connsiteY2"/>
              </a:cxn>
            </a:cxnLst>
            <a:rect l="l" t="t" r="r" b="b"/>
            <a:pathLst>
              <a:path w="1391478" h="225287">
                <a:moveTo>
                  <a:pt x="1391478" y="225287"/>
                </a:moveTo>
                <a:cubicBezTo>
                  <a:pt x="1209261" y="151295"/>
                  <a:pt x="1027044" y="77304"/>
                  <a:pt x="795131" y="39756"/>
                </a:cubicBezTo>
                <a:cubicBezTo>
                  <a:pt x="563218" y="2208"/>
                  <a:pt x="281609" y="1104"/>
                  <a:pt x="0" y="0"/>
                </a:cubicBezTo>
              </a:path>
            </a:pathLst>
          </a:custGeom>
          <a:noFill/>
          <a:ln w="38100">
            <a:solidFill>
              <a:srgbClr val="96A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Forma libre: forma 46">
            <a:extLst>
              <a:ext uri="{FF2B5EF4-FFF2-40B4-BE49-F238E27FC236}">
                <a16:creationId xmlns:a16="http://schemas.microsoft.com/office/drawing/2014/main" id="{AEAA3AB6-5F82-4863-A6A0-AAF9BBD1A34F}"/>
              </a:ext>
            </a:extLst>
          </p:cNvPr>
          <p:cNvSpPr/>
          <p:nvPr/>
        </p:nvSpPr>
        <p:spPr>
          <a:xfrm>
            <a:off x="7487478" y="4996070"/>
            <a:ext cx="1351722" cy="993913"/>
          </a:xfrm>
          <a:custGeom>
            <a:avLst/>
            <a:gdLst>
              <a:gd name="connsiteX0" fmla="*/ 1351722 w 1351722"/>
              <a:gd name="connsiteY0" fmla="*/ 0 h 993913"/>
              <a:gd name="connsiteX1" fmla="*/ 834887 w 1351722"/>
              <a:gd name="connsiteY1" fmla="*/ 768626 h 993913"/>
              <a:gd name="connsiteX2" fmla="*/ 0 w 1351722"/>
              <a:gd name="connsiteY2" fmla="*/ 993913 h 993913"/>
            </a:gdLst>
            <a:ahLst/>
            <a:cxnLst>
              <a:cxn ang="0">
                <a:pos x="connsiteX0" y="connsiteY0"/>
              </a:cxn>
              <a:cxn ang="0">
                <a:pos x="connsiteX1" y="connsiteY1"/>
              </a:cxn>
              <a:cxn ang="0">
                <a:pos x="connsiteX2" y="connsiteY2"/>
              </a:cxn>
            </a:cxnLst>
            <a:rect l="l" t="t" r="r" b="b"/>
            <a:pathLst>
              <a:path w="1351722" h="993913">
                <a:moveTo>
                  <a:pt x="1351722" y="0"/>
                </a:moveTo>
                <a:cubicBezTo>
                  <a:pt x="1205948" y="301487"/>
                  <a:pt x="1060174" y="602974"/>
                  <a:pt x="834887" y="768626"/>
                </a:cubicBezTo>
                <a:cubicBezTo>
                  <a:pt x="609600" y="934278"/>
                  <a:pt x="304800" y="964095"/>
                  <a:pt x="0" y="993913"/>
                </a:cubicBezTo>
              </a:path>
            </a:pathLst>
          </a:custGeom>
          <a:noFill/>
          <a:ln w="38100">
            <a:solidFill>
              <a:srgbClr val="304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Forma libre: forma 47">
            <a:extLst>
              <a:ext uri="{FF2B5EF4-FFF2-40B4-BE49-F238E27FC236}">
                <a16:creationId xmlns:a16="http://schemas.microsoft.com/office/drawing/2014/main" id="{2CFF60C7-92B0-45C2-92BE-06C9CCE7051B}"/>
              </a:ext>
            </a:extLst>
          </p:cNvPr>
          <p:cNvSpPr/>
          <p:nvPr/>
        </p:nvSpPr>
        <p:spPr>
          <a:xfrm>
            <a:off x="9634330" y="4200939"/>
            <a:ext cx="278296" cy="463826"/>
          </a:xfrm>
          <a:custGeom>
            <a:avLst/>
            <a:gdLst>
              <a:gd name="connsiteX0" fmla="*/ 278296 w 278296"/>
              <a:gd name="connsiteY0" fmla="*/ 0 h 463826"/>
              <a:gd name="connsiteX1" fmla="*/ 106018 w 278296"/>
              <a:gd name="connsiteY1" fmla="*/ 198783 h 463826"/>
              <a:gd name="connsiteX2" fmla="*/ 0 w 278296"/>
              <a:gd name="connsiteY2" fmla="*/ 463826 h 463826"/>
            </a:gdLst>
            <a:ahLst/>
            <a:cxnLst>
              <a:cxn ang="0">
                <a:pos x="connsiteX0" y="connsiteY0"/>
              </a:cxn>
              <a:cxn ang="0">
                <a:pos x="connsiteX1" y="connsiteY1"/>
              </a:cxn>
              <a:cxn ang="0">
                <a:pos x="connsiteX2" y="connsiteY2"/>
              </a:cxn>
            </a:cxnLst>
            <a:rect l="l" t="t" r="r" b="b"/>
            <a:pathLst>
              <a:path w="278296" h="463826">
                <a:moveTo>
                  <a:pt x="278296" y="0"/>
                </a:moveTo>
                <a:cubicBezTo>
                  <a:pt x="215348" y="60739"/>
                  <a:pt x="152401" y="121479"/>
                  <a:pt x="106018" y="198783"/>
                </a:cubicBezTo>
                <a:cubicBezTo>
                  <a:pt x="59635" y="276087"/>
                  <a:pt x="29817" y="369956"/>
                  <a:pt x="0" y="463826"/>
                </a:cubicBezTo>
              </a:path>
            </a:pathLst>
          </a:cu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Forma libre: forma 48">
            <a:extLst>
              <a:ext uri="{FF2B5EF4-FFF2-40B4-BE49-F238E27FC236}">
                <a16:creationId xmlns:a16="http://schemas.microsoft.com/office/drawing/2014/main" id="{8C2C1490-9CCE-41E0-9A60-9032A2B097DD}"/>
              </a:ext>
            </a:extLst>
          </p:cNvPr>
          <p:cNvSpPr/>
          <p:nvPr/>
        </p:nvSpPr>
        <p:spPr>
          <a:xfrm>
            <a:off x="10548730" y="4227443"/>
            <a:ext cx="251792" cy="437322"/>
          </a:xfrm>
          <a:custGeom>
            <a:avLst/>
            <a:gdLst>
              <a:gd name="connsiteX0" fmla="*/ 0 w 251792"/>
              <a:gd name="connsiteY0" fmla="*/ 0 h 437322"/>
              <a:gd name="connsiteX1" fmla="*/ 198783 w 251792"/>
              <a:gd name="connsiteY1" fmla="*/ 238540 h 437322"/>
              <a:gd name="connsiteX2" fmla="*/ 251792 w 251792"/>
              <a:gd name="connsiteY2" fmla="*/ 437322 h 437322"/>
            </a:gdLst>
            <a:ahLst/>
            <a:cxnLst>
              <a:cxn ang="0">
                <a:pos x="connsiteX0" y="connsiteY0"/>
              </a:cxn>
              <a:cxn ang="0">
                <a:pos x="connsiteX1" y="connsiteY1"/>
              </a:cxn>
              <a:cxn ang="0">
                <a:pos x="connsiteX2" y="connsiteY2"/>
              </a:cxn>
            </a:cxnLst>
            <a:rect l="l" t="t" r="r" b="b"/>
            <a:pathLst>
              <a:path w="251792" h="437322">
                <a:moveTo>
                  <a:pt x="0" y="0"/>
                </a:moveTo>
                <a:cubicBezTo>
                  <a:pt x="78409" y="82826"/>
                  <a:pt x="156818" y="165653"/>
                  <a:pt x="198783" y="238540"/>
                </a:cubicBezTo>
                <a:cubicBezTo>
                  <a:pt x="240748" y="311427"/>
                  <a:pt x="246270" y="374374"/>
                  <a:pt x="251792" y="437322"/>
                </a:cubicBezTo>
              </a:path>
            </a:pathLst>
          </a:cu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Forma libre: forma 49">
            <a:extLst>
              <a:ext uri="{FF2B5EF4-FFF2-40B4-BE49-F238E27FC236}">
                <a16:creationId xmlns:a16="http://schemas.microsoft.com/office/drawing/2014/main" id="{5BB8BF02-E39B-48B0-8FF1-68D0CF5EA6D1}"/>
              </a:ext>
            </a:extLst>
          </p:cNvPr>
          <p:cNvSpPr/>
          <p:nvPr/>
        </p:nvSpPr>
        <p:spPr>
          <a:xfrm>
            <a:off x="5141843" y="4691270"/>
            <a:ext cx="1126435" cy="291547"/>
          </a:xfrm>
          <a:custGeom>
            <a:avLst/>
            <a:gdLst>
              <a:gd name="connsiteX0" fmla="*/ 1126435 w 1126435"/>
              <a:gd name="connsiteY0" fmla="*/ 0 h 291547"/>
              <a:gd name="connsiteX1" fmla="*/ 556592 w 1126435"/>
              <a:gd name="connsiteY1" fmla="*/ 198782 h 291547"/>
              <a:gd name="connsiteX2" fmla="*/ 0 w 1126435"/>
              <a:gd name="connsiteY2" fmla="*/ 291547 h 291547"/>
            </a:gdLst>
            <a:ahLst/>
            <a:cxnLst>
              <a:cxn ang="0">
                <a:pos x="connsiteX0" y="connsiteY0"/>
              </a:cxn>
              <a:cxn ang="0">
                <a:pos x="connsiteX1" y="connsiteY1"/>
              </a:cxn>
              <a:cxn ang="0">
                <a:pos x="connsiteX2" y="connsiteY2"/>
              </a:cxn>
            </a:cxnLst>
            <a:rect l="l" t="t" r="r" b="b"/>
            <a:pathLst>
              <a:path w="1126435" h="291547">
                <a:moveTo>
                  <a:pt x="1126435" y="0"/>
                </a:moveTo>
                <a:cubicBezTo>
                  <a:pt x="935383" y="75095"/>
                  <a:pt x="744331" y="150191"/>
                  <a:pt x="556592" y="198782"/>
                </a:cubicBezTo>
                <a:cubicBezTo>
                  <a:pt x="368853" y="247373"/>
                  <a:pt x="184426" y="269460"/>
                  <a:pt x="0" y="291547"/>
                </a:cubicBezTo>
              </a:path>
            </a:pathLst>
          </a:custGeom>
          <a:noFill/>
          <a:ln w="38100">
            <a:solidFill>
              <a:srgbClr val="96A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Forma libre: forma 50">
            <a:extLst>
              <a:ext uri="{FF2B5EF4-FFF2-40B4-BE49-F238E27FC236}">
                <a16:creationId xmlns:a16="http://schemas.microsoft.com/office/drawing/2014/main" id="{E603E446-386E-4354-8BB6-438A84FB3D4A}"/>
              </a:ext>
            </a:extLst>
          </p:cNvPr>
          <p:cNvSpPr/>
          <p:nvPr/>
        </p:nvSpPr>
        <p:spPr>
          <a:xfrm>
            <a:off x="5155096" y="5738191"/>
            <a:ext cx="1126434" cy="257889"/>
          </a:xfrm>
          <a:custGeom>
            <a:avLst/>
            <a:gdLst>
              <a:gd name="connsiteX0" fmla="*/ 1126434 w 1126434"/>
              <a:gd name="connsiteY0" fmla="*/ 0 h 257889"/>
              <a:gd name="connsiteX1" fmla="*/ 516834 w 1126434"/>
              <a:gd name="connsiteY1" fmla="*/ 225287 h 257889"/>
              <a:gd name="connsiteX2" fmla="*/ 0 w 1126434"/>
              <a:gd name="connsiteY2" fmla="*/ 251792 h 257889"/>
            </a:gdLst>
            <a:ahLst/>
            <a:cxnLst>
              <a:cxn ang="0">
                <a:pos x="connsiteX0" y="connsiteY0"/>
              </a:cxn>
              <a:cxn ang="0">
                <a:pos x="connsiteX1" y="connsiteY1"/>
              </a:cxn>
              <a:cxn ang="0">
                <a:pos x="connsiteX2" y="connsiteY2"/>
              </a:cxn>
            </a:cxnLst>
            <a:rect l="l" t="t" r="r" b="b"/>
            <a:pathLst>
              <a:path w="1126434" h="257889">
                <a:moveTo>
                  <a:pt x="1126434" y="0"/>
                </a:moveTo>
                <a:cubicBezTo>
                  <a:pt x="915503" y="91661"/>
                  <a:pt x="704573" y="183322"/>
                  <a:pt x="516834" y="225287"/>
                </a:cubicBezTo>
                <a:cubicBezTo>
                  <a:pt x="329095" y="267252"/>
                  <a:pt x="164547" y="259522"/>
                  <a:pt x="0" y="251792"/>
                </a:cubicBezTo>
              </a:path>
            </a:pathLst>
          </a:custGeom>
          <a:noFill/>
          <a:ln w="38100">
            <a:solidFill>
              <a:srgbClr val="304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CuadroTexto 42">
            <a:extLst>
              <a:ext uri="{FF2B5EF4-FFF2-40B4-BE49-F238E27FC236}">
                <a16:creationId xmlns:a16="http://schemas.microsoft.com/office/drawing/2014/main" id="{4EA7BA5E-23F8-4C09-BC60-88498C223664}"/>
              </a:ext>
            </a:extLst>
          </p:cNvPr>
          <p:cNvSpPr txBox="1"/>
          <p:nvPr/>
        </p:nvSpPr>
        <p:spPr>
          <a:xfrm>
            <a:off x="391884" y="6329978"/>
            <a:ext cx="8189517" cy="461665"/>
          </a:xfrm>
          <a:prstGeom prst="rect">
            <a:avLst/>
          </a:prstGeom>
          <a:noFill/>
        </p:spPr>
        <p:txBody>
          <a:bodyPr wrap="square" rtlCol="0">
            <a:spAutoFit/>
          </a:bodyPr>
          <a:lstStyle/>
          <a:p>
            <a:r>
              <a:rPr lang="es-ES" sz="2400" dirty="0">
                <a:solidFill>
                  <a:schemeClr val="bg1"/>
                </a:solidFill>
                <a:latin typeface="+mj-lt"/>
                <a:cs typeface="Segoe UI" panose="020B0502040204020203" pitchFamily="34" charset="0"/>
              </a:rPr>
              <a:t>Herramienta: esquema general</a:t>
            </a:r>
          </a:p>
        </p:txBody>
      </p:sp>
    </p:spTree>
    <p:extLst>
      <p:ext uri="{BB962C8B-B14F-4D97-AF65-F5344CB8AC3E}">
        <p14:creationId xmlns:p14="http://schemas.microsoft.com/office/powerpoint/2010/main" val="179349467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642</TotalTime>
  <Words>5010</Words>
  <Application>Microsoft Office PowerPoint</Application>
  <PresentationFormat>Panorámica</PresentationFormat>
  <Paragraphs>449</Paragraphs>
  <Slides>21</Slides>
  <Notes>20</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21</vt:i4>
      </vt:variant>
    </vt:vector>
  </HeadingPairs>
  <TitlesOfParts>
    <vt:vector size="27" baseType="lpstr">
      <vt:lpstr>Arial</vt:lpstr>
      <vt:lpstr>Calibri</vt:lpstr>
      <vt:lpstr>Calibri Light</vt:lpstr>
      <vt:lpstr>Lucida Console</vt:lpstr>
      <vt:lpstr>Segoe UI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Samantha López</dc:creator>
  <cp:lastModifiedBy>Samantha López</cp:lastModifiedBy>
  <cp:revision>47</cp:revision>
  <dcterms:created xsi:type="dcterms:W3CDTF">2018-06-11T14:24:15Z</dcterms:created>
  <dcterms:modified xsi:type="dcterms:W3CDTF">2018-06-13T14:02:07Z</dcterms:modified>
</cp:coreProperties>
</file>