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1" r:id="rId3"/>
    <p:sldId id="272" r:id="rId4"/>
    <p:sldId id="273" r:id="rId5"/>
    <p:sldId id="274" r:id="rId6"/>
    <p:sldId id="284" r:id="rId7"/>
    <p:sldId id="285" r:id="rId8"/>
    <p:sldId id="275" r:id="rId9"/>
    <p:sldId id="276" r:id="rId10"/>
    <p:sldId id="277" r:id="rId11"/>
    <p:sldId id="278" r:id="rId12"/>
    <p:sldId id="279" r:id="rId13"/>
    <p:sldId id="286" r:id="rId14"/>
    <p:sldId id="287" r:id="rId15"/>
    <p:sldId id="280" r:id="rId16"/>
    <p:sldId id="281" r:id="rId17"/>
    <p:sldId id="282" r:id="rId18"/>
    <p:sldId id="28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 damos la bienvenida" id="{E75E278A-FF0E-49A4-B170-79828D63BBAD}">
          <p14:sldIdLst>
            <p14:sldId id="256"/>
          </p14:sldIdLst>
        </p14:section>
        <p14:section name="Diseñar, Transformación, Anotar, Trabajar en colaboración, Información" id="{B9B51309-D148-4332-87C2-07BE32FBCA3B}">
          <p14:sldIdLst>
            <p14:sldId id="271"/>
            <p14:sldId id="272"/>
            <p14:sldId id="273"/>
            <p14:sldId id="274"/>
            <p14:sldId id="284"/>
            <p14:sldId id="285"/>
            <p14:sldId id="275"/>
            <p14:sldId id="276"/>
            <p14:sldId id="277"/>
            <p14:sldId id="278"/>
            <p14:sldId id="279"/>
            <p14:sldId id="286"/>
            <p14:sldId id="287"/>
            <p14:sldId id="280"/>
            <p14:sldId id="281"/>
            <p14:sldId id="282"/>
            <p14:sldId id="283"/>
          </p14:sldIdLst>
        </p14:section>
        <p14:section name="Obtener más información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214" autoAdjust="0"/>
  </p:normalViewPr>
  <p:slideViewPr>
    <p:cSldViewPr snapToGrid="0">
      <p:cViewPr varScale="1">
        <p:scale>
          <a:sx n="109" d="100"/>
          <a:sy n="109" d="100"/>
        </p:scale>
        <p:origin x="108" y="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17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841983A-582F-4208-8A91-E9B0997C14F7}" type="datetime1">
              <a:rPr lang="es-ES" smtClean="0"/>
              <a:t>05/06/2018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7DFEF1F-C9E1-4700-A605-C91244FA2371}" type="datetime1">
              <a:rPr lang="es-ES" noProof="0" smtClean="0"/>
              <a:t>05/06/2018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7187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6061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2947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7795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6309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9074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5986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2744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638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9776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770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5487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1309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1298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900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3175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942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1A97882-8C28-45FD-93DE-FDF0DF4E2031}" type="datetime1">
              <a:rPr lang="es-ES" noProof="0" smtClean="0"/>
              <a:t>05/06/2018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2640283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1A97882-8C28-45FD-93DE-FDF0DF4E2031}" type="datetime1">
              <a:rPr lang="es-ES" noProof="0" smtClean="0"/>
              <a:t>05/06/2018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430611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1A97882-8C28-45FD-93DE-FDF0DF4E2031}" type="datetime1">
              <a:rPr lang="es-ES" noProof="0" smtClean="0"/>
              <a:t>05/06/2018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667138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23039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s-ES" sz="1800" noProof="0" dirty="0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Editar los estilos de texto del patrón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Segundo nivel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Tercer nivel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Cuarto nivel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00F688C1-4093-445A-ACFD-68D29C72B492}" type="datetime1">
              <a:rPr lang="es-ES" noProof="0" smtClean="0"/>
              <a:t>05/06/2018</a:t>
            </a:fld>
            <a:endParaRPr lang="es-ES" noProof="0" dirty="0"/>
          </a:p>
        </p:txBody>
      </p:sp>
      <p:sp>
        <p:nvSpPr>
          <p:cNvPr id="7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7139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1A97882-8C28-45FD-93DE-FDF0DF4E2031}" type="datetime1">
              <a:rPr lang="es-ES" noProof="0" smtClean="0"/>
              <a:t>05/06/2018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7005451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1A97882-8C28-45FD-93DE-FDF0DF4E2031}" type="datetime1">
              <a:rPr lang="es-ES" noProof="0" smtClean="0"/>
              <a:t>05/06/2018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191088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1A97882-8C28-45FD-93DE-FDF0DF4E2031}" type="datetime1">
              <a:rPr lang="es-ES" noProof="0" smtClean="0"/>
              <a:t>05/06/2018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1742599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1A97882-8C28-45FD-93DE-FDF0DF4E2031}" type="datetime1">
              <a:rPr lang="es-ES" noProof="0" smtClean="0"/>
              <a:t>05/06/2018</a:t>
            </a:fld>
            <a:endParaRPr lang="es-E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1583498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1A97882-8C28-45FD-93DE-FDF0DF4E2031}" type="datetime1">
              <a:rPr lang="es-ES" noProof="0" smtClean="0"/>
              <a:t>05/06/2018</a:t>
            </a:fld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1398311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1A97882-8C28-45FD-93DE-FDF0DF4E2031}" type="datetime1">
              <a:rPr lang="es-ES" noProof="0" smtClean="0"/>
              <a:t>05/06/2018</a:t>
            </a:fld>
            <a:endParaRPr lang="es-E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986604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1A97882-8C28-45FD-93DE-FDF0DF4E2031}" type="datetime1">
              <a:rPr lang="es-ES" noProof="0" smtClean="0"/>
              <a:t>05/06/2018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444448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1A97882-8C28-45FD-93DE-FDF0DF4E2031}" type="datetime1">
              <a:rPr lang="es-ES" noProof="0" smtClean="0"/>
              <a:t>05/06/2018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2093935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1A97882-8C28-45FD-93DE-FDF0DF4E2031}" type="datetime1">
              <a:rPr lang="es-ES" noProof="0" smtClean="0"/>
              <a:t>05/06/2018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33F6E46-C8C3-4D1D-9CD1-2D52782C8FE3}"/>
              </a:ext>
            </a:extLst>
          </p:cNvPr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s-ES" sz="1800" noProof="0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57EC5C7-7851-4122-AD4A-729F647AA951}"/>
              </a:ext>
            </a:extLst>
          </p:cNvPr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770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evelopers.google.com/maps/?hl=es-419" TargetMode="External"/><Relationship Id="rId13" Type="http://schemas.openxmlformats.org/officeDocument/2006/relationships/hyperlink" Target="https://developer.android.com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developers.google.com/identity/sign-in/android/start-integrating" TargetMode="External"/><Relationship Id="rId12" Type="http://schemas.openxmlformats.org/officeDocument/2006/relationships/hyperlink" Target="http://facebook.github.io/stetho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evelopers.facebook.com/" TargetMode="External"/><Relationship Id="rId11" Type="http://schemas.openxmlformats.org/officeDocument/2006/relationships/hyperlink" Target="http://jakewharton.github.io/butterknife/" TargetMode="External"/><Relationship Id="rId5" Type="http://schemas.openxmlformats.org/officeDocument/2006/relationships/hyperlink" Target="https://docs.google.com/forms/d/e/1FAIpQLSfaUPEpNoon7ro0pkRiBoKTJjTu9asKVu9NAS7bVhbGDNjwUg/viewform" TargetMode="External"/><Relationship Id="rId10" Type="http://schemas.openxmlformats.org/officeDocument/2006/relationships/hyperlink" Target="http://satyan.github.io/sugar/" TargetMode="External"/><Relationship Id="rId4" Type="http://schemas.openxmlformats.org/officeDocument/2006/relationships/hyperlink" Target="https://sites.google.com/site/metodologiareq/capitulo-ii/tecnicas-para-identificar-requisitos-funcionales-y-no-funcionales" TargetMode="External"/><Relationship Id="rId9" Type="http://schemas.openxmlformats.org/officeDocument/2006/relationships/hyperlink" Target="https://github.com/bumptech/glide" TargetMode="External"/><Relationship Id="rId14" Type="http://schemas.openxmlformats.org/officeDocument/2006/relationships/hyperlink" Target="https://stackoverflow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868" y="258474"/>
            <a:ext cx="9944436" cy="1136650"/>
          </a:xfrm>
        </p:spPr>
        <p:txBody>
          <a:bodyPr rtlCol="0" anchor="ctr" anchorCtr="0">
            <a:noAutofit/>
          </a:bodyPr>
          <a:lstStyle/>
          <a:p>
            <a:pPr algn="ctr"/>
            <a:r>
              <a:rPr lang="es-ES_tradnl" sz="2800" dirty="0" smtClean="0">
                <a:latin typeface="Helvetica Neue Medium" charset="0"/>
                <a:ea typeface="Helvetica Neue Medium" charset="0"/>
                <a:cs typeface="Helvetica Neue Medium" charset="0"/>
                <a:sym typeface="Montserrat"/>
              </a:rPr>
              <a:t>Máster </a:t>
            </a:r>
            <a:r>
              <a:rPr lang="es-ES_tradnl" sz="2800" dirty="0">
                <a:latin typeface="Helvetica Neue Medium" charset="0"/>
                <a:ea typeface="Helvetica Neue Medium" charset="0"/>
                <a:cs typeface="Helvetica Neue Medium" charset="0"/>
                <a:sym typeface="Montserrat"/>
              </a:rPr>
              <a:t>Universitario de Desarrollo de aplicaciones para dispositivos móviles</a:t>
            </a:r>
            <a:br>
              <a:rPr lang="es-ES_tradnl" sz="2800" dirty="0">
                <a:latin typeface="Helvetica Neue Medium" charset="0"/>
                <a:ea typeface="Helvetica Neue Medium" charset="0"/>
                <a:cs typeface="Helvetica Neue Medium" charset="0"/>
                <a:sym typeface="Montserrat"/>
              </a:rPr>
            </a:br>
            <a:endParaRPr lang="es-ES" sz="2800" dirty="0">
              <a:latin typeface="+mn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161531" y="5932298"/>
            <a:ext cx="5698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b="1" dirty="0" smtClean="0">
                <a:cs typeface="Arial" pitchFamily="34" charset="0"/>
              </a:rPr>
              <a:t>Nombre </a:t>
            </a:r>
            <a:r>
              <a:rPr lang="es-ES_tradnl" sz="1600" b="1" dirty="0">
                <a:cs typeface="Arial" pitchFamily="34" charset="0"/>
              </a:rPr>
              <a:t>Consultor:  </a:t>
            </a:r>
            <a:r>
              <a:rPr lang="es-ES_tradnl" sz="1600" dirty="0" err="1">
                <a:cs typeface="Arial" pitchFamily="34" charset="0"/>
              </a:rPr>
              <a:t>Eduard</a:t>
            </a:r>
            <a:r>
              <a:rPr lang="es-ES_tradnl" sz="1600" dirty="0">
                <a:cs typeface="Arial" pitchFamily="34" charset="0"/>
              </a:rPr>
              <a:t> Martín Lineros</a:t>
            </a:r>
            <a:endParaRPr lang="es-ES" sz="1600" dirty="0">
              <a:cs typeface="Arial" pitchFamily="34" charset="0"/>
            </a:endParaRPr>
          </a:p>
          <a:p>
            <a:r>
              <a:rPr lang="es-ES_tradnl" sz="1600" b="1" dirty="0">
                <a:cs typeface="Arial" pitchFamily="34" charset="0"/>
              </a:rPr>
              <a:t>Profesor responsable de la asignatura: </a:t>
            </a:r>
            <a:r>
              <a:rPr lang="es-ES_tradnl" sz="1600" dirty="0">
                <a:cs typeface="Arial" pitchFamily="34" charset="0"/>
              </a:rPr>
              <a:t>Carles </a:t>
            </a:r>
            <a:r>
              <a:rPr lang="es-ES_tradnl" sz="1600" dirty="0" err="1">
                <a:cs typeface="Arial" pitchFamily="34" charset="0"/>
              </a:rPr>
              <a:t>Garrigues</a:t>
            </a:r>
            <a:r>
              <a:rPr lang="es-ES_tradnl" sz="1600" dirty="0">
                <a:cs typeface="Arial" pitchFamily="34" charset="0"/>
              </a:rPr>
              <a:t> </a:t>
            </a:r>
            <a:r>
              <a:rPr lang="es-ES_tradnl" sz="1600" dirty="0" err="1">
                <a:cs typeface="Arial" pitchFamily="34" charset="0"/>
              </a:rPr>
              <a:t>Olivella</a:t>
            </a:r>
            <a:endParaRPr lang="es-ES_tradnl" sz="2000" dirty="0">
              <a:cs typeface="Arial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96" y="2397805"/>
            <a:ext cx="3055547" cy="327643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467212" y="2028473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Localizador de eventos en vivo</a:t>
            </a:r>
            <a:endParaRPr lang="es-ES" dirty="0"/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04" y="258474"/>
            <a:ext cx="1728192" cy="126882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55343" y="6055409"/>
            <a:ext cx="3892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ea typeface="Times New Roman" pitchFamily="18" charset="0"/>
                <a:cs typeface="Arial" pitchFamily="34" charset="0"/>
              </a:rPr>
              <a:t>Nombre Estudiante: </a:t>
            </a:r>
            <a:r>
              <a:rPr lang="es-ES_tradnl" sz="1600" dirty="0">
                <a:ea typeface="Times New Roman" pitchFamily="18" charset="0"/>
                <a:cs typeface="Arial" pitchFamily="34" charset="0"/>
              </a:rPr>
              <a:t>Carlos Tarazona </a:t>
            </a:r>
            <a:r>
              <a:rPr lang="es-ES_tradnl" sz="1600" dirty="0" err="1">
                <a:ea typeface="Times New Roman" pitchFamily="18" charset="0"/>
                <a:cs typeface="Arial" pitchFamily="34" charset="0"/>
              </a:rPr>
              <a:t>Tárrega</a:t>
            </a:r>
            <a:endParaRPr lang="es-ES_tradnl" sz="1600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644393" y="1645693"/>
            <a:ext cx="2446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/>
              <a:t>Trabajo Fin de Máster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837602" cy="640080"/>
          </a:xfrm>
        </p:spPr>
        <p:txBody>
          <a:bodyPr rtlCol="0">
            <a:noAutofit/>
          </a:bodyPr>
          <a:lstStyle/>
          <a:p>
            <a:pPr rtl="0"/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3. Diseño. Modelo de casos de uso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109" y="40185"/>
            <a:ext cx="1069249" cy="1146544"/>
          </a:xfrm>
          <a:prstGeom prst="rect">
            <a:avLst/>
          </a:prstGeom>
        </p:spPr>
      </p:pic>
      <p:pic>
        <p:nvPicPr>
          <p:cNvPr id="4" name="Imagen 3" descr="onthestage Use Case diagra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405" y="1248813"/>
            <a:ext cx="6108210" cy="5301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76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837602" cy="640080"/>
          </a:xfrm>
        </p:spPr>
        <p:txBody>
          <a:bodyPr rtlCol="0">
            <a:noAutofit/>
          </a:bodyPr>
          <a:lstStyle/>
          <a:p>
            <a:pPr rtl="0"/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3. Diseño. Diagrama de clases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109" y="40185"/>
            <a:ext cx="1069249" cy="1146544"/>
          </a:xfrm>
          <a:prstGeom prst="rect">
            <a:avLst/>
          </a:prstGeom>
        </p:spPr>
      </p:pic>
      <p:pic>
        <p:nvPicPr>
          <p:cNvPr id="4" name="Imagen 3" descr="onthestage Class diagra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9" y="1354195"/>
            <a:ext cx="11014971" cy="4988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67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837602" cy="640080"/>
          </a:xfrm>
        </p:spPr>
        <p:txBody>
          <a:bodyPr rtlCol="0">
            <a:noAutofit/>
          </a:bodyPr>
          <a:lstStyle/>
          <a:p>
            <a:pPr rtl="0"/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 Arquitectura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109" y="40185"/>
            <a:ext cx="1069249" cy="1146544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580099" y="1179925"/>
            <a:ext cx="7150360" cy="5141798"/>
            <a:chOff x="0" y="0"/>
            <a:chExt cx="6209747" cy="4531028"/>
          </a:xfrm>
        </p:grpSpPr>
        <p:grpSp>
          <p:nvGrpSpPr>
            <p:cNvPr id="6" name="Grupo 5"/>
            <p:cNvGrpSpPr/>
            <p:nvPr/>
          </p:nvGrpSpPr>
          <p:grpSpPr>
            <a:xfrm>
              <a:off x="0" y="0"/>
              <a:ext cx="6209747" cy="4531028"/>
              <a:chOff x="0" y="0"/>
              <a:chExt cx="6209747" cy="4531028"/>
            </a:xfrm>
          </p:grpSpPr>
          <p:pic>
            <p:nvPicPr>
              <p:cNvPr id="14" name="Imagen 13" descr="Resultado de imagen de slim framework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1168" y="2067339"/>
                <a:ext cx="1297305" cy="5511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Imagen 14" descr="Resultado de imagen de restful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467" y="0"/>
                <a:ext cx="5796280" cy="255016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6" name="Grupo 15"/>
              <p:cNvGrpSpPr/>
              <p:nvPr/>
            </p:nvGrpSpPr>
            <p:grpSpPr>
              <a:xfrm>
                <a:off x="4572000" y="3220278"/>
                <a:ext cx="1108710" cy="961749"/>
                <a:chOff x="0" y="0"/>
                <a:chExt cx="1108710" cy="961749"/>
              </a:xfrm>
            </p:grpSpPr>
            <p:pic>
              <p:nvPicPr>
                <p:cNvPr id="22" name="Imagen 21" descr="Resultado de imagen de Base de datos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104900" cy="8280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" name="Imagen 22" descr="Resultado de imagen de mariadb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89614"/>
                  <a:ext cx="1108710" cy="57213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" name="Grupo 16"/>
              <p:cNvGrpSpPr/>
              <p:nvPr/>
            </p:nvGrpSpPr>
            <p:grpSpPr>
              <a:xfrm>
                <a:off x="0" y="3101008"/>
                <a:ext cx="2941954" cy="1430020"/>
                <a:chOff x="0" y="0"/>
                <a:chExt cx="3953179" cy="2519680"/>
              </a:xfrm>
            </p:grpSpPr>
            <p:pic>
              <p:nvPicPr>
                <p:cNvPr id="20" name="Imagen 19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2368550" cy="2519680"/>
                </a:xfrm>
                <a:prstGeom prst="rect">
                  <a:avLst/>
                </a:prstGeom>
              </p:spPr>
            </p:pic>
            <p:pic>
              <p:nvPicPr>
                <p:cNvPr id="21" name="Imagen 20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69489" y="0"/>
                  <a:ext cx="1583690" cy="2519680"/>
                </a:xfrm>
                <a:prstGeom prst="rect">
                  <a:avLst/>
                </a:prstGeom>
              </p:spPr>
            </p:pic>
          </p:grpSp>
          <p:pic>
            <p:nvPicPr>
              <p:cNvPr id="18" name="Imagen 17" descr="Resultado de imagen de android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9916" y="2186608"/>
                <a:ext cx="716915" cy="7550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Imagen 18" descr="Resultado de imagen de web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415" y="2234316"/>
                <a:ext cx="818515" cy="6553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" name="Flecha abajo 6"/>
            <p:cNvSpPr/>
            <p:nvPr/>
          </p:nvSpPr>
          <p:spPr>
            <a:xfrm>
              <a:off x="771896" y="2066306"/>
              <a:ext cx="190005" cy="3078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9" name="Flecha abajo 8"/>
            <p:cNvSpPr/>
            <p:nvPr/>
          </p:nvSpPr>
          <p:spPr>
            <a:xfrm>
              <a:off x="1324099" y="2078182"/>
              <a:ext cx="190005" cy="3078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10" name="Flecha abajo 9"/>
            <p:cNvSpPr/>
            <p:nvPr/>
          </p:nvSpPr>
          <p:spPr>
            <a:xfrm rot="19500479">
              <a:off x="777834" y="2790701"/>
              <a:ext cx="190005" cy="3078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11" name="Flecha abajo 10"/>
            <p:cNvSpPr/>
            <p:nvPr/>
          </p:nvSpPr>
          <p:spPr>
            <a:xfrm rot="2292970">
              <a:off x="1240972" y="2790701"/>
              <a:ext cx="190005" cy="3078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12" name="Flecha izquierda y derecha 11"/>
            <p:cNvSpPr/>
            <p:nvPr/>
          </p:nvSpPr>
          <p:spPr>
            <a:xfrm>
              <a:off x="3004457" y="2761013"/>
              <a:ext cx="1258785" cy="51063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13" name="Flecha izquierda y derecha 12"/>
            <p:cNvSpPr/>
            <p:nvPr/>
          </p:nvSpPr>
          <p:spPr>
            <a:xfrm rot="5400000">
              <a:off x="4892634" y="2844140"/>
              <a:ext cx="480893" cy="15443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02876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837602" cy="640080"/>
          </a:xfrm>
        </p:spPr>
        <p:txBody>
          <a:bodyPr rtlCol="0">
            <a:noAutofit/>
          </a:bodyPr>
          <a:lstStyle/>
          <a:p>
            <a:pPr rtl="0"/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 Implementación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109" y="40185"/>
            <a:ext cx="1069249" cy="114654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31" y="1862063"/>
            <a:ext cx="2520169" cy="417851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207" y="1800355"/>
            <a:ext cx="2604157" cy="430193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147539" y="2043577"/>
            <a:ext cx="2584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16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ToolBar</a:t>
            </a:r>
            <a:r>
              <a:rPr lang="es-E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con </a:t>
            </a:r>
            <a:r>
              <a:rPr lang="es-ES" sz="16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Drawer</a:t>
            </a:r>
            <a:endParaRPr lang="es-E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147539" y="2378752"/>
            <a:ext cx="2584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16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Fragment</a:t>
            </a:r>
            <a:r>
              <a:rPr lang="es-E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que hace de slider desplazando las imágenes mediante un </a:t>
            </a:r>
            <a:r>
              <a:rPr lang="es-ES" sz="16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runnable</a:t>
            </a:r>
            <a:endParaRPr lang="es-E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200400" y="4119660"/>
            <a:ext cx="2584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16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Fragment</a:t>
            </a:r>
            <a:r>
              <a:rPr lang="es-E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que hace de slider desplazando las imágenes mediante un </a:t>
            </a:r>
            <a:r>
              <a:rPr lang="es-ES" sz="16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runnable</a:t>
            </a:r>
            <a:endParaRPr lang="es-E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200400" y="3622833"/>
            <a:ext cx="2584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16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Button</a:t>
            </a:r>
            <a:r>
              <a:rPr lang="es-E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es-E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173970" y="5355151"/>
            <a:ext cx="2584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16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Bottom</a:t>
            </a:r>
            <a:r>
              <a:rPr lang="es-ES" sz="16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NavigationView</a:t>
            </a:r>
            <a:r>
              <a:rPr lang="es-E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es-E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891847" y="1967377"/>
            <a:ext cx="2584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16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ToolBar</a:t>
            </a:r>
            <a:r>
              <a:rPr lang="es-E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con </a:t>
            </a:r>
            <a:r>
              <a:rPr lang="es-ES" sz="16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Drawer</a:t>
            </a:r>
            <a:endParaRPr lang="es-E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891847" y="2305931"/>
            <a:ext cx="2584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16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Tablayout</a:t>
            </a:r>
            <a:r>
              <a:rPr lang="es-E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y </a:t>
            </a:r>
            <a:r>
              <a:rPr lang="es-ES" sz="16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ViewPager</a:t>
            </a:r>
            <a:r>
              <a:rPr lang="es-E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Que c</a:t>
            </a:r>
            <a:r>
              <a:rPr lang="es-E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argan los fragmentos internos del cuerpo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806855" y="4119660"/>
            <a:ext cx="2584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Dos </a:t>
            </a:r>
            <a:r>
              <a:rPr lang="es-ES" sz="16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RecyclerView</a:t>
            </a:r>
            <a:r>
              <a:rPr lang="es-ES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 sus </a:t>
            </a:r>
            <a:r>
              <a:rPr lang="es-ES" sz="16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CardView</a:t>
            </a:r>
            <a:r>
              <a:rPr lang="es-ES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y </a:t>
            </a:r>
            <a:r>
              <a:rPr lang="es-ES" sz="16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Adapters</a:t>
            </a:r>
            <a:r>
              <a:rPr lang="es-E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correspondientes.</a:t>
            </a:r>
            <a:endParaRPr lang="es-E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8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837602" cy="640080"/>
          </a:xfrm>
        </p:spPr>
        <p:txBody>
          <a:bodyPr rtlCol="0">
            <a:noAutofit/>
          </a:bodyPr>
          <a:lstStyle/>
          <a:p>
            <a:pPr rtl="0"/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Demostración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109" y="40185"/>
            <a:ext cx="1069249" cy="114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2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837602" cy="640080"/>
          </a:xfrm>
        </p:spPr>
        <p:txBody>
          <a:bodyPr rtlCol="0">
            <a:noAutofit/>
          </a:bodyPr>
          <a:lstStyle/>
          <a:p>
            <a:pPr rtl="0"/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7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Conclusiones. Líneas futuras.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109" y="40185"/>
            <a:ext cx="1069249" cy="114654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626523" y="1441163"/>
            <a:ext cx="91467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Acceso a usuarios de tipo artista, para que creen sus propios perfiles con sus fotos</a:t>
            </a:r>
            <a:endParaRPr lang="es-E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Acceso a usuarios de tipo local, para que creen sus propios perfiles con sus fotos</a:t>
            </a:r>
            <a:endParaRPr lang="es-E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Creación modificación y eliminación de eventos por parte de los artistas y de los locales.</a:t>
            </a:r>
            <a:endParaRPr lang="es-E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Realizar un chat de comunicación directa entre artistas y locales.</a:t>
            </a:r>
            <a:endParaRPr lang="es-E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Permitir a los usuarios realizar valoraciones tanto de los locales como de los artistas.</a:t>
            </a:r>
            <a:endParaRPr lang="es-E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Realizar la aplicación web para vista desde de escritorio</a:t>
            </a:r>
            <a:endParaRPr lang="es-E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Realizar la aplicación para sistemas móviles IOS de Apple</a:t>
            </a:r>
            <a:endParaRPr lang="es-E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Realizar acceso a la aplicación a través de cuenta de Instagram</a:t>
            </a:r>
            <a:endParaRPr lang="es-E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55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837602" cy="640080"/>
          </a:xfrm>
        </p:spPr>
        <p:txBody>
          <a:bodyPr rtlCol="0">
            <a:noAutofit/>
          </a:bodyPr>
          <a:lstStyle/>
          <a:p>
            <a:pPr rtl="0"/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7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Conclusión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109" y="40185"/>
            <a:ext cx="1069249" cy="114654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60582" y="1927531"/>
            <a:ext cx="101415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Seguimiento de la planificación casi 100%</a:t>
            </a:r>
          </a:p>
          <a:p>
            <a:pPr marL="285750" indent="-285750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Objetivos han sido alcanzados</a:t>
            </a:r>
          </a:p>
          <a:p>
            <a:pPr marL="285750" indent="-285750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Requisitos funcionales y de usabilidad conseguidos a falta de alguna funcionalidad.</a:t>
            </a:r>
          </a:p>
          <a:p>
            <a:pPr marL="285750" indent="-285750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Desarrollar una aplicación de cierta envergadura 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 Cierta complejidad</a:t>
            </a:r>
            <a:endParaRPr lang="es-E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s-E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7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837602" cy="640080"/>
          </a:xfrm>
        </p:spPr>
        <p:txBody>
          <a:bodyPr rtlCol="0">
            <a:noAutofit/>
          </a:bodyPr>
          <a:lstStyle/>
          <a:p>
            <a:pPr rtl="0"/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7. Bibliografía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109" y="40185"/>
            <a:ext cx="1069249" cy="114654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60582" y="1529966"/>
            <a:ext cx="101415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charset="2"/>
              <a:buChar char="Ø"/>
            </a:pPr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Gestión de requerimientos: </a:t>
            </a:r>
            <a:r>
              <a:rPr lang="ca-ES" sz="2000" u="sng" dirty="0">
                <a:solidFill>
                  <a:schemeClr val="accent3">
                    <a:lumMod val="75000"/>
                  </a:schemeClr>
                </a:solidFill>
                <a:hlinkClick r:id="rId4"/>
              </a:rPr>
              <a:t>https://sites.google.com/site/metodologiareq/capitulo-ii/tecnicas-para-identificar-requisitos-funcionales-y-no-funcionales</a:t>
            </a:r>
            <a:r>
              <a:rPr lang="ca-ES" sz="2000" dirty="0">
                <a:solidFill>
                  <a:schemeClr val="accent3">
                    <a:lumMod val="75000"/>
                  </a:schemeClr>
                </a:solidFill>
              </a:rPr>
              <a:t>  		10-03-2018</a:t>
            </a:r>
            <a:endParaRPr lang="es-ES_tradnl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>
              <a:buFont typeface="Wingdings" charset="2"/>
              <a:buChar char="Ø"/>
            </a:pPr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Encuesta 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propio </a:t>
            </a:r>
            <a:r>
              <a:rPr lang="ca-ES" sz="2000" u="sng" dirty="0" smtClean="0">
                <a:solidFill>
                  <a:schemeClr val="accent3">
                    <a:lumMod val="75000"/>
                  </a:schemeClr>
                </a:solidFill>
                <a:hlinkClick r:id="rId5"/>
              </a:rPr>
              <a:t>https</a:t>
            </a:r>
            <a:r>
              <a:rPr lang="ca-ES" sz="2000" u="sng" dirty="0">
                <a:solidFill>
                  <a:schemeClr val="accent3">
                    <a:lumMod val="75000"/>
                  </a:schemeClr>
                </a:solidFill>
                <a:hlinkClick r:id="rId5"/>
              </a:rPr>
              <a:t>://docs.google.com/forms/d/e/1FAIpQLSfaUPEpNoon7ro0pkRiBoKTJjTu9asKVu9NAS7bVhbGDNjwUg/viewform</a:t>
            </a:r>
            <a:r>
              <a:rPr lang="ca-E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ca-E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>
              <a:buFont typeface="Wingdings" charset="2"/>
              <a:buChar char="Ø"/>
            </a:pPr>
            <a:r>
              <a:rPr lang="ca-ES" sz="2000" dirty="0" err="1" smtClean="0">
                <a:solidFill>
                  <a:schemeClr val="accent3">
                    <a:lumMod val="75000"/>
                  </a:schemeClr>
                </a:solidFill>
              </a:rPr>
              <a:t>Login</a:t>
            </a:r>
            <a:r>
              <a:rPr lang="ca-E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a-ES" sz="2000" dirty="0" err="1" smtClean="0">
                <a:solidFill>
                  <a:schemeClr val="accent3">
                    <a:lumMod val="75000"/>
                  </a:schemeClr>
                </a:solidFill>
              </a:rPr>
              <a:t>Facebook</a:t>
            </a:r>
            <a:r>
              <a:rPr lang="es-ES_tradnl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_tradnl" sz="2000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  <a:r>
              <a:rPr lang="es-ES" sz="2000" u="sng" dirty="0" smtClean="0">
                <a:solidFill>
                  <a:schemeClr val="accent3">
                    <a:lumMod val="75000"/>
                  </a:schemeClr>
                </a:solidFill>
                <a:hlinkClick r:id="rId6"/>
              </a:rPr>
              <a:t>https</a:t>
            </a:r>
            <a:r>
              <a:rPr lang="es-ES" sz="2000" u="sng" dirty="0">
                <a:solidFill>
                  <a:schemeClr val="accent3">
                    <a:lumMod val="75000"/>
                  </a:schemeClr>
                </a:solidFill>
                <a:hlinkClick r:id="rId6"/>
              </a:rPr>
              <a:t>://developers.facebook.com</a:t>
            </a:r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s-E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>
              <a:buFont typeface="Wingdings" charset="2"/>
              <a:buChar char="Ø"/>
            </a:pPr>
            <a:r>
              <a:rPr lang="ca-ES" sz="2000" dirty="0" err="1" smtClean="0">
                <a:solidFill>
                  <a:schemeClr val="accent3">
                    <a:lumMod val="75000"/>
                  </a:schemeClr>
                </a:solidFill>
              </a:rPr>
              <a:t>Login</a:t>
            </a:r>
            <a:r>
              <a:rPr lang="ca-E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a-ES" sz="2000" dirty="0" err="1" smtClean="0">
                <a:solidFill>
                  <a:schemeClr val="accent3">
                    <a:lumMod val="75000"/>
                  </a:schemeClr>
                </a:solidFill>
              </a:rPr>
              <a:t>Google</a:t>
            </a:r>
            <a:r>
              <a:rPr lang="es-ES_tradnl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a-ES" sz="2000" u="sng" dirty="0" smtClean="0">
                <a:solidFill>
                  <a:schemeClr val="accent3">
                    <a:lumMod val="75000"/>
                  </a:schemeClr>
                </a:solidFill>
                <a:hlinkClick r:id="rId7"/>
              </a:rPr>
              <a:t>https</a:t>
            </a:r>
            <a:r>
              <a:rPr lang="ca-ES" sz="2000" u="sng" dirty="0">
                <a:solidFill>
                  <a:schemeClr val="accent3">
                    <a:lumMod val="75000"/>
                  </a:schemeClr>
                </a:solidFill>
                <a:hlinkClick r:id="rId7"/>
              </a:rPr>
              <a:t>://</a:t>
            </a:r>
            <a:r>
              <a:rPr lang="ca-ES" sz="2000" u="sng" dirty="0" smtClean="0">
                <a:solidFill>
                  <a:schemeClr val="accent3">
                    <a:lumMod val="75000"/>
                  </a:schemeClr>
                </a:solidFill>
                <a:hlinkClick r:id="rId7"/>
              </a:rPr>
              <a:t>developers.google.com/identity/sign-in/android/start-integrating</a:t>
            </a:r>
            <a:endParaRPr lang="es-ES_tradnl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>
              <a:buFont typeface="Wingdings" charset="2"/>
              <a:buChar char="Ø"/>
            </a:pPr>
            <a:r>
              <a:rPr lang="ca-ES" sz="2000" dirty="0" err="1">
                <a:solidFill>
                  <a:schemeClr val="accent3">
                    <a:lumMod val="75000"/>
                  </a:schemeClr>
                </a:solidFill>
              </a:rPr>
              <a:t>Maps</a:t>
            </a:r>
            <a:r>
              <a:rPr lang="ca-E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a-ES" sz="2000" dirty="0" err="1" smtClean="0">
                <a:solidFill>
                  <a:schemeClr val="accent3">
                    <a:lumMod val="75000"/>
                  </a:schemeClr>
                </a:solidFill>
              </a:rPr>
              <a:t>Google</a:t>
            </a:r>
            <a:r>
              <a:rPr lang="es-ES_tradnl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a-ES" sz="2000" u="sng" dirty="0" smtClean="0">
                <a:solidFill>
                  <a:schemeClr val="accent3">
                    <a:lumMod val="75000"/>
                  </a:schemeClr>
                </a:solidFill>
                <a:hlinkClick r:id="rId8"/>
              </a:rPr>
              <a:t>https</a:t>
            </a:r>
            <a:r>
              <a:rPr lang="ca-ES" sz="2000" u="sng" dirty="0">
                <a:solidFill>
                  <a:schemeClr val="accent3">
                    <a:lumMod val="75000"/>
                  </a:schemeClr>
                </a:solidFill>
                <a:hlinkClick r:id="rId8"/>
              </a:rPr>
              <a:t>://developers.google.com/maps/?</a:t>
            </a:r>
            <a:r>
              <a:rPr lang="ca-ES" sz="2000" u="sng" dirty="0" smtClean="0">
                <a:solidFill>
                  <a:schemeClr val="accent3">
                    <a:lumMod val="75000"/>
                  </a:schemeClr>
                </a:solidFill>
                <a:hlinkClick r:id="rId8"/>
              </a:rPr>
              <a:t>hl=es-419</a:t>
            </a:r>
            <a:endParaRPr lang="es-ES_tradnl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>
              <a:buFont typeface="Wingdings" charset="2"/>
              <a:buChar char="Ø"/>
            </a:pPr>
            <a:r>
              <a:rPr lang="ca-ES" sz="2000" dirty="0" err="1">
                <a:solidFill>
                  <a:schemeClr val="accent3">
                    <a:lumMod val="75000"/>
                  </a:schemeClr>
                </a:solidFill>
              </a:rPr>
              <a:t>Gestión</a:t>
            </a:r>
            <a:r>
              <a:rPr lang="ca-ES" sz="2000" dirty="0">
                <a:solidFill>
                  <a:schemeClr val="accent3">
                    <a:lumMod val="75000"/>
                  </a:schemeClr>
                </a:solidFill>
              </a:rPr>
              <a:t> de </a:t>
            </a:r>
            <a:r>
              <a:rPr lang="ca-ES" sz="2000" dirty="0" err="1">
                <a:solidFill>
                  <a:schemeClr val="accent3">
                    <a:lumMod val="75000"/>
                  </a:schemeClr>
                </a:solidFill>
              </a:rPr>
              <a:t>imágenes</a:t>
            </a:r>
            <a:r>
              <a:rPr lang="ca-ES" sz="2000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ca-ES" sz="2000" dirty="0" smtClean="0">
                <a:solidFill>
                  <a:schemeClr val="accent3">
                    <a:lumMod val="75000"/>
                  </a:schemeClr>
                </a:solidFill>
              </a:rPr>
              <a:t>Glide</a:t>
            </a:r>
            <a:r>
              <a:rPr lang="es-ES_tradnl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a-ES" sz="2000" u="sng" dirty="0" smtClean="0">
                <a:solidFill>
                  <a:schemeClr val="accent3">
                    <a:lumMod val="75000"/>
                  </a:schemeClr>
                </a:solidFill>
                <a:hlinkClick r:id="rId9"/>
              </a:rPr>
              <a:t>https</a:t>
            </a:r>
            <a:r>
              <a:rPr lang="ca-ES" sz="2000" u="sng" dirty="0">
                <a:solidFill>
                  <a:schemeClr val="accent3">
                    <a:lumMod val="75000"/>
                  </a:schemeClr>
                </a:solidFill>
                <a:hlinkClick r:id="rId9"/>
              </a:rPr>
              <a:t>://</a:t>
            </a:r>
            <a:r>
              <a:rPr lang="ca-ES" sz="2000" u="sng" dirty="0" smtClean="0">
                <a:solidFill>
                  <a:schemeClr val="accent3">
                    <a:lumMod val="75000"/>
                  </a:schemeClr>
                </a:solidFill>
                <a:hlinkClick r:id="rId9"/>
              </a:rPr>
              <a:t>github.com/bumptech/glide</a:t>
            </a:r>
            <a:endParaRPr lang="es-ES_tradnl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>
              <a:buFont typeface="Wingdings" charset="2"/>
              <a:buChar char="Ø"/>
            </a:pPr>
            <a:r>
              <a:rPr lang="ca-ES" sz="2000" dirty="0">
                <a:solidFill>
                  <a:schemeClr val="accent3">
                    <a:lumMod val="75000"/>
                  </a:schemeClr>
                </a:solidFill>
              </a:rPr>
              <a:t>Base de </a:t>
            </a:r>
            <a:r>
              <a:rPr lang="ca-ES" sz="2000" dirty="0" err="1">
                <a:solidFill>
                  <a:schemeClr val="accent3">
                    <a:lumMod val="75000"/>
                  </a:schemeClr>
                </a:solidFill>
              </a:rPr>
              <a:t>datos</a:t>
            </a:r>
            <a:r>
              <a:rPr lang="ca-E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a-ES" sz="2000" dirty="0" err="1">
                <a:solidFill>
                  <a:schemeClr val="accent3">
                    <a:lumMod val="75000"/>
                  </a:schemeClr>
                </a:solidFill>
              </a:rPr>
              <a:t>SQLite</a:t>
            </a:r>
            <a:r>
              <a:rPr lang="ca-ES" sz="2000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ca-ES" sz="2000" dirty="0" err="1" smtClean="0">
                <a:solidFill>
                  <a:schemeClr val="accent3">
                    <a:lumMod val="75000"/>
                  </a:schemeClr>
                </a:solidFill>
              </a:rPr>
              <a:t>SugarOrm</a:t>
            </a:r>
            <a:r>
              <a:rPr lang="es-ES_tradnl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a-ES" sz="2000" u="sng" dirty="0" smtClean="0">
                <a:solidFill>
                  <a:schemeClr val="accent3">
                    <a:lumMod val="75000"/>
                  </a:schemeClr>
                </a:solidFill>
                <a:hlinkClick r:id="rId10"/>
              </a:rPr>
              <a:t>http</a:t>
            </a:r>
            <a:r>
              <a:rPr lang="ca-ES" sz="2000" u="sng" dirty="0">
                <a:solidFill>
                  <a:schemeClr val="accent3">
                    <a:lumMod val="75000"/>
                  </a:schemeClr>
                </a:solidFill>
                <a:hlinkClick r:id="rId10"/>
              </a:rPr>
              <a:t>://satyan.github.io/sugar</a:t>
            </a:r>
            <a:r>
              <a:rPr lang="ca-ES" sz="2000" u="sng" dirty="0" smtClean="0">
                <a:solidFill>
                  <a:schemeClr val="accent3">
                    <a:lumMod val="75000"/>
                  </a:schemeClr>
                </a:solidFill>
                <a:hlinkClick r:id="rId10"/>
              </a:rPr>
              <a:t>/</a:t>
            </a:r>
            <a:endParaRPr lang="es-ES_tradnl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>
              <a:buFont typeface="Wingdings" charset="2"/>
              <a:buChar char="Ø"/>
            </a:pPr>
            <a:r>
              <a:rPr lang="ca-ES" sz="2000" dirty="0" err="1">
                <a:solidFill>
                  <a:schemeClr val="accent3">
                    <a:lumMod val="75000"/>
                  </a:schemeClr>
                </a:solidFill>
              </a:rPr>
              <a:t>Inyección</a:t>
            </a:r>
            <a:r>
              <a:rPr lang="ca-ES" sz="2000" dirty="0">
                <a:solidFill>
                  <a:schemeClr val="accent3">
                    <a:lumMod val="75000"/>
                  </a:schemeClr>
                </a:solidFill>
              </a:rPr>
              <a:t> de dependències. </a:t>
            </a:r>
            <a:r>
              <a:rPr lang="ca-ES" sz="2000" dirty="0" err="1" smtClean="0">
                <a:solidFill>
                  <a:schemeClr val="accent3">
                    <a:lumMod val="75000"/>
                  </a:schemeClr>
                </a:solidFill>
              </a:rPr>
              <a:t>ButterKnife</a:t>
            </a:r>
            <a:r>
              <a:rPr lang="es-ES_tradnl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a-ES" sz="2000" u="sng" dirty="0" smtClean="0">
                <a:solidFill>
                  <a:schemeClr val="accent3">
                    <a:lumMod val="75000"/>
                  </a:schemeClr>
                </a:solidFill>
                <a:hlinkClick r:id="rId11"/>
              </a:rPr>
              <a:t>http</a:t>
            </a:r>
            <a:r>
              <a:rPr lang="ca-ES" sz="2000" u="sng" dirty="0">
                <a:solidFill>
                  <a:schemeClr val="accent3">
                    <a:lumMod val="75000"/>
                  </a:schemeClr>
                </a:solidFill>
                <a:hlinkClick r:id="rId11"/>
              </a:rPr>
              <a:t>://jakewharton.github.io/butterknife/</a:t>
            </a:r>
            <a:r>
              <a:rPr lang="ca-E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ca-E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ca-ES" sz="2000" dirty="0" err="1" smtClean="0">
                <a:solidFill>
                  <a:schemeClr val="accent3">
                    <a:lumMod val="75000"/>
                  </a:schemeClr>
                </a:solidFill>
              </a:rPr>
              <a:t>Stetho</a:t>
            </a:r>
            <a:r>
              <a:rPr lang="ca-ES" sz="2000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ca-ES" sz="2000" dirty="0" err="1">
                <a:solidFill>
                  <a:schemeClr val="accent3">
                    <a:lumMod val="75000"/>
                  </a:schemeClr>
                </a:solidFill>
              </a:rPr>
              <a:t>Comprobar</a:t>
            </a:r>
            <a:r>
              <a:rPr lang="ca-ES" sz="2000" dirty="0">
                <a:solidFill>
                  <a:schemeClr val="accent3">
                    <a:lumMod val="75000"/>
                  </a:schemeClr>
                </a:solidFill>
              </a:rPr>
              <a:t> bases de </a:t>
            </a:r>
            <a:r>
              <a:rPr lang="ca-ES" sz="2000" dirty="0" err="1">
                <a:solidFill>
                  <a:schemeClr val="accent3">
                    <a:lumMod val="75000"/>
                  </a:schemeClr>
                </a:solidFill>
              </a:rPr>
              <a:t>datos</a:t>
            </a:r>
            <a:r>
              <a:rPr lang="ca-ES" sz="2000" dirty="0">
                <a:solidFill>
                  <a:schemeClr val="accent3">
                    <a:lumMod val="75000"/>
                  </a:schemeClr>
                </a:solidFill>
              </a:rPr>
              <a:t> en </a:t>
            </a:r>
            <a:r>
              <a:rPr lang="ca-ES" sz="2000" dirty="0" err="1" smtClean="0">
                <a:solidFill>
                  <a:schemeClr val="accent3">
                    <a:lumMod val="75000"/>
                  </a:schemeClr>
                </a:solidFill>
              </a:rPr>
              <a:t>desarrollo</a:t>
            </a:r>
            <a:r>
              <a:rPr lang="es-ES_tradnl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a-ES" sz="2000" u="sng" dirty="0" smtClean="0">
                <a:solidFill>
                  <a:schemeClr val="accent3">
                    <a:lumMod val="75000"/>
                  </a:schemeClr>
                </a:solidFill>
                <a:hlinkClick r:id="rId12"/>
              </a:rPr>
              <a:t>http</a:t>
            </a:r>
            <a:r>
              <a:rPr lang="ca-ES" sz="2000" u="sng" dirty="0">
                <a:solidFill>
                  <a:schemeClr val="accent3">
                    <a:lumMod val="75000"/>
                  </a:schemeClr>
                </a:solidFill>
                <a:hlinkClick r:id="rId12"/>
              </a:rPr>
              <a:t>://facebook.github.io/stetho</a:t>
            </a:r>
            <a:r>
              <a:rPr lang="ca-ES" sz="2000" u="sng" dirty="0" smtClean="0">
                <a:solidFill>
                  <a:schemeClr val="accent3">
                    <a:lumMod val="75000"/>
                  </a:schemeClr>
                </a:solidFill>
                <a:hlinkClick r:id="rId12"/>
              </a:rPr>
              <a:t>/</a:t>
            </a:r>
            <a:endParaRPr lang="es-ES_tradnl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>
              <a:buFont typeface="Wingdings" charset="2"/>
              <a:buChar char="Ø"/>
            </a:pPr>
            <a:r>
              <a:rPr lang="ca-ES" sz="2000" dirty="0">
                <a:solidFill>
                  <a:schemeClr val="accent3">
                    <a:lumMod val="75000"/>
                  </a:schemeClr>
                </a:solidFill>
              </a:rPr>
              <a:t>Api </a:t>
            </a:r>
            <a:r>
              <a:rPr lang="ca-ES" sz="2000" dirty="0" err="1">
                <a:solidFill>
                  <a:schemeClr val="accent3">
                    <a:lumMod val="75000"/>
                  </a:schemeClr>
                </a:solidFill>
              </a:rPr>
              <a:t>desarrollo</a:t>
            </a:r>
            <a:r>
              <a:rPr lang="ca-E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a-ES" sz="2000" dirty="0" err="1">
                <a:solidFill>
                  <a:schemeClr val="accent3">
                    <a:lumMod val="75000"/>
                  </a:schemeClr>
                </a:solidFill>
              </a:rPr>
              <a:t>Android</a:t>
            </a:r>
            <a:r>
              <a:rPr lang="ca-ES" sz="2000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ca-ES" sz="2000" dirty="0" err="1">
                <a:solidFill>
                  <a:schemeClr val="accent3">
                    <a:lumMod val="75000"/>
                  </a:schemeClr>
                </a:solidFill>
              </a:rPr>
              <a:t>ViewPager</a:t>
            </a:r>
            <a:r>
              <a:rPr lang="ca-ES" sz="20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a-ES" sz="2000" dirty="0" err="1">
                <a:solidFill>
                  <a:schemeClr val="accent3">
                    <a:lumMod val="75000"/>
                  </a:schemeClr>
                </a:solidFill>
              </a:rPr>
              <a:t>PagerAdapter</a:t>
            </a:r>
            <a:r>
              <a:rPr lang="ca-ES" sz="20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a-ES" sz="2000" dirty="0" err="1">
                <a:solidFill>
                  <a:schemeClr val="accent3">
                    <a:lumMod val="75000"/>
                  </a:schemeClr>
                </a:solidFill>
              </a:rPr>
              <a:t>RecyclerView</a:t>
            </a:r>
            <a:r>
              <a:rPr lang="ca-ES" sz="2000" dirty="0">
                <a:solidFill>
                  <a:schemeClr val="accent3">
                    <a:lumMod val="75000"/>
                  </a:schemeClr>
                </a:solidFill>
              </a:rPr>
              <a:t>, Fragments, </a:t>
            </a:r>
            <a:r>
              <a:rPr lang="ca-ES" sz="2000" dirty="0" err="1">
                <a:solidFill>
                  <a:schemeClr val="accent3">
                    <a:lumMod val="75000"/>
                  </a:schemeClr>
                </a:solidFill>
              </a:rPr>
              <a:t>FragmentManager</a:t>
            </a:r>
            <a:r>
              <a:rPr lang="ca-ES" sz="20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a-ES" sz="2000" dirty="0" err="1">
                <a:solidFill>
                  <a:schemeClr val="accent3">
                    <a:lumMod val="75000"/>
                  </a:schemeClr>
                </a:solidFill>
              </a:rPr>
              <a:t>Tareas</a:t>
            </a:r>
            <a:r>
              <a:rPr lang="ca-E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a-ES" sz="2000" dirty="0" err="1">
                <a:solidFill>
                  <a:schemeClr val="accent3">
                    <a:lumMod val="75000"/>
                  </a:schemeClr>
                </a:solidFill>
              </a:rPr>
              <a:t>Asincronas</a:t>
            </a:r>
            <a:r>
              <a:rPr lang="ca-ES" sz="2000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ca-ES" sz="2000" dirty="0" err="1" smtClean="0">
                <a:solidFill>
                  <a:schemeClr val="accent3">
                    <a:lumMod val="75000"/>
                  </a:schemeClr>
                </a:solidFill>
              </a:rPr>
              <a:t>AsyncTask</a:t>
            </a:r>
            <a:r>
              <a:rPr lang="ca-ES" sz="2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r>
              <a:rPr lang="es-ES_tradnl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a-ES" sz="2000" u="sng" dirty="0" smtClean="0">
                <a:solidFill>
                  <a:schemeClr val="accent3">
                    <a:lumMod val="75000"/>
                  </a:schemeClr>
                </a:solidFill>
                <a:hlinkClick r:id="rId13"/>
              </a:rPr>
              <a:t>https</a:t>
            </a:r>
            <a:r>
              <a:rPr lang="ca-ES" sz="2000" u="sng" dirty="0">
                <a:solidFill>
                  <a:schemeClr val="accent3">
                    <a:lumMod val="75000"/>
                  </a:schemeClr>
                </a:solidFill>
                <a:hlinkClick r:id="rId13"/>
              </a:rPr>
              <a:t>://developer.android.com</a:t>
            </a:r>
            <a:r>
              <a:rPr lang="ca-E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a-ES" sz="2000" u="sng" dirty="0" smtClean="0">
                <a:solidFill>
                  <a:schemeClr val="accent3">
                    <a:lumMod val="75000"/>
                  </a:schemeClr>
                </a:solidFill>
                <a:hlinkClick r:id="rId14"/>
              </a:rPr>
              <a:t>https</a:t>
            </a:r>
            <a:r>
              <a:rPr lang="ca-ES" sz="2000" u="sng" dirty="0">
                <a:solidFill>
                  <a:schemeClr val="accent3">
                    <a:lumMod val="75000"/>
                  </a:schemeClr>
                </a:solidFill>
                <a:hlinkClick r:id="rId14"/>
              </a:rPr>
              <a:t>://stackoverflow.com/</a:t>
            </a:r>
            <a:r>
              <a:rPr lang="ca-E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s-ES_tradnl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Ø"/>
            </a:pPr>
            <a:endParaRPr lang="es-E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Ø"/>
            </a:pP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7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837602" cy="640080"/>
          </a:xfrm>
        </p:spPr>
        <p:txBody>
          <a:bodyPr rtlCol="0">
            <a:noAutofit/>
          </a:bodyPr>
          <a:lstStyle/>
          <a:p>
            <a:pPr rtl="0"/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Fin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109" y="40185"/>
            <a:ext cx="1069249" cy="114654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339571" y="2164079"/>
            <a:ext cx="7573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¡</a:t>
            </a:r>
            <a:r>
              <a:rPr lang="es-ES" sz="4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GRACIAS POR SU ATENCIÓN!</a:t>
            </a:r>
            <a:endParaRPr lang="es-ES" sz="4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Resultado de imagen de ques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64" y="3707100"/>
            <a:ext cx="28575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1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837602" cy="640080"/>
          </a:xfrm>
        </p:spPr>
        <p:txBody>
          <a:bodyPr rtlCol="0">
            <a:noAutofit/>
          </a:bodyPr>
          <a:lstStyle/>
          <a:p>
            <a:pPr rtl="0"/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Contenido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021232" y="2297457"/>
            <a:ext cx="2436028" cy="461665"/>
            <a:chOff x="3021232" y="2297457"/>
            <a:chExt cx="2436028" cy="461665"/>
          </a:xfrm>
        </p:grpSpPr>
        <p:grpSp>
          <p:nvGrpSpPr>
            <p:cNvPr id="4" name="Grupo 3" descr="Círculo pequeño con el número 1 en su interior para indicar que se encuentra en el paso 1"/>
            <p:cNvGrpSpPr/>
            <p:nvPr/>
          </p:nvGrpSpPr>
          <p:grpSpPr bwMode="blackWhite">
            <a:xfrm>
              <a:off x="3021232" y="2327334"/>
              <a:ext cx="558179" cy="409838"/>
              <a:chOff x="6953426" y="711274"/>
              <a:chExt cx="558179" cy="409838"/>
            </a:xfrm>
          </p:grpSpPr>
          <p:sp>
            <p:nvSpPr>
              <p:cNvPr id="5" name="Elipse 4" descr="Círculo pequeño"/>
              <p:cNvSpPr/>
              <p:nvPr/>
            </p:nvSpPr>
            <p:spPr bwMode="blackWhite">
              <a:xfrm>
                <a:off x="7025069" y="711274"/>
                <a:ext cx="409838" cy="409838"/>
              </a:xfrm>
              <a:prstGeom prst="ellipse">
                <a:avLst/>
              </a:prstGeom>
              <a:solidFill>
                <a:srgbClr val="D24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dirty="0"/>
              </a:p>
            </p:txBody>
          </p:sp>
          <p:sp>
            <p:nvSpPr>
              <p:cNvPr id="6" name="Cuadro de texto 19" descr="Número 1"/>
              <p:cNvSpPr txBox="1">
                <a:spLocks noChangeAspect="1"/>
              </p:cNvSpPr>
              <p:nvPr/>
            </p:nvSpPr>
            <p:spPr bwMode="blackWhite">
              <a:xfrm>
                <a:off x="6953426" y="727564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s-ES" dirty="0">
                    <a:solidFill>
                      <a:schemeClr val="bg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1</a:t>
                </a:r>
              </a:p>
            </p:txBody>
          </p:sp>
        </p:grpSp>
        <p:sp>
          <p:nvSpPr>
            <p:cNvPr id="2" name="CuadroTexto 1"/>
            <p:cNvSpPr txBox="1"/>
            <p:nvPr/>
          </p:nvSpPr>
          <p:spPr>
            <a:xfrm>
              <a:off x="3691840" y="2297457"/>
              <a:ext cx="1765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smtClean="0">
                  <a:solidFill>
                    <a:schemeClr val="bg2">
                      <a:lumMod val="75000"/>
                    </a:schemeClr>
                  </a:solidFill>
                </a:rPr>
                <a:t>Introducción</a:t>
              </a:r>
              <a:endParaRPr lang="es-ES" sz="24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3021232" y="3034469"/>
            <a:ext cx="2405002" cy="461665"/>
            <a:chOff x="3021232" y="3034469"/>
            <a:chExt cx="2405002" cy="461665"/>
          </a:xfrm>
        </p:grpSpPr>
        <p:grpSp>
          <p:nvGrpSpPr>
            <p:cNvPr id="12" name="Grupo 11" descr="Círculo pequeño con el número 1 en su interior para indicar que se encuentra en el paso 1"/>
            <p:cNvGrpSpPr/>
            <p:nvPr/>
          </p:nvGrpSpPr>
          <p:grpSpPr bwMode="blackWhite">
            <a:xfrm>
              <a:off x="3021232" y="3064346"/>
              <a:ext cx="558179" cy="409838"/>
              <a:chOff x="6953426" y="711274"/>
              <a:chExt cx="558179" cy="409838"/>
            </a:xfrm>
          </p:grpSpPr>
          <p:sp>
            <p:nvSpPr>
              <p:cNvPr id="13" name="Elipse 12" descr="Círculo pequeño"/>
              <p:cNvSpPr/>
              <p:nvPr/>
            </p:nvSpPr>
            <p:spPr bwMode="blackWhite">
              <a:xfrm>
                <a:off x="7025069" y="711274"/>
                <a:ext cx="409838" cy="409838"/>
              </a:xfrm>
              <a:prstGeom prst="ellipse">
                <a:avLst/>
              </a:prstGeom>
              <a:solidFill>
                <a:srgbClr val="D24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dirty="0"/>
              </a:p>
            </p:txBody>
          </p:sp>
          <p:sp>
            <p:nvSpPr>
              <p:cNvPr id="14" name="Cuadro de texto 19" descr="Número 1"/>
              <p:cNvSpPr txBox="1">
                <a:spLocks noChangeAspect="1"/>
              </p:cNvSpPr>
              <p:nvPr/>
            </p:nvSpPr>
            <p:spPr bwMode="blackWhite">
              <a:xfrm>
                <a:off x="6953426" y="727564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s-ES" dirty="0" smtClean="0">
                    <a:solidFill>
                      <a:schemeClr val="bg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2</a:t>
                </a:r>
                <a:endParaRPr lang="es-E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p:grpSp>
        <p:sp>
          <p:nvSpPr>
            <p:cNvPr id="24" name="CuadroTexto 23"/>
            <p:cNvSpPr txBox="1"/>
            <p:nvPr/>
          </p:nvSpPr>
          <p:spPr>
            <a:xfrm>
              <a:off x="3668380" y="3034469"/>
              <a:ext cx="17578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smtClean="0">
                  <a:solidFill>
                    <a:schemeClr val="bg2">
                      <a:lumMod val="75000"/>
                    </a:schemeClr>
                  </a:solidFill>
                </a:rPr>
                <a:t>Planificación</a:t>
              </a:r>
              <a:endParaRPr lang="es-ES" sz="24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2989509" y="4503185"/>
            <a:ext cx="2421646" cy="461665"/>
            <a:chOff x="6469663" y="2321861"/>
            <a:chExt cx="2421646" cy="461665"/>
          </a:xfrm>
        </p:grpSpPr>
        <p:grpSp>
          <p:nvGrpSpPr>
            <p:cNvPr id="18" name="Grupo 17" descr="Círculo pequeño con el número 1 en su interior para indicar que se encuentra en el paso 1"/>
            <p:cNvGrpSpPr/>
            <p:nvPr/>
          </p:nvGrpSpPr>
          <p:grpSpPr bwMode="blackWhite">
            <a:xfrm>
              <a:off x="6469663" y="2346640"/>
              <a:ext cx="558179" cy="409838"/>
              <a:chOff x="6953426" y="711274"/>
              <a:chExt cx="558179" cy="409838"/>
            </a:xfrm>
          </p:grpSpPr>
          <p:sp>
            <p:nvSpPr>
              <p:cNvPr id="19" name="Elipse 18" descr="Círculo pequeño"/>
              <p:cNvSpPr/>
              <p:nvPr/>
            </p:nvSpPr>
            <p:spPr bwMode="blackWhite">
              <a:xfrm>
                <a:off x="7025069" y="711274"/>
                <a:ext cx="409838" cy="409838"/>
              </a:xfrm>
              <a:prstGeom prst="ellipse">
                <a:avLst/>
              </a:prstGeom>
              <a:solidFill>
                <a:srgbClr val="D24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dirty="0"/>
              </a:p>
            </p:txBody>
          </p:sp>
          <p:sp>
            <p:nvSpPr>
              <p:cNvPr id="20" name="Cuadro de texto 19" descr="Número 1"/>
              <p:cNvSpPr txBox="1">
                <a:spLocks noChangeAspect="1"/>
              </p:cNvSpPr>
              <p:nvPr/>
            </p:nvSpPr>
            <p:spPr bwMode="blackWhite">
              <a:xfrm>
                <a:off x="6953426" y="727564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s-ES" dirty="0" smtClean="0">
                    <a:solidFill>
                      <a:schemeClr val="bg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4</a:t>
                </a:r>
                <a:endParaRPr lang="es-E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p:grpSp>
        <p:sp>
          <p:nvSpPr>
            <p:cNvPr id="25" name="CuadroTexto 24"/>
            <p:cNvSpPr txBox="1"/>
            <p:nvPr/>
          </p:nvSpPr>
          <p:spPr>
            <a:xfrm>
              <a:off x="7135123" y="2321861"/>
              <a:ext cx="17561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smtClean="0">
                  <a:solidFill>
                    <a:schemeClr val="bg2">
                      <a:lumMod val="75000"/>
                    </a:schemeClr>
                  </a:solidFill>
                </a:rPr>
                <a:t>Arquitectura</a:t>
              </a:r>
              <a:endParaRPr lang="es-ES" sz="24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3018704" y="3811987"/>
            <a:ext cx="1702765" cy="461665"/>
            <a:chOff x="3018704" y="3811987"/>
            <a:chExt cx="1702765" cy="461665"/>
          </a:xfrm>
        </p:grpSpPr>
        <p:grpSp>
          <p:nvGrpSpPr>
            <p:cNvPr id="9" name="Grupo 8" descr="Círculo pequeño con el número 1 en su interior para indicar que se encuentra en el paso 1"/>
            <p:cNvGrpSpPr/>
            <p:nvPr/>
          </p:nvGrpSpPr>
          <p:grpSpPr bwMode="blackWhite">
            <a:xfrm>
              <a:off x="3018704" y="3841864"/>
              <a:ext cx="558179" cy="409838"/>
              <a:chOff x="6953426" y="711274"/>
              <a:chExt cx="558179" cy="409838"/>
            </a:xfrm>
          </p:grpSpPr>
          <p:sp>
            <p:nvSpPr>
              <p:cNvPr id="10" name="Elipse 9" descr="Círculo pequeño"/>
              <p:cNvSpPr/>
              <p:nvPr/>
            </p:nvSpPr>
            <p:spPr bwMode="blackWhite">
              <a:xfrm>
                <a:off x="7025069" y="711274"/>
                <a:ext cx="409838" cy="409838"/>
              </a:xfrm>
              <a:prstGeom prst="ellipse">
                <a:avLst/>
              </a:prstGeom>
              <a:solidFill>
                <a:srgbClr val="D24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dirty="0"/>
              </a:p>
            </p:txBody>
          </p:sp>
          <p:sp>
            <p:nvSpPr>
              <p:cNvPr id="11" name="Cuadro de texto 19" descr="Número 1"/>
              <p:cNvSpPr txBox="1">
                <a:spLocks noChangeAspect="1"/>
              </p:cNvSpPr>
              <p:nvPr/>
            </p:nvSpPr>
            <p:spPr bwMode="blackWhite">
              <a:xfrm>
                <a:off x="6953426" y="727564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s-ES" dirty="0" smtClean="0">
                    <a:solidFill>
                      <a:schemeClr val="bg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3</a:t>
                </a:r>
                <a:endParaRPr lang="es-E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p:grpSp>
        <p:sp>
          <p:nvSpPr>
            <p:cNvPr id="26" name="CuadroTexto 25"/>
            <p:cNvSpPr txBox="1"/>
            <p:nvPr/>
          </p:nvSpPr>
          <p:spPr>
            <a:xfrm>
              <a:off x="3679196" y="3811987"/>
              <a:ext cx="10422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smtClean="0">
                  <a:solidFill>
                    <a:schemeClr val="bg2">
                      <a:lumMod val="75000"/>
                    </a:schemeClr>
                  </a:solidFill>
                </a:rPr>
                <a:t>Diseño</a:t>
              </a:r>
              <a:endParaRPr lang="es-ES" sz="24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6323643" y="2327334"/>
            <a:ext cx="2897491" cy="461665"/>
            <a:chOff x="6469663" y="3046577"/>
            <a:chExt cx="2897491" cy="461665"/>
          </a:xfrm>
        </p:grpSpPr>
        <p:grpSp>
          <p:nvGrpSpPr>
            <p:cNvPr id="15" name="Grupo 14" descr="Círculo pequeño con el número 1 en su interior para indicar que se encuentra en el paso 1"/>
            <p:cNvGrpSpPr/>
            <p:nvPr/>
          </p:nvGrpSpPr>
          <p:grpSpPr bwMode="blackWhite">
            <a:xfrm>
              <a:off x="6469663" y="3076454"/>
              <a:ext cx="558179" cy="409838"/>
              <a:chOff x="6953426" y="711274"/>
              <a:chExt cx="558179" cy="409838"/>
            </a:xfrm>
          </p:grpSpPr>
          <p:sp>
            <p:nvSpPr>
              <p:cNvPr id="16" name="Elipse 15" descr="Círculo pequeño"/>
              <p:cNvSpPr/>
              <p:nvPr/>
            </p:nvSpPr>
            <p:spPr bwMode="blackWhite">
              <a:xfrm>
                <a:off x="7025069" y="711274"/>
                <a:ext cx="409838" cy="409838"/>
              </a:xfrm>
              <a:prstGeom prst="ellipse">
                <a:avLst/>
              </a:prstGeom>
              <a:solidFill>
                <a:srgbClr val="D24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dirty="0"/>
              </a:p>
            </p:txBody>
          </p:sp>
          <p:sp>
            <p:nvSpPr>
              <p:cNvPr id="17" name="Cuadro de texto 19" descr="Número 1"/>
              <p:cNvSpPr txBox="1">
                <a:spLocks noChangeAspect="1"/>
              </p:cNvSpPr>
              <p:nvPr/>
            </p:nvSpPr>
            <p:spPr bwMode="blackWhite">
              <a:xfrm>
                <a:off x="6953426" y="727564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s-ES" dirty="0" smtClean="0">
                    <a:solidFill>
                      <a:schemeClr val="bg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5</a:t>
                </a:r>
                <a:endParaRPr lang="es-E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p:grpSp>
        <p:sp>
          <p:nvSpPr>
            <p:cNvPr id="27" name="CuadroTexto 26"/>
            <p:cNvSpPr txBox="1"/>
            <p:nvPr/>
          </p:nvSpPr>
          <p:spPr>
            <a:xfrm>
              <a:off x="7145327" y="3046577"/>
              <a:ext cx="2221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smtClean="0">
                  <a:solidFill>
                    <a:schemeClr val="bg2">
                      <a:lumMod val="75000"/>
                    </a:schemeClr>
                  </a:solidFill>
                </a:rPr>
                <a:t>Implementación</a:t>
              </a:r>
              <a:endParaRPr lang="es-ES" sz="24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6323643" y="3012519"/>
            <a:ext cx="2597611" cy="461665"/>
            <a:chOff x="6474718" y="3771293"/>
            <a:chExt cx="2597611" cy="461665"/>
          </a:xfrm>
        </p:grpSpPr>
        <p:grpSp>
          <p:nvGrpSpPr>
            <p:cNvPr id="21" name="Grupo 20" descr="Círculo pequeño con el número 1 en su interior para indicar que se encuentra en el paso 1"/>
            <p:cNvGrpSpPr/>
            <p:nvPr/>
          </p:nvGrpSpPr>
          <p:grpSpPr bwMode="blackWhite">
            <a:xfrm>
              <a:off x="6474718" y="3820664"/>
              <a:ext cx="558179" cy="409838"/>
              <a:chOff x="6953426" y="711274"/>
              <a:chExt cx="558179" cy="409838"/>
            </a:xfrm>
          </p:grpSpPr>
          <p:sp>
            <p:nvSpPr>
              <p:cNvPr id="22" name="Elipse 21" descr="Círculo pequeño"/>
              <p:cNvSpPr/>
              <p:nvPr/>
            </p:nvSpPr>
            <p:spPr bwMode="blackWhite">
              <a:xfrm>
                <a:off x="7025069" y="711274"/>
                <a:ext cx="409838" cy="409838"/>
              </a:xfrm>
              <a:prstGeom prst="ellipse">
                <a:avLst/>
              </a:prstGeom>
              <a:solidFill>
                <a:srgbClr val="D24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dirty="0"/>
              </a:p>
            </p:txBody>
          </p:sp>
          <p:sp>
            <p:nvSpPr>
              <p:cNvPr id="23" name="Cuadro de texto 19" descr="Número 1"/>
              <p:cNvSpPr txBox="1">
                <a:spLocks noChangeAspect="1"/>
              </p:cNvSpPr>
              <p:nvPr/>
            </p:nvSpPr>
            <p:spPr bwMode="blackWhite">
              <a:xfrm>
                <a:off x="6953426" y="727564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s-ES" dirty="0" smtClean="0">
                    <a:solidFill>
                      <a:schemeClr val="bg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6</a:t>
                </a:r>
                <a:endParaRPr lang="es-E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p:grpSp>
        <p:sp>
          <p:nvSpPr>
            <p:cNvPr id="28" name="CuadroTexto 27"/>
            <p:cNvSpPr txBox="1"/>
            <p:nvPr/>
          </p:nvSpPr>
          <p:spPr>
            <a:xfrm>
              <a:off x="7145327" y="3771293"/>
              <a:ext cx="19270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smtClean="0">
                  <a:solidFill>
                    <a:schemeClr val="bg2">
                      <a:lumMod val="75000"/>
                    </a:schemeClr>
                  </a:solidFill>
                </a:rPr>
                <a:t>Demostración</a:t>
              </a:r>
              <a:endParaRPr lang="es-ES" sz="24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6323643" y="3756859"/>
            <a:ext cx="2493544" cy="461665"/>
            <a:chOff x="4537512" y="4849313"/>
            <a:chExt cx="2493544" cy="461665"/>
          </a:xfrm>
        </p:grpSpPr>
        <p:grpSp>
          <p:nvGrpSpPr>
            <p:cNvPr id="29" name="Grupo 28" descr="Círculo pequeño con el número 1 en su interior para indicar que se encuentra en el paso 1"/>
            <p:cNvGrpSpPr/>
            <p:nvPr/>
          </p:nvGrpSpPr>
          <p:grpSpPr bwMode="blackWhite">
            <a:xfrm>
              <a:off x="4537512" y="4898684"/>
              <a:ext cx="558179" cy="409838"/>
              <a:chOff x="6953426" y="711274"/>
              <a:chExt cx="558179" cy="409838"/>
            </a:xfrm>
          </p:grpSpPr>
          <p:sp>
            <p:nvSpPr>
              <p:cNvPr id="30" name="Elipse 29" descr="Círculo pequeño"/>
              <p:cNvSpPr/>
              <p:nvPr/>
            </p:nvSpPr>
            <p:spPr bwMode="blackWhite">
              <a:xfrm>
                <a:off x="7025069" y="711274"/>
                <a:ext cx="409838" cy="409838"/>
              </a:xfrm>
              <a:prstGeom prst="ellipse">
                <a:avLst/>
              </a:prstGeom>
              <a:solidFill>
                <a:srgbClr val="D24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dirty="0"/>
              </a:p>
            </p:txBody>
          </p:sp>
          <p:sp>
            <p:nvSpPr>
              <p:cNvPr id="31" name="Cuadro de texto 19" descr="Número 1"/>
              <p:cNvSpPr txBox="1">
                <a:spLocks noChangeAspect="1"/>
              </p:cNvSpPr>
              <p:nvPr/>
            </p:nvSpPr>
            <p:spPr bwMode="blackWhite">
              <a:xfrm>
                <a:off x="6953426" y="727564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s-ES" dirty="0" smtClean="0">
                    <a:solidFill>
                      <a:schemeClr val="bg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7</a:t>
                </a:r>
                <a:endParaRPr lang="es-E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p:grpSp>
        <p:sp>
          <p:nvSpPr>
            <p:cNvPr id="32" name="CuadroTexto 31"/>
            <p:cNvSpPr txBox="1"/>
            <p:nvPr/>
          </p:nvSpPr>
          <p:spPr>
            <a:xfrm>
              <a:off x="5208121" y="4849313"/>
              <a:ext cx="18229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smtClean="0">
                  <a:solidFill>
                    <a:schemeClr val="bg2">
                      <a:lumMod val="75000"/>
                    </a:schemeClr>
                  </a:solidFill>
                </a:rPr>
                <a:t>Conclusiones</a:t>
              </a:r>
              <a:endParaRPr lang="es-ES" sz="24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109" y="40185"/>
            <a:ext cx="1069249" cy="1146544"/>
          </a:xfrm>
          <a:prstGeom prst="rect">
            <a:avLst/>
          </a:prstGeom>
        </p:spPr>
      </p:pic>
      <p:grpSp>
        <p:nvGrpSpPr>
          <p:cNvPr id="40" name="Grupo 39"/>
          <p:cNvGrpSpPr/>
          <p:nvPr/>
        </p:nvGrpSpPr>
        <p:grpSpPr>
          <a:xfrm>
            <a:off x="6323643" y="4436383"/>
            <a:ext cx="2261044" cy="461665"/>
            <a:chOff x="4537512" y="4849313"/>
            <a:chExt cx="2261044" cy="461665"/>
          </a:xfrm>
        </p:grpSpPr>
        <p:grpSp>
          <p:nvGrpSpPr>
            <p:cNvPr id="41" name="Grupo 40" descr="Círculo pequeño con el número 1 en su interior para indicar que se encuentra en el paso 1"/>
            <p:cNvGrpSpPr/>
            <p:nvPr/>
          </p:nvGrpSpPr>
          <p:grpSpPr bwMode="blackWhite">
            <a:xfrm>
              <a:off x="4537512" y="4898684"/>
              <a:ext cx="558179" cy="409838"/>
              <a:chOff x="6953426" y="711274"/>
              <a:chExt cx="558179" cy="409838"/>
            </a:xfrm>
          </p:grpSpPr>
          <p:sp>
            <p:nvSpPr>
              <p:cNvPr id="43" name="Elipse 42" descr="Círculo pequeño"/>
              <p:cNvSpPr/>
              <p:nvPr/>
            </p:nvSpPr>
            <p:spPr bwMode="blackWhite">
              <a:xfrm>
                <a:off x="7025069" y="711274"/>
                <a:ext cx="409838" cy="409838"/>
              </a:xfrm>
              <a:prstGeom prst="ellipse">
                <a:avLst/>
              </a:prstGeom>
              <a:solidFill>
                <a:srgbClr val="D24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dirty="0"/>
              </a:p>
            </p:txBody>
          </p:sp>
          <p:sp>
            <p:nvSpPr>
              <p:cNvPr id="44" name="Cuadro de texto 19" descr="Número 1"/>
              <p:cNvSpPr txBox="1">
                <a:spLocks noChangeAspect="1"/>
              </p:cNvSpPr>
              <p:nvPr/>
            </p:nvSpPr>
            <p:spPr bwMode="blackWhite">
              <a:xfrm>
                <a:off x="6953426" y="727564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s-ES" dirty="0">
                    <a:solidFill>
                      <a:schemeClr val="bg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8</a:t>
                </a:r>
              </a:p>
            </p:txBody>
          </p:sp>
        </p:grpSp>
        <p:sp>
          <p:nvSpPr>
            <p:cNvPr id="42" name="CuadroTexto 41"/>
            <p:cNvSpPr txBox="1"/>
            <p:nvPr/>
          </p:nvSpPr>
          <p:spPr>
            <a:xfrm>
              <a:off x="5208121" y="4849313"/>
              <a:ext cx="15904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smtClean="0">
                  <a:solidFill>
                    <a:schemeClr val="bg2">
                      <a:lumMod val="75000"/>
                    </a:schemeClr>
                  </a:solidFill>
                </a:rPr>
                <a:t>Bibliografía</a:t>
              </a:r>
              <a:endParaRPr lang="es-ES" sz="24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remove" nodeType="click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6" dur="10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" presetClass="emph" presetSubtype="0" fill="remove" nodeType="click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6" presetClass="emph" presetSubtype="0" fill="remove" nodeType="click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14" dur="100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6" presetClass="emph" presetSubtype="0" fill="remove" nodeType="click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18" dur="10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6" presetClass="emph" presetSubtype="0" fill="remove" nodeType="click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22" dur="100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6" presetClass="emph" presetSubtype="0" fill="remove" nodeType="click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26" dur="1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" presetClass="emph" presetSubtype="0" fill="remove" nodeType="click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30" dur="1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6" presetClass="emph" presetSubtype="0" fill="remove" nodeType="click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34" dur="10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remove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0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" presetClass="emph" presetSubtype="0" fill="remove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6" presetClass="emph" presetSubtype="0" fill="remove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00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6" presetClass="emph" presetSubtype="0" fill="remove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0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6" presetClass="emph" presetSubtype="0" fill="remove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6" presetClass="emph" presetSubtype="0" fill="remove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" presetClass="emph" presetSubtype="0" fill="remove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1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6" presetClass="emph" presetSubtype="0" fill="remove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0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837602" cy="640080"/>
          </a:xfrm>
        </p:spPr>
        <p:txBody>
          <a:bodyPr rtlCol="0">
            <a:noAutofit/>
          </a:bodyPr>
          <a:lstStyle/>
          <a:p>
            <a:pPr rtl="0"/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1. Introducción. Contextualización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109" y="40185"/>
            <a:ext cx="1069249" cy="114654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60582" y="1927531"/>
            <a:ext cx="1014152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Actualmente en Mallorca  hay muchos grupos, o artistas desconocidos.</a:t>
            </a:r>
          </a:p>
          <a:p>
            <a:pPr marL="285750" indent="-285750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Mala publicitación de los eventos para estos artistas.</a:t>
            </a:r>
          </a:p>
          <a:p>
            <a:pPr marL="285750" indent="-285750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Espectáculo en vivo es una de la principales fuentes de ocio.</a:t>
            </a:r>
          </a:p>
          <a:p>
            <a:pPr marL="285750" indent="-285750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Desconocimiento de la gente hace que no asista a los eventos.</a:t>
            </a:r>
          </a:p>
          <a:p>
            <a:pPr marL="285750" indent="-285750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Actualmente no hay ninguna App que cubra esta oferta, sólo hay una revista en formato papel y </a:t>
            </a:r>
            <a:r>
              <a:rPr lang="es-ES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pdf</a:t>
            </a:r>
            <a:r>
              <a:rPr lang="es-E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s-E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9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837602" cy="640080"/>
          </a:xfrm>
        </p:spPr>
        <p:txBody>
          <a:bodyPr rtlCol="0">
            <a:noAutofit/>
          </a:bodyPr>
          <a:lstStyle/>
          <a:p>
            <a:pPr rtl="0"/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1. Introducción. Objetivos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109" y="40185"/>
            <a:ext cx="1069249" cy="114654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60582" y="1927531"/>
            <a:ext cx="101415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Usar y consolidar los conocimientos adquiridos a lo largo del máster para realizar una aplicación propia.</a:t>
            </a:r>
          </a:p>
          <a:p>
            <a:pPr marL="285750" indent="-285750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Mejorar la funcionalidad de aplicaciones similares existentes para otras provincias.</a:t>
            </a:r>
          </a:p>
          <a:p>
            <a:pPr marL="285750" indent="-285750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Realizar una aplicación de búsqueda de eventos que sea</a:t>
            </a:r>
          </a:p>
          <a:p>
            <a:pPr marL="800100" lvl="1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Sencilla  y fácil de usar.</a:t>
            </a:r>
          </a:p>
          <a:p>
            <a:pPr marL="800100" lvl="1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Rápida</a:t>
            </a:r>
          </a:p>
          <a:p>
            <a:pPr marL="800100" lvl="1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Fiable y Segura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s-E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1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837602" cy="640080"/>
          </a:xfrm>
        </p:spPr>
        <p:txBody>
          <a:bodyPr rtlCol="0">
            <a:noAutofit/>
          </a:bodyPr>
          <a:lstStyle/>
          <a:p>
            <a:pPr rtl="0"/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 Planificación. Metodología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109" y="40185"/>
            <a:ext cx="1069249" cy="1146544"/>
          </a:xfrm>
          <a:prstGeom prst="rect">
            <a:avLst/>
          </a:prstGeom>
        </p:spPr>
      </p:pic>
      <p:pic>
        <p:nvPicPr>
          <p:cNvPr id="4" name="Imagen 3" descr="Resultado de imagen de ciclo vida softwar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678" y="1992923"/>
            <a:ext cx="5509846" cy="3529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19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837602" cy="640080"/>
          </a:xfrm>
        </p:spPr>
        <p:txBody>
          <a:bodyPr rtlCol="0">
            <a:noAutofit/>
          </a:bodyPr>
          <a:lstStyle/>
          <a:p>
            <a:pPr rtl="0"/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 Planificación. Materiales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109" y="40185"/>
            <a:ext cx="1069249" cy="114654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60582" y="1686899"/>
            <a:ext cx="1014152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Android Studio</a:t>
            </a:r>
          </a:p>
          <a:p>
            <a:pPr marL="285750" indent="-285750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SublimeText</a:t>
            </a:r>
            <a:endParaRPr lang="es-ES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Modelio</a:t>
            </a:r>
            <a:endParaRPr lang="es-ES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Dia</a:t>
            </a:r>
            <a:endParaRPr lang="es-ES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JustInMind</a:t>
            </a:r>
            <a:endParaRPr lang="es-ES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Nexus</a:t>
            </a:r>
            <a:r>
              <a:rPr lang="es-E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5, </a:t>
            </a:r>
            <a:r>
              <a:rPr lang="es-ES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Nexus</a:t>
            </a:r>
            <a:r>
              <a:rPr lang="es-E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5x, Emulador Android Studio</a:t>
            </a:r>
          </a:p>
          <a:p>
            <a:pPr marL="285750" indent="-285750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E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Ordenador desarrollo. I7, 32GB RAM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s-E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5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344990"/>
              </p:ext>
            </p:extLst>
          </p:nvPr>
        </p:nvGraphicFramePr>
        <p:xfrm>
          <a:off x="3193749" y="2757426"/>
          <a:ext cx="568579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8975">
                  <a:extLst>
                    <a:ext uri="{9D8B030D-6E8A-4147-A177-3AD203B41FA5}">
                      <a16:colId xmlns:a16="http://schemas.microsoft.com/office/drawing/2014/main" val="724304073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197061340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2957000735"/>
                    </a:ext>
                  </a:extLst>
                </a:gridCol>
                <a:gridCol w="1566545">
                  <a:extLst>
                    <a:ext uri="{9D8B030D-6E8A-4147-A177-3AD203B41FA5}">
                      <a16:colId xmlns:a16="http://schemas.microsoft.com/office/drawing/2014/main" val="33881663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TAREA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FECHA INICIO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FECHA FIN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DURACIÓN HORAS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9413071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168518"/>
              </p:ext>
            </p:extLst>
          </p:nvPr>
        </p:nvGraphicFramePr>
        <p:xfrm>
          <a:off x="3193749" y="2933147"/>
          <a:ext cx="5685790" cy="32702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58975">
                  <a:extLst>
                    <a:ext uri="{9D8B030D-6E8A-4147-A177-3AD203B41FA5}">
                      <a16:colId xmlns:a16="http://schemas.microsoft.com/office/drawing/2014/main" val="2635224082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1080097153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3575685567"/>
                    </a:ext>
                  </a:extLst>
                </a:gridCol>
                <a:gridCol w="1566545">
                  <a:extLst>
                    <a:ext uri="{9D8B030D-6E8A-4147-A177-3AD203B41FA5}">
                      <a16:colId xmlns:a16="http://schemas.microsoft.com/office/drawing/2014/main" val="3500629499"/>
                    </a:ext>
                  </a:extLst>
                </a:gridCol>
              </a:tblGrid>
              <a:tr h="327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PLAN</a:t>
                      </a:r>
                      <a:r>
                        <a:rPr lang="es-ES" sz="1100" baseline="0" dirty="0" smtClean="0">
                          <a:effectLst/>
                        </a:rPr>
                        <a:t> TRABAJO</a:t>
                      </a:r>
                      <a:r>
                        <a:rPr lang="es-ES" sz="1100" dirty="0" smtClean="0">
                          <a:effectLst/>
                        </a:rPr>
                        <a:t> </a:t>
                      </a:r>
                      <a:r>
                        <a:rPr lang="es-ES" sz="1100" dirty="0">
                          <a:effectLst/>
                        </a:rPr>
                        <a:t>– </a:t>
                      </a:r>
                      <a:r>
                        <a:rPr lang="es-ES" sz="1100" dirty="0" smtClean="0">
                          <a:effectLst/>
                        </a:rPr>
                        <a:t>PEC1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21-02-2018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14-03-2018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30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1592318"/>
                  </a:ext>
                </a:extLst>
              </a:tr>
            </a:tbl>
          </a:graphicData>
        </a:graphic>
      </p:graphicFrame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837602" cy="640080"/>
          </a:xfrm>
        </p:spPr>
        <p:txBody>
          <a:bodyPr rtlCol="0">
            <a:noAutofit/>
          </a:bodyPr>
          <a:lstStyle/>
          <a:p>
            <a:pPr rtl="0"/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 Planificación. Temporal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109" y="40185"/>
            <a:ext cx="1069249" cy="114654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60582" y="1686899"/>
            <a:ext cx="101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s-E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742122"/>
              </p:ext>
            </p:extLst>
          </p:nvPr>
        </p:nvGraphicFramePr>
        <p:xfrm>
          <a:off x="3188450" y="3250272"/>
          <a:ext cx="5685790" cy="32702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58975">
                  <a:extLst>
                    <a:ext uri="{9D8B030D-6E8A-4147-A177-3AD203B41FA5}">
                      <a16:colId xmlns:a16="http://schemas.microsoft.com/office/drawing/2014/main" val="2635224082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1080097153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3575685567"/>
                    </a:ext>
                  </a:extLst>
                </a:gridCol>
                <a:gridCol w="1566545">
                  <a:extLst>
                    <a:ext uri="{9D8B030D-6E8A-4147-A177-3AD203B41FA5}">
                      <a16:colId xmlns:a16="http://schemas.microsoft.com/office/drawing/2014/main" val="3500629499"/>
                    </a:ext>
                  </a:extLst>
                </a:gridCol>
              </a:tblGrid>
              <a:tr h="327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DISEÑO – PEC2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15-03-2018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01-04-2018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41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1592318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10317"/>
              </p:ext>
            </p:extLst>
          </p:nvPr>
        </p:nvGraphicFramePr>
        <p:xfrm>
          <a:off x="3193749" y="3564231"/>
          <a:ext cx="5685790" cy="33972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58975">
                  <a:extLst>
                    <a:ext uri="{9D8B030D-6E8A-4147-A177-3AD203B41FA5}">
                      <a16:colId xmlns:a16="http://schemas.microsoft.com/office/drawing/2014/main" val="2949295941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3382248704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950330765"/>
                    </a:ext>
                  </a:extLst>
                </a:gridCol>
                <a:gridCol w="1566545">
                  <a:extLst>
                    <a:ext uri="{9D8B030D-6E8A-4147-A177-3AD203B41FA5}">
                      <a16:colId xmlns:a16="http://schemas.microsoft.com/office/drawing/2014/main" val="1476406825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IMPLEMENTACIÓN – PEC3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08-04-2018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16-05-2018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138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3620134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657839"/>
              </p:ext>
            </p:extLst>
          </p:nvPr>
        </p:nvGraphicFramePr>
        <p:xfrm>
          <a:off x="3193749" y="3890320"/>
          <a:ext cx="5685790" cy="35750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58975">
                  <a:extLst>
                    <a:ext uri="{9D8B030D-6E8A-4147-A177-3AD203B41FA5}">
                      <a16:colId xmlns:a16="http://schemas.microsoft.com/office/drawing/2014/main" val="1819602898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3873948800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3068653994"/>
                    </a:ext>
                  </a:extLst>
                </a:gridCol>
                <a:gridCol w="1566545">
                  <a:extLst>
                    <a:ext uri="{9D8B030D-6E8A-4147-A177-3AD203B41FA5}">
                      <a16:colId xmlns:a16="http://schemas.microsoft.com/office/drawing/2014/main" val="1451753144"/>
                    </a:ext>
                  </a:extLst>
                </a:gridCol>
              </a:tblGrid>
              <a:tr h="3575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DOCUMENTACIÓN – PEC4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17-05-2018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06-06-2018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64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2781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94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837602" cy="640080"/>
          </a:xfrm>
        </p:spPr>
        <p:txBody>
          <a:bodyPr rtlCol="0">
            <a:noAutofit/>
          </a:bodyPr>
          <a:lstStyle/>
          <a:p>
            <a:pPr rtl="0"/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3. Diseño. Prototipos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109" y="40185"/>
            <a:ext cx="1069249" cy="1146544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76" y="2063952"/>
            <a:ext cx="215963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5"/>
          <a:stretch>
            <a:fillRect/>
          </a:stretch>
        </p:blipFill>
        <p:spPr>
          <a:xfrm>
            <a:off x="4920846" y="1612467"/>
            <a:ext cx="1868170" cy="359981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7920" y="1889283"/>
            <a:ext cx="1941492" cy="322906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13410" y="5027616"/>
            <a:ext cx="145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Baja fidelidad</a:t>
            </a:r>
          </a:p>
          <a:p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Dibujo</a:t>
            </a: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125404" y="5237422"/>
            <a:ext cx="1428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Alta fidelidad</a:t>
            </a:r>
          </a:p>
          <a:p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JustInMind</a:t>
            </a: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489139" y="5212282"/>
            <a:ext cx="172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Captura Pantalla</a:t>
            </a: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837602" cy="640080"/>
          </a:xfrm>
        </p:spPr>
        <p:txBody>
          <a:bodyPr rtlCol="0">
            <a:noAutofit/>
          </a:bodyPr>
          <a:lstStyle/>
          <a:p>
            <a:pPr rtl="0"/>
            <a:r>
              <a:rPr lang="es-E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3. Diseño. Modelo de datos</a:t>
            </a:r>
            <a:endParaRPr lang="es-E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109" y="40185"/>
            <a:ext cx="1069249" cy="114654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57" y="1271458"/>
            <a:ext cx="6941129" cy="51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8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527</Words>
  <Application>Microsoft Office PowerPoint</Application>
  <PresentationFormat>Panorámica</PresentationFormat>
  <Paragraphs>131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Helvetica Neue Medium</vt:lpstr>
      <vt:lpstr>Montserrat</vt:lpstr>
      <vt:lpstr>Segoe UI Light</vt:lpstr>
      <vt:lpstr>Segoe UI Semibold</vt:lpstr>
      <vt:lpstr>Times New Roman</vt:lpstr>
      <vt:lpstr>Wingdings</vt:lpstr>
      <vt:lpstr>Office Theme</vt:lpstr>
      <vt:lpstr>Máster Universitario de Desarrollo de aplicaciones para dispositivos móviles </vt:lpstr>
      <vt:lpstr>Contenido</vt:lpstr>
      <vt:lpstr>1. Introducción. Contextualización</vt:lpstr>
      <vt:lpstr>1. Introducción. Objetivos</vt:lpstr>
      <vt:lpstr>2. Planificación. Metodología</vt:lpstr>
      <vt:lpstr>2. Planificación. Materiales</vt:lpstr>
      <vt:lpstr>2. Planificación. Temporal</vt:lpstr>
      <vt:lpstr>3. Diseño. Prototipos</vt:lpstr>
      <vt:lpstr>3. Diseño. Modelo de datos</vt:lpstr>
      <vt:lpstr>3. Diseño. Modelo de casos de uso</vt:lpstr>
      <vt:lpstr>3. Diseño. Diagrama de clases</vt:lpstr>
      <vt:lpstr>4. Arquitectura</vt:lpstr>
      <vt:lpstr>5. Implementación</vt:lpstr>
      <vt:lpstr>6. Demostración</vt:lpstr>
      <vt:lpstr>7. Conclusiones. Líneas futuras.</vt:lpstr>
      <vt:lpstr>7. Conclusión</vt:lpstr>
      <vt:lpstr>7. Bibliografía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damos la bienvenida a PowerPoint</dc:title>
  <dc:creator>usuario</dc:creator>
  <cp:keywords/>
  <cp:lastModifiedBy>usuario</cp:lastModifiedBy>
  <cp:revision>32</cp:revision>
  <dcterms:created xsi:type="dcterms:W3CDTF">2018-05-31T19:15:28Z</dcterms:created>
  <dcterms:modified xsi:type="dcterms:W3CDTF">2018-06-05T19:10:34Z</dcterms:modified>
  <cp:version/>
</cp:coreProperties>
</file>