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89" r:id="rId4"/>
    <p:sldId id="258" r:id="rId5"/>
    <p:sldId id="259" r:id="rId6"/>
    <p:sldId id="260" r:id="rId7"/>
    <p:sldId id="261" r:id="rId8"/>
    <p:sldId id="291" r:id="rId9"/>
    <p:sldId id="264" r:id="rId10"/>
    <p:sldId id="292" r:id="rId11"/>
    <p:sldId id="265" r:id="rId12"/>
    <p:sldId id="266" r:id="rId13"/>
    <p:sldId id="267" r:id="rId14"/>
    <p:sldId id="268" r:id="rId15"/>
    <p:sldId id="285" r:id="rId16"/>
    <p:sldId id="269" r:id="rId17"/>
    <p:sldId id="286" r:id="rId18"/>
    <p:sldId id="287" r:id="rId19"/>
    <p:sldId id="270" r:id="rId20"/>
    <p:sldId id="272" r:id="rId21"/>
    <p:sldId id="273" r:id="rId22"/>
    <p:sldId id="274" r:id="rId23"/>
    <p:sldId id="275" r:id="rId24"/>
    <p:sldId id="277" r:id="rId25"/>
    <p:sldId id="288" r:id="rId26"/>
    <p:sldId id="278" r:id="rId27"/>
    <p:sldId id="279" r:id="rId28"/>
    <p:sldId id="282" r:id="rId29"/>
    <p:sldId id="283" r:id="rId30"/>
    <p:sldId id="284" r:id="rId31"/>
  </p:sldIdLst>
  <p:sldSz cx="9144000" cy="6858000" type="screen4x3"/>
  <p:notesSz cx="6858000" cy="9144000"/>
  <p:defaultTextStyle>
    <a:defPPr>
      <a:defRPr lang="ca-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http://www.tecnologiadiaria.com/descargas/Excel-Timeline-Template.xls"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Esteban\Desktop\TFC\tfc1.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ca-ES"/>
  <c:chart>
    <c:title>
      <c:tx>
        <c:strRef>
          <c:f>'[Excel-Timeline-Template.xls]Sheet1'!$C$3</c:f>
          <c:strCache>
            <c:ptCount val="1"/>
            <c:pt idx="0">
              <c:v>Diagrama temporal d'introducció dels diferents xips</c:v>
            </c:pt>
          </c:strCache>
        </c:strRef>
      </c:tx>
      <c:layout>
        <c:manualLayout>
          <c:xMode val="edge"/>
          <c:yMode val="edge"/>
          <c:x val="8.3612108405058568E-3"/>
          <c:y val="1.7301067293380056E-2"/>
        </c:manualLayout>
      </c:layout>
      <c:spPr>
        <a:noFill/>
        <a:ln w="25400">
          <a:noFill/>
        </a:ln>
      </c:spPr>
      <c:txPr>
        <a:bodyPr/>
        <a:lstStyle/>
        <a:p>
          <a:pPr algn="ctr">
            <a:defRPr sz="1200" b="1" i="0" u="none" strike="noStrike" baseline="0">
              <a:solidFill>
                <a:schemeClr val="tx1"/>
              </a:solidFill>
              <a:latin typeface="Century Gothic"/>
              <a:ea typeface="Century Gothic"/>
              <a:cs typeface="Century Gothic"/>
            </a:defRPr>
          </a:pPr>
          <a:endParaRPr lang="ca-ES"/>
        </a:p>
      </c:txPr>
    </c:title>
    <c:plotArea>
      <c:layout>
        <c:manualLayout>
          <c:layoutTarget val="inner"/>
          <c:xMode val="edge"/>
          <c:yMode val="edge"/>
          <c:x val="3.3666622180701995E-2"/>
          <c:y val="9.2829952547323485E-2"/>
          <c:w val="0.93371707846863972"/>
          <c:h val="0.90657592617310956"/>
        </c:manualLayout>
      </c:layout>
      <c:scatterChart>
        <c:scatterStyle val="lineMarker"/>
        <c:ser>
          <c:idx val="0"/>
          <c:order val="0"/>
          <c:spPr>
            <a:ln w="28575">
              <a:noFill/>
            </a:ln>
          </c:spPr>
          <c:marker>
            <c:symbol val="dash"/>
            <c:size val="5"/>
            <c:spPr>
              <a:noFill/>
              <a:ln>
                <a:solidFill>
                  <a:srgbClr val="0000FF"/>
                </a:solidFill>
                <a:prstDash val="solid"/>
              </a:ln>
            </c:spPr>
          </c:marker>
          <c:dLbls>
            <c:dLbl>
              <c:idx val="0"/>
              <c:layout/>
              <c:tx>
                <c:strRef>
                  <c:f>'[Excel-Timeline-Template.xls]Sheet1'!$G$5</c:f>
                  <c:strCache>
                    <c:ptCount val="1"/>
                    <c:pt idx="0">
                      <c:v>8086</c:v>
                    </c:pt>
                  </c:strCache>
                </c:strRef>
              </c:tx>
              <c:dLblPos val="r"/>
            </c:dLbl>
            <c:dLbl>
              <c:idx val="1"/>
              <c:layout/>
              <c:tx>
                <c:strRef>
                  <c:f>'[Excel-Timeline-Template.xls]Sheet1'!$G$6</c:f>
                  <c:strCache>
                    <c:ptCount val="1"/>
                    <c:pt idx="0">
                      <c:v>8088</c:v>
                    </c:pt>
                  </c:strCache>
                </c:strRef>
              </c:tx>
              <c:dLblPos val="r"/>
            </c:dLbl>
            <c:dLbl>
              <c:idx val="2"/>
              <c:layout/>
              <c:tx>
                <c:strRef>
                  <c:f>'[Excel-Timeline-Template.xls]Sheet1'!$G$7</c:f>
                  <c:strCache>
                    <c:ptCount val="1"/>
                    <c:pt idx="0">
                      <c:v>8087</c:v>
                    </c:pt>
                  </c:strCache>
                </c:strRef>
              </c:tx>
              <c:dLblPos val="r"/>
            </c:dLbl>
            <c:dLbl>
              <c:idx val="3"/>
              <c:layout/>
              <c:tx>
                <c:strRef>
                  <c:f>'[Excel-Timeline-Template.xls]Sheet1'!$G$8</c:f>
                  <c:strCache>
                    <c:ptCount val="1"/>
                    <c:pt idx="0">
                      <c:v>80286</c:v>
                    </c:pt>
                  </c:strCache>
                </c:strRef>
              </c:tx>
              <c:dLblPos val="r"/>
            </c:dLbl>
            <c:dLbl>
              <c:idx val="4"/>
              <c:layout/>
              <c:tx>
                <c:strRef>
                  <c:f>'[Excel-Timeline-Template.xls]Sheet1'!$G$9</c:f>
                  <c:strCache>
                    <c:ptCount val="1"/>
                    <c:pt idx="0">
                      <c:v>80287</c:v>
                    </c:pt>
                  </c:strCache>
                </c:strRef>
              </c:tx>
              <c:dLblPos val="r"/>
            </c:dLbl>
            <c:dLbl>
              <c:idx val="5"/>
              <c:layout/>
              <c:tx>
                <c:strRef>
                  <c:f>'[Excel-Timeline-Template.xls]Sheet1'!$G$10</c:f>
                  <c:strCache>
                    <c:ptCount val="1"/>
                    <c:pt idx="0">
                      <c:v>80386 DX</c:v>
                    </c:pt>
                  </c:strCache>
                </c:strRef>
              </c:tx>
              <c:dLblPos val="r"/>
            </c:dLbl>
            <c:dLbl>
              <c:idx val="6"/>
              <c:layout/>
              <c:tx>
                <c:strRef>
                  <c:f>'[Excel-Timeline-Template.xls]Sheet1'!$G$11</c:f>
                  <c:strCache>
                    <c:ptCount val="1"/>
                    <c:pt idx="0">
                      <c:v>80386 SX</c:v>
                    </c:pt>
                  </c:strCache>
                </c:strRef>
              </c:tx>
              <c:dLblPos val="r"/>
            </c:dLbl>
            <c:dLbl>
              <c:idx val="7"/>
              <c:layout/>
              <c:tx>
                <c:strRef>
                  <c:f>'[Excel-Timeline-Template.xls]Sheet1'!$G$12</c:f>
                  <c:strCache>
                    <c:ptCount val="1"/>
                    <c:pt idx="0">
                      <c:v>80387 DX</c:v>
                    </c:pt>
                  </c:strCache>
                </c:strRef>
              </c:tx>
              <c:dLblPos val="r"/>
            </c:dLbl>
            <c:dLbl>
              <c:idx val="8"/>
              <c:layout/>
              <c:tx>
                <c:strRef>
                  <c:f>'[Excel-Timeline-Template.xls]Sheet1'!$G$13</c:f>
                  <c:strCache>
                    <c:ptCount val="1"/>
                    <c:pt idx="0">
                      <c:v>80387 SX</c:v>
                    </c:pt>
                  </c:strCache>
                </c:strRef>
              </c:tx>
              <c:dLblPos val="r"/>
            </c:dLbl>
            <c:dLbl>
              <c:idx val="9"/>
              <c:layout/>
              <c:tx>
                <c:strRef>
                  <c:f>'[Excel-Timeline-Template.xls]Sheet1'!$G$14</c:f>
                  <c:strCache>
                    <c:ptCount val="1"/>
                    <c:pt idx="0">
                      <c:v>80486 DX</c:v>
                    </c:pt>
                  </c:strCache>
                </c:strRef>
              </c:tx>
              <c:dLblPos val="r"/>
            </c:dLbl>
            <c:dLbl>
              <c:idx val="10"/>
              <c:layout/>
              <c:tx>
                <c:strRef>
                  <c:f>'[Excel-Timeline-Template.xls]Sheet1'!$G$15</c:f>
                  <c:strCache>
                    <c:ptCount val="1"/>
                    <c:pt idx="0">
                      <c:v>80486 SX</c:v>
                    </c:pt>
                  </c:strCache>
                </c:strRef>
              </c:tx>
              <c:dLblPos val="r"/>
            </c:dLbl>
            <c:dLbl>
              <c:idx val="11"/>
              <c:layout/>
              <c:tx>
                <c:strRef>
                  <c:f>'[Excel-Timeline-Template.xls]Sheet1'!$G$16</c:f>
                  <c:strCache>
                    <c:ptCount val="1"/>
                    <c:pt idx="0">
                      <c:v>80487 SX</c:v>
                    </c:pt>
                  </c:strCache>
                </c:strRef>
              </c:tx>
              <c:dLblPos val="r"/>
            </c:dLbl>
            <c:dLbl>
              <c:idx val="12"/>
              <c:layout/>
              <c:tx>
                <c:strRef>
                  <c:f>'[Excel-Timeline-Template.xls]Sheet1'!$G$17</c:f>
                  <c:strCache>
                    <c:ptCount val="1"/>
                    <c:pt idx="0">
                      <c:v>OverDrives</c:v>
                    </c:pt>
                  </c:strCache>
                </c:strRef>
              </c:tx>
              <c:dLblPos val="r"/>
            </c:dLbl>
            <c:dLbl>
              <c:idx val="13"/>
              <c:layout/>
              <c:tx>
                <c:strRef>
                  <c:f>'[Excel-Timeline-Template.xls]Sheet1'!$G$18</c:f>
                  <c:strCache>
                    <c:ptCount val="1"/>
                    <c:pt idx="0">
                      <c:v>Weitek 3167</c:v>
                    </c:pt>
                  </c:strCache>
                </c:strRef>
              </c:tx>
              <c:dLblPos val="r"/>
            </c:dLbl>
            <c:dLbl>
              <c:idx val="14"/>
              <c:layout/>
              <c:tx>
                <c:strRef>
                  <c:f>'[Excel-Timeline-Template.xls]Sheet1'!$G$21</c:f>
                  <c:strCache>
                    <c:ptCount val="1"/>
                    <c:pt idx="0">
                      <c:v>Cyrix 83D87</c:v>
                    </c:pt>
                  </c:strCache>
                </c:strRef>
              </c:tx>
              <c:dLblPos val="r"/>
            </c:dLbl>
            <c:dLbl>
              <c:idx val="15"/>
              <c:layout/>
              <c:tx>
                <c:strRef>
                  <c:f>'[Excel-Timeline-Template.xls]Sheet1'!$G$20</c:f>
                  <c:strCache>
                    <c:ptCount val="1"/>
                    <c:pt idx="0">
                      <c:v>Cyrix EMC87</c:v>
                    </c:pt>
                  </c:strCache>
                </c:strRef>
              </c:tx>
              <c:dLblPos val="r"/>
            </c:dLbl>
            <c:dLbl>
              <c:idx val="16"/>
              <c:layout/>
              <c:tx>
                <c:strRef>
                  <c:f>'[Excel-Timeline-Template.xls]Sheet1'!$G$19</c:f>
                  <c:strCache>
                    <c:ptCount val="1"/>
                    <c:pt idx="0">
                      <c:v>IIT 3C87</c:v>
                    </c:pt>
                  </c:strCache>
                </c:strRef>
              </c:tx>
              <c:dLblPos val="r"/>
              <c:showVal val="1"/>
            </c:dLbl>
            <c:spPr>
              <a:noFill/>
              <a:ln w="25400">
                <a:noFill/>
              </a:ln>
            </c:spPr>
            <c:txPr>
              <a:bodyPr/>
              <a:lstStyle/>
              <a:p>
                <a:pPr>
                  <a:defRPr sz="700" b="0" i="0" u="none" strike="noStrike" baseline="0">
                    <a:solidFill>
                      <a:srgbClr val="000000"/>
                    </a:solidFill>
                    <a:latin typeface="Tahoma"/>
                    <a:ea typeface="Tahoma"/>
                    <a:cs typeface="Tahoma"/>
                  </a:defRPr>
                </a:pPr>
                <a:endParaRPr lang="ca-ES"/>
              </a:p>
            </c:txPr>
            <c:dLblPos val="r"/>
            <c:showVal val="1"/>
          </c:dLbls>
          <c:errBars>
            <c:errDir val="y"/>
            <c:errBarType val="minus"/>
            <c:errValType val="percentage"/>
            <c:noEndCap val="1"/>
            <c:val val="100"/>
            <c:spPr>
              <a:ln w="12700">
                <a:solidFill>
                  <a:srgbClr val="B2B2B2"/>
                </a:solidFill>
                <a:prstDash val="solid"/>
              </a:ln>
            </c:spPr>
          </c:errBars>
          <c:xVal>
            <c:numRef>
              <c:f>'[Excel-Timeline-Template.xls]Sheet1'!$F$5:$F$21</c:f>
              <c:numCache>
                <c:formatCode>General</c:formatCode>
                <c:ptCount val="17"/>
                <c:pt idx="0">
                  <c:v>1978</c:v>
                </c:pt>
                <c:pt idx="1">
                  <c:v>1979</c:v>
                </c:pt>
                <c:pt idx="2">
                  <c:v>1980</c:v>
                </c:pt>
                <c:pt idx="3">
                  <c:v>1982</c:v>
                </c:pt>
                <c:pt idx="4">
                  <c:v>1984</c:v>
                </c:pt>
                <c:pt idx="5">
                  <c:v>1985</c:v>
                </c:pt>
                <c:pt idx="6">
                  <c:v>1988</c:v>
                </c:pt>
                <c:pt idx="7">
                  <c:v>1987</c:v>
                </c:pt>
                <c:pt idx="8">
                  <c:v>1990</c:v>
                </c:pt>
                <c:pt idx="9">
                  <c:v>1989</c:v>
                </c:pt>
                <c:pt idx="10">
                  <c:v>1991</c:v>
                </c:pt>
                <c:pt idx="11">
                  <c:v>1993</c:v>
                </c:pt>
                <c:pt idx="12">
                  <c:v>1992</c:v>
                </c:pt>
                <c:pt idx="13">
                  <c:v>1989</c:v>
                </c:pt>
                <c:pt idx="14">
                  <c:v>1989</c:v>
                </c:pt>
                <c:pt idx="15">
                  <c:v>1990</c:v>
                </c:pt>
                <c:pt idx="16">
                  <c:v>1989</c:v>
                </c:pt>
              </c:numCache>
            </c:numRef>
          </c:xVal>
          <c:yVal>
            <c:numRef>
              <c:f>'[Excel-Timeline-Template.xls]Sheet1'!$E$5:$E$21</c:f>
              <c:numCache>
                <c:formatCode>General</c:formatCode>
                <c:ptCount val="17"/>
                <c:pt idx="0">
                  <c:v>10</c:v>
                </c:pt>
                <c:pt idx="1">
                  <c:v>-20</c:v>
                </c:pt>
                <c:pt idx="2">
                  <c:v>-10</c:v>
                </c:pt>
                <c:pt idx="3">
                  <c:v>25</c:v>
                </c:pt>
                <c:pt idx="4">
                  <c:v>15</c:v>
                </c:pt>
                <c:pt idx="5">
                  <c:v>8</c:v>
                </c:pt>
                <c:pt idx="6">
                  <c:v>-30</c:v>
                </c:pt>
                <c:pt idx="7">
                  <c:v>10</c:v>
                </c:pt>
                <c:pt idx="8">
                  <c:v>15</c:v>
                </c:pt>
                <c:pt idx="9">
                  <c:v>-10</c:v>
                </c:pt>
                <c:pt idx="10">
                  <c:v>-12</c:v>
                </c:pt>
                <c:pt idx="11">
                  <c:v>10</c:v>
                </c:pt>
                <c:pt idx="12">
                  <c:v>-8</c:v>
                </c:pt>
                <c:pt idx="13">
                  <c:v>22</c:v>
                </c:pt>
                <c:pt idx="14">
                  <c:v>-18</c:v>
                </c:pt>
                <c:pt idx="15">
                  <c:v>7</c:v>
                </c:pt>
                <c:pt idx="16">
                  <c:v>-25</c:v>
                </c:pt>
              </c:numCache>
            </c:numRef>
          </c:yVal>
        </c:ser>
        <c:dLbls>
          <c:showVal val="1"/>
        </c:dLbls>
        <c:axId val="53912320"/>
        <c:axId val="67831680"/>
      </c:scatterChart>
      <c:valAx>
        <c:axId val="53912320"/>
        <c:scaling>
          <c:orientation val="minMax"/>
          <c:max val="1995"/>
          <c:min val="1977"/>
        </c:scaling>
        <c:axPos val="b"/>
        <c:numFmt formatCode="General" sourceLinked="1"/>
        <c:tickLblPos val="nextTo"/>
        <c:spPr>
          <a:ln w="38100">
            <a:solidFill>
              <a:schemeClr val="tx1">
                <a:lumMod val="95000"/>
                <a:lumOff val="5000"/>
              </a:schemeClr>
            </a:solidFill>
            <a:prstDash val="solid"/>
          </a:ln>
        </c:spPr>
        <c:txPr>
          <a:bodyPr rot="0" vert="horz"/>
          <a:lstStyle/>
          <a:p>
            <a:pPr>
              <a:defRPr sz="800" b="1" i="0" u="none" strike="noStrike" baseline="0">
                <a:solidFill>
                  <a:srgbClr val="000000"/>
                </a:solidFill>
                <a:latin typeface="Arial"/>
                <a:ea typeface="Arial"/>
                <a:cs typeface="Arial"/>
              </a:defRPr>
            </a:pPr>
            <a:endParaRPr lang="ca-ES"/>
          </a:p>
        </c:txPr>
        <c:crossAx val="67831680"/>
        <c:crosses val="autoZero"/>
        <c:crossBetween val="midCat"/>
      </c:valAx>
      <c:valAx>
        <c:axId val="67831680"/>
        <c:scaling>
          <c:orientation val="minMax"/>
        </c:scaling>
        <c:delete val="1"/>
        <c:axPos val="l"/>
        <c:numFmt formatCode="General" sourceLinked="1"/>
        <c:tickLblPos val="none"/>
        <c:crossAx val="53912320"/>
        <c:crosses val="autoZero"/>
        <c:crossBetween val="midCat"/>
      </c:valAx>
      <c:spPr>
        <a:noFill/>
        <a:ln w="25400">
          <a:noFill/>
        </a:ln>
      </c:spPr>
    </c:plotArea>
    <c:plotVisOnly val="1"/>
    <c:dispBlanksAs val="gap"/>
  </c:chart>
  <c:spPr>
    <a:gradFill rotWithShape="0">
      <a:gsLst>
        <a:gs pos="0">
          <a:srgbClr val="FFFFFF"/>
        </a:gs>
        <a:gs pos="50000">
          <a:srgbClr val="EEEEEE"/>
        </a:gs>
        <a:gs pos="100000">
          <a:srgbClr val="FFFFFF"/>
        </a:gs>
      </a:gsLst>
      <a:lin ang="5400000" scaled="1"/>
    </a:gradFill>
    <a:ln w="3175">
      <a:solidFill>
        <a:srgbClr val="000000"/>
      </a:solidFill>
      <a:prstDash val="solid"/>
    </a:ln>
  </c:spPr>
  <c:txPr>
    <a:bodyPr/>
    <a:lstStyle/>
    <a:p>
      <a:pPr>
        <a:defRPr sz="800" b="0" i="0" u="none" strike="noStrike" baseline="0">
          <a:solidFill>
            <a:srgbClr val="000000"/>
          </a:solidFill>
          <a:latin typeface="Arial"/>
          <a:ea typeface="Arial"/>
          <a:cs typeface="Arial"/>
        </a:defRPr>
      </a:pPr>
      <a:endParaRPr lang="ca-E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ca-ES"/>
  <c:chart>
    <c:title>
      <c:tx>
        <c:rich>
          <a:bodyPr/>
          <a:lstStyle/>
          <a:p>
            <a:pPr>
              <a:defRPr/>
            </a:pPr>
            <a:r>
              <a:rPr lang="en-US"/>
              <a:t>Càlcul de Punt Flotant</a:t>
            </a:r>
          </a:p>
        </c:rich>
      </c:tx>
      <c:layout>
        <c:manualLayout>
          <c:xMode val="edge"/>
          <c:yMode val="edge"/>
          <c:x val="0.30552088503048169"/>
          <c:y val="2.6716528169633831E-2"/>
        </c:manualLayout>
      </c:layout>
    </c:title>
    <c:plotArea>
      <c:layout>
        <c:manualLayout>
          <c:layoutTarget val="inner"/>
          <c:xMode val="edge"/>
          <c:yMode val="edge"/>
          <c:x val="8.7748424085747526E-2"/>
          <c:y val="0.17105508391255653"/>
          <c:w val="0.88164808810663364"/>
          <c:h val="0.70932387837485744"/>
        </c:manualLayout>
      </c:layout>
      <c:barChart>
        <c:barDir val="col"/>
        <c:grouping val="clustered"/>
        <c:ser>
          <c:idx val="0"/>
          <c:order val="0"/>
          <c:tx>
            <c:strRef>
              <c:f>Hoja1!$B$1</c:f>
              <c:strCache>
                <c:ptCount val="1"/>
                <c:pt idx="0">
                  <c:v>Puntuació</c:v>
                </c:pt>
              </c:strCache>
            </c:strRef>
          </c:tx>
          <c:dPt>
            <c:idx val="1"/>
            <c:spPr>
              <a:solidFill>
                <a:srgbClr val="92D050"/>
              </a:solidFill>
            </c:spPr>
          </c:dPt>
          <c:dPt>
            <c:idx val="2"/>
            <c:spPr>
              <a:solidFill>
                <a:srgbClr val="FFC000"/>
              </a:solidFill>
            </c:spPr>
          </c:dPt>
          <c:dPt>
            <c:idx val="3"/>
            <c:spPr>
              <a:solidFill>
                <a:srgbClr val="FFFF00"/>
              </a:solidFill>
            </c:spPr>
          </c:dPt>
          <c:dPt>
            <c:idx val="4"/>
            <c:spPr>
              <a:solidFill>
                <a:srgbClr val="FF0000"/>
              </a:solidFill>
            </c:spPr>
          </c:dPt>
          <c:dPt>
            <c:idx val="5"/>
            <c:spPr>
              <a:solidFill>
                <a:srgbClr val="FF6699"/>
              </a:solidFill>
            </c:spPr>
          </c:dPt>
          <c:dPt>
            <c:idx val="6"/>
            <c:spPr>
              <a:solidFill>
                <a:srgbClr val="800080"/>
              </a:solidFill>
            </c:spPr>
          </c:dPt>
          <c:dLbls>
            <c:txPr>
              <a:bodyPr/>
              <a:lstStyle/>
              <a:p>
                <a:pPr>
                  <a:defRPr b="1"/>
                </a:pPr>
                <a:endParaRPr lang="ca-ES"/>
              </a:p>
            </c:txPr>
            <c:dLblPos val="outEnd"/>
            <c:showVal val="1"/>
          </c:dLbls>
          <c:cat>
            <c:strRef>
              <c:f>Hoja1!$A$2:$A$8</c:f>
              <c:strCache>
                <c:ptCount val="7"/>
                <c:pt idx="0">
                  <c:v>Intel 80386 DX</c:v>
                </c:pt>
                <c:pt idx="1">
                  <c:v>Intel 80486 SX</c:v>
                </c:pt>
                <c:pt idx="2">
                  <c:v>Intel 80387</c:v>
                </c:pt>
                <c:pt idx="3">
                  <c:v>ITT 3C87</c:v>
                </c:pt>
                <c:pt idx="4">
                  <c:v>Cyrix 83D87</c:v>
                </c:pt>
                <c:pt idx="5">
                  <c:v>Cyrix EMC387</c:v>
                </c:pt>
                <c:pt idx="6">
                  <c:v>Intel 80486 DX</c:v>
                </c:pt>
              </c:strCache>
            </c:strRef>
          </c:cat>
          <c:val>
            <c:numRef>
              <c:f>Hoja1!$B$2:$B$8</c:f>
              <c:numCache>
                <c:formatCode>0.00</c:formatCode>
                <c:ptCount val="7"/>
                <c:pt idx="0">
                  <c:v>3</c:v>
                </c:pt>
                <c:pt idx="1">
                  <c:v>1.81</c:v>
                </c:pt>
                <c:pt idx="2">
                  <c:v>0.22000000000000036</c:v>
                </c:pt>
                <c:pt idx="3">
                  <c:v>0.18000000000000024</c:v>
                </c:pt>
                <c:pt idx="4">
                  <c:v>0.14000000000000001</c:v>
                </c:pt>
                <c:pt idx="5">
                  <c:v>0.13</c:v>
                </c:pt>
                <c:pt idx="6">
                  <c:v>0.11000000000000017</c:v>
                </c:pt>
              </c:numCache>
            </c:numRef>
          </c:val>
        </c:ser>
        <c:axId val="72550656"/>
        <c:axId val="72593408"/>
      </c:barChart>
      <c:catAx>
        <c:axId val="72550656"/>
        <c:scaling>
          <c:orientation val="minMax"/>
        </c:scaling>
        <c:axPos val="b"/>
        <c:tickLblPos val="nextTo"/>
        <c:txPr>
          <a:bodyPr/>
          <a:lstStyle/>
          <a:p>
            <a:pPr>
              <a:defRPr sz="850" baseline="0"/>
            </a:pPr>
            <a:endParaRPr lang="ca-ES"/>
          </a:p>
        </c:txPr>
        <c:crossAx val="72593408"/>
        <c:crosses val="autoZero"/>
        <c:auto val="1"/>
        <c:lblAlgn val="ctr"/>
        <c:lblOffset val="100"/>
      </c:catAx>
      <c:valAx>
        <c:axId val="72593408"/>
        <c:scaling>
          <c:orientation val="minMax"/>
          <c:max val="3.5"/>
          <c:min val="0"/>
        </c:scaling>
        <c:axPos val="l"/>
        <c:majorGridlines/>
        <c:title>
          <c:tx>
            <c:rich>
              <a:bodyPr rot="0" vert="horz" anchor="t" anchorCtr="0"/>
              <a:lstStyle/>
              <a:p>
                <a:pPr algn="r">
                  <a:defRPr/>
                </a:pPr>
                <a:r>
                  <a:rPr lang="ca-ES"/>
                  <a:t>  Sg</a:t>
                </a:r>
              </a:p>
            </c:rich>
          </c:tx>
          <c:layout>
            <c:manualLayout>
              <c:xMode val="edge"/>
              <c:yMode val="edge"/>
              <c:x val="3.6286953429975129E-2"/>
              <c:y val="4.9382133422248113E-2"/>
            </c:manualLayout>
          </c:layout>
        </c:title>
        <c:numFmt formatCode="0.0" sourceLinked="0"/>
        <c:tickLblPos val="nextTo"/>
        <c:crossAx val="72550656"/>
        <c:crosses val="autoZero"/>
        <c:crossBetween val="between"/>
      </c:valAx>
      <c:spPr>
        <a:solidFill>
          <a:schemeClr val="bg1">
            <a:lumMod val="85000"/>
          </a:schemeClr>
        </a:solidFill>
      </c:spPr>
    </c:plotArea>
    <c:plotVisOnly val="1"/>
  </c:chart>
  <c:externalData r:id="rId1"/>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ca-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ca-ES"/>
          </a:p>
        </p:txBody>
      </p:sp>
      <p:sp>
        <p:nvSpPr>
          <p:cNvPr id="4" name="3 Marcador de fecha"/>
          <p:cNvSpPr>
            <a:spLocks noGrp="1"/>
          </p:cNvSpPr>
          <p:nvPr>
            <p:ph type="dt" sz="half" idx="10"/>
          </p:nvPr>
        </p:nvSpPr>
        <p:spPr/>
        <p:txBody>
          <a:bodyPr/>
          <a:lstStyle/>
          <a:p>
            <a:fld id="{E1CDE99E-BE8A-4072-80CB-796639FD56F8}" type="datetimeFigureOut">
              <a:rPr lang="ca-ES" smtClean="0"/>
              <a:pPr/>
              <a:t>15/06/2011</a:t>
            </a:fld>
            <a:endParaRPr lang="ca-ES"/>
          </a:p>
        </p:txBody>
      </p:sp>
      <p:sp>
        <p:nvSpPr>
          <p:cNvPr id="5" name="4 Marcador de pie de página"/>
          <p:cNvSpPr>
            <a:spLocks noGrp="1"/>
          </p:cNvSpPr>
          <p:nvPr>
            <p:ph type="ftr" sz="quarter" idx="11"/>
          </p:nvPr>
        </p:nvSpPr>
        <p:spPr/>
        <p:txBody>
          <a:bodyPr/>
          <a:lstStyle/>
          <a:p>
            <a:endParaRPr lang="ca-ES"/>
          </a:p>
        </p:txBody>
      </p:sp>
      <p:sp>
        <p:nvSpPr>
          <p:cNvPr id="6" name="5 Marcador de número de diapositiva"/>
          <p:cNvSpPr>
            <a:spLocks noGrp="1"/>
          </p:cNvSpPr>
          <p:nvPr>
            <p:ph type="sldNum" sz="quarter" idx="12"/>
          </p:nvPr>
        </p:nvSpPr>
        <p:spPr/>
        <p:txBody>
          <a:bodyPr/>
          <a:lstStyle/>
          <a:p>
            <a:fld id="{B50640FB-3FF9-4256-A6E4-5CAAB58187C3}" type="slidenum">
              <a:rPr lang="ca-ES" smtClean="0"/>
              <a:pPr/>
              <a:t>‹Nº›</a:t>
            </a:fld>
            <a:endParaRPr lang="ca-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ca-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ca-ES"/>
          </a:p>
        </p:txBody>
      </p:sp>
      <p:sp>
        <p:nvSpPr>
          <p:cNvPr id="4" name="3 Marcador de fecha"/>
          <p:cNvSpPr>
            <a:spLocks noGrp="1"/>
          </p:cNvSpPr>
          <p:nvPr>
            <p:ph type="dt" sz="half" idx="10"/>
          </p:nvPr>
        </p:nvSpPr>
        <p:spPr/>
        <p:txBody>
          <a:bodyPr/>
          <a:lstStyle/>
          <a:p>
            <a:fld id="{E1CDE99E-BE8A-4072-80CB-796639FD56F8}" type="datetimeFigureOut">
              <a:rPr lang="ca-ES" smtClean="0"/>
              <a:pPr/>
              <a:t>15/06/2011</a:t>
            </a:fld>
            <a:endParaRPr lang="ca-ES"/>
          </a:p>
        </p:txBody>
      </p:sp>
      <p:sp>
        <p:nvSpPr>
          <p:cNvPr id="5" name="4 Marcador de pie de página"/>
          <p:cNvSpPr>
            <a:spLocks noGrp="1"/>
          </p:cNvSpPr>
          <p:nvPr>
            <p:ph type="ftr" sz="quarter" idx="11"/>
          </p:nvPr>
        </p:nvSpPr>
        <p:spPr/>
        <p:txBody>
          <a:bodyPr/>
          <a:lstStyle/>
          <a:p>
            <a:endParaRPr lang="ca-ES"/>
          </a:p>
        </p:txBody>
      </p:sp>
      <p:sp>
        <p:nvSpPr>
          <p:cNvPr id="6" name="5 Marcador de número de diapositiva"/>
          <p:cNvSpPr>
            <a:spLocks noGrp="1"/>
          </p:cNvSpPr>
          <p:nvPr>
            <p:ph type="sldNum" sz="quarter" idx="12"/>
          </p:nvPr>
        </p:nvSpPr>
        <p:spPr/>
        <p:txBody>
          <a:bodyPr/>
          <a:lstStyle/>
          <a:p>
            <a:fld id="{B50640FB-3FF9-4256-A6E4-5CAAB58187C3}" type="slidenum">
              <a:rPr lang="ca-ES" smtClean="0"/>
              <a:pPr/>
              <a:t>‹Nº›</a:t>
            </a:fld>
            <a:endParaRPr lang="ca-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ca-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ca-ES"/>
          </a:p>
        </p:txBody>
      </p:sp>
      <p:sp>
        <p:nvSpPr>
          <p:cNvPr id="4" name="3 Marcador de fecha"/>
          <p:cNvSpPr>
            <a:spLocks noGrp="1"/>
          </p:cNvSpPr>
          <p:nvPr>
            <p:ph type="dt" sz="half" idx="10"/>
          </p:nvPr>
        </p:nvSpPr>
        <p:spPr/>
        <p:txBody>
          <a:bodyPr/>
          <a:lstStyle/>
          <a:p>
            <a:fld id="{E1CDE99E-BE8A-4072-80CB-796639FD56F8}" type="datetimeFigureOut">
              <a:rPr lang="ca-ES" smtClean="0"/>
              <a:pPr/>
              <a:t>15/06/2011</a:t>
            </a:fld>
            <a:endParaRPr lang="ca-ES"/>
          </a:p>
        </p:txBody>
      </p:sp>
      <p:sp>
        <p:nvSpPr>
          <p:cNvPr id="5" name="4 Marcador de pie de página"/>
          <p:cNvSpPr>
            <a:spLocks noGrp="1"/>
          </p:cNvSpPr>
          <p:nvPr>
            <p:ph type="ftr" sz="quarter" idx="11"/>
          </p:nvPr>
        </p:nvSpPr>
        <p:spPr/>
        <p:txBody>
          <a:bodyPr/>
          <a:lstStyle/>
          <a:p>
            <a:endParaRPr lang="ca-ES"/>
          </a:p>
        </p:txBody>
      </p:sp>
      <p:sp>
        <p:nvSpPr>
          <p:cNvPr id="6" name="5 Marcador de número de diapositiva"/>
          <p:cNvSpPr>
            <a:spLocks noGrp="1"/>
          </p:cNvSpPr>
          <p:nvPr>
            <p:ph type="sldNum" sz="quarter" idx="12"/>
          </p:nvPr>
        </p:nvSpPr>
        <p:spPr/>
        <p:txBody>
          <a:bodyPr/>
          <a:lstStyle/>
          <a:p>
            <a:fld id="{B50640FB-3FF9-4256-A6E4-5CAAB58187C3}" type="slidenum">
              <a:rPr lang="ca-ES" smtClean="0"/>
              <a:pPr/>
              <a:t>‹Nº›</a:t>
            </a:fld>
            <a:endParaRPr lang="ca-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ca-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ca-ES"/>
          </a:p>
        </p:txBody>
      </p:sp>
      <p:sp>
        <p:nvSpPr>
          <p:cNvPr id="4" name="3 Marcador de fecha"/>
          <p:cNvSpPr>
            <a:spLocks noGrp="1"/>
          </p:cNvSpPr>
          <p:nvPr>
            <p:ph type="dt" sz="half" idx="10"/>
          </p:nvPr>
        </p:nvSpPr>
        <p:spPr/>
        <p:txBody>
          <a:bodyPr/>
          <a:lstStyle/>
          <a:p>
            <a:fld id="{E1CDE99E-BE8A-4072-80CB-796639FD56F8}" type="datetimeFigureOut">
              <a:rPr lang="ca-ES" smtClean="0"/>
              <a:pPr/>
              <a:t>15/06/2011</a:t>
            </a:fld>
            <a:endParaRPr lang="ca-ES"/>
          </a:p>
        </p:txBody>
      </p:sp>
      <p:sp>
        <p:nvSpPr>
          <p:cNvPr id="5" name="4 Marcador de pie de página"/>
          <p:cNvSpPr>
            <a:spLocks noGrp="1"/>
          </p:cNvSpPr>
          <p:nvPr>
            <p:ph type="ftr" sz="quarter" idx="11"/>
          </p:nvPr>
        </p:nvSpPr>
        <p:spPr/>
        <p:txBody>
          <a:bodyPr/>
          <a:lstStyle/>
          <a:p>
            <a:endParaRPr lang="ca-ES"/>
          </a:p>
        </p:txBody>
      </p:sp>
      <p:sp>
        <p:nvSpPr>
          <p:cNvPr id="6" name="5 Marcador de número de diapositiva"/>
          <p:cNvSpPr>
            <a:spLocks noGrp="1"/>
          </p:cNvSpPr>
          <p:nvPr>
            <p:ph type="sldNum" sz="quarter" idx="12"/>
          </p:nvPr>
        </p:nvSpPr>
        <p:spPr/>
        <p:txBody>
          <a:bodyPr/>
          <a:lstStyle/>
          <a:p>
            <a:fld id="{B50640FB-3FF9-4256-A6E4-5CAAB58187C3}" type="slidenum">
              <a:rPr lang="ca-ES" smtClean="0"/>
              <a:pPr/>
              <a:t>‹Nº›</a:t>
            </a:fld>
            <a:endParaRPr lang="ca-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ca-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E1CDE99E-BE8A-4072-80CB-796639FD56F8}" type="datetimeFigureOut">
              <a:rPr lang="ca-ES" smtClean="0"/>
              <a:pPr/>
              <a:t>15/06/2011</a:t>
            </a:fld>
            <a:endParaRPr lang="ca-ES"/>
          </a:p>
        </p:txBody>
      </p:sp>
      <p:sp>
        <p:nvSpPr>
          <p:cNvPr id="5" name="4 Marcador de pie de página"/>
          <p:cNvSpPr>
            <a:spLocks noGrp="1"/>
          </p:cNvSpPr>
          <p:nvPr>
            <p:ph type="ftr" sz="quarter" idx="11"/>
          </p:nvPr>
        </p:nvSpPr>
        <p:spPr/>
        <p:txBody>
          <a:bodyPr/>
          <a:lstStyle/>
          <a:p>
            <a:endParaRPr lang="ca-ES"/>
          </a:p>
        </p:txBody>
      </p:sp>
      <p:sp>
        <p:nvSpPr>
          <p:cNvPr id="6" name="5 Marcador de número de diapositiva"/>
          <p:cNvSpPr>
            <a:spLocks noGrp="1"/>
          </p:cNvSpPr>
          <p:nvPr>
            <p:ph type="sldNum" sz="quarter" idx="12"/>
          </p:nvPr>
        </p:nvSpPr>
        <p:spPr/>
        <p:txBody>
          <a:bodyPr/>
          <a:lstStyle/>
          <a:p>
            <a:fld id="{B50640FB-3FF9-4256-A6E4-5CAAB58187C3}" type="slidenum">
              <a:rPr lang="ca-ES" smtClean="0"/>
              <a:pPr/>
              <a:t>‹Nº›</a:t>
            </a:fld>
            <a:endParaRPr lang="ca-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ca-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ca-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ca-ES"/>
          </a:p>
        </p:txBody>
      </p:sp>
      <p:sp>
        <p:nvSpPr>
          <p:cNvPr id="5" name="4 Marcador de fecha"/>
          <p:cNvSpPr>
            <a:spLocks noGrp="1"/>
          </p:cNvSpPr>
          <p:nvPr>
            <p:ph type="dt" sz="half" idx="10"/>
          </p:nvPr>
        </p:nvSpPr>
        <p:spPr/>
        <p:txBody>
          <a:bodyPr/>
          <a:lstStyle/>
          <a:p>
            <a:fld id="{E1CDE99E-BE8A-4072-80CB-796639FD56F8}" type="datetimeFigureOut">
              <a:rPr lang="ca-ES" smtClean="0"/>
              <a:pPr/>
              <a:t>15/06/2011</a:t>
            </a:fld>
            <a:endParaRPr lang="ca-ES"/>
          </a:p>
        </p:txBody>
      </p:sp>
      <p:sp>
        <p:nvSpPr>
          <p:cNvPr id="6" name="5 Marcador de pie de página"/>
          <p:cNvSpPr>
            <a:spLocks noGrp="1"/>
          </p:cNvSpPr>
          <p:nvPr>
            <p:ph type="ftr" sz="quarter" idx="11"/>
          </p:nvPr>
        </p:nvSpPr>
        <p:spPr/>
        <p:txBody>
          <a:bodyPr/>
          <a:lstStyle/>
          <a:p>
            <a:endParaRPr lang="ca-ES"/>
          </a:p>
        </p:txBody>
      </p:sp>
      <p:sp>
        <p:nvSpPr>
          <p:cNvPr id="7" name="6 Marcador de número de diapositiva"/>
          <p:cNvSpPr>
            <a:spLocks noGrp="1"/>
          </p:cNvSpPr>
          <p:nvPr>
            <p:ph type="sldNum" sz="quarter" idx="12"/>
          </p:nvPr>
        </p:nvSpPr>
        <p:spPr/>
        <p:txBody>
          <a:bodyPr/>
          <a:lstStyle/>
          <a:p>
            <a:fld id="{B50640FB-3FF9-4256-A6E4-5CAAB58187C3}" type="slidenum">
              <a:rPr lang="ca-ES" smtClean="0"/>
              <a:pPr/>
              <a:t>‹Nº›</a:t>
            </a:fld>
            <a:endParaRPr lang="ca-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ca-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ca-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ca-ES"/>
          </a:p>
        </p:txBody>
      </p:sp>
      <p:sp>
        <p:nvSpPr>
          <p:cNvPr id="7" name="6 Marcador de fecha"/>
          <p:cNvSpPr>
            <a:spLocks noGrp="1"/>
          </p:cNvSpPr>
          <p:nvPr>
            <p:ph type="dt" sz="half" idx="10"/>
          </p:nvPr>
        </p:nvSpPr>
        <p:spPr/>
        <p:txBody>
          <a:bodyPr/>
          <a:lstStyle/>
          <a:p>
            <a:fld id="{E1CDE99E-BE8A-4072-80CB-796639FD56F8}" type="datetimeFigureOut">
              <a:rPr lang="ca-ES" smtClean="0"/>
              <a:pPr/>
              <a:t>15/06/2011</a:t>
            </a:fld>
            <a:endParaRPr lang="ca-ES"/>
          </a:p>
        </p:txBody>
      </p:sp>
      <p:sp>
        <p:nvSpPr>
          <p:cNvPr id="8" name="7 Marcador de pie de página"/>
          <p:cNvSpPr>
            <a:spLocks noGrp="1"/>
          </p:cNvSpPr>
          <p:nvPr>
            <p:ph type="ftr" sz="quarter" idx="11"/>
          </p:nvPr>
        </p:nvSpPr>
        <p:spPr/>
        <p:txBody>
          <a:bodyPr/>
          <a:lstStyle/>
          <a:p>
            <a:endParaRPr lang="ca-ES"/>
          </a:p>
        </p:txBody>
      </p:sp>
      <p:sp>
        <p:nvSpPr>
          <p:cNvPr id="9" name="8 Marcador de número de diapositiva"/>
          <p:cNvSpPr>
            <a:spLocks noGrp="1"/>
          </p:cNvSpPr>
          <p:nvPr>
            <p:ph type="sldNum" sz="quarter" idx="12"/>
          </p:nvPr>
        </p:nvSpPr>
        <p:spPr/>
        <p:txBody>
          <a:bodyPr/>
          <a:lstStyle/>
          <a:p>
            <a:fld id="{B50640FB-3FF9-4256-A6E4-5CAAB58187C3}" type="slidenum">
              <a:rPr lang="ca-ES" smtClean="0"/>
              <a:pPr/>
              <a:t>‹Nº›</a:t>
            </a:fld>
            <a:endParaRPr lang="ca-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ca-ES"/>
          </a:p>
        </p:txBody>
      </p:sp>
      <p:sp>
        <p:nvSpPr>
          <p:cNvPr id="3" name="2 Marcador de fecha"/>
          <p:cNvSpPr>
            <a:spLocks noGrp="1"/>
          </p:cNvSpPr>
          <p:nvPr>
            <p:ph type="dt" sz="half" idx="10"/>
          </p:nvPr>
        </p:nvSpPr>
        <p:spPr/>
        <p:txBody>
          <a:bodyPr/>
          <a:lstStyle/>
          <a:p>
            <a:fld id="{E1CDE99E-BE8A-4072-80CB-796639FD56F8}" type="datetimeFigureOut">
              <a:rPr lang="ca-ES" smtClean="0"/>
              <a:pPr/>
              <a:t>15/06/2011</a:t>
            </a:fld>
            <a:endParaRPr lang="ca-ES"/>
          </a:p>
        </p:txBody>
      </p:sp>
      <p:sp>
        <p:nvSpPr>
          <p:cNvPr id="4" name="3 Marcador de pie de página"/>
          <p:cNvSpPr>
            <a:spLocks noGrp="1"/>
          </p:cNvSpPr>
          <p:nvPr>
            <p:ph type="ftr" sz="quarter" idx="11"/>
          </p:nvPr>
        </p:nvSpPr>
        <p:spPr/>
        <p:txBody>
          <a:bodyPr/>
          <a:lstStyle/>
          <a:p>
            <a:endParaRPr lang="ca-ES"/>
          </a:p>
        </p:txBody>
      </p:sp>
      <p:sp>
        <p:nvSpPr>
          <p:cNvPr id="5" name="4 Marcador de número de diapositiva"/>
          <p:cNvSpPr>
            <a:spLocks noGrp="1"/>
          </p:cNvSpPr>
          <p:nvPr>
            <p:ph type="sldNum" sz="quarter" idx="12"/>
          </p:nvPr>
        </p:nvSpPr>
        <p:spPr/>
        <p:txBody>
          <a:bodyPr/>
          <a:lstStyle/>
          <a:p>
            <a:fld id="{B50640FB-3FF9-4256-A6E4-5CAAB58187C3}" type="slidenum">
              <a:rPr lang="ca-ES" smtClean="0"/>
              <a:pPr/>
              <a:t>‹Nº›</a:t>
            </a:fld>
            <a:endParaRPr lang="ca-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E1CDE99E-BE8A-4072-80CB-796639FD56F8}" type="datetimeFigureOut">
              <a:rPr lang="ca-ES" smtClean="0"/>
              <a:pPr/>
              <a:t>15/06/2011</a:t>
            </a:fld>
            <a:endParaRPr lang="ca-ES"/>
          </a:p>
        </p:txBody>
      </p:sp>
      <p:sp>
        <p:nvSpPr>
          <p:cNvPr id="3" name="2 Marcador de pie de página"/>
          <p:cNvSpPr>
            <a:spLocks noGrp="1"/>
          </p:cNvSpPr>
          <p:nvPr>
            <p:ph type="ftr" sz="quarter" idx="11"/>
          </p:nvPr>
        </p:nvSpPr>
        <p:spPr/>
        <p:txBody>
          <a:bodyPr/>
          <a:lstStyle/>
          <a:p>
            <a:endParaRPr lang="ca-ES"/>
          </a:p>
        </p:txBody>
      </p:sp>
      <p:sp>
        <p:nvSpPr>
          <p:cNvPr id="4" name="3 Marcador de número de diapositiva"/>
          <p:cNvSpPr>
            <a:spLocks noGrp="1"/>
          </p:cNvSpPr>
          <p:nvPr>
            <p:ph type="sldNum" sz="quarter" idx="12"/>
          </p:nvPr>
        </p:nvSpPr>
        <p:spPr/>
        <p:txBody>
          <a:bodyPr/>
          <a:lstStyle/>
          <a:p>
            <a:fld id="{B50640FB-3FF9-4256-A6E4-5CAAB58187C3}" type="slidenum">
              <a:rPr lang="ca-ES" smtClean="0"/>
              <a:pPr/>
              <a:t>‹Nº›</a:t>
            </a:fld>
            <a:endParaRPr lang="ca-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ca-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ca-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E1CDE99E-BE8A-4072-80CB-796639FD56F8}" type="datetimeFigureOut">
              <a:rPr lang="ca-ES" smtClean="0"/>
              <a:pPr/>
              <a:t>15/06/2011</a:t>
            </a:fld>
            <a:endParaRPr lang="ca-ES"/>
          </a:p>
        </p:txBody>
      </p:sp>
      <p:sp>
        <p:nvSpPr>
          <p:cNvPr id="6" name="5 Marcador de pie de página"/>
          <p:cNvSpPr>
            <a:spLocks noGrp="1"/>
          </p:cNvSpPr>
          <p:nvPr>
            <p:ph type="ftr" sz="quarter" idx="11"/>
          </p:nvPr>
        </p:nvSpPr>
        <p:spPr/>
        <p:txBody>
          <a:bodyPr/>
          <a:lstStyle/>
          <a:p>
            <a:endParaRPr lang="ca-ES"/>
          </a:p>
        </p:txBody>
      </p:sp>
      <p:sp>
        <p:nvSpPr>
          <p:cNvPr id="7" name="6 Marcador de número de diapositiva"/>
          <p:cNvSpPr>
            <a:spLocks noGrp="1"/>
          </p:cNvSpPr>
          <p:nvPr>
            <p:ph type="sldNum" sz="quarter" idx="12"/>
          </p:nvPr>
        </p:nvSpPr>
        <p:spPr/>
        <p:txBody>
          <a:bodyPr/>
          <a:lstStyle/>
          <a:p>
            <a:fld id="{B50640FB-3FF9-4256-A6E4-5CAAB58187C3}" type="slidenum">
              <a:rPr lang="ca-ES" smtClean="0"/>
              <a:pPr/>
              <a:t>‹Nº›</a:t>
            </a:fld>
            <a:endParaRPr lang="ca-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ca-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a-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E1CDE99E-BE8A-4072-80CB-796639FD56F8}" type="datetimeFigureOut">
              <a:rPr lang="ca-ES" smtClean="0"/>
              <a:pPr/>
              <a:t>15/06/2011</a:t>
            </a:fld>
            <a:endParaRPr lang="ca-ES"/>
          </a:p>
        </p:txBody>
      </p:sp>
      <p:sp>
        <p:nvSpPr>
          <p:cNvPr id="6" name="5 Marcador de pie de página"/>
          <p:cNvSpPr>
            <a:spLocks noGrp="1"/>
          </p:cNvSpPr>
          <p:nvPr>
            <p:ph type="ftr" sz="quarter" idx="11"/>
          </p:nvPr>
        </p:nvSpPr>
        <p:spPr/>
        <p:txBody>
          <a:bodyPr/>
          <a:lstStyle/>
          <a:p>
            <a:endParaRPr lang="ca-ES"/>
          </a:p>
        </p:txBody>
      </p:sp>
      <p:sp>
        <p:nvSpPr>
          <p:cNvPr id="7" name="6 Marcador de número de diapositiva"/>
          <p:cNvSpPr>
            <a:spLocks noGrp="1"/>
          </p:cNvSpPr>
          <p:nvPr>
            <p:ph type="sldNum" sz="quarter" idx="12"/>
          </p:nvPr>
        </p:nvSpPr>
        <p:spPr/>
        <p:txBody>
          <a:bodyPr/>
          <a:lstStyle/>
          <a:p>
            <a:fld id="{B50640FB-3FF9-4256-A6E4-5CAAB58187C3}" type="slidenum">
              <a:rPr lang="ca-ES" smtClean="0"/>
              <a:pPr/>
              <a:t>‹Nº›</a:t>
            </a:fld>
            <a:endParaRPr lang="ca-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ca-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ca-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CDE99E-BE8A-4072-80CB-796639FD56F8}" type="datetimeFigureOut">
              <a:rPr lang="ca-ES" smtClean="0"/>
              <a:pPr/>
              <a:t>15/06/2011</a:t>
            </a:fld>
            <a:endParaRPr lang="ca-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a-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0640FB-3FF9-4256-A6E4-5CAAB58187C3}" type="slidenum">
              <a:rPr lang="ca-ES" smtClean="0"/>
              <a:pPr/>
              <a:t>‹Nº›</a:t>
            </a:fld>
            <a:endParaRPr lang="ca-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a-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2708920"/>
            <a:ext cx="7772400" cy="1080120"/>
          </a:xfrm>
        </p:spPr>
        <p:txBody>
          <a:bodyPr/>
          <a:lstStyle/>
          <a:p>
            <a:r>
              <a:rPr lang="ca-ES" dirty="0"/>
              <a:t>Arquitectures x86 i x87</a:t>
            </a:r>
          </a:p>
        </p:txBody>
      </p:sp>
      <p:sp>
        <p:nvSpPr>
          <p:cNvPr id="3" name="2 Subtítulo"/>
          <p:cNvSpPr>
            <a:spLocks noGrp="1"/>
          </p:cNvSpPr>
          <p:nvPr>
            <p:ph type="subTitle" idx="1"/>
          </p:nvPr>
        </p:nvSpPr>
        <p:spPr>
          <a:xfrm>
            <a:off x="1403648" y="3645024"/>
            <a:ext cx="6400800" cy="1343000"/>
          </a:xfrm>
        </p:spPr>
        <p:txBody>
          <a:bodyPr>
            <a:normAutofit fontScale="25000" lnSpcReduction="20000"/>
          </a:bodyPr>
          <a:lstStyle/>
          <a:p>
            <a:r>
              <a:rPr lang="ca-ES" dirty="0"/>
              <a:t> </a:t>
            </a:r>
          </a:p>
          <a:p>
            <a:r>
              <a:rPr lang="ca-ES" dirty="0"/>
              <a:t> </a:t>
            </a:r>
          </a:p>
          <a:p>
            <a:r>
              <a:rPr lang="ca-ES" dirty="0"/>
              <a:t> </a:t>
            </a:r>
          </a:p>
          <a:p>
            <a:r>
              <a:rPr lang="ca-ES" dirty="0"/>
              <a:t> </a:t>
            </a:r>
          </a:p>
          <a:p>
            <a:r>
              <a:rPr lang="ca-ES" sz="8000" dirty="0" smtClean="0">
                <a:solidFill>
                  <a:schemeClr val="tx1"/>
                </a:solidFill>
              </a:rPr>
              <a:t>Estudi</a:t>
            </a:r>
            <a:r>
              <a:rPr lang="en-US" sz="8000" dirty="0" smtClean="0">
                <a:solidFill>
                  <a:schemeClr val="tx1"/>
                </a:solidFill>
              </a:rPr>
              <a:t> </a:t>
            </a:r>
            <a:r>
              <a:rPr lang="en-US" sz="8000" dirty="0">
                <a:solidFill>
                  <a:schemeClr val="tx1"/>
                </a:solidFill>
              </a:rPr>
              <a:t>teòric-històric de la </a:t>
            </a:r>
            <a:r>
              <a:rPr lang="ca-ES" sz="8000" dirty="0">
                <a:solidFill>
                  <a:schemeClr val="tx1"/>
                </a:solidFill>
              </a:rPr>
              <a:t>família</a:t>
            </a:r>
            <a:r>
              <a:rPr lang="en-US" sz="8000" dirty="0">
                <a:solidFill>
                  <a:schemeClr val="tx1"/>
                </a:solidFill>
              </a:rPr>
              <a:t> de </a:t>
            </a:r>
            <a:r>
              <a:rPr lang="ca-ES" sz="8000" dirty="0">
                <a:solidFill>
                  <a:schemeClr val="tx1"/>
                </a:solidFill>
              </a:rPr>
              <a:t>processadors</a:t>
            </a:r>
            <a:r>
              <a:rPr lang="en-US" sz="8000" dirty="0">
                <a:solidFill>
                  <a:schemeClr val="tx1"/>
                </a:solidFill>
              </a:rPr>
              <a:t> </a:t>
            </a:r>
            <a:r>
              <a:rPr lang="en-US" sz="8000" dirty="0" smtClean="0">
                <a:solidFill>
                  <a:schemeClr val="tx1"/>
                </a:solidFill>
              </a:rPr>
              <a:t> x86                      </a:t>
            </a:r>
            <a:r>
              <a:rPr lang="ca-ES" sz="8000" dirty="0">
                <a:solidFill>
                  <a:schemeClr val="tx1"/>
                </a:solidFill>
              </a:rPr>
              <a:t>i </a:t>
            </a:r>
            <a:r>
              <a:rPr lang="ca-ES" sz="8000" dirty="0" smtClean="0">
                <a:solidFill>
                  <a:schemeClr val="tx1"/>
                </a:solidFill>
              </a:rPr>
              <a:t>dels coprocessadors  </a:t>
            </a:r>
            <a:r>
              <a:rPr lang="ca-ES" sz="8000" dirty="0">
                <a:solidFill>
                  <a:schemeClr val="tx1"/>
                </a:solidFill>
              </a:rPr>
              <a:t>matemàtics </a:t>
            </a:r>
            <a:r>
              <a:rPr lang="en-US" sz="8000" dirty="0">
                <a:solidFill>
                  <a:schemeClr val="tx1"/>
                </a:solidFill>
              </a:rPr>
              <a:t> x87 </a:t>
            </a:r>
            <a:r>
              <a:rPr lang="ca-ES" sz="8000" dirty="0">
                <a:solidFill>
                  <a:schemeClr val="tx1"/>
                </a:solidFill>
              </a:rPr>
              <a:t>als anys 80 i 90</a:t>
            </a:r>
            <a:r>
              <a:rPr lang="en-US" sz="8000" dirty="0">
                <a:solidFill>
                  <a:schemeClr val="tx1"/>
                </a:solidFill>
              </a:rPr>
              <a:t>.</a:t>
            </a:r>
            <a:r>
              <a:rPr lang="en-US" sz="8000" dirty="0"/>
              <a:t>    </a:t>
            </a:r>
            <a:endParaRPr lang="ca-ES" sz="8000" dirty="0"/>
          </a:p>
          <a:p>
            <a:r>
              <a:rPr lang="ca-ES" dirty="0"/>
              <a:t> </a:t>
            </a:r>
          </a:p>
          <a:p>
            <a:r>
              <a:rPr lang="ca-ES" dirty="0"/>
              <a:t> </a:t>
            </a:r>
          </a:p>
          <a:p>
            <a:r>
              <a:rPr lang="ca-ES" dirty="0"/>
              <a:t> </a:t>
            </a:r>
          </a:p>
          <a:p>
            <a:r>
              <a:rPr lang="ca-ES" dirty="0"/>
              <a:t> </a:t>
            </a:r>
          </a:p>
          <a:p>
            <a:r>
              <a:rPr lang="ca-ES" dirty="0"/>
              <a:t> </a:t>
            </a:r>
          </a:p>
          <a:p>
            <a:r>
              <a:rPr lang="ca-ES" dirty="0"/>
              <a:t> </a:t>
            </a:r>
          </a:p>
          <a:p>
            <a:r>
              <a:rPr lang="ca-ES" dirty="0"/>
              <a:t> </a:t>
            </a:r>
          </a:p>
          <a:p>
            <a:r>
              <a:rPr lang="ca-ES" dirty="0"/>
              <a:t> </a:t>
            </a:r>
          </a:p>
          <a:p>
            <a:r>
              <a:rPr lang="ca-ES" dirty="0"/>
              <a:t> </a:t>
            </a:r>
          </a:p>
          <a:p>
            <a:r>
              <a:rPr lang="ca-ES" dirty="0"/>
              <a:t> </a:t>
            </a:r>
          </a:p>
          <a:p>
            <a:r>
              <a:rPr lang="ca-ES" dirty="0"/>
              <a:t> </a:t>
            </a:r>
          </a:p>
          <a:p>
            <a:r>
              <a:rPr lang="ca-ES" dirty="0"/>
              <a:t> </a:t>
            </a:r>
          </a:p>
          <a:p>
            <a:r>
              <a:rPr lang="ca-ES" dirty="0"/>
              <a:t> </a:t>
            </a:r>
          </a:p>
          <a:p>
            <a:endParaRPr lang="ca-ES" dirty="0"/>
          </a:p>
          <a:p>
            <a:endParaRPr lang="ca-ES" dirty="0"/>
          </a:p>
        </p:txBody>
      </p:sp>
      <p:pic>
        <p:nvPicPr>
          <p:cNvPr id="4" name="42 Imagen" descr="logo_uoc.jpg"/>
          <p:cNvPicPr/>
          <p:nvPr/>
        </p:nvPicPr>
        <p:blipFill>
          <a:blip r:embed="rId2" cstate="print"/>
          <a:stretch>
            <a:fillRect/>
          </a:stretch>
        </p:blipFill>
        <p:spPr>
          <a:xfrm>
            <a:off x="683568" y="404664"/>
            <a:ext cx="7776864" cy="1656184"/>
          </a:xfrm>
          <a:prstGeom prst="rect">
            <a:avLst/>
          </a:prstGeom>
        </p:spPr>
      </p:pic>
      <p:sp>
        <p:nvSpPr>
          <p:cNvPr id="5" name="4 CuadroTexto"/>
          <p:cNvSpPr txBox="1"/>
          <p:nvPr/>
        </p:nvSpPr>
        <p:spPr>
          <a:xfrm>
            <a:off x="4218423" y="5589240"/>
            <a:ext cx="3378938" cy="923330"/>
          </a:xfrm>
          <a:prstGeom prst="rect">
            <a:avLst/>
          </a:prstGeom>
          <a:noFill/>
        </p:spPr>
        <p:txBody>
          <a:bodyPr wrap="none" rtlCol="0">
            <a:spAutoFit/>
          </a:bodyPr>
          <a:lstStyle/>
          <a:p>
            <a:pPr algn="r"/>
            <a:r>
              <a:rPr lang="ca-ES" b="1" dirty="0" smtClean="0"/>
              <a:t>Consultor: Francesc Guim Bernat</a:t>
            </a:r>
            <a:endParaRPr lang="ca-ES" dirty="0" smtClean="0"/>
          </a:p>
          <a:p>
            <a:pPr algn="r"/>
            <a:r>
              <a:rPr lang="es-ES" b="1" dirty="0" smtClean="0"/>
              <a:t>  Autor: Esteban Bonachera López</a:t>
            </a:r>
            <a:endParaRPr lang="ca-ES" dirty="0" smtClean="0"/>
          </a:p>
          <a:p>
            <a:pPr algn="r"/>
            <a:r>
              <a:rPr lang="es-ES" b="1" dirty="0" smtClean="0"/>
              <a:t>     15/06/2011</a:t>
            </a:r>
            <a:endParaRPr lang="ca-E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116632"/>
            <a:ext cx="8229600" cy="576064"/>
          </a:xfrm>
        </p:spPr>
        <p:txBody>
          <a:bodyPr>
            <a:normAutofit/>
          </a:bodyPr>
          <a:lstStyle/>
          <a:p>
            <a:r>
              <a:rPr lang="ca-ES" sz="2800" b="1" dirty="0" smtClean="0"/>
              <a:t>Cronologia dels xips estudiats</a:t>
            </a:r>
            <a:endParaRPr lang="ca-ES" sz="2800" b="1" dirty="0"/>
          </a:p>
        </p:txBody>
      </p:sp>
      <p:graphicFrame>
        <p:nvGraphicFramePr>
          <p:cNvPr id="3" name="2 Gráfico"/>
          <p:cNvGraphicFramePr/>
          <p:nvPr/>
        </p:nvGraphicFramePr>
        <p:xfrm>
          <a:off x="827584" y="1124744"/>
          <a:ext cx="7632848" cy="5112568"/>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116632"/>
            <a:ext cx="8229600" cy="576064"/>
          </a:xfrm>
        </p:spPr>
        <p:txBody>
          <a:bodyPr>
            <a:normAutofit/>
          </a:bodyPr>
          <a:lstStyle/>
          <a:p>
            <a:r>
              <a:rPr lang="es-ES" sz="2800" b="1" dirty="0" smtClean="0">
                <a:latin typeface="+mn-lt"/>
              </a:rPr>
              <a:t>L’Intel 8086</a:t>
            </a:r>
            <a:endParaRPr lang="ca-ES" sz="2800" b="1" dirty="0">
              <a:latin typeface="+mn-lt"/>
            </a:endParaRPr>
          </a:p>
        </p:txBody>
      </p:sp>
      <p:sp>
        <p:nvSpPr>
          <p:cNvPr id="3" name="2 CuadroTexto"/>
          <p:cNvSpPr txBox="1"/>
          <p:nvPr/>
        </p:nvSpPr>
        <p:spPr>
          <a:xfrm>
            <a:off x="683568" y="1210682"/>
            <a:ext cx="7690247" cy="5170646"/>
          </a:xfrm>
          <a:prstGeom prst="rect">
            <a:avLst/>
          </a:prstGeom>
          <a:noFill/>
        </p:spPr>
        <p:txBody>
          <a:bodyPr wrap="none" rtlCol="0">
            <a:spAutoFit/>
          </a:bodyPr>
          <a:lstStyle/>
          <a:p>
            <a:pPr>
              <a:buFont typeface="Arial" charset="0"/>
              <a:buChar char="•"/>
            </a:pPr>
            <a:r>
              <a:rPr lang="ca-ES" sz="2400" dirty="0" smtClean="0"/>
              <a:t>  Primer microprocessador de 16 bits i arquitectura Pipeline</a:t>
            </a:r>
          </a:p>
          <a:p>
            <a:endParaRPr lang="ca-ES" sz="2400" dirty="0" smtClean="0"/>
          </a:p>
          <a:p>
            <a:pPr>
              <a:buFont typeface="Arial" charset="0"/>
              <a:buChar char="•"/>
            </a:pPr>
            <a:r>
              <a:rPr lang="ca-ES" sz="2400" dirty="0" smtClean="0"/>
              <a:t>  Introduït a l’any 1.978</a:t>
            </a:r>
          </a:p>
          <a:p>
            <a:endParaRPr lang="ca-ES" sz="2400" dirty="0" smtClean="0"/>
          </a:p>
          <a:p>
            <a:pPr>
              <a:buFont typeface="Arial" charset="0"/>
              <a:buChar char="•"/>
            </a:pPr>
            <a:r>
              <a:rPr lang="ca-ES" sz="2400" dirty="0" smtClean="0"/>
              <a:t>  El seu mode de treball és el mode Real</a:t>
            </a:r>
          </a:p>
          <a:p>
            <a:endParaRPr lang="ca-ES" sz="2400" dirty="0" smtClean="0"/>
          </a:p>
          <a:p>
            <a:pPr>
              <a:buFont typeface="Arial" charset="0"/>
              <a:buChar char="•"/>
            </a:pPr>
            <a:r>
              <a:rPr lang="ca-ES" sz="2400" dirty="0" smtClean="0"/>
              <a:t>  Bus de dades de 16 bits i bus d’adreces de 20 bits</a:t>
            </a:r>
          </a:p>
          <a:p>
            <a:endParaRPr lang="ca-ES" sz="2400" dirty="0" smtClean="0"/>
          </a:p>
          <a:p>
            <a:pPr>
              <a:buFont typeface="Arial" charset="0"/>
              <a:buChar char="•"/>
            </a:pPr>
            <a:r>
              <a:rPr lang="ca-ES" sz="2400" dirty="0" smtClean="0"/>
              <a:t>  Pot adreçar un màxim d’un Megabyte</a:t>
            </a:r>
          </a:p>
          <a:p>
            <a:endParaRPr lang="ca-ES" sz="2400" dirty="0" smtClean="0"/>
          </a:p>
          <a:p>
            <a:pPr>
              <a:buFont typeface="Arial" charset="0"/>
              <a:buChar char="•"/>
            </a:pPr>
            <a:r>
              <a:rPr lang="ca-ES" sz="2400" dirty="0" smtClean="0"/>
              <a:t>  Freqüències de treball:  4.77, 8 i 10 MHz</a:t>
            </a:r>
          </a:p>
          <a:p>
            <a:endParaRPr lang="ca-ES" sz="2400" dirty="0" smtClean="0"/>
          </a:p>
          <a:p>
            <a:pPr>
              <a:buFont typeface="Arial" charset="0"/>
              <a:buChar char="•"/>
            </a:pPr>
            <a:r>
              <a:rPr lang="ca-ES" sz="2400" dirty="0" smtClean="0"/>
              <a:t>  Encapsulat DIP-40</a:t>
            </a:r>
          </a:p>
          <a:p>
            <a:pPr>
              <a:buFont typeface="Arial" charset="0"/>
              <a:buChar char="•"/>
            </a:pPr>
            <a:endParaRPr lang="ca-E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23528" y="188640"/>
            <a:ext cx="8229600" cy="490066"/>
          </a:xfrm>
        </p:spPr>
        <p:txBody>
          <a:bodyPr>
            <a:noAutofit/>
          </a:bodyPr>
          <a:lstStyle/>
          <a:p>
            <a:r>
              <a:rPr lang="es-ES" sz="2800" b="1" dirty="0" smtClean="0">
                <a:latin typeface="+mn-lt"/>
              </a:rPr>
              <a:t>L’Intel 8088</a:t>
            </a:r>
            <a:endParaRPr lang="ca-ES" sz="2800" dirty="0">
              <a:latin typeface="+mn-lt"/>
            </a:endParaRPr>
          </a:p>
        </p:txBody>
      </p:sp>
      <p:sp>
        <p:nvSpPr>
          <p:cNvPr id="3" name="2 CuadroTexto"/>
          <p:cNvSpPr txBox="1"/>
          <p:nvPr/>
        </p:nvSpPr>
        <p:spPr>
          <a:xfrm>
            <a:off x="755576" y="1138674"/>
            <a:ext cx="7200800" cy="5170646"/>
          </a:xfrm>
          <a:prstGeom prst="rect">
            <a:avLst/>
          </a:prstGeom>
          <a:noFill/>
        </p:spPr>
        <p:txBody>
          <a:bodyPr wrap="square" rtlCol="0">
            <a:spAutoFit/>
          </a:bodyPr>
          <a:lstStyle/>
          <a:p>
            <a:pPr>
              <a:buFont typeface="Arial" charset="0"/>
              <a:buChar char="•"/>
            </a:pPr>
            <a:r>
              <a:rPr lang="ca-ES" sz="2400" dirty="0" smtClean="0"/>
              <a:t>  Alternativa econòmica del 8086</a:t>
            </a:r>
          </a:p>
          <a:p>
            <a:endParaRPr lang="ca-ES" sz="2400" dirty="0" smtClean="0"/>
          </a:p>
          <a:p>
            <a:pPr>
              <a:buFont typeface="Arial" charset="0"/>
              <a:buChar char="•"/>
            </a:pPr>
            <a:r>
              <a:rPr lang="ca-ES" sz="2400" dirty="0" smtClean="0"/>
              <a:t>  Introduït a l’any 1.979</a:t>
            </a:r>
          </a:p>
          <a:p>
            <a:endParaRPr lang="ca-ES" sz="2400" dirty="0" smtClean="0"/>
          </a:p>
          <a:p>
            <a:pPr>
              <a:buFont typeface="Arial" charset="0"/>
              <a:buChar char="•"/>
            </a:pPr>
            <a:r>
              <a:rPr lang="es-ES" sz="2400" dirty="0" smtClean="0"/>
              <a:t>  Base de l’IBM PC i l’IBM XT</a:t>
            </a:r>
          </a:p>
          <a:p>
            <a:endParaRPr lang="ca-ES" sz="2400" dirty="0" smtClean="0"/>
          </a:p>
          <a:p>
            <a:pPr>
              <a:buFont typeface="Arial" charset="0"/>
              <a:buChar char="•"/>
            </a:pPr>
            <a:r>
              <a:rPr lang="ca-ES" sz="2400" dirty="0" smtClean="0"/>
              <a:t>  Mateixa arquitectura que l’Intel 8086</a:t>
            </a:r>
          </a:p>
          <a:p>
            <a:endParaRPr lang="ca-ES" sz="2400" dirty="0" smtClean="0"/>
          </a:p>
          <a:p>
            <a:pPr>
              <a:buFont typeface="Arial" charset="0"/>
              <a:buChar char="•"/>
            </a:pPr>
            <a:r>
              <a:rPr lang="ca-ES" sz="2400" dirty="0" smtClean="0"/>
              <a:t>  Bus de dades de 8 bits i bus d’adreces de 20 bits</a:t>
            </a:r>
          </a:p>
          <a:p>
            <a:endParaRPr lang="ca-ES" sz="2400" dirty="0" smtClean="0"/>
          </a:p>
          <a:p>
            <a:pPr>
              <a:buFont typeface="Arial" charset="0"/>
              <a:buChar char="•"/>
            </a:pPr>
            <a:r>
              <a:rPr lang="ca-ES" sz="2400" dirty="0" smtClean="0"/>
              <a:t>  Necessita dos cicles per tractar dades de 16 bits</a:t>
            </a:r>
          </a:p>
          <a:p>
            <a:endParaRPr lang="ca-ES" sz="2400" dirty="0" smtClean="0"/>
          </a:p>
          <a:p>
            <a:pPr>
              <a:buFont typeface="Arial" charset="0"/>
              <a:buChar char="•"/>
            </a:pPr>
            <a:r>
              <a:rPr lang="ca-ES" sz="2400" dirty="0" smtClean="0"/>
              <a:t>  Encapsulat DIP-40</a:t>
            </a:r>
          </a:p>
          <a:p>
            <a:pPr>
              <a:buFont typeface="Arial" charset="0"/>
              <a:buChar char="•"/>
            </a:pPr>
            <a:endParaRPr lang="ca-E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188640"/>
            <a:ext cx="8229600" cy="418058"/>
          </a:xfrm>
        </p:spPr>
        <p:txBody>
          <a:bodyPr>
            <a:noAutofit/>
          </a:bodyPr>
          <a:lstStyle/>
          <a:p>
            <a:r>
              <a:rPr lang="es-ES" sz="2800" b="1" dirty="0" smtClean="0">
                <a:latin typeface="+mn-lt"/>
              </a:rPr>
              <a:t>L’Intel 80286</a:t>
            </a:r>
            <a:endParaRPr lang="ca-ES" sz="2800" b="1" dirty="0">
              <a:latin typeface="+mn-lt"/>
            </a:endParaRPr>
          </a:p>
        </p:txBody>
      </p:sp>
      <p:sp>
        <p:nvSpPr>
          <p:cNvPr id="3" name="2 CuadroTexto"/>
          <p:cNvSpPr txBox="1"/>
          <p:nvPr/>
        </p:nvSpPr>
        <p:spPr>
          <a:xfrm>
            <a:off x="611560" y="764704"/>
            <a:ext cx="8084970" cy="5909310"/>
          </a:xfrm>
          <a:prstGeom prst="rect">
            <a:avLst/>
          </a:prstGeom>
          <a:noFill/>
        </p:spPr>
        <p:txBody>
          <a:bodyPr wrap="square" rtlCol="0">
            <a:spAutoFit/>
          </a:bodyPr>
          <a:lstStyle/>
          <a:p>
            <a:pPr>
              <a:buFont typeface="Arial" charset="0"/>
              <a:buChar char="•"/>
            </a:pPr>
            <a:r>
              <a:rPr lang="ca-ES" sz="2400" dirty="0" smtClean="0"/>
              <a:t>  Introduït a l’any 1.982</a:t>
            </a:r>
          </a:p>
          <a:p>
            <a:endParaRPr lang="ca-ES" sz="2400" dirty="0" smtClean="0"/>
          </a:p>
          <a:p>
            <a:pPr>
              <a:buFont typeface="Arial" charset="0"/>
              <a:buChar char="•"/>
            </a:pPr>
            <a:r>
              <a:rPr lang="es-ES" sz="2400" dirty="0" smtClean="0"/>
              <a:t>  Base de l’IBM AT</a:t>
            </a:r>
          </a:p>
          <a:p>
            <a:endParaRPr lang="ca-ES" sz="2400" dirty="0" smtClean="0"/>
          </a:p>
          <a:p>
            <a:pPr>
              <a:buFont typeface="Arial" charset="0"/>
              <a:buChar char="•"/>
            </a:pPr>
            <a:r>
              <a:rPr lang="ca-ES" sz="2400" dirty="0" smtClean="0"/>
              <a:t>  </a:t>
            </a:r>
            <a:r>
              <a:rPr lang="ca-ES" sz="2400" dirty="0" smtClean="0"/>
              <a:t>Afegeix: </a:t>
            </a:r>
            <a:r>
              <a:rPr lang="ca-ES" sz="2400" dirty="0" smtClean="0"/>
              <a:t>multitasca i nivells de privilegi</a:t>
            </a:r>
          </a:p>
          <a:p>
            <a:endParaRPr lang="ca-ES" sz="2400" dirty="0" smtClean="0"/>
          </a:p>
          <a:p>
            <a:pPr>
              <a:buFont typeface="Arial" charset="0"/>
              <a:buChar char="•"/>
            </a:pPr>
            <a:r>
              <a:rPr lang="ca-ES" sz="2400" dirty="0" smtClean="0"/>
              <a:t>  Nou mode de treball: </a:t>
            </a:r>
            <a:r>
              <a:rPr lang="ca-ES" sz="2400" dirty="0" smtClean="0"/>
              <a:t> </a:t>
            </a:r>
            <a:r>
              <a:rPr lang="ca-ES" sz="2400" dirty="0" smtClean="0"/>
              <a:t>mode protegit </a:t>
            </a:r>
          </a:p>
          <a:p>
            <a:endParaRPr lang="ca-ES" sz="2400" dirty="0" smtClean="0"/>
          </a:p>
          <a:p>
            <a:pPr>
              <a:buFont typeface="Arial" charset="0"/>
              <a:buChar char="•"/>
            </a:pPr>
            <a:r>
              <a:rPr lang="ca-ES" sz="2400" dirty="0" smtClean="0"/>
              <a:t>  Bus de dades de 16 bits i bus d’adreces de 24 bits</a:t>
            </a:r>
          </a:p>
          <a:p>
            <a:endParaRPr lang="ca-ES" sz="2400" dirty="0" smtClean="0"/>
          </a:p>
          <a:p>
            <a:pPr>
              <a:buFont typeface="Arial" charset="0"/>
              <a:buChar char="•"/>
            </a:pPr>
            <a:r>
              <a:rPr lang="ca-ES" sz="2400" dirty="0" smtClean="0"/>
              <a:t>  Pot adreçar un màxim de 16 Megabytes</a:t>
            </a:r>
          </a:p>
          <a:p>
            <a:endParaRPr lang="ca-ES" sz="2400" dirty="0" smtClean="0"/>
          </a:p>
          <a:p>
            <a:pPr>
              <a:buFont typeface="Arial" charset="0"/>
              <a:buChar char="•"/>
            </a:pPr>
            <a:r>
              <a:rPr lang="ca-ES" sz="2400" dirty="0" smtClean="0"/>
              <a:t>  Freqüències de treball:  6, 8, 10 i 12 MHz</a:t>
            </a:r>
          </a:p>
          <a:p>
            <a:endParaRPr lang="ca-ES" sz="2400" dirty="0" smtClean="0"/>
          </a:p>
          <a:p>
            <a:pPr>
              <a:buFont typeface="Arial" charset="0"/>
              <a:buChar char="•"/>
            </a:pPr>
            <a:r>
              <a:rPr lang="ca-ES" sz="2400" dirty="0" smtClean="0"/>
              <a:t>  Encapsulat LCC-68 o PGA-68</a:t>
            </a:r>
          </a:p>
          <a:p>
            <a:pPr>
              <a:buFont typeface="Arial" charset="0"/>
              <a:buChar char="•"/>
            </a:pPr>
            <a:endParaRPr lang="ca-E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188640"/>
            <a:ext cx="8229600" cy="360040"/>
          </a:xfrm>
        </p:spPr>
        <p:txBody>
          <a:bodyPr>
            <a:noAutofit/>
          </a:bodyPr>
          <a:lstStyle/>
          <a:p>
            <a:r>
              <a:rPr lang="es-ES" sz="2800" b="1" dirty="0" smtClean="0">
                <a:latin typeface="+mn-lt"/>
              </a:rPr>
              <a:t>L’Intel 80386 DX</a:t>
            </a:r>
            <a:endParaRPr lang="ca-ES" sz="2800" b="1" dirty="0">
              <a:latin typeface="+mn-lt"/>
            </a:endParaRPr>
          </a:p>
        </p:txBody>
      </p:sp>
      <p:sp>
        <p:nvSpPr>
          <p:cNvPr id="3" name="2 CuadroTexto"/>
          <p:cNvSpPr txBox="1"/>
          <p:nvPr/>
        </p:nvSpPr>
        <p:spPr>
          <a:xfrm>
            <a:off x="827584" y="836712"/>
            <a:ext cx="7634911" cy="5909310"/>
          </a:xfrm>
          <a:prstGeom prst="rect">
            <a:avLst/>
          </a:prstGeom>
          <a:noFill/>
        </p:spPr>
        <p:txBody>
          <a:bodyPr wrap="square" rtlCol="0">
            <a:spAutoFit/>
          </a:bodyPr>
          <a:lstStyle/>
          <a:p>
            <a:pPr>
              <a:buFont typeface="Arial" charset="0"/>
              <a:buChar char="•"/>
            </a:pPr>
            <a:r>
              <a:rPr lang="ca-ES" sz="2400" dirty="0" smtClean="0"/>
              <a:t>  Primer microprocessador d’Intel  de 32 bits</a:t>
            </a:r>
          </a:p>
          <a:p>
            <a:endParaRPr lang="ca-ES" sz="2400" dirty="0" smtClean="0"/>
          </a:p>
          <a:p>
            <a:pPr>
              <a:buFont typeface="Arial" charset="0"/>
              <a:buChar char="•"/>
            </a:pPr>
            <a:r>
              <a:rPr lang="ca-ES" sz="2400" dirty="0" smtClean="0"/>
              <a:t>  Introduït a l’any 1.985</a:t>
            </a:r>
          </a:p>
          <a:p>
            <a:endParaRPr lang="ca-ES" sz="2400" dirty="0" smtClean="0"/>
          </a:p>
          <a:p>
            <a:pPr>
              <a:buFont typeface="Arial" charset="0"/>
              <a:buChar char="•"/>
            </a:pPr>
            <a:r>
              <a:rPr lang="ca-ES" sz="2400" dirty="0" smtClean="0"/>
              <a:t>  Bus de dades de 32 bits i bus d’adreces de 32 bits</a:t>
            </a:r>
          </a:p>
          <a:p>
            <a:endParaRPr lang="ca-ES" sz="2400" dirty="0" smtClean="0"/>
          </a:p>
          <a:p>
            <a:pPr>
              <a:buFont typeface="Arial" charset="0"/>
              <a:buChar char="•"/>
            </a:pPr>
            <a:r>
              <a:rPr lang="ca-ES" sz="2400" dirty="0" smtClean="0"/>
              <a:t>  Pot adreçar un màxim de 4 Gigabytes</a:t>
            </a:r>
          </a:p>
          <a:p>
            <a:endParaRPr lang="ca-ES" sz="2400" dirty="0" smtClean="0"/>
          </a:p>
          <a:p>
            <a:pPr>
              <a:buFont typeface="Arial" charset="0"/>
              <a:buChar char="•"/>
            </a:pPr>
            <a:r>
              <a:rPr lang="ca-ES" sz="2400" dirty="0" smtClean="0"/>
              <a:t>  Nova unitat de memòria: suporta segmentació i paginació</a:t>
            </a:r>
          </a:p>
          <a:p>
            <a:endParaRPr lang="ca-ES" sz="2400" dirty="0" smtClean="0"/>
          </a:p>
          <a:p>
            <a:pPr>
              <a:buFont typeface="Arial" charset="0"/>
              <a:buChar char="•"/>
            </a:pPr>
            <a:r>
              <a:rPr lang="es-ES" sz="2400" dirty="0" smtClean="0"/>
              <a:t>  </a:t>
            </a:r>
            <a:r>
              <a:rPr lang="ca-ES" sz="2400" dirty="0" smtClean="0"/>
              <a:t>Nou mode de treball: mode 8086 virtual</a:t>
            </a:r>
          </a:p>
          <a:p>
            <a:endParaRPr lang="ca-ES" sz="2400" dirty="0" smtClean="0"/>
          </a:p>
          <a:p>
            <a:pPr>
              <a:buFont typeface="Arial" charset="0"/>
              <a:buChar char="•"/>
            </a:pPr>
            <a:r>
              <a:rPr lang="ca-ES" sz="2400" dirty="0" smtClean="0"/>
              <a:t>  Freqüències de treball:  16, 20, 25 i 33 MHz</a:t>
            </a:r>
          </a:p>
          <a:p>
            <a:endParaRPr lang="ca-ES" sz="2400" dirty="0" smtClean="0"/>
          </a:p>
          <a:p>
            <a:pPr>
              <a:buFont typeface="Arial" charset="0"/>
              <a:buChar char="•"/>
            </a:pPr>
            <a:r>
              <a:rPr lang="ca-ES" sz="2400" dirty="0" smtClean="0"/>
              <a:t>  Encapsulat PGA-132</a:t>
            </a:r>
          </a:p>
          <a:p>
            <a:pPr>
              <a:buFont typeface="Arial" charset="0"/>
              <a:buChar char="•"/>
            </a:pPr>
            <a:endParaRPr lang="ca-E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116632"/>
            <a:ext cx="8229600" cy="562074"/>
          </a:xfrm>
        </p:spPr>
        <p:txBody>
          <a:bodyPr>
            <a:normAutofit/>
          </a:bodyPr>
          <a:lstStyle/>
          <a:p>
            <a:r>
              <a:rPr lang="es-ES" sz="2800" b="1" dirty="0" smtClean="0"/>
              <a:t>L’Intel 80386 SX</a:t>
            </a:r>
            <a:endParaRPr lang="ca-ES" sz="2800" b="1" dirty="0"/>
          </a:p>
        </p:txBody>
      </p:sp>
      <p:sp>
        <p:nvSpPr>
          <p:cNvPr id="3" name="2 CuadroTexto"/>
          <p:cNvSpPr txBox="1"/>
          <p:nvPr/>
        </p:nvSpPr>
        <p:spPr>
          <a:xfrm>
            <a:off x="755576" y="1268760"/>
            <a:ext cx="7200800" cy="4431983"/>
          </a:xfrm>
          <a:prstGeom prst="rect">
            <a:avLst/>
          </a:prstGeom>
          <a:noFill/>
        </p:spPr>
        <p:txBody>
          <a:bodyPr wrap="square" rtlCol="0">
            <a:spAutoFit/>
          </a:bodyPr>
          <a:lstStyle/>
          <a:p>
            <a:pPr>
              <a:buFont typeface="Arial" charset="0"/>
              <a:buChar char="•"/>
            </a:pPr>
            <a:r>
              <a:rPr lang="ca-ES" sz="2400" dirty="0" smtClean="0"/>
              <a:t>  Alternativa econòmica del 80386</a:t>
            </a:r>
          </a:p>
          <a:p>
            <a:endParaRPr lang="ca-ES" sz="2400" dirty="0" smtClean="0"/>
          </a:p>
          <a:p>
            <a:pPr>
              <a:buFont typeface="Arial" charset="0"/>
              <a:buChar char="•"/>
            </a:pPr>
            <a:r>
              <a:rPr lang="ca-ES" sz="2400" dirty="0" smtClean="0"/>
              <a:t>  Introduït a l’any 1.988</a:t>
            </a:r>
          </a:p>
          <a:p>
            <a:endParaRPr lang="ca-ES" sz="2400" dirty="0" smtClean="0"/>
          </a:p>
          <a:p>
            <a:pPr>
              <a:buFont typeface="Arial" charset="0"/>
              <a:buChar char="•"/>
            </a:pPr>
            <a:r>
              <a:rPr lang="ca-ES" sz="2400" dirty="0" smtClean="0"/>
              <a:t>  Bus de dades de 16 bits i bus d’adreces de 24 bits</a:t>
            </a:r>
          </a:p>
          <a:p>
            <a:endParaRPr lang="ca-ES" sz="2400" dirty="0" smtClean="0"/>
          </a:p>
          <a:p>
            <a:pPr>
              <a:buFont typeface="Arial" charset="0"/>
              <a:buChar char="•"/>
            </a:pPr>
            <a:r>
              <a:rPr lang="ca-ES" sz="2400" dirty="0" smtClean="0"/>
              <a:t>  Pot adreçar un màxim de 16 Megabytes</a:t>
            </a:r>
          </a:p>
          <a:p>
            <a:endParaRPr lang="ca-ES" sz="2400" dirty="0" smtClean="0"/>
          </a:p>
          <a:p>
            <a:pPr>
              <a:buFont typeface="Arial" charset="0"/>
              <a:buChar char="•"/>
            </a:pPr>
            <a:r>
              <a:rPr lang="ca-ES" sz="2400" dirty="0" smtClean="0"/>
              <a:t>  Freqüències de treball:  16, 20, 25 i 33 MHz</a:t>
            </a:r>
          </a:p>
          <a:p>
            <a:endParaRPr lang="ca-ES" sz="2400" dirty="0" smtClean="0"/>
          </a:p>
          <a:p>
            <a:pPr>
              <a:buFont typeface="Arial" charset="0"/>
              <a:buChar char="•"/>
            </a:pPr>
            <a:r>
              <a:rPr lang="ca-ES" sz="2400" dirty="0" smtClean="0"/>
              <a:t>  Encapsulat PQFP-100</a:t>
            </a:r>
          </a:p>
          <a:p>
            <a:pPr>
              <a:buFont typeface="Arial" charset="0"/>
              <a:buChar char="•"/>
            </a:pPr>
            <a:endParaRPr lang="ca-E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44624"/>
            <a:ext cx="8229600" cy="634082"/>
          </a:xfrm>
        </p:spPr>
        <p:txBody>
          <a:bodyPr>
            <a:normAutofit/>
          </a:bodyPr>
          <a:lstStyle/>
          <a:p>
            <a:r>
              <a:rPr lang="ca-ES" sz="2800" b="1" dirty="0" smtClean="0">
                <a:latin typeface="+mn-lt"/>
              </a:rPr>
              <a:t>L’Intel 80486 (DX) </a:t>
            </a:r>
            <a:endParaRPr lang="ca-ES" sz="2800" b="1" dirty="0">
              <a:latin typeface="+mn-lt"/>
            </a:endParaRPr>
          </a:p>
        </p:txBody>
      </p:sp>
      <p:sp>
        <p:nvSpPr>
          <p:cNvPr id="3" name="2 CuadroTexto"/>
          <p:cNvSpPr txBox="1"/>
          <p:nvPr/>
        </p:nvSpPr>
        <p:spPr>
          <a:xfrm>
            <a:off x="899592" y="1124744"/>
            <a:ext cx="7344816" cy="5170646"/>
          </a:xfrm>
          <a:prstGeom prst="rect">
            <a:avLst/>
          </a:prstGeom>
          <a:noFill/>
        </p:spPr>
        <p:txBody>
          <a:bodyPr wrap="square" rtlCol="0">
            <a:spAutoFit/>
          </a:bodyPr>
          <a:lstStyle/>
          <a:p>
            <a:pPr>
              <a:buFont typeface="Arial" charset="0"/>
              <a:buChar char="•"/>
            </a:pPr>
            <a:r>
              <a:rPr lang="ca-ES" sz="2400" dirty="0" smtClean="0"/>
              <a:t>  Introduït a l’any 1.989</a:t>
            </a:r>
          </a:p>
          <a:p>
            <a:endParaRPr lang="ca-ES" sz="2400" dirty="0" smtClean="0"/>
          </a:p>
          <a:p>
            <a:pPr>
              <a:buFont typeface="Arial" charset="0"/>
              <a:buChar char="•"/>
            </a:pPr>
            <a:r>
              <a:rPr lang="ca-ES" sz="2400" dirty="0" smtClean="0"/>
              <a:t>  Nova unitat de memòria paginada, pàgines de 4 MB</a:t>
            </a:r>
          </a:p>
          <a:p>
            <a:endParaRPr lang="ca-ES" sz="2400" dirty="0" smtClean="0"/>
          </a:p>
          <a:p>
            <a:pPr>
              <a:buFont typeface="Arial" charset="0"/>
              <a:buChar char="•"/>
            </a:pPr>
            <a:r>
              <a:rPr lang="ca-ES" sz="2400" dirty="0" smtClean="0"/>
              <a:t>  Incorpora memòria cau interna de 8 KB</a:t>
            </a:r>
          </a:p>
          <a:p>
            <a:endParaRPr lang="ca-ES" sz="2400" dirty="0" smtClean="0"/>
          </a:p>
          <a:p>
            <a:pPr>
              <a:buFont typeface="Arial" charset="0"/>
              <a:buChar char="•"/>
            </a:pPr>
            <a:r>
              <a:rPr lang="ca-ES" sz="2400" dirty="0" smtClean="0"/>
              <a:t>  Inclou una FPU interna</a:t>
            </a:r>
          </a:p>
          <a:p>
            <a:endParaRPr lang="ca-ES" sz="2400" dirty="0" smtClean="0"/>
          </a:p>
          <a:p>
            <a:pPr>
              <a:buFont typeface="Arial" charset="0"/>
              <a:buChar char="•"/>
            </a:pPr>
            <a:r>
              <a:rPr lang="ca-ES" sz="2400" dirty="0" smtClean="0"/>
              <a:t>  Bus de dades de 32 bits i bus d’adreces de 32 bits</a:t>
            </a:r>
          </a:p>
          <a:p>
            <a:endParaRPr lang="ca-ES" sz="2400" dirty="0" smtClean="0"/>
          </a:p>
          <a:p>
            <a:pPr>
              <a:buFont typeface="Arial" charset="0"/>
              <a:buChar char="•"/>
            </a:pPr>
            <a:r>
              <a:rPr lang="ca-ES" sz="2400" dirty="0" smtClean="0"/>
              <a:t>  Freqüències de treball:  25, 33, 40 i 50 MHz</a:t>
            </a:r>
          </a:p>
          <a:p>
            <a:endParaRPr lang="ca-ES" sz="2400" dirty="0" smtClean="0"/>
          </a:p>
          <a:p>
            <a:pPr>
              <a:buFont typeface="Arial" charset="0"/>
              <a:buChar char="•"/>
            </a:pPr>
            <a:r>
              <a:rPr lang="ca-ES" sz="2400" dirty="0" smtClean="0"/>
              <a:t>  Encapsulat PGA-168</a:t>
            </a:r>
          </a:p>
          <a:p>
            <a:endParaRPr lang="ca-E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188640"/>
            <a:ext cx="8229600" cy="576064"/>
          </a:xfrm>
        </p:spPr>
        <p:txBody>
          <a:bodyPr>
            <a:normAutofit/>
          </a:bodyPr>
          <a:lstStyle/>
          <a:p>
            <a:r>
              <a:rPr lang="ca-ES" sz="2800" b="1" dirty="0" smtClean="0"/>
              <a:t>Variants del 80486</a:t>
            </a:r>
            <a:endParaRPr lang="ca-ES" sz="2800" b="1" dirty="0"/>
          </a:p>
        </p:txBody>
      </p:sp>
      <p:sp>
        <p:nvSpPr>
          <p:cNvPr id="4" name="3 CuadroTexto"/>
          <p:cNvSpPr txBox="1"/>
          <p:nvPr/>
        </p:nvSpPr>
        <p:spPr>
          <a:xfrm>
            <a:off x="683568" y="1124744"/>
            <a:ext cx="7684540" cy="5262979"/>
          </a:xfrm>
          <a:prstGeom prst="rect">
            <a:avLst/>
          </a:prstGeom>
          <a:noFill/>
        </p:spPr>
        <p:txBody>
          <a:bodyPr wrap="none" rtlCol="0">
            <a:spAutoFit/>
          </a:bodyPr>
          <a:lstStyle/>
          <a:p>
            <a:pPr>
              <a:buFont typeface="Arial" charset="0"/>
              <a:buChar char="•"/>
            </a:pPr>
            <a:r>
              <a:rPr lang="ca-ES" sz="2400" dirty="0" smtClean="0"/>
              <a:t>  </a:t>
            </a:r>
            <a:r>
              <a:rPr lang="ca-ES" sz="2400" b="1" dirty="0" smtClean="0"/>
              <a:t>80486 SX</a:t>
            </a:r>
          </a:p>
          <a:p>
            <a:endParaRPr lang="ca-ES" sz="2400" b="1" dirty="0" smtClean="0"/>
          </a:p>
          <a:p>
            <a:pPr lvl="1">
              <a:buFont typeface="Arial" charset="0"/>
              <a:buChar char="•"/>
            </a:pPr>
            <a:r>
              <a:rPr lang="ca-ES" sz="2400" dirty="0" smtClean="0"/>
              <a:t>  Variant econòmica, introduïda a l’any 1.991</a:t>
            </a:r>
          </a:p>
          <a:p>
            <a:pPr lvl="1"/>
            <a:endParaRPr lang="ca-ES" sz="2400" dirty="0" smtClean="0"/>
          </a:p>
          <a:p>
            <a:pPr lvl="1">
              <a:buFont typeface="Arial" charset="0"/>
              <a:buChar char="•"/>
            </a:pPr>
            <a:r>
              <a:rPr lang="ca-ES" sz="2400" dirty="0" smtClean="0"/>
              <a:t>   No inclou la FPU interna</a:t>
            </a:r>
          </a:p>
          <a:p>
            <a:pPr lvl="1"/>
            <a:endParaRPr lang="ca-ES" sz="2400" dirty="0" smtClean="0"/>
          </a:p>
          <a:p>
            <a:pPr>
              <a:buFont typeface="Arial" charset="0"/>
              <a:buChar char="•"/>
            </a:pPr>
            <a:r>
              <a:rPr lang="ca-ES" sz="2400" dirty="0" smtClean="0"/>
              <a:t>  </a:t>
            </a:r>
            <a:r>
              <a:rPr lang="ca-ES" sz="2400" b="1" dirty="0" smtClean="0"/>
              <a:t>80486 DXn</a:t>
            </a:r>
          </a:p>
          <a:p>
            <a:endParaRPr lang="ca-ES" sz="2400" b="1" dirty="0" smtClean="0"/>
          </a:p>
          <a:p>
            <a:pPr lvl="1">
              <a:buFont typeface="Arial" charset="0"/>
              <a:buChar char="•"/>
            </a:pPr>
            <a:r>
              <a:rPr lang="ca-ES" sz="2400" dirty="0" smtClean="0"/>
              <a:t>   Versió amb multiplicador de velocitat de la CPU intern</a:t>
            </a:r>
          </a:p>
          <a:p>
            <a:pPr lvl="1"/>
            <a:endParaRPr lang="ca-ES" sz="2400" dirty="0" smtClean="0"/>
          </a:p>
          <a:p>
            <a:pPr>
              <a:buFont typeface="Arial" charset="0"/>
              <a:buChar char="•"/>
            </a:pPr>
            <a:r>
              <a:rPr lang="ca-ES" sz="2400" dirty="0" smtClean="0"/>
              <a:t>  </a:t>
            </a:r>
            <a:r>
              <a:rPr lang="ca-ES" sz="2400" b="1" dirty="0" smtClean="0"/>
              <a:t>RapidCAD-1</a:t>
            </a:r>
          </a:p>
          <a:p>
            <a:r>
              <a:rPr lang="ca-ES" sz="2400" dirty="0" smtClean="0"/>
              <a:t> </a:t>
            </a:r>
          </a:p>
          <a:p>
            <a:pPr lvl="1">
              <a:buFont typeface="Arial" charset="0"/>
              <a:buChar char="•"/>
            </a:pPr>
            <a:r>
              <a:rPr lang="ca-ES" sz="2400" dirty="0" smtClean="0"/>
              <a:t>  80486 DX que s’insereix al sòcol del 80386</a:t>
            </a:r>
          </a:p>
          <a:p>
            <a:r>
              <a:rPr lang="ca-ES" sz="2400" dirty="0" smtClean="0"/>
              <a:t> </a:t>
            </a:r>
            <a:endParaRPr lang="ca-ES" sz="24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755576" y="908720"/>
            <a:ext cx="7560840" cy="4154984"/>
          </a:xfrm>
          <a:prstGeom prst="rect">
            <a:avLst/>
          </a:prstGeom>
        </p:spPr>
        <p:txBody>
          <a:bodyPr wrap="square">
            <a:spAutoFit/>
          </a:bodyPr>
          <a:lstStyle/>
          <a:p>
            <a:pPr>
              <a:buFont typeface="Arial" charset="0"/>
              <a:buChar char="•"/>
            </a:pPr>
            <a:r>
              <a:rPr lang="ca-ES" sz="2400" b="1" dirty="0" smtClean="0"/>
              <a:t>  RapidCAD-2</a:t>
            </a:r>
            <a:r>
              <a:rPr lang="ca-ES" sz="2400" dirty="0" smtClean="0"/>
              <a:t> </a:t>
            </a:r>
          </a:p>
          <a:p>
            <a:endParaRPr lang="ca-ES" sz="2400" dirty="0" smtClean="0"/>
          </a:p>
          <a:p>
            <a:pPr lvl="1">
              <a:buFont typeface="Arial" charset="0"/>
              <a:buChar char="•"/>
            </a:pPr>
            <a:r>
              <a:rPr lang="ca-ES" sz="2400" dirty="0" smtClean="0"/>
              <a:t>  i486 DX sense memòria cau</a:t>
            </a:r>
          </a:p>
          <a:p>
            <a:pPr lvl="1"/>
            <a:endParaRPr lang="ca-ES" sz="2400" dirty="0" smtClean="0"/>
          </a:p>
          <a:p>
            <a:pPr lvl="1">
              <a:buFont typeface="Arial" charset="0"/>
              <a:buChar char="•"/>
            </a:pPr>
            <a:r>
              <a:rPr lang="ca-ES" sz="2400" dirty="0" smtClean="0"/>
              <a:t>  S’insereix al sòcol del coprocessador 80387</a:t>
            </a:r>
          </a:p>
          <a:p>
            <a:pPr lvl="1"/>
            <a:endParaRPr lang="ca-ES" sz="2400" dirty="0" smtClean="0"/>
          </a:p>
          <a:p>
            <a:pPr>
              <a:buFont typeface="Arial" charset="0"/>
              <a:buChar char="•"/>
            </a:pPr>
            <a:r>
              <a:rPr lang="ca-ES" sz="2400" dirty="0" smtClean="0"/>
              <a:t>  </a:t>
            </a:r>
            <a:r>
              <a:rPr lang="ca-ES" sz="2400" b="1" dirty="0" smtClean="0"/>
              <a:t>Overdrive</a:t>
            </a:r>
            <a:r>
              <a:rPr lang="ca-ES" sz="2400" dirty="0" smtClean="0"/>
              <a:t> (per DX i SX)</a:t>
            </a:r>
          </a:p>
          <a:p>
            <a:endParaRPr lang="ca-ES" sz="2400" dirty="0" smtClean="0"/>
          </a:p>
          <a:p>
            <a:pPr lvl="1">
              <a:buFont typeface="Arial" charset="0"/>
              <a:buChar char="•"/>
            </a:pPr>
            <a:r>
              <a:rPr lang="ca-ES" sz="2400" dirty="0" smtClean="0"/>
              <a:t>  Versió econòmica d’actualització</a:t>
            </a:r>
          </a:p>
          <a:p>
            <a:pPr lvl="1">
              <a:buFont typeface="Arial" charset="0"/>
              <a:buChar char="•"/>
            </a:pPr>
            <a:endParaRPr lang="ca-ES" sz="2400" dirty="0" smtClean="0"/>
          </a:p>
          <a:p>
            <a:pPr lvl="1">
              <a:buFont typeface="Arial" charset="0"/>
              <a:buChar char="•"/>
            </a:pPr>
            <a:r>
              <a:rPr lang="ca-ES" sz="2400" dirty="0" smtClean="0"/>
              <a:t>  Augmenta la velocitat i rendiment del sistema</a:t>
            </a:r>
            <a:endParaRPr lang="ca-ES" sz="24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116632"/>
            <a:ext cx="8229600" cy="648072"/>
          </a:xfrm>
        </p:spPr>
        <p:txBody>
          <a:bodyPr/>
          <a:lstStyle/>
          <a:p>
            <a:r>
              <a:rPr lang="es-ES" sz="2800" b="1" dirty="0" smtClean="0">
                <a:latin typeface="+mn-lt"/>
              </a:rPr>
              <a:t>Arquitectura x87</a:t>
            </a:r>
            <a:endParaRPr lang="ca-ES" sz="2800" b="1" dirty="0">
              <a:latin typeface="+mn-lt"/>
            </a:endParaRPr>
          </a:p>
        </p:txBody>
      </p:sp>
      <p:sp>
        <p:nvSpPr>
          <p:cNvPr id="3" name="2 CuadroTexto"/>
          <p:cNvSpPr txBox="1"/>
          <p:nvPr/>
        </p:nvSpPr>
        <p:spPr>
          <a:xfrm>
            <a:off x="467544" y="1363990"/>
            <a:ext cx="8352928" cy="4801314"/>
          </a:xfrm>
          <a:prstGeom prst="rect">
            <a:avLst/>
          </a:prstGeom>
          <a:noFill/>
        </p:spPr>
        <p:txBody>
          <a:bodyPr wrap="square" rtlCol="0">
            <a:spAutoFit/>
          </a:bodyPr>
          <a:lstStyle/>
          <a:p>
            <a:pPr>
              <a:buFont typeface="Arial" charset="0"/>
              <a:buChar char="•"/>
            </a:pPr>
            <a:r>
              <a:rPr lang="ca-ES" sz="2400" dirty="0" smtClean="0"/>
              <a:t>  Conjunt d’instruccions matemàtiques dels processadors x86</a:t>
            </a:r>
          </a:p>
          <a:p>
            <a:endParaRPr lang="ca-ES" sz="2400" dirty="0" smtClean="0"/>
          </a:p>
          <a:p>
            <a:pPr>
              <a:buFont typeface="Arial" charset="0"/>
              <a:buChar char="•"/>
            </a:pPr>
            <a:r>
              <a:rPr lang="ca-ES" sz="2400" dirty="0" smtClean="0"/>
              <a:t>  Es basa en un element hardware independent: el coprocessador</a:t>
            </a:r>
          </a:p>
          <a:p>
            <a:pPr>
              <a:buFont typeface="Arial" charset="0"/>
              <a:buChar char="•"/>
            </a:pPr>
            <a:endParaRPr lang="ca-ES" sz="2400" dirty="0" smtClean="0"/>
          </a:p>
          <a:p>
            <a:pPr>
              <a:buFont typeface="Arial" charset="0"/>
              <a:buChar char="•"/>
            </a:pPr>
            <a:r>
              <a:rPr lang="ca-ES" sz="2400" dirty="0" smtClean="0"/>
              <a:t>  </a:t>
            </a:r>
            <a:r>
              <a:rPr lang="ca-ES" sz="2400" dirty="0" smtClean="0"/>
              <a:t>Executar </a:t>
            </a:r>
            <a:r>
              <a:rPr lang="ca-ES" sz="2400" dirty="0" smtClean="0"/>
              <a:t>instruccions en punt flotant ràpidament  </a:t>
            </a:r>
          </a:p>
          <a:p>
            <a:endParaRPr lang="ca-ES" sz="2400" dirty="0" smtClean="0"/>
          </a:p>
          <a:p>
            <a:pPr>
              <a:buFont typeface="Arial" charset="0"/>
              <a:buChar char="•"/>
            </a:pPr>
            <a:r>
              <a:rPr lang="ca-ES" sz="2400" dirty="0" smtClean="0"/>
              <a:t>  A partir del 80287 es compleix  l’estàndard IEEE 754-1985</a:t>
            </a:r>
          </a:p>
          <a:p>
            <a:endParaRPr lang="ca-ES" sz="2400" dirty="0" smtClean="0"/>
          </a:p>
          <a:p>
            <a:pPr>
              <a:buFont typeface="Arial" charset="0"/>
              <a:buChar char="•"/>
            </a:pPr>
            <a:r>
              <a:rPr lang="ca-ES" sz="2400" dirty="0" smtClean="0"/>
              <a:t>  El 80486 DX, i els dissenys posteriors, inclou una FPU interna</a:t>
            </a:r>
          </a:p>
          <a:p>
            <a:pPr>
              <a:buFont typeface="Arial" charset="0"/>
              <a:buChar char="•"/>
            </a:pPr>
            <a:endParaRPr lang="ca-ES" sz="2400" dirty="0" smtClean="0"/>
          </a:p>
          <a:p>
            <a:pPr>
              <a:buFont typeface="Arial" charset="0"/>
              <a:buChar char="•"/>
            </a:pPr>
            <a:r>
              <a:rPr lang="ca-ES" sz="2400" dirty="0" smtClean="0"/>
              <a:t> És necessari un programari específic per aprofitar-los </a:t>
            </a:r>
          </a:p>
          <a:p>
            <a:endParaRPr lang="ca-ES" sz="2400" dirty="0" smtClean="0"/>
          </a:p>
          <a:p>
            <a:pPr>
              <a:buFont typeface="Arial" charset="0"/>
              <a:buChar char="•"/>
            </a:pPr>
            <a:endParaRPr lang="ca-E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3347864" y="260648"/>
            <a:ext cx="1728192" cy="523220"/>
          </a:xfrm>
          <a:prstGeom prst="rect">
            <a:avLst/>
          </a:prstGeom>
          <a:noFill/>
        </p:spPr>
        <p:txBody>
          <a:bodyPr wrap="square" rtlCol="0">
            <a:spAutoFit/>
          </a:bodyPr>
          <a:lstStyle/>
          <a:p>
            <a:pPr algn="ctr"/>
            <a:r>
              <a:rPr lang="es-ES" sz="2800" b="1" dirty="0" smtClean="0"/>
              <a:t>Índex</a:t>
            </a:r>
            <a:endParaRPr lang="ca-ES" sz="2800" b="1" dirty="0"/>
          </a:p>
        </p:txBody>
      </p:sp>
      <p:sp>
        <p:nvSpPr>
          <p:cNvPr id="3" name="2 CuadroTexto"/>
          <p:cNvSpPr txBox="1"/>
          <p:nvPr/>
        </p:nvSpPr>
        <p:spPr>
          <a:xfrm>
            <a:off x="971600" y="1412776"/>
            <a:ext cx="184731" cy="369332"/>
          </a:xfrm>
          <a:prstGeom prst="rect">
            <a:avLst/>
          </a:prstGeom>
          <a:noFill/>
        </p:spPr>
        <p:txBody>
          <a:bodyPr wrap="none" rtlCol="0">
            <a:spAutoFit/>
          </a:bodyPr>
          <a:lstStyle/>
          <a:p>
            <a:endParaRPr lang="ca-ES" dirty="0"/>
          </a:p>
        </p:txBody>
      </p:sp>
      <p:sp>
        <p:nvSpPr>
          <p:cNvPr id="4" name="3 CuadroTexto"/>
          <p:cNvSpPr txBox="1"/>
          <p:nvPr/>
        </p:nvSpPr>
        <p:spPr>
          <a:xfrm>
            <a:off x="1259632" y="1196752"/>
            <a:ext cx="6048672" cy="4893647"/>
          </a:xfrm>
          <a:prstGeom prst="rect">
            <a:avLst/>
          </a:prstGeom>
          <a:noFill/>
        </p:spPr>
        <p:txBody>
          <a:bodyPr wrap="square" rtlCol="0">
            <a:spAutoFit/>
          </a:bodyPr>
          <a:lstStyle/>
          <a:p>
            <a:pPr>
              <a:buFont typeface="Arial" charset="0"/>
              <a:buChar char="•"/>
            </a:pPr>
            <a:r>
              <a:rPr lang="es-ES" sz="2400" dirty="0" smtClean="0"/>
              <a:t>  </a:t>
            </a:r>
            <a:r>
              <a:rPr lang="ca-ES" sz="2400" dirty="0" smtClean="0"/>
              <a:t>Introducció</a:t>
            </a:r>
          </a:p>
          <a:p>
            <a:endParaRPr lang="ca-ES" sz="2400" dirty="0" smtClean="0"/>
          </a:p>
          <a:p>
            <a:pPr>
              <a:buFont typeface="Arial" charset="0"/>
              <a:buChar char="•"/>
            </a:pPr>
            <a:r>
              <a:rPr lang="ca-ES" sz="2400" dirty="0" smtClean="0"/>
              <a:t>  Motivació</a:t>
            </a:r>
          </a:p>
          <a:p>
            <a:endParaRPr lang="ca-ES" sz="2400" dirty="0" smtClean="0"/>
          </a:p>
          <a:p>
            <a:pPr>
              <a:buFont typeface="Arial" charset="0"/>
              <a:buChar char="•"/>
            </a:pPr>
            <a:r>
              <a:rPr lang="ca-ES" sz="2400" dirty="0" smtClean="0"/>
              <a:t>  Objectius</a:t>
            </a:r>
          </a:p>
          <a:p>
            <a:endParaRPr lang="ca-ES" sz="2400" dirty="0" smtClean="0"/>
          </a:p>
          <a:p>
            <a:pPr>
              <a:buFont typeface="Arial" charset="0"/>
              <a:buChar char="•"/>
            </a:pPr>
            <a:r>
              <a:rPr lang="ca-ES" sz="2400" dirty="0" smtClean="0"/>
              <a:t>  Arquitectura de microprocessadors</a:t>
            </a:r>
          </a:p>
          <a:p>
            <a:pPr lvl="1"/>
            <a:endParaRPr lang="ca-ES" sz="2400" dirty="0" smtClean="0"/>
          </a:p>
          <a:p>
            <a:pPr>
              <a:buFont typeface="Arial" charset="0"/>
              <a:buChar char="•"/>
            </a:pPr>
            <a:r>
              <a:rPr lang="ca-ES" sz="2400" dirty="0" smtClean="0"/>
              <a:t>  Arquitectura x86</a:t>
            </a:r>
          </a:p>
          <a:p>
            <a:pPr>
              <a:buFont typeface="Arial" charset="0"/>
              <a:buChar char="•"/>
            </a:pPr>
            <a:endParaRPr lang="ca-ES" sz="2400" dirty="0" smtClean="0"/>
          </a:p>
          <a:p>
            <a:pPr lvl="1">
              <a:buFont typeface="Arial" charset="0"/>
              <a:buChar char="•"/>
            </a:pPr>
            <a:r>
              <a:rPr lang="ca-ES" sz="2400" dirty="0" smtClean="0"/>
              <a:t> </a:t>
            </a:r>
            <a:r>
              <a:rPr lang="es-ES" sz="2400" dirty="0" smtClean="0"/>
              <a:t> 8086</a:t>
            </a:r>
          </a:p>
          <a:p>
            <a:pPr lvl="1">
              <a:buFont typeface="Arial" charset="0"/>
              <a:buChar char="•"/>
            </a:pPr>
            <a:endParaRPr lang="es-ES" sz="2400" dirty="0" smtClean="0"/>
          </a:p>
          <a:p>
            <a:pPr lvl="1">
              <a:buFont typeface="Arial" charset="0"/>
              <a:buChar char="•"/>
            </a:pPr>
            <a:r>
              <a:rPr lang="es-ES" sz="2400" dirty="0" smtClean="0"/>
              <a:t>  8088</a:t>
            </a:r>
            <a:endParaRPr lang="ca-ES" sz="2400"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188640"/>
            <a:ext cx="8229600" cy="562074"/>
          </a:xfrm>
        </p:spPr>
        <p:txBody>
          <a:bodyPr>
            <a:normAutofit/>
          </a:bodyPr>
          <a:lstStyle/>
          <a:p>
            <a:r>
              <a:rPr lang="ca-ES" sz="2800" b="1" dirty="0" smtClean="0"/>
              <a:t>Arquitectura x87: el coprocessador matemàtic</a:t>
            </a:r>
            <a:endParaRPr lang="ca-ES" sz="2800" b="1" dirty="0"/>
          </a:p>
        </p:txBody>
      </p:sp>
      <p:sp>
        <p:nvSpPr>
          <p:cNvPr id="3" name="2 CuadroTexto"/>
          <p:cNvSpPr txBox="1"/>
          <p:nvPr/>
        </p:nvSpPr>
        <p:spPr>
          <a:xfrm>
            <a:off x="467544" y="1196752"/>
            <a:ext cx="8352928" cy="4893647"/>
          </a:xfrm>
          <a:prstGeom prst="rect">
            <a:avLst/>
          </a:prstGeom>
          <a:noFill/>
        </p:spPr>
        <p:txBody>
          <a:bodyPr wrap="square" rtlCol="0">
            <a:spAutoFit/>
          </a:bodyPr>
          <a:lstStyle/>
          <a:p>
            <a:pPr>
              <a:buFont typeface="Arial" charset="0"/>
              <a:buChar char="•"/>
            </a:pPr>
            <a:r>
              <a:rPr lang="ca-ES" sz="2400" dirty="0" smtClean="0"/>
              <a:t>  Dispositiu que treballa en cooperació amb el microprocessador</a:t>
            </a:r>
          </a:p>
          <a:p>
            <a:endParaRPr lang="ca-ES" sz="2400" dirty="0" smtClean="0"/>
          </a:p>
          <a:p>
            <a:pPr>
              <a:buFont typeface="Arial" charset="0"/>
              <a:buChar char="•"/>
            </a:pPr>
            <a:r>
              <a:rPr lang="ca-ES" sz="2400" dirty="0" smtClean="0"/>
              <a:t>  Dissenyat per encarregar-se de totes les funcions complexes</a:t>
            </a:r>
          </a:p>
          <a:p>
            <a:endParaRPr lang="ca-ES" sz="2400" dirty="0" smtClean="0"/>
          </a:p>
          <a:p>
            <a:pPr>
              <a:buFont typeface="Arial" charset="0"/>
              <a:buChar char="•"/>
            </a:pPr>
            <a:r>
              <a:rPr lang="ca-ES" sz="2400" dirty="0" smtClean="0"/>
              <a:t>  El seu microcodi inclou instruccions en punt flotant</a:t>
            </a:r>
          </a:p>
          <a:p>
            <a:endParaRPr lang="ca-ES" sz="2400" dirty="0" smtClean="0"/>
          </a:p>
          <a:p>
            <a:pPr>
              <a:buFont typeface="Arial" charset="0"/>
              <a:buChar char="•"/>
            </a:pPr>
            <a:r>
              <a:rPr lang="ca-ES" sz="2400" dirty="0" smtClean="0"/>
              <a:t>  Es poden classificar en dos tipus:</a:t>
            </a:r>
          </a:p>
          <a:p>
            <a:endParaRPr lang="ca-ES" sz="2400" dirty="0" smtClean="0"/>
          </a:p>
          <a:p>
            <a:pPr lvl="1">
              <a:buFont typeface="Arial" charset="0"/>
              <a:buChar char="•"/>
            </a:pPr>
            <a:r>
              <a:rPr lang="ca-ES" sz="2400" dirty="0" smtClean="0"/>
              <a:t>  </a:t>
            </a:r>
            <a:r>
              <a:rPr lang="ca-ES" sz="2400" b="1" dirty="0" smtClean="0"/>
              <a:t>Estructura E/S</a:t>
            </a:r>
            <a:r>
              <a:rPr lang="ca-ES" sz="2400" dirty="0" smtClean="0"/>
              <a:t>: Connexió directa amb el microprocessador mitjançant ports </a:t>
            </a:r>
            <a:r>
              <a:rPr lang="ca-ES" sz="2400" dirty="0" smtClean="0"/>
              <a:t>d’E/S.</a:t>
            </a:r>
            <a:endParaRPr lang="ca-ES" sz="2400" dirty="0" smtClean="0"/>
          </a:p>
          <a:p>
            <a:pPr lvl="1">
              <a:buFont typeface="Arial" charset="0"/>
              <a:buChar char="•"/>
            </a:pPr>
            <a:endParaRPr lang="ca-ES" sz="2400" dirty="0" smtClean="0"/>
          </a:p>
          <a:p>
            <a:pPr lvl="1" algn="just">
              <a:buFont typeface="Arial" charset="0"/>
              <a:buChar char="•"/>
            </a:pPr>
            <a:r>
              <a:rPr lang="ca-ES" sz="2400" dirty="0" smtClean="0"/>
              <a:t>  </a:t>
            </a:r>
            <a:r>
              <a:rPr lang="ca-ES" sz="2400" b="1" dirty="0" smtClean="0"/>
              <a:t>Estructura de Memòria</a:t>
            </a:r>
            <a:r>
              <a:rPr lang="ca-ES" sz="2400" dirty="0" smtClean="0"/>
              <a:t>: </a:t>
            </a:r>
            <a:r>
              <a:rPr lang="ca-ES" sz="2400" dirty="0" smtClean="0"/>
              <a:t>U</a:t>
            </a:r>
            <a:r>
              <a:rPr lang="ca-ES" sz="2400" dirty="0" smtClean="0"/>
              <a:t>tilitza </a:t>
            </a:r>
            <a:r>
              <a:rPr lang="ca-ES" sz="2400" dirty="0" smtClean="0"/>
              <a:t>un rang d’adreces de memòria per la comunicació amb el </a:t>
            </a:r>
            <a:r>
              <a:rPr lang="ca-ES" sz="2400" dirty="0" smtClean="0"/>
              <a:t>processador.</a:t>
            </a:r>
            <a:endParaRPr lang="ca-E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971600" y="188640"/>
            <a:ext cx="6563072" cy="576064"/>
          </a:xfrm>
        </p:spPr>
        <p:txBody>
          <a:bodyPr>
            <a:normAutofit/>
          </a:bodyPr>
          <a:lstStyle/>
          <a:p>
            <a:r>
              <a:rPr lang="es-ES" sz="2800" b="1" dirty="0" smtClean="0"/>
              <a:t>L’Intel 8087</a:t>
            </a:r>
            <a:endParaRPr lang="ca-ES" sz="2800" b="1" dirty="0"/>
          </a:p>
        </p:txBody>
      </p:sp>
      <p:sp>
        <p:nvSpPr>
          <p:cNvPr id="3" name="2 CuadroTexto"/>
          <p:cNvSpPr txBox="1"/>
          <p:nvPr/>
        </p:nvSpPr>
        <p:spPr>
          <a:xfrm>
            <a:off x="899592" y="1210682"/>
            <a:ext cx="6912768" cy="5170646"/>
          </a:xfrm>
          <a:prstGeom prst="rect">
            <a:avLst/>
          </a:prstGeom>
          <a:noFill/>
        </p:spPr>
        <p:txBody>
          <a:bodyPr wrap="square" rtlCol="0">
            <a:spAutoFit/>
          </a:bodyPr>
          <a:lstStyle/>
          <a:p>
            <a:pPr>
              <a:buFont typeface="Arial" charset="0"/>
              <a:buChar char="•"/>
            </a:pPr>
            <a:r>
              <a:rPr lang="ca-ES" sz="2400" dirty="0" smtClean="0"/>
              <a:t>  Destinat a formar parella amb el 8086 i el 8088</a:t>
            </a:r>
          </a:p>
          <a:p>
            <a:pPr>
              <a:buFont typeface="Arial" charset="0"/>
              <a:buChar char="•"/>
            </a:pPr>
            <a:endParaRPr lang="ca-ES" sz="2400" dirty="0" smtClean="0"/>
          </a:p>
          <a:p>
            <a:pPr>
              <a:buFont typeface="Arial" charset="0"/>
              <a:buChar char="•"/>
            </a:pPr>
            <a:r>
              <a:rPr lang="ca-ES" sz="2400" dirty="0" smtClean="0"/>
              <a:t>  Introduït a l’any 1.980</a:t>
            </a:r>
          </a:p>
          <a:p>
            <a:endParaRPr lang="ca-ES" sz="2400" dirty="0" smtClean="0"/>
          </a:p>
          <a:p>
            <a:pPr>
              <a:buFont typeface="Arial" charset="0"/>
              <a:buChar char="•"/>
            </a:pPr>
            <a:r>
              <a:rPr lang="ca-ES" sz="2400" dirty="0" smtClean="0"/>
              <a:t>  El seu mode de treball és el mode Real.</a:t>
            </a:r>
          </a:p>
          <a:p>
            <a:endParaRPr lang="ca-ES" sz="2400" dirty="0" smtClean="0"/>
          </a:p>
          <a:p>
            <a:pPr>
              <a:buFont typeface="Arial" charset="0"/>
              <a:buChar char="•"/>
            </a:pPr>
            <a:r>
              <a:rPr lang="ca-ES" sz="2400" dirty="0" smtClean="0"/>
              <a:t>  Bus de dades de 16 bits i bus d’adreces de 20 bits</a:t>
            </a:r>
          </a:p>
          <a:p>
            <a:endParaRPr lang="ca-ES" sz="2400" dirty="0" smtClean="0"/>
          </a:p>
          <a:p>
            <a:pPr>
              <a:buFont typeface="Arial" charset="0"/>
              <a:buChar char="•"/>
            </a:pPr>
            <a:r>
              <a:rPr lang="ca-ES" sz="2400" dirty="0" smtClean="0"/>
              <a:t>  Treballa nativament amb dades de 16 i 8 bits.</a:t>
            </a:r>
          </a:p>
          <a:p>
            <a:pPr>
              <a:buFont typeface="Arial" charset="0"/>
              <a:buChar char="•"/>
            </a:pPr>
            <a:endParaRPr lang="ca-ES" sz="2400" dirty="0" smtClean="0"/>
          </a:p>
          <a:p>
            <a:pPr>
              <a:buFont typeface="Arial" charset="0"/>
              <a:buChar char="•"/>
            </a:pPr>
            <a:r>
              <a:rPr lang="ca-ES" sz="2400" dirty="0" smtClean="0"/>
              <a:t>  Freqüències de treball:  4.77, 8 i 10 MHz</a:t>
            </a:r>
          </a:p>
          <a:p>
            <a:endParaRPr lang="ca-ES" sz="2400" dirty="0" smtClean="0"/>
          </a:p>
          <a:p>
            <a:pPr>
              <a:buFont typeface="Arial" charset="0"/>
              <a:buChar char="•"/>
            </a:pPr>
            <a:r>
              <a:rPr lang="ca-ES" sz="2400" dirty="0" smtClean="0"/>
              <a:t>  Encapsulat DIP-40</a:t>
            </a:r>
          </a:p>
          <a:p>
            <a:pPr>
              <a:buFont typeface="Arial" charset="0"/>
              <a:buChar char="•"/>
            </a:pPr>
            <a:endParaRPr lang="ca-E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188640"/>
            <a:ext cx="8229600" cy="576064"/>
          </a:xfrm>
        </p:spPr>
        <p:txBody>
          <a:bodyPr>
            <a:normAutofit/>
          </a:bodyPr>
          <a:lstStyle/>
          <a:p>
            <a:r>
              <a:rPr lang="es-ES" sz="2800" b="1" dirty="0" smtClean="0"/>
              <a:t>L’Intel 80287</a:t>
            </a:r>
            <a:endParaRPr lang="ca-ES" sz="2800" b="1" dirty="0"/>
          </a:p>
        </p:txBody>
      </p:sp>
      <p:sp>
        <p:nvSpPr>
          <p:cNvPr id="3" name="2 CuadroTexto"/>
          <p:cNvSpPr txBox="1"/>
          <p:nvPr/>
        </p:nvSpPr>
        <p:spPr>
          <a:xfrm>
            <a:off x="1187624" y="965041"/>
            <a:ext cx="6984776" cy="5632311"/>
          </a:xfrm>
          <a:prstGeom prst="rect">
            <a:avLst/>
          </a:prstGeom>
          <a:noFill/>
        </p:spPr>
        <p:txBody>
          <a:bodyPr wrap="square" rtlCol="0">
            <a:spAutoFit/>
          </a:bodyPr>
          <a:lstStyle/>
          <a:p>
            <a:pPr>
              <a:buFont typeface="Arial" charset="0"/>
              <a:buChar char="•"/>
            </a:pPr>
            <a:r>
              <a:rPr lang="ca-ES" sz="2400" dirty="0" smtClean="0"/>
              <a:t>  </a:t>
            </a:r>
            <a:r>
              <a:rPr lang="ca-ES" sz="2400" dirty="0" smtClean="0"/>
              <a:t>Forma </a:t>
            </a:r>
            <a:r>
              <a:rPr lang="ca-ES" sz="2400" dirty="0" smtClean="0"/>
              <a:t>parella amb el 80286 i els primers 808386</a:t>
            </a:r>
          </a:p>
          <a:p>
            <a:pPr>
              <a:buFont typeface="Arial" charset="0"/>
              <a:buChar char="•"/>
            </a:pPr>
            <a:endParaRPr lang="ca-ES" sz="2400" dirty="0" smtClean="0"/>
          </a:p>
          <a:p>
            <a:pPr>
              <a:buFont typeface="Arial" charset="0"/>
              <a:buChar char="•"/>
            </a:pPr>
            <a:r>
              <a:rPr lang="ca-ES" sz="2400" dirty="0" smtClean="0"/>
              <a:t>  Introduït a l’any 1.985</a:t>
            </a:r>
          </a:p>
          <a:p>
            <a:endParaRPr lang="ca-ES" sz="2400" dirty="0" smtClean="0"/>
          </a:p>
          <a:p>
            <a:pPr>
              <a:buFont typeface="Arial" charset="0"/>
              <a:buChar char="•"/>
            </a:pPr>
            <a:r>
              <a:rPr lang="ca-ES" sz="2400" dirty="0" smtClean="0"/>
              <a:t>  </a:t>
            </a:r>
            <a:r>
              <a:rPr lang="ca-ES" sz="2400" dirty="0" smtClean="0"/>
              <a:t>Modes </a:t>
            </a:r>
            <a:r>
              <a:rPr lang="ca-ES" sz="2400" dirty="0" smtClean="0"/>
              <a:t>de </a:t>
            </a:r>
            <a:r>
              <a:rPr lang="ca-ES" sz="2400" dirty="0" smtClean="0"/>
              <a:t>treball: </a:t>
            </a:r>
            <a:r>
              <a:rPr lang="ca-ES" sz="2400" dirty="0" smtClean="0"/>
              <a:t>mode real i </a:t>
            </a:r>
            <a:r>
              <a:rPr lang="ca-ES" sz="2400" dirty="0" smtClean="0"/>
              <a:t> </a:t>
            </a:r>
            <a:r>
              <a:rPr lang="ca-ES" sz="2400" dirty="0" smtClean="0"/>
              <a:t>mode protegit</a:t>
            </a:r>
          </a:p>
          <a:p>
            <a:endParaRPr lang="ca-ES" sz="2400" dirty="0" smtClean="0"/>
          </a:p>
          <a:p>
            <a:pPr>
              <a:buFont typeface="Arial" charset="0"/>
              <a:buChar char="•"/>
            </a:pPr>
            <a:r>
              <a:rPr lang="ca-ES" sz="2400" dirty="0" smtClean="0"/>
              <a:t>  Bus de dades de 16 bits i bus d’adreces de 24 bits</a:t>
            </a:r>
          </a:p>
          <a:p>
            <a:endParaRPr lang="ca-ES" sz="2400" dirty="0" smtClean="0"/>
          </a:p>
          <a:p>
            <a:pPr>
              <a:buFont typeface="Arial" charset="0"/>
              <a:buChar char="•"/>
            </a:pPr>
            <a:r>
              <a:rPr lang="ca-ES" sz="2400" dirty="0" smtClean="0"/>
              <a:t>  Treballa a 2/3 de la velocitat del processador</a:t>
            </a:r>
          </a:p>
          <a:p>
            <a:pPr>
              <a:buFont typeface="Arial" charset="0"/>
              <a:buChar char="•"/>
            </a:pPr>
            <a:endParaRPr lang="ca-ES" sz="2400" dirty="0" smtClean="0"/>
          </a:p>
          <a:p>
            <a:pPr>
              <a:buFont typeface="Arial" charset="0"/>
              <a:buChar char="•"/>
            </a:pPr>
            <a:r>
              <a:rPr lang="ca-ES" sz="2400" dirty="0" smtClean="0"/>
              <a:t>  Total compatibilitat amb l’estàndard IEEE 754-1985</a:t>
            </a:r>
          </a:p>
          <a:p>
            <a:pPr>
              <a:buFont typeface="Arial" charset="0"/>
              <a:buChar char="•"/>
            </a:pPr>
            <a:endParaRPr lang="ca-ES" sz="2400" dirty="0" smtClean="0"/>
          </a:p>
          <a:p>
            <a:pPr>
              <a:buFont typeface="Arial" charset="0"/>
              <a:buChar char="•"/>
            </a:pPr>
            <a:r>
              <a:rPr lang="ca-ES" sz="2400" dirty="0" smtClean="0"/>
              <a:t>  Freqüències de treball:  6, 8, 10 i 12 MHz</a:t>
            </a:r>
          </a:p>
          <a:p>
            <a:endParaRPr lang="ca-ES" sz="2400" dirty="0" smtClean="0"/>
          </a:p>
          <a:p>
            <a:pPr>
              <a:buFont typeface="Arial" charset="0"/>
              <a:buChar char="•"/>
            </a:pPr>
            <a:r>
              <a:rPr lang="ca-ES" sz="2400" dirty="0" smtClean="0"/>
              <a:t>  Encapsulat </a:t>
            </a:r>
            <a:r>
              <a:rPr lang="ca-ES" sz="2400" dirty="0" smtClean="0"/>
              <a:t>DIP-40</a:t>
            </a:r>
            <a:endParaRPr lang="ca-E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116632"/>
            <a:ext cx="8229600" cy="576064"/>
          </a:xfrm>
        </p:spPr>
        <p:txBody>
          <a:bodyPr>
            <a:noAutofit/>
          </a:bodyPr>
          <a:lstStyle/>
          <a:p>
            <a:r>
              <a:rPr lang="es-ES" sz="2800" b="1" dirty="0" smtClean="0"/>
              <a:t>L’Intel 80387 DX i SX</a:t>
            </a:r>
            <a:endParaRPr lang="ca-ES" sz="2800" b="1" dirty="0"/>
          </a:p>
        </p:txBody>
      </p:sp>
      <p:sp>
        <p:nvSpPr>
          <p:cNvPr id="3" name="2 CuadroTexto"/>
          <p:cNvSpPr txBox="1"/>
          <p:nvPr/>
        </p:nvSpPr>
        <p:spPr>
          <a:xfrm>
            <a:off x="1331640" y="1138674"/>
            <a:ext cx="6624736" cy="5170646"/>
          </a:xfrm>
          <a:prstGeom prst="rect">
            <a:avLst/>
          </a:prstGeom>
          <a:noFill/>
        </p:spPr>
        <p:txBody>
          <a:bodyPr wrap="square" rtlCol="0">
            <a:spAutoFit/>
          </a:bodyPr>
          <a:lstStyle/>
          <a:p>
            <a:pPr>
              <a:buFont typeface="Arial" charset="0"/>
              <a:buChar char="•"/>
            </a:pPr>
            <a:r>
              <a:rPr lang="ca-ES" sz="2400" dirty="0" smtClean="0"/>
              <a:t>  La base de les FPU actuals d’Intel</a:t>
            </a:r>
          </a:p>
          <a:p>
            <a:pPr>
              <a:buFont typeface="Arial" charset="0"/>
              <a:buChar char="•"/>
            </a:pPr>
            <a:endParaRPr lang="ca-ES" sz="2400" dirty="0" smtClean="0"/>
          </a:p>
          <a:p>
            <a:pPr>
              <a:buFont typeface="Arial" charset="0"/>
              <a:buChar char="•"/>
            </a:pPr>
            <a:r>
              <a:rPr lang="ca-ES" sz="2400" dirty="0" smtClean="0"/>
              <a:t>  Introduït a l’any 1.987</a:t>
            </a:r>
          </a:p>
          <a:p>
            <a:endParaRPr lang="ca-ES" sz="2400" dirty="0" smtClean="0"/>
          </a:p>
          <a:p>
            <a:pPr>
              <a:buFont typeface="Arial" charset="0"/>
              <a:buChar char="•"/>
            </a:pPr>
            <a:r>
              <a:rPr lang="ca-ES" sz="2400" dirty="0" smtClean="0"/>
              <a:t>  </a:t>
            </a:r>
            <a:r>
              <a:rPr lang="ca-ES" sz="2400" dirty="0" smtClean="0"/>
              <a:t>Nou </a:t>
            </a:r>
            <a:r>
              <a:rPr lang="ca-ES" sz="2400" dirty="0" smtClean="0"/>
              <a:t>mode de treball és el mode 8086 Virtual </a:t>
            </a:r>
          </a:p>
          <a:p>
            <a:endParaRPr lang="ca-ES" sz="2400" dirty="0" smtClean="0"/>
          </a:p>
          <a:p>
            <a:pPr>
              <a:buFont typeface="Arial" charset="0"/>
              <a:buChar char="•"/>
            </a:pPr>
            <a:r>
              <a:rPr lang="ca-ES" sz="2400" dirty="0" smtClean="0"/>
              <a:t>  Bus de dades de 32 bits i bus d’adreces de 32 bits</a:t>
            </a:r>
          </a:p>
          <a:p>
            <a:endParaRPr lang="ca-ES" sz="2400" dirty="0" smtClean="0"/>
          </a:p>
          <a:p>
            <a:pPr>
              <a:buFont typeface="Arial" charset="0"/>
              <a:buChar char="•"/>
            </a:pPr>
            <a:r>
              <a:rPr lang="ca-ES" sz="2400" dirty="0" smtClean="0"/>
              <a:t>  La versió SX té un bus de dades de 16 bits</a:t>
            </a:r>
          </a:p>
          <a:p>
            <a:pPr>
              <a:buFont typeface="Arial" charset="0"/>
              <a:buChar char="•"/>
            </a:pPr>
            <a:endParaRPr lang="ca-ES" sz="2400" dirty="0" smtClean="0"/>
          </a:p>
          <a:p>
            <a:pPr>
              <a:buFont typeface="Arial" charset="0"/>
              <a:buChar char="•"/>
            </a:pPr>
            <a:r>
              <a:rPr lang="ca-ES" sz="2400" dirty="0" smtClean="0"/>
              <a:t>  Freqüències de treball:  4.77, 8 i 10 MHz</a:t>
            </a:r>
          </a:p>
          <a:p>
            <a:endParaRPr lang="ca-ES" sz="2400" dirty="0" smtClean="0"/>
          </a:p>
          <a:p>
            <a:pPr>
              <a:buFont typeface="Arial" charset="0"/>
              <a:buChar char="•"/>
            </a:pPr>
            <a:r>
              <a:rPr lang="ca-ES" sz="2400" dirty="0" smtClean="0"/>
              <a:t>  Encapsulat PGA-68 (DX) i PQFP-100 (SX)</a:t>
            </a:r>
          </a:p>
          <a:p>
            <a:pPr>
              <a:buFont typeface="Arial" charset="0"/>
              <a:buChar char="•"/>
            </a:pPr>
            <a:endParaRPr lang="ca-E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116632"/>
            <a:ext cx="8229600" cy="504056"/>
          </a:xfrm>
        </p:spPr>
        <p:txBody>
          <a:bodyPr>
            <a:noAutofit/>
          </a:bodyPr>
          <a:lstStyle/>
          <a:p>
            <a:r>
              <a:rPr lang="es-ES" sz="2800" b="1" dirty="0" smtClean="0"/>
              <a:t>Alternatives a Intel: Cyrix 83D87</a:t>
            </a:r>
            <a:endParaRPr lang="ca-ES" sz="2800" b="1" dirty="0"/>
          </a:p>
        </p:txBody>
      </p:sp>
      <p:sp>
        <p:nvSpPr>
          <p:cNvPr id="3" name="2 CuadroTexto"/>
          <p:cNvSpPr txBox="1"/>
          <p:nvPr/>
        </p:nvSpPr>
        <p:spPr>
          <a:xfrm>
            <a:off x="1259632" y="1052736"/>
            <a:ext cx="6840760" cy="5170646"/>
          </a:xfrm>
          <a:prstGeom prst="rect">
            <a:avLst/>
          </a:prstGeom>
          <a:noFill/>
        </p:spPr>
        <p:txBody>
          <a:bodyPr wrap="square" rtlCol="0">
            <a:spAutoFit/>
          </a:bodyPr>
          <a:lstStyle/>
          <a:p>
            <a:pPr>
              <a:buFont typeface="Arial" charset="0"/>
              <a:buChar char="•"/>
            </a:pPr>
            <a:r>
              <a:rPr lang="ca-ES" sz="2400" dirty="0" smtClean="0"/>
              <a:t>  Compatibilitat total amb l’Intel 80387</a:t>
            </a:r>
          </a:p>
          <a:p>
            <a:pPr>
              <a:buFont typeface="Arial" charset="0"/>
              <a:buChar char="•"/>
            </a:pPr>
            <a:endParaRPr lang="ca-ES" sz="2400" dirty="0" smtClean="0"/>
          </a:p>
          <a:p>
            <a:pPr>
              <a:buFont typeface="Arial" charset="0"/>
              <a:buChar char="•"/>
            </a:pPr>
            <a:r>
              <a:rPr lang="ca-ES" sz="2400" dirty="0" smtClean="0"/>
              <a:t>  Introduït a l’any 1.989</a:t>
            </a:r>
          </a:p>
          <a:p>
            <a:endParaRPr lang="ca-ES" sz="2400" dirty="0" smtClean="0"/>
          </a:p>
          <a:p>
            <a:pPr>
              <a:buFont typeface="Arial" charset="0"/>
              <a:buChar char="•"/>
            </a:pPr>
            <a:r>
              <a:rPr lang="ca-ES" sz="2400" dirty="0" smtClean="0"/>
              <a:t>  Disseny basat en la lògica de hardware </a:t>
            </a:r>
          </a:p>
          <a:p>
            <a:endParaRPr lang="ca-ES" sz="2400" dirty="0" smtClean="0"/>
          </a:p>
          <a:p>
            <a:pPr>
              <a:buFont typeface="Arial" charset="0"/>
              <a:buChar char="•"/>
            </a:pPr>
            <a:r>
              <a:rPr lang="ca-ES" sz="2400" dirty="0" smtClean="0"/>
              <a:t>  Bus de dades de 32 bits i bus d’adreces de 32 bits</a:t>
            </a:r>
          </a:p>
          <a:p>
            <a:endParaRPr lang="ca-ES" sz="2400" dirty="0" smtClean="0"/>
          </a:p>
          <a:p>
            <a:pPr>
              <a:buFont typeface="Arial" charset="0"/>
              <a:buChar char="•"/>
            </a:pPr>
            <a:r>
              <a:rPr lang="ca-ES" sz="2400" dirty="0" smtClean="0"/>
              <a:t>  Més ràpid i més econòmic que l’i387 DX</a:t>
            </a:r>
          </a:p>
          <a:p>
            <a:pPr>
              <a:buFont typeface="Arial" charset="0"/>
              <a:buChar char="•"/>
            </a:pPr>
            <a:endParaRPr lang="ca-ES" sz="2400" dirty="0" smtClean="0"/>
          </a:p>
          <a:p>
            <a:pPr>
              <a:buFont typeface="Arial" charset="0"/>
              <a:buChar char="•"/>
            </a:pPr>
            <a:r>
              <a:rPr lang="ca-ES" sz="2400" dirty="0" smtClean="0"/>
              <a:t>  Freqüències de treball:  16, 20, 25 i 33 MHz</a:t>
            </a:r>
          </a:p>
          <a:p>
            <a:endParaRPr lang="ca-ES" sz="2400" dirty="0" smtClean="0"/>
          </a:p>
          <a:p>
            <a:pPr>
              <a:buFont typeface="Arial" charset="0"/>
              <a:buChar char="•"/>
            </a:pPr>
            <a:r>
              <a:rPr lang="ca-ES" sz="2400" dirty="0" smtClean="0"/>
              <a:t>  Encapsulat PGA-68</a:t>
            </a:r>
          </a:p>
          <a:p>
            <a:pPr>
              <a:buFont typeface="Arial" charset="0"/>
              <a:buChar char="•"/>
            </a:pPr>
            <a:endParaRPr lang="ca-E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116632"/>
            <a:ext cx="8229600" cy="504056"/>
          </a:xfrm>
        </p:spPr>
        <p:txBody>
          <a:bodyPr>
            <a:noAutofit/>
          </a:bodyPr>
          <a:lstStyle/>
          <a:p>
            <a:r>
              <a:rPr lang="ca-ES" sz="2800" b="1" dirty="0" smtClean="0"/>
              <a:t>Alternatives a Intel: Cyrix EMC87</a:t>
            </a:r>
            <a:endParaRPr lang="ca-ES" sz="2800" b="1" dirty="0"/>
          </a:p>
        </p:txBody>
      </p:sp>
      <p:sp>
        <p:nvSpPr>
          <p:cNvPr id="3" name="2 CuadroTexto"/>
          <p:cNvSpPr txBox="1"/>
          <p:nvPr/>
        </p:nvSpPr>
        <p:spPr>
          <a:xfrm>
            <a:off x="1043608" y="1124744"/>
            <a:ext cx="7416824" cy="5170646"/>
          </a:xfrm>
          <a:prstGeom prst="rect">
            <a:avLst/>
          </a:prstGeom>
          <a:noFill/>
        </p:spPr>
        <p:txBody>
          <a:bodyPr wrap="square" rtlCol="0">
            <a:spAutoFit/>
          </a:bodyPr>
          <a:lstStyle/>
          <a:p>
            <a:pPr>
              <a:buFont typeface="Arial" charset="0"/>
              <a:buChar char="•"/>
            </a:pPr>
            <a:r>
              <a:rPr lang="ca-ES" sz="2400" dirty="0" smtClean="0"/>
              <a:t>  Compatible amb les aplicacions 80386/80387</a:t>
            </a:r>
          </a:p>
          <a:p>
            <a:pPr>
              <a:buFont typeface="Arial" charset="0"/>
              <a:buChar char="•"/>
            </a:pPr>
            <a:endParaRPr lang="ca-ES" sz="2400" dirty="0" smtClean="0"/>
          </a:p>
          <a:p>
            <a:pPr>
              <a:buFont typeface="Arial" charset="0"/>
              <a:buChar char="•"/>
            </a:pPr>
            <a:r>
              <a:rPr lang="ca-ES" sz="2400" dirty="0" smtClean="0"/>
              <a:t>  Introduït a l’any 1.990</a:t>
            </a:r>
          </a:p>
          <a:p>
            <a:endParaRPr lang="ca-ES" sz="2400" dirty="0" smtClean="0"/>
          </a:p>
          <a:p>
            <a:pPr>
              <a:buFont typeface="Arial" charset="0"/>
              <a:buChar char="•"/>
            </a:pPr>
            <a:r>
              <a:rPr lang="ca-ES" sz="2400" dirty="0" smtClean="0"/>
              <a:t>  </a:t>
            </a:r>
            <a:r>
              <a:rPr lang="ca-ES" sz="2400" dirty="0" smtClean="0"/>
              <a:t>Treballa </a:t>
            </a:r>
            <a:r>
              <a:rPr lang="ca-ES" sz="2400" dirty="0" smtClean="0"/>
              <a:t>en mode “Estructura de Memòria” o </a:t>
            </a:r>
            <a:r>
              <a:rPr lang="ca-ES" sz="2400" dirty="0" smtClean="0"/>
              <a:t> </a:t>
            </a:r>
            <a:r>
              <a:rPr lang="ca-ES" sz="2400" dirty="0" smtClean="0"/>
              <a:t>“E/S”</a:t>
            </a:r>
          </a:p>
          <a:p>
            <a:endParaRPr lang="ca-ES" sz="2400" dirty="0" smtClean="0"/>
          </a:p>
          <a:p>
            <a:pPr>
              <a:buFont typeface="Arial" charset="0"/>
              <a:buChar char="•"/>
            </a:pPr>
            <a:r>
              <a:rPr lang="ca-ES" sz="2400" dirty="0" smtClean="0"/>
              <a:t>  Bus de dades de 32 bits i bus d’adreces de 32 bits</a:t>
            </a:r>
          </a:p>
          <a:p>
            <a:endParaRPr lang="ca-ES" sz="2400" dirty="0" smtClean="0"/>
          </a:p>
          <a:p>
            <a:pPr>
              <a:buFont typeface="Arial" charset="0"/>
              <a:buChar char="•"/>
            </a:pPr>
            <a:r>
              <a:rPr lang="ca-ES" sz="2400" dirty="0" smtClean="0"/>
              <a:t>  En mode EM és molt més ràpid que el 80387 </a:t>
            </a:r>
          </a:p>
          <a:p>
            <a:pPr>
              <a:buFont typeface="Arial" charset="0"/>
              <a:buChar char="•"/>
            </a:pPr>
            <a:endParaRPr lang="ca-ES" sz="2400" dirty="0" smtClean="0"/>
          </a:p>
          <a:p>
            <a:pPr>
              <a:buFont typeface="Arial" charset="0"/>
              <a:buChar char="•"/>
            </a:pPr>
            <a:r>
              <a:rPr lang="ca-ES" sz="2400" dirty="0" smtClean="0"/>
              <a:t>  Freqüències de treball:  20, 25, 33 i 40 MHz</a:t>
            </a:r>
          </a:p>
          <a:p>
            <a:endParaRPr lang="ca-ES" sz="2400" dirty="0" smtClean="0"/>
          </a:p>
          <a:p>
            <a:pPr>
              <a:buFont typeface="Arial" charset="0"/>
              <a:buChar char="•"/>
            </a:pPr>
            <a:r>
              <a:rPr lang="ca-ES" sz="2400" dirty="0" smtClean="0"/>
              <a:t>  Encapsulat PGA-121</a:t>
            </a:r>
          </a:p>
          <a:p>
            <a:pPr>
              <a:buFont typeface="Arial" charset="0"/>
              <a:buChar char="•"/>
            </a:pPr>
            <a:endParaRPr lang="ca-E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44624"/>
            <a:ext cx="8229600" cy="576064"/>
          </a:xfrm>
        </p:spPr>
        <p:txBody>
          <a:bodyPr/>
          <a:lstStyle/>
          <a:p>
            <a:r>
              <a:rPr lang="es-ES" sz="2800" b="1" dirty="0" smtClean="0"/>
              <a:t>Alternatives a Intel: IIT 3C87</a:t>
            </a:r>
            <a:endParaRPr lang="ca-ES" sz="2800" b="1" dirty="0"/>
          </a:p>
        </p:txBody>
      </p:sp>
      <p:sp>
        <p:nvSpPr>
          <p:cNvPr id="3" name="2 CuadroTexto"/>
          <p:cNvSpPr txBox="1"/>
          <p:nvPr/>
        </p:nvSpPr>
        <p:spPr>
          <a:xfrm>
            <a:off x="1115616" y="1124744"/>
            <a:ext cx="6984776" cy="5170646"/>
          </a:xfrm>
          <a:prstGeom prst="rect">
            <a:avLst/>
          </a:prstGeom>
          <a:noFill/>
        </p:spPr>
        <p:txBody>
          <a:bodyPr wrap="square" rtlCol="0">
            <a:spAutoFit/>
          </a:bodyPr>
          <a:lstStyle/>
          <a:p>
            <a:pPr>
              <a:buFont typeface="Arial" charset="0"/>
              <a:buChar char="•"/>
            </a:pPr>
            <a:r>
              <a:rPr lang="ca-ES" sz="2400" dirty="0" smtClean="0"/>
              <a:t>  Compatibilitat total amb l’Intel 80387</a:t>
            </a:r>
          </a:p>
          <a:p>
            <a:pPr>
              <a:buFont typeface="Arial" charset="0"/>
              <a:buChar char="•"/>
            </a:pPr>
            <a:endParaRPr lang="ca-ES" sz="2400" dirty="0" smtClean="0"/>
          </a:p>
          <a:p>
            <a:pPr>
              <a:buFont typeface="Arial" charset="0"/>
              <a:buChar char="•"/>
            </a:pPr>
            <a:r>
              <a:rPr lang="ca-ES" sz="2400" dirty="0" smtClean="0"/>
              <a:t>  Introduït a l’any 1.989</a:t>
            </a:r>
          </a:p>
          <a:p>
            <a:endParaRPr lang="ca-ES" sz="2400" dirty="0" smtClean="0"/>
          </a:p>
          <a:p>
            <a:pPr>
              <a:buFont typeface="Arial" charset="0"/>
              <a:buChar char="•"/>
            </a:pPr>
            <a:r>
              <a:rPr lang="ca-ES" sz="2400" dirty="0" smtClean="0"/>
              <a:t>  Té 32 registres de 80 bits dividits en quatre grups</a:t>
            </a:r>
          </a:p>
          <a:p>
            <a:endParaRPr lang="ca-ES" sz="2400" dirty="0" smtClean="0"/>
          </a:p>
          <a:p>
            <a:pPr>
              <a:buFont typeface="Arial" charset="0"/>
              <a:buChar char="•"/>
            </a:pPr>
            <a:r>
              <a:rPr lang="ca-ES" sz="2400" dirty="0" smtClean="0"/>
              <a:t>  Bus de dades de 32 bits i bus d’adreces de 32 bits</a:t>
            </a:r>
          </a:p>
          <a:p>
            <a:endParaRPr lang="ca-ES" sz="2400" dirty="0" smtClean="0"/>
          </a:p>
          <a:p>
            <a:pPr>
              <a:buFont typeface="Arial" charset="0"/>
              <a:buChar char="•"/>
            </a:pPr>
            <a:r>
              <a:rPr lang="ca-ES" sz="2400" dirty="0" smtClean="0"/>
              <a:t>  El xip original tenia un error de disseny intern</a:t>
            </a:r>
          </a:p>
          <a:p>
            <a:pPr>
              <a:buFont typeface="Arial" charset="0"/>
              <a:buChar char="•"/>
            </a:pPr>
            <a:endParaRPr lang="ca-ES" sz="2400" dirty="0" smtClean="0"/>
          </a:p>
          <a:p>
            <a:pPr>
              <a:buFont typeface="Arial" charset="0"/>
              <a:buChar char="•"/>
            </a:pPr>
            <a:r>
              <a:rPr lang="ca-ES" sz="2400" dirty="0" smtClean="0"/>
              <a:t>  Freqüències de treball:  16, 20, 25 i 33 MHz</a:t>
            </a:r>
          </a:p>
          <a:p>
            <a:endParaRPr lang="ca-ES" sz="2400" dirty="0" smtClean="0"/>
          </a:p>
          <a:p>
            <a:pPr>
              <a:buFont typeface="Arial" charset="0"/>
              <a:buChar char="•"/>
            </a:pPr>
            <a:r>
              <a:rPr lang="ca-ES" sz="2400" dirty="0" smtClean="0"/>
              <a:t>  Encapsulat PGA-68</a:t>
            </a:r>
          </a:p>
          <a:p>
            <a:pPr>
              <a:buFont typeface="Arial" charset="0"/>
              <a:buChar char="•"/>
            </a:pPr>
            <a:endParaRPr lang="ca-E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44624"/>
            <a:ext cx="8229600" cy="648072"/>
          </a:xfrm>
        </p:spPr>
        <p:txBody>
          <a:bodyPr/>
          <a:lstStyle/>
          <a:p>
            <a:r>
              <a:rPr lang="es-ES" sz="2800" b="1" dirty="0" smtClean="0"/>
              <a:t>Alternatives a Intel: Weitek Abacus 3167</a:t>
            </a:r>
            <a:endParaRPr lang="ca-ES" sz="2800" b="1" dirty="0"/>
          </a:p>
        </p:txBody>
      </p:sp>
      <p:sp>
        <p:nvSpPr>
          <p:cNvPr id="3" name="2 CuadroTexto"/>
          <p:cNvSpPr txBox="1"/>
          <p:nvPr/>
        </p:nvSpPr>
        <p:spPr>
          <a:xfrm>
            <a:off x="611560" y="1124744"/>
            <a:ext cx="8208912" cy="5170646"/>
          </a:xfrm>
          <a:prstGeom prst="rect">
            <a:avLst/>
          </a:prstGeom>
          <a:noFill/>
        </p:spPr>
        <p:txBody>
          <a:bodyPr wrap="square" rtlCol="0">
            <a:spAutoFit/>
          </a:bodyPr>
          <a:lstStyle/>
          <a:p>
            <a:pPr>
              <a:buFont typeface="Arial" charset="0"/>
              <a:buChar char="•"/>
            </a:pPr>
            <a:r>
              <a:rPr lang="ca-ES" sz="2400" dirty="0" smtClean="0"/>
              <a:t>  </a:t>
            </a:r>
            <a:r>
              <a:rPr lang="ca-ES" sz="2400" dirty="0" smtClean="0"/>
              <a:t>Incompatible </a:t>
            </a:r>
            <a:r>
              <a:rPr lang="ca-ES" sz="2400" dirty="0" smtClean="0"/>
              <a:t>amb el coprocessador  Intel 80387</a:t>
            </a:r>
          </a:p>
          <a:p>
            <a:pPr>
              <a:buFont typeface="Arial" charset="0"/>
              <a:buChar char="•"/>
            </a:pPr>
            <a:endParaRPr lang="ca-ES" sz="2400" dirty="0" smtClean="0"/>
          </a:p>
          <a:p>
            <a:pPr>
              <a:buFont typeface="Arial" charset="0"/>
              <a:buChar char="•"/>
            </a:pPr>
            <a:r>
              <a:rPr lang="ca-ES" sz="2400" dirty="0" smtClean="0"/>
              <a:t>  Introduït a l’any 1.988</a:t>
            </a:r>
          </a:p>
          <a:p>
            <a:endParaRPr lang="ca-ES" sz="2400" dirty="0" smtClean="0"/>
          </a:p>
          <a:p>
            <a:pPr>
              <a:buFont typeface="Arial" charset="0"/>
              <a:buChar char="•"/>
            </a:pPr>
            <a:r>
              <a:rPr lang="ca-ES" sz="2400" dirty="0" smtClean="0"/>
              <a:t>  Basat en posicions de memòria, necessita programari especial</a:t>
            </a:r>
          </a:p>
          <a:p>
            <a:endParaRPr lang="ca-ES" sz="2400" dirty="0" smtClean="0"/>
          </a:p>
          <a:p>
            <a:pPr>
              <a:buFont typeface="Arial" charset="0"/>
              <a:buChar char="•"/>
            </a:pPr>
            <a:r>
              <a:rPr lang="ca-ES" sz="2400" dirty="0" smtClean="0"/>
              <a:t>  Bus de dades de 32 bits i bus d’adreces de 32 bits</a:t>
            </a:r>
          </a:p>
          <a:p>
            <a:endParaRPr lang="ca-ES" sz="2400" dirty="0" smtClean="0"/>
          </a:p>
          <a:p>
            <a:pPr>
              <a:buFont typeface="Arial" charset="0"/>
              <a:buChar char="•"/>
            </a:pPr>
            <a:r>
              <a:rPr lang="ca-ES" sz="2400" dirty="0" smtClean="0"/>
              <a:t>  Molt més ràpid que el 80387, </a:t>
            </a:r>
            <a:r>
              <a:rPr lang="ca-ES" sz="2400" dirty="0" smtClean="0"/>
              <a:t> </a:t>
            </a:r>
            <a:r>
              <a:rPr lang="ca-ES" sz="2400" dirty="0" smtClean="0"/>
              <a:t>no suporta mode real</a:t>
            </a:r>
          </a:p>
          <a:p>
            <a:pPr>
              <a:buFont typeface="Arial" charset="0"/>
              <a:buChar char="•"/>
            </a:pPr>
            <a:endParaRPr lang="ca-ES" sz="2400" dirty="0" smtClean="0"/>
          </a:p>
          <a:p>
            <a:pPr>
              <a:buFont typeface="Arial" charset="0"/>
              <a:buChar char="•"/>
            </a:pPr>
            <a:r>
              <a:rPr lang="ca-ES" sz="2400" dirty="0" smtClean="0"/>
              <a:t>  Freqüències de treball:   20, 25 i 33 MHz</a:t>
            </a:r>
          </a:p>
          <a:p>
            <a:endParaRPr lang="ca-ES" sz="2400" dirty="0" smtClean="0"/>
          </a:p>
          <a:p>
            <a:pPr>
              <a:buFont typeface="Arial" charset="0"/>
              <a:buChar char="•"/>
            </a:pPr>
            <a:r>
              <a:rPr lang="ca-ES" sz="2400" dirty="0" smtClean="0"/>
              <a:t>  Encapsulat PGA-121</a:t>
            </a:r>
          </a:p>
          <a:p>
            <a:pPr>
              <a:buFont typeface="Arial" charset="0"/>
              <a:buChar char="•"/>
            </a:pPr>
            <a:endParaRPr lang="ca-E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44624"/>
            <a:ext cx="8229600" cy="648072"/>
          </a:xfrm>
        </p:spPr>
        <p:txBody>
          <a:bodyPr>
            <a:normAutofit/>
          </a:bodyPr>
          <a:lstStyle/>
          <a:p>
            <a:r>
              <a:rPr lang="es-ES" sz="2800" b="1" dirty="0" smtClean="0"/>
              <a:t>L’Intel 80487 (SX)</a:t>
            </a:r>
            <a:endParaRPr lang="ca-ES" sz="2800" b="1" dirty="0"/>
          </a:p>
        </p:txBody>
      </p:sp>
      <p:sp>
        <p:nvSpPr>
          <p:cNvPr id="3" name="2 CuadroTexto"/>
          <p:cNvSpPr txBox="1"/>
          <p:nvPr/>
        </p:nvSpPr>
        <p:spPr>
          <a:xfrm>
            <a:off x="1187624" y="1340768"/>
            <a:ext cx="6552728" cy="3693319"/>
          </a:xfrm>
          <a:prstGeom prst="rect">
            <a:avLst/>
          </a:prstGeom>
          <a:noFill/>
        </p:spPr>
        <p:txBody>
          <a:bodyPr wrap="square" rtlCol="0">
            <a:spAutoFit/>
          </a:bodyPr>
          <a:lstStyle/>
          <a:p>
            <a:pPr>
              <a:buFont typeface="Arial" charset="0"/>
              <a:buChar char="•"/>
            </a:pPr>
            <a:r>
              <a:rPr lang="ca-ES" sz="2400" dirty="0" smtClean="0"/>
              <a:t>  Dissenyat per acompanyar a l’Intel 80486 SX</a:t>
            </a:r>
          </a:p>
          <a:p>
            <a:endParaRPr lang="ca-ES" sz="2400" dirty="0" smtClean="0"/>
          </a:p>
          <a:p>
            <a:pPr>
              <a:buFont typeface="Arial" charset="0"/>
              <a:buChar char="•"/>
            </a:pPr>
            <a:r>
              <a:rPr lang="ca-ES" sz="2400" dirty="0" smtClean="0"/>
              <a:t>  Introduït a l’any 1.993</a:t>
            </a:r>
          </a:p>
          <a:p>
            <a:endParaRPr lang="ca-ES" sz="2400" dirty="0" smtClean="0"/>
          </a:p>
          <a:p>
            <a:pPr>
              <a:buFont typeface="Arial" charset="0"/>
              <a:buChar char="•"/>
            </a:pPr>
            <a:r>
              <a:rPr lang="ca-ES" sz="2400" dirty="0" smtClean="0"/>
              <a:t>  Es tracta d’un 80486 DX totalment operatiu</a:t>
            </a:r>
          </a:p>
          <a:p>
            <a:endParaRPr lang="ca-ES" sz="2400" dirty="0" smtClean="0"/>
          </a:p>
          <a:p>
            <a:pPr>
              <a:buFont typeface="Arial" charset="0"/>
              <a:buChar char="•"/>
            </a:pPr>
            <a:r>
              <a:rPr lang="ca-ES" sz="2400" dirty="0" smtClean="0"/>
              <a:t>  Freqüències de treball:  20, 25 i 33 MHz</a:t>
            </a:r>
          </a:p>
          <a:p>
            <a:endParaRPr lang="ca-ES" sz="2400" dirty="0" smtClean="0"/>
          </a:p>
          <a:p>
            <a:pPr>
              <a:buFont typeface="Arial" charset="0"/>
              <a:buChar char="•"/>
            </a:pPr>
            <a:r>
              <a:rPr lang="ca-ES" sz="2400" dirty="0" smtClean="0"/>
              <a:t>  Encapsulat PGA-168 i PGA-169</a:t>
            </a:r>
          </a:p>
          <a:p>
            <a:pPr>
              <a:buFont typeface="Arial" charset="0"/>
              <a:buChar char="•"/>
            </a:pPr>
            <a:endParaRPr lang="ca-E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116632"/>
            <a:ext cx="8229600" cy="432048"/>
          </a:xfrm>
        </p:spPr>
        <p:txBody>
          <a:bodyPr>
            <a:noAutofit/>
          </a:bodyPr>
          <a:lstStyle/>
          <a:p>
            <a:r>
              <a:rPr lang="ca-ES" sz="2800" b="1" dirty="0" smtClean="0"/>
              <a:t>Comparatives de rendiment</a:t>
            </a:r>
            <a:endParaRPr lang="ca-ES" sz="2800" b="1" dirty="0"/>
          </a:p>
        </p:txBody>
      </p:sp>
      <p:graphicFrame>
        <p:nvGraphicFramePr>
          <p:cNvPr id="3" name="2 Gráfico"/>
          <p:cNvGraphicFramePr/>
          <p:nvPr/>
        </p:nvGraphicFramePr>
        <p:xfrm>
          <a:off x="971600" y="3068960"/>
          <a:ext cx="7416824" cy="3284215"/>
        </p:xfrm>
        <a:graphic>
          <a:graphicData uri="http://schemas.openxmlformats.org/drawingml/2006/chart">
            <c:chart xmlns:c="http://schemas.openxmlformats.org/drawingml/2006/chart" xmlns:r="http://schemas.openxmlformats.org/officeDocument/2006/relationships" r:id="rId2"/>
          </a:graphicData>
        </a:graphic>
      </p:graphicFrame>
      <p:sp>
        <p:nvSpPr>
          <p:cNvPr id="4" name="3 CuadroTexto"/>
          <p:cNvSpPr txBox="1"/>
          <p:nvPr/>
        </p:nvSpPr>
        <p:spPr>
          <a:xfrm>
            <a:off x="395536" y="1124744"/>
            <a:ext cx="8436178" cy="1631216"/>
          </a:xfrm>
          <a:prstGeom prst="rect">
            <a:avLst/>
          </a:prstGeom>
          <a:noFill/>
        </p:spPr>
        <p:txBody>
          <a:bodyPr wrap="square" rtlCol="0">
            <a:spAutoFit/>
          </a:bodyPr>
          <a:lstStyle/>
          <a:p>
            <a:pPr algn="just"/>
            <a:r>
              <a:rPr lang="ca-ES" sz="2000" dirty="0" smtClean="0"/>
              <a:t>Les proves de rendiment mostren  que les diferències  de velocitat de càlcul </a:t>
            </a:r>
            <a:r>
              <a:rPr lang="ca-ES" sz="2000" dirty="0" smtClean="0"/>
              <a:t>dels </a:t>
            </a:r>
            <a:r>
              <a:rPr lang="ca-ES" sz="2000" dirty="0" smtClean="0"/>
              <a:t>diferents coprocessadors matemàtics són mínimes. Si bé tots els xips van </a:t>
            </a:r>
            <a:r>
              <a:rPr lang="ca-ES" sz="2000" dirty="0" smtClean="0"/>
              <a:t>superar </a:t>
            </a:r>
            <a:r>
              <a:rPr lang="ca-ES" sz="2000" dirty="0" smtClean="0"/>
              <a:t>a l’Intel 80387, el millor resultat s’obté utilitzant un microprocessador i486 </a:t>
            </a:r>
            <a:r>
              <a:rPr lang="ca-ES" sz="2000" dirty="0" smtClean="0"/>
              <a:t>DX. No </a:t>
            </a:r>
            <a:r>
              <a:rPr lang="ca-ES" sz="2000" dirty="0" smtClean="0"/>
              <a:t>es va poder comparar el Weitek 3167, doncs el difícil disseny d’aquest xip el fa incompatible amb la resta.</a:t>
            </a:r>
            <a:endParaRPr lang="ca-ES"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1331640" y="44624"/>
            <a:ext cx="6552728" cy="6001643"/>
          </a:xfrm>
          <a:prstGeom prst="rect">
            <a:avLst/>
          </a:prstGeom>
          <a:noFill/>
        </p:spPr>
        <p:txBody>
          <a:bodyPr wrap="square" rtlCol="0">
            <a:spAutoFit/>
          </a:bodyPr>
          <a:lstStyle/>
          <a:p>
            <a:pPr lvl="2"/>
            <a:endParaRPr lang="es-ES" sz="2400" dirty="0" smtClean="0"/>
          </a:p>
          <a:p>
            <a:pPr lvl="1">
              <a:buFont typeface="Arial" charset="0"/>
              <a:buChar char="•"/>
            </a:pPr>
            <a:r>
              <a:rPr lang="es-ES" sz="2400" dirty="0" smtClean="0"/>
              <a:t>  80286</a:t>
            </a:r>
          </a:p>
          <a:p>
            <a:pPr lvl="2"/>
            <a:endParaRPr lang="es-ES" sz="2400" dirty="0" smtClean="0"/>
          </a:p>
          <a:p>
            <a:pPr lvl="1">
              <a:buFont typeface="Arial" charset="0"/>
              <a:buChar char="•"/>
            </a:pPr>
            <a:r>
              <a:rPr lang="es-ES" sz="2400" dirty="0" smtClean="0"/>
              <a:t>  80386 DX</a:t>
            </a:r>
          </a:p>
          <a:p>
            <a:pPr lvl="1"/>
            <a:endParaRPr lang="es-ES" sz="2400" dirty="0" smtClean="0"/>
          </a:p>
          <a:p>
            <a:pPr lvl="1">
              <a:buFont typeface="Arial" charset="0"/>
              <a:buChar char="•"/>
            </a:pPr>
            <a:r>
              <a:rPr lang="es-ES" sz="2400" dirty="0" smtClean="0"/>
              <a:t>  80386 SX</a:t>
            </a:r>
          </a:p>
          <a:p>
            <a:pPr lvl="2"/>
            <a:endParaRPr lang="es-ES" sz="2400" dirty="0" smtClean="0"/>
          </a:p>
          <a:p>
            <a:pPr lvl="1">
              <a:buFont typeface="Arial" charset="0"/>
              <a:buChar char="•"/>
            </a:pPr>
            <a:r>
              <a:rPr lang="es-ES" sz="2400" dirty="0" smtClean="0"/>
              <a:t>  80486 (DX)</a:t>
            </a:r>
          </a:p>
          <a:p>
            <a:pPr lvl="2"/>
            <a:endParaRPr lang="es-ES" sz="2400" dirty="0" smtClean="0"/>
          </a:p>
          <a:p>
            <a:pPr lvl="1">
              <a:buFont typeface="Arial" charset="0"/>
              <a:buChar char="•"/>
            </a:pPr>
            <a:r>
              <a:rPr lang="es-ES" sz="2400" dirty="0" smtClean="0"/>
              <a:t>  V</a:t>
            </a:r>
            <a:r>
              <a:rPr lang="ca-ES" sz="2400" dirty="0" smtClean="0"/>
              <a:t>ariants del 80486</a:t>
            </a:r>
          </a:p>
          <a:p>
            <a:pPr lvl="2">
              <a:buFont typeface="Arial" charset="0"/>
              <a:buChar char="•"/>
            </a:pPr>
            <a:endParaRPr lang="ca-ES" sz="2400" dirty="0" smtClean="0"/>
          </a:p>
          <a:p>
            <a:pPr>
              <a:buFont typeface="Arial" charset="0"/>
              <a:buChar char="•"/>
            </a:pPr>
            <a:r>
              <a:rPr lang="ca-ES" sz="2400" dirty="0" smtClean="0"/>
              <a:t>  Arquitectura x87</a:t>
            </a:r>
          </a:p>
          <a:p>
            <a:pPr>
              <a:buFont typeface="Arial" charset="0"/>
              <a:buChar char="•"/>
            </a:pPr>
            <a:endParaRPr lang="ca-ES" sz="2400" dirty="0" smtClean="0"/>
          </a:p>
          <a:p>
            <a:pPr>
              <a:buFont typeface="Arial" charset="0"/>
              <a:buChar char="•"/>
            </a:pPr>
            <a:r>
              <a:rPr lang="ca-ES" sz="2400" dirty="0" smtClean="0"/>
              <a:t>  Arquitectura x87: el coprocessador matemàtic</a:t>
            </a:r>
          </a:p>
          <a:p>
            <a:pPr>
              <a:buFont typeface="Arial" charset="0"/>
              <a:buChar char="•"/>
            </a:pPr>
            <a:endParaRPr lang="ca-ES" sz="2400" dirty="0" smtClean="0"/>
          </a:p>
          <a:p>
            <a:pPr lvl="1">
              <a:buFont typeface="Arial" charset="0"/>
              <a:buChar char="•"/>
            </a:pPr>
            <a:r>
              <a:rPr lang="ca-ES" sz="2400" dirty="0" smtClean="0"/>
              <a:t>  L’Intel 8087</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188640"/>
            <a:ext cx="8229600" cy="562074"/>
          </a:xfrm>
        </p:spPr>
        <p:txBody>
          <a:bodyPr>
            <a:normAutofit/>
          </a:bodyPr>
          <a:lstStyle/>
          <a:p>
            <a:r>
              <a:rPr lang="ca-ES" sz="2800" b="1" dirty="0" smtClean="0"/>
              <a:t>Conclusions</a:t>
            </a:r>
            <a:endParaRPr lang="ca-ES" sz="2800" b="1" dirty="0"/>
          </a:p>
        </p:txBody>
      </p:sp>
      <p:sp>
        <p:nvSpPr>
          <p:cNvPr id="3" name="2 CuadroTexto"/>
          <p:cNvSpPr txBox="1"/>
          <p:nvPr/>
        </p:nvSpPr>
        <p:spPr>
          <a:xfrm>
            <a:off x="251521" y="1312307"/>
            <a:ext cx="8568951" cy="4708981"/>
          </a:xfrm>
          <a:prstGeom prst="rect">
            <a:avLst/>
          </a:prstGeom>
          <a:noFill/>
        </p:spPr>
        <p:txBody>
          <a:bodyPr wrap="square" rtlCol="0">
            <a:spAutoFit/>
          </a:bodyPr>
          <a:lstStyle/>
          <a:p>
            <a:pPr algn="just">
              <a:buFont typeface="Arial" pitchFamily="34" charset="0"/>
              <a:buChar char="•"/>
            </a:pPr>
            <a:r>
              <a:rPr lang="ca-ES" sz="2000" dirty="0" smtClean="0"/>
              <a:t>  L’arquitectura x86 ha significat molt per la societat. Des de l’aparició dels primers microprocessadors d’aquesta família, hem estat pendents dels nous avanços i de les noves prestacions que cada nova generació ens proporcionava.</a:t>
            </a:r>
          </a:p>
          <a:p>
            <a:pPr algn="just">
              <a:buFont typeface="Arial" pitchFamily="34" charset="0"/>
              <a:buChar char="•"/>
            </a:pPr>
            <a:endParaRPr lang="ca-ES" sz="2000" dirty="0" smtClean="0"/>
          </a:p>
          <a:p>
            <a:pPr algn="just">
              <a:buFont typeface="Arial" pitchFamily="34" charset="0"/>
              <a:buChar char="•"/>
            </a:pPr>
            <a:r>
              <a:rPr lang="ca-ES" sz="2000" dirty="0" smtClean="0"/>
              <a:t>  Les novetats que el 80386 va aportar a la família x86 van ser espectaculars, a banda del gran pas que va significar passar dels 16 als 32 bits.</a:t>
            </a:r>
          </a:p>
          <a:p>
            <a:pPr algn="just"/>
            <a:endParaRPr lang="ca-ES" sz="2000" dirty="0" smtClean="0"/>
          </a:p>
          <a:p>
            <a:pPr algn="just">
              <a:buFont typeface="Arial" pitchFamily="34" charset="0"/>
              <a:buChar char="•"/>
            </a:pPr>
            <a:r>
              <a:rPr lang="ca-ES" sz="2000" dirty="0" smtClean="0"/>
              <a:t>  Pel que fa als coprocessadors matemàtics, “</a:t>
            </a:r>
            <a:r>
              <a:rPr lang="ca-ES" sz="2000" i="1" dirty="0" smtClean="0"/>
              <a:t>no es oro todo lo que reluce</a:t>
            </a:r>
            <a:r>
              <a:rPr lang="ca-ES" sz="2000" dirty="0" smtClean="0"/>
              <a:t>”, doncs realment no oferien l’espectacular augment de velocitat que anunciaven els fabricants.  Només programari específic o uns grans coneixements matemàtics i d’assembler, permetien l’aprofitament d’aquests xips.</a:t>
            </a:r>
          </a:p>
          <a:p>
            <a:pPr algn="just">
              <a:buFont typeface="Arial" pitchFamily="34" charset="0"/>
              <a:buChar char="•"/>
            </a:pPr>
            <a:endParaRPr lang="ca-ES" sz="2000" dirty="0" smtClean="0"/>
          </a:p>
          <a:p>
            <a:pPr algn="just">
              <a:buFont typeface="Arial" pitchFamily="34" charset="0"/>
              <a:buChar char="•"/>
            </a:pPr>
            <a:r>
              <a:rPr lang="ca-ES" sz="2000" dirty="0" smtClean="0"/>
              <a:t>  El binomi Windows/Intel és qui domina el mercat. A cada llançament d’una nova versió d’un dels dos productes, s’ha d’actualitzar l’altre. Això passa cada dos anys, complint així la llei de Moore.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827584" y="260648"/>
            <a:ext cx="7416824" cy="6370975"/>
          </a:xfrm>
          <a:prstGeom prst="rect">
            <a:avLst/>
          </a:prstGeom>
          <a:noFill/>
        </p:spPr>
        <p:txBody>
          <a:bodyPr wrap="square" rtlCol="0">
            <a:spAutoFit/>
          </a:bodyPr>
          <a:lstStyle/>
          <a:p>
            <a:pPr lvl="2">
              <a:buFont typeface="Arial" charset="0"/>
              <a:buChar char="•"/>
            </a:pPr>
            <a:r>
              <a:rPr lang="ca-ES" sz="2400" dirty="0" smtClean="0"/>
              <a:t>  L’Intel 80287</a:t>
            </a:r>
          </a:p>
          <a:p>
            <a:pPr lvl="2"/>
            <a:endParaRPr lang="ca-ES" sz="2400" dirty="0" smtClean="0"/>
          </a:p>
          <a:p>
            <a:pPr lvl="2">
              <a:buFont typeface="Arial" charset="0"/>
              <a:buChar char="•"/>
            </a:pPr>
            <a:r>
              <a:rPr lang="ca-ES" sz="2400" dirty="0" smtClean="0"/>
              <a:t>  L’Intel 80387 DX i SX</a:t>
            </a:r>
          </a:p>
          <a:p>
            <a:pPr lvl="2"/>
            <a:endParaRPr lang="ca-ES" sz="2400" dirty="0" smtClean="0"/>
          </a:p>
          <a:p>
            <a:pPr lvl="2">
              <a:buFont typeface="Arial" charset="0"/>
              <a:buChar char="•"/>
            </a:pPr>
            <a:r>
              <a:rPr lang="ca-ES" sz="2400" dirty="0" smtClean="0"/>
              <a:t>  Alternatives a Intel: Cyrix 83D87 </a:t>
            </a:r>
          </a:p>
          <a:p>
            <a:pPr lvl="2"/>
            <a:endParaRPr lang="ca-ES" sz="2400" dirty="0" smtClean="0"/>
          </a:p>
          <a:p>
            <a:pPr lvl="2">
              <a:buFont typeface="Arial" charset="0"/>
              <a:buChar char="•"/>
            </a:pPr>
            <a:r>
              <a:rPr lang="es-ES" sz="2400" dirty="0" smtClean="0"/>
              <a:t>  Alternatives a Intel: Cyrix EMC87</a:t>
            </a:r>
          </a:p>
          <a:p>
            <a:pPr lvl="2"/>
            <a:endParaRPr lang="es-ES" sz="2400" dirty="0" smtClean="0"/>
          </a:p>
          <a:p>
            <a:pPr lvl="2">
              <a:buFont typeface="Arial" charset="0"/>
              <a:buChar char="•"/>
            </a:pPr>
            <a:r>
              <a:rPr lang="es-ES" sz="2400" dirty="0" smtClean="0"/>
              <a:t>  Alternatives a Intel: IIT 3C87</a:t>
            </a:r>
          </a:p>
          <a:p>
            <a:pPr lvl="2">
              <a:buFont typeface="Arial" charset="0"/>
              <a:buChar char="•"/>
            </a:pPr>
            <a:endParaRPr lang="es-ES" sz="2400" dirty="0" smtClean="0"/>
          </a:p>
          <a:p>
            <a:pPr lvl="2">
              <a:buFont typeface="Arial" charset="0"/>
              <a:buChar char="•"/>
            </a:pPr>
            <a:r>
              <a:rPr lang="es-ES" sz="2400" dirty="0" smtClean="0"/>
              <a:t>  Alternatives a Intel: Weitek Abacus 3167 </a:t>
            </a:r>
          </a:p>
          <a:p>
            <a:pPr lvl="2"/>
            <a:endParaRPr lang="es-ES" sz="2400" dirty="0" smtClean="0"/>
          </a:p>
          <a:p>
            <a:pPr lvl="2">
              <a:buFont typeface="Arial" charset="0"/>
              <a:buChar char="•"/>
            </a:pPr>
            <a:r>
              <a:rPr lang="ca-ES" sz="2400" dirty="0" smtClean="0"/>
              <a:t>  L’Intel 80487 (SX)</a:t>
            </a:r>
          </a:p>
          <a:p>
            <a:pPr lvl="2">
              <a:buFont typeface="Arial" charset="0"/>
              <a:buChar char="•"/>
            </a:pPr>
            <a:endParaRPr lang="ca-ES" sz="2400" dirty="0" smtClean="0"/>
          </a:p>
          <a:p>
            <a:pPr lvl="1">
              <a:buFont typeface="Arial" charset="0"/>
              <a:buChar char="•"/>
            </a:pPr>
            <a:r>
              <a:rPr lang="ca-ES" sz="2400" dirty="0" smtClean="0"/>
              <a:t>  Comparatives de rendiment</a:t>
            </a:r>
          </a:p>
          <a:p>
            <a:pPr lvl="1">
              <a:buFont typeface="Arial" charset="0"/>
              <a:buChar char="•"/>
            </a:pPr>
            <a:endParaRPr lang="ca-ES" sz="2400" dirty="0" smtClean="0"/>
          </a:p>
          <a:p>
            <a:pPr lvl="1">
              <a:buFont typeface="Arial" charset="0"/>
              <a:buChar char="•"/>
            </a:pPr>
            <a:r>
              <a:rPr lang="ca-ES" sz="2400" dirty="0" smtClean="0"/>
              <a:t>  Conclusions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1619672" y="116632"/>
            <a:ext cx="5328592" cy="523220"/>
          </a:xfrm>
          <a:prstGeom prst="rect">
            <a:avLst/>
          </a:prstGeom>
          <a:noFill/>
        </p:spPr>
        <p:txBody>
          <a:bodyPr wrap="square" rtlCol="0">
            <a:spAutoFit/>
          </a:bodyPr>
          <a:lstStyle/>
          <a:p>
            <a:pPr algn="ctr"/>
            <a:r>
              <a:rPr lang="ca-ES" sz="2800" b="1" dirty="0" smtClean="0"/>
              <a:t>Introducció</a:t>
            </a:r>
            <a:endParaRPr lang="ca-ES" sz="2800" b="1" dirty="0"/>
          </a:p>
        </p:txBody>
      </p:sp>
      <p:sp>
        <p:nvSpPr>
          <p:cNvPr id="3" name="2 CuadroTexto"/>
          <p:cNvSpPr txBox="1"/>
          <p:nvPr/>
        </p:nvSpPr>
        <p:spPr>
          <a:xfrm>
            <a:off x="539552" y="1076538"/>
            <a:ext cx="8136904" cy="5016758"/>
          </a:xfrm>
          <a:prstGeom prst="rect">
            <a:avLst/>
          </a:prstGeom>
          <a:noFill/>
        </p:spPr>
        <p:txBody>
          <a:bodyPr wrap="square" rtlCol="0">
            <a:spAutoFit/>
          </a:bodyPr>
          <a:lstStyle/>
          <a:p>
            <a:pPr algn="just"/>
            <a:r>
              <a:rPr lang="ca-ES" sz="2000" dirty="0" smtClean="0"/>
              <a:t>Aquest document conforma la presentació d’un treball de recerca en l’àmbit de les TIC. Es presentaran els diferents microprocessadors i coprocessadors matemàtics que són els antecessors dels actuals ordinadors personals.</a:t>
            </a:r>
          </a:p>
          <a:p>
            <a:pPr algn="just"/>
            <a:endParaRPr lang="ca-ES" sz="2000" dirty="0" smtClean="0"/>
          </a:p>
          <a:p>
            <a:pPr algn="just"/>
            <a:r>
              <a:rPr lang="ca-ES" sz="2000" dirty="0" smtClean="0"/>
              <a:t>Primerament, es descriurà un processador de propòsit general per centrar-nos després en l’arquitectura x86 i les característiques comunes dels microprocessadors que hi pertanyen a aquesta família.</a:t>
            </a:r>
          </a:p>
          <a:p>
            <a:pPr algn="just"/>
            <a:endParaRPr lang="ca-ES" sz="2000" dirty="0" smtClean="0"/>
          </a:p>
          <a:p>
            <a:pPr algn="just"/>
            <a:r>
              <a:rPr lang="ca-ES" sz="2000" dirty="0" smtClean="0"/>
              <a:t>Seguint un ordre cronològic, es presentaran, d’una banda, els processadors que conformen la família x86 des de el seu naixement, amb el 8086, fins a la quarta generació, el potent 80486. D’altra banda és descriuran els coprocessadors  matemàtics corresponents als diferents microprocessadors.</a:t>
            </a:r>
          </a:p>
          <a:p>
            <a:pPr algn="just"/>
            <a:endParaRPr lang="ca-ES" sz="2000" dirty="0" smtClean="0"/>
          </a:p>
          <a:p>
            <a:pPr algn="just"/>
            <a:r>
              <a:rPr lang="ca-ES" sz="2000" dirty="0" smtClean="0"/>
              <a:t>Finalitzarà aquesta presentació amb una comparació del rendiments dels diferents  coprocessadors matemàtics presentats , i amb les conclusions a les quals s’arriben un cop  realitzat l’estudi.</a:t>
            </a:r>
            <a:endParaRPr lang="ca-ES" sz="20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55576" y="188640"/>
            <a:ext cx="7139136" cy="504056"/>
          </a:xfrm>
        </p:spPr>
        <p:txBody>
          <a:bodyPr>
            <a:noAutofit/>
          </a:bodyPr>
          <a:lstStyle/>
          <a:p>
            <a:r>
              <a:rPr lang="ca-ES" sz="2800" b="1" dirty="0" smtClean="0">
                <a:latin typeface="+mn-lt"/>
              </a:rPr>
              <a:t>Motivació</a:t>
            </a:r>
            <a:endParaRPr lang="ca-ES" sz="2800" b="1" dirty="0">
              <a:latin typeface="+mn-lt"/>
            </a:endParaRPr>
          </a:p>
        </p:txBody>
      </p:sp>
      <p:sp>
        <p:nvSpPr>
          <p:cNvPr id="4" name="3 CuadroTexto"/>
          <p:cNvSpPr txBox="1"/>
          <p:nvPr/>
        </p:nvSpPr>
        <p:spPr>
          <a:xfrm>
            <a:off x="539552" y="1076538"/>
            <a:ext cx="8064896" cy="5016758"/>
          </a:xfrm>
          <a:prstGeom prst="rect">
            <a:avLst/>
          </a:prstGeom>
          <a:noFill/>
        </p:spPr>
        <p:txBody>
          <a:bodyPr wrap="square" rtlCol="0">
            <a:spAutoFit/>
          </a:bodyPr>
          <a:lstStyle/>
          <a:p>
            <a:pPr algn="just"/>
            <a:r>
              <a:rPr lang="ca-ES" sz="2000" dirty="0" smtClean="0"/>
              <a:t>L’arribada de l’IBM PC XT a l’empresa i a l’entorn domèstic, va marcar un punt d’inflexió al món informàtic. És evident que es va produir un canvi social molt gran.  Amb l’apropament de les computadores al gran públic, les vides personals, socials i laborals han evolucionat ràpidament.</a:t>
            </a:r>
          </a:p>
          <a:p>
            <a:pPr algn="just"/>
            <a:endParaRPr lang="ca-ES" sz="2000" dirty="0" smtClean="0"/>
          </a:p>
          <a:p>
            <a:pPr algn="just"/>
            <a:r>
              <a:rPr lang="ca-ES" sz="2000" dirty="0" smtClean="0"/>
              <a:t>Diverses tasques com la comptabilitat domèstica, la correspondència, gestions, estudis, hobbies o negocis poden realitzar-se en un temps record i sense sortir de casa.</a:t>
            </a:r>
          </a:p>
          <a:p>
            <a:pPr algn="just"/>
            <a:endParaRPr lang="ca-ES" sz="2000" dirty="0" smtClean="0"/>
          </a:p>
          <a:p>
            <a:pPr algn="just"/>
            <a:r>
              <a:rPr lang="ca-ES" sz="2000" dirty="0" smtClean="0"/>
              <a:t>Al llarg dels anys vuitanta i principis dels noranta, van sorgir diferents versions dels microprocessadors que formaren la família x86. Anàlogament, el mateix va passar amb els coprocessadors matemàtics i la família x87. </a:t>
            </a:r>
          </a:p>
          <a:p>
            <a:pPr algn="just"/>
            <a:endParaRPr lang="ca-ES" sz="2000" dirty="0" smtClean="0"/>
          </a:p>
          <a:p>
            <a:pPr algn="just"/>
            <a:r>
              <a:rPr lang="ca-ES" sz="2000" dirty="0" smtClean="0"/>
              <a:t>Aquest treball realitza un estudi exhaustiu de tots els microprocessadors i coprocessadors matemàtics que formen el que s’anomena </a:t>
            </a:r>
            <a:r>
              <a:rPr lang="ca-ES" sz="2000" b="1" dirty="0" smtClean="0"/>
              <a:t>Quarta generació de computadores</a:t>
            </a:r>
            <a:r>
              <a:rPr lang="ca-ES" sz="2000" dirty="0" smtClean="0"/>
              <a:t>.</a:t>
            </a:r>
            <a:endParaRPr lang="ca-E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116632"/>
            <a:ext cx="8229600" cy="576064"/>
          </a:xfrm>
        </p:spPr>
        <p:txBody>
          <a:bodyPr>
            <a:normAutofit/>
          </a:bodyPr>
          <a:lstStyle/>
          <a:p>
            <a:r>
              <a:rPr lang="ca-ES" sz="2800" b="1" dirty="0" smtClean="0">
                <a:latin typeface="+mn-lt"/>
              </a:rPr>
              <a:t>Objectius</a:t>
            </a:r>
            <a:endParaRPr lang="ca-ES" sz="2800" b="1" dirty="0">
              <a:latin typeface="+mn-lt"/>
            </a:endParaRPr>
          </a:p>
        </p:txBody>
      </p:sp>
      <p:sp>
        <p:nvSpPr>
          <p:cNvPr id="4" name="3 CuadroTexto"/>
          <p:cNvSpPr txBox="1"/>
          <p:nvPr/>
        </p:nvSpPr>
        <p:spPr>
          <a:xfrm>
            <a:off x="395536" y="1271657"/>
            <a:ext cx="8459303" cy="4893647"/>
          </a:xfrm>
          <a:prstGeom prst="rect">
            <a:avLst/>
          </a:prstGeom>
          <a:noFill/>
        </p:spPr>
        <p:txBody>
          <a:bodyPr wrap="none" rtlCol="0">
            <a:spAutoFit/>
          </a:bodyPr>
          <a:lstStyle/>
          <a:p>
            <a:pPr algn="just">
              <a:buFont typeface="Arial" charset="0"/>
              <a:buChar char="•"/>
            </a:pPr>
            <a:r>
              <a:rPr lang="ca-ES" sz="2400" dirty="0" smtClean="0"/>
              <a:t>  Conèixer l’arquitectura x86 i les seves característiques</a:t>
            </a:r>
          </a:p>
          <a:p>
            <a:pPr algn="just"/>
            <a:endParaRPr lang="ca-ES" sz="2400" dirty="0" smtClean="0"/>
          </a:p>
          <a:p>
            <a:pPr algn="just">
              <a:buFont typeface="Arial" charset="0"/>
              <a:buChar char="•"/>
            </a:pPr>
            <a:r>
              <a:rPr lang="ca-ES" sz="2400" dirty="0" smtClean="0"/>
              <a:t>  Estudi dels diferents processadors i coprocessadors matemàtics</a:t>
            </a:r>
          </a:p>
          <a:p>
            <a:pPr algn="just"/>
            <a:endParaRPr lang="ca-ES" sz="2400" dirty="0" smtClean="0"/>
          </a:p>
          <a:p>
            <a:pPr algn="just">
              <a:buFont typeface="Arial" charset="0"/>
              <a:buChar char="•"/>
            </a:pPr>
            <a:r>
              <a:rPr lang="ca-ES" sz="2400" dirty="0" smtClean="0"/>
              <a:t>  Comprendre els avantatges d’uns processadors envers uns altres</a:t>
            </a:r>
          </a:p>
          <a:p>
            <a:pPr algn="just"/>
            <a:endParaRPr lang="ca-ES" sz="2400" dirty="0" smtClean="0"/>
          </a:p>
          <a:p>
            <a:pPr algn="just">
              <a:buFont typeface="Arial" charset="0"/>
              <a:buChar char="•"/>
            </a:pPr>
            <a:r>
              <a:rPr lang="ca-ES" sz="2400" dirty="0" smtClean="0"/>
              <a:t>  Conèixer les diferències entre processadors de 16 bits i 32 bits</a:t>
            </a:r>
          </a:p>
          <a:p>
            <a:pPr algn="just"/>
            <a:endParaRPr lang="ca-ES" sz="2400" dirty="0" smtClean="0"/>
          </a:p>
          <a:p>
            <a:pPr algn="just">
              <a:buFont typeface="Arial" charset="0"/>
              <a:buChar char="•"/>
            </a:pPr>
            <a:r>
              <a:rPr lang="ca-ES" sz="2400" dirty="0" smtClean="0"/>
              <a:t>  Aclarir si l’ús dels coprocessadors augmenten el rendiment</a:t>
            </a:r>
          </a:p>
          <a:p>
            <a:pPr algn="just"/>
            <a:endParaRPr lang="ca-ES" sz="2400" dirty="0" smtClean="0"/>
          </a:p>
          <a:p>
            <a:pPr algn="just">
              <a:buFont typeface="Arial" charset="0"/>
              <a:buChar char="•"/>
            </a:pPr>
            <a:r>
              <a:rPr lang="ca-ES" sz="2400" dirty="0" smtClean="0"/>
              <a:t>  Estudi dels diferents modes de treball de l’arquitectura x86</a:t>
            </a:r>
          </a:p>
          <a:p>
            <a:pPr algn="just"/>
            <a:endParaRPr lang="ca-ES" sz="2400" dirty="0" smtClean="0"/>
          </a:p>
          <a:p>
            <a:pPr algn="just">
              <a:buFont typeface="Arial" charset="0"/>
              <a:buChar char="•"/>
            </a:pPr>
            <a:r>
              <a:rPr lang="ca-ES" sz="2400" dirty="0" smtClean="0"/>
              <a:t>  Comprendre que els MHz no són sinònim de grans prestacions</a:t>
            </a:r>
            <a:endParaRPr lang="ca-ES" sz="24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188640"/>
            <a:ext cx="8229600" cy="562074"/>
          </a:xfrm>
        </p:spPr>
        <p:txBody>
          <a:bodyPr>
            <a:normAutofit/>
          </a:bodyPr>
          <a:lstStyle/>
          <a:p>
            <a:r>
              <a:rPr lang="ca-ES" sz="2800" b="1" dirty="0" smtClean="0"/>
              <a:t>Arquitectura de microprocessadors</a:t>
            </a:r>
            <a:endParaRPr lang="ca-ES" sz="2800" b="1" dirty="0"/>
          </a:p>
        </p:txBody>
      </p:sp>
      <p:pic>
        <p:nvPicPr>
          <p:cNvPr id="3" name="2 Imagen" descr="presenta1.jpg"/>
          <p:cNvPicPr>
            <a:picLocks noChangeAspect="1"/>
          </p:cNvPicPr>
          <p:nvPr/>
        </p:nvPicPr>
        <p:blipFill>
          <a:blip r:embed="rId2" cstate="print"/>
          <a:stretch>
            <a:fillRect/>
          </a:stretch>
        </p:blipFill>
        <p:spPr>
          <a:xfrm>
            <a:off x="539552" y="1268760"/>
            <a:ext cx="3417168" cy="3168352"/>
          </a:xfrm>
          <a:prstGeom prst="rect">
            <a:avLst/>
          </a:prstGeom>
        </p:spPr>
      </p:pic>
      <p:sp>
        <p:nvSpPr>
          <p:cNvPr id="4" name="3 CuadroTexto"/>
          <p:cNvSpPr txBox="1"/>
          <p:nvPr/>
        </p:nvSpPr>
        <p:spPr>
          <a:xfrm>
            <a:off x="4139953" y="1268760"/>
            <a:ext cx="4824536" cy="3477875"/>
          </a:xfrm>
          <a:prstGeom prst="rect">
            <a:avLst/>
          </a:prstGeom>
          <a:noFill/>
        </p:spPr>
        <p:txBody>
          <a:bodyPr wrap="square" rtlCol="0">
            <a:spAutoFit/>
          </a:bodyPr>
          <a:lstStyle/>
          <a:p>
            <a:pPr algn="just"/>
            <a:r>
              <a:rPr lang="ca-ES" sz="2000" dirty="0" smtClean="0"/>
              <a:t>Els microprocessadors de propòsit general basats en l’arquitectura von Neumann tenen en comú els següents elements:</a:t>
            </a:r>
          </a:p>
          <a:p>
            <a:pPr algn="just"/>
            <a:endParaRPr lang="ca-ES" sz="2000" dirty="0" smtClean="0"/>
          </a:p>
          <a:p>
            <a:pPr algn="just">
              <a:buFont typeface="Arial" pitchFamily="34" charset="0"/>
              <a:buChar char="•"/>
            </a:pPr>
            <a:r>
              <a:rPr lang="ca-ES" sz="2000" dirty="0" smtClean="0"/>
              <a:t>  </a:t>
            </a:r>
            <a:r>
              <a:rPr lang="ca-ES" sz="2000" b="1" dirty="0" smtClean="0"/>
              <a:t>Unitat de Control</a:t>
            </a:r>
            <a:r>
              <a:rPr lang="ca-ES" sz="2000" dirty="0" smtClean="0"/>
              <a:t>: s’encarrega de controlar el perfecte funcionament de tots els </a:t>
            </a:r>
            <a:r>
              <a:rPr lang="ca-ES" sz="2000" dirty="0" smtClean="0"/>
              <a:t>elements.</a:t>
            </a:r>
            <a:endParaRPr lang="ca-ES" sz="2000" dirty="0" smtClean="0"/>
          </a:p>
          <a:p>
            <a:pPr algn="just">
              <a:buFont typeface="Arial" pitchFamily="34" charset="0"/>
              <a:buChar char="•"/>
            </a:pPr>
            <a:endParaRPr lang="ca-ES" sz="2000" dirty="0" smtClean="0"/>
          </a:p>
          <a:p>
            <a:pPr algn="just">
              <a:buFont typeface="Arial" pitchFamily="34" charset="0"/>
              <a:buChar char="•"/>
            </a:pPr>
            <a:r>
              <a:rPr lang="ca-ES" sz="2000" dirty="0" smtClean="0"/>
              <a:t>  </a:t>
            </a:r>
            <a:r>
              <a:rPr lang="ca-ES" sz="2000" b="1" dirty="0" smtClean="0"/>
              <a:t>Unitat aritmètica lògica</a:t>
            </a:r>
            <a:r>
              <a:rPr lang="ca-ES" sz="2000" dirty="0" smtClean="0"/>
              <a:t>: </a:t>
            </a:r>
            <a:r>
              <a:rPr lang="ca-ES" sz="2000" dirty="0" smtClean="0"/>
              <a:t>Calculadora </a:t>
            </a:r>
            <a:r>
              <a:rPr lang="ca-ES" sz="2000" dirty="0" smtClean="0"/>
              <a:t>interna, realitza operacions aritmètiques i lògiques.</a:t>
            </a:r>
            <a:endParaRPr lang="ca-ES" dirty="0" smtClean="0"/>
          </a:p>
        </p:txBody>
      </p:sp>
      <p:sp>
        <p:nvSpPr>
          <p:cNvPr id="5" name="4 CuadroTexto"/>
          <p:cNvSpPr txBox="1"/>
          <p:nvPr/>
        </p:nvSpPr>
        <p:spPr>
          <a:xfrm>
            <a:off x="407684" y="4797152"/>
            <a:ext cx="8484795" cy="1938992"/>
          </a:xfrm>
          <a:prstGeom prst="rect">
            <a:avLst/>
          </a:prstGeom>
          <a:noFill/>
        </p:spPr>
        <p:txBody>
          <a:bodyPr wrap="square" rtlCol="0">
            <a:spAutoFit/>
          </a:bodyPr>
          <a:lstStyle/>
          <a:p>
            <a:pPr algn="just">
              <a:buFont typeface="Arial" pitchFamily="34" charset="0"/>
              <a:buChar char="•"/>
            </a:pPr>
            <a:r>
              <a:rPr lang="ca-ES" dirty="0" smtClean="0"/>
              <a:t>  </a:t>
            </a:r>
            <a:r>
              <a:rPr lang="ca-ES" sz="2000" b="1" dirty="0" smtClean="0"/>
              <a:t>Bancs de registres</a:t>
            </a:r>
            <a:r>
              <a:rPr lang="ca-ES" sz="2000" dirty="0" smtClean="0"/>
              <a:t>:  Petita àrea de memòria </a:t>
            </a:r>
            <a:r>
              <a:rPr lang="ca-ES" sz="2000" dirty="0" smtClean="0"/>
              <a:t>que </a:t>
            </a:r>
            <a:r>
              <a:rPr lang="ca-ES" sz="2000" dirty="0" smtClean="0"/>
              <a:t>emmagatzema dades, instruccions i adreces. Inclou el Comptador de programa, el punter de pila  i el registre d’estat.</a:t>
            </a:r>
          </a:p>
          <a:p>
            <a:pPr algn="just">
              <a:buFont typeface="Arial" pitchFamily="34" charset="0"/>
              <a:buChar char="•"/>
            </a:pPr>
            <a:endParaRPr lang="ca-ES" sz="2000" dirty="0" smtClean="0"/>
          </a:p>
          <a:p>
            <a:pPr algn="just">
              <a:buFont typeface="Arial" pitchFamily="34" charset="0"/>
              <a:buChar char="•"/>
            </a:pPr>
            <a:r>
              <a:rPr lang="ca-ES" sz="2000" dirty="0" smtClean="0"/>
              <a:t>  </a:t>
            </a:r>
            <a:r>
              <a:rPr lang="ca-ES" sz="2000" b="1" dirty="0" smtClean="0"/>
              <a:t>Busos</a:t>
            </a:r>
            <a:r>
              <a:rPr lang="ca-ES" sz="2000" dirty="0" smtClean="0"/>
              <a:t>: Línies que permeten la comunicació dels diferents elements: bus de dades, </a:t>
            </a:r>
            <a:r>
              <a:rPr lang="ca-ES" sz="2000" dirty="0" smtClean="0"/>
              <a:t> </a:t>
            </a:r>
            <a:r>
              <a:rPr lang="ca-ES" sz="2000" dirty="0" smtClean="0"/>
              <a:t>d’adreces i </a:t>
            </a:r>
            <a:r>
              <a:rPr lang="ca-ES" sz="2000" dirty="0" smtClean="0"/>
              <a:t>de </a:t>
            </a:r>
            <a:r>
              <a:rPr lang="ca-ES" sz="2000" dirty="0" smtClean="0"/>
              <a:t>control.</a:t>
            </a:r>
            <a:endParaRPr lang="ca-ES" sz="20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116632"/>
            <a:ext cx="8229600" cy="562074"/>
          </a:xfrm>
        </p:spPr>
        <p:txBody>
          <a:bodyPr>
            <a:normAutofit/>
          </a:bodyPr>
          <a:lstStyle/>
          <a:p>
            <a:r>
              <a:rPr lang="ca-ES" sz="2800" b="1" dirty="0" smtClean="0">
                <a:latin typeface="+mn-lt"/>
              </a:rPr>
              <a:t>Arquitectura x86</a:t>
            </a:r>
            <a:endParaRPr lang="ca-ES" sz="2800" b="1" dirty="0">
              <a:latin typeface="+mn-lt"/>
            </a:endParaRPr>
          </a:p>
        </p:txBody>
      </p:sp>
      <p:sp>
        <p:nvSpPr>
          <p:cNvPr id="3" name="2 CuadroTexto"/>
          <p:cNvSpPr txBox="1"/>
          <p:nvPr/>
        </p:nvSpPr>
        <p:spPr>
          <a:xfrm>
            <a:off x="334513" y="1363990"/>
            <a:ext cx="8557967" cy="4801314"/>
          </a:xfrm>
          <a:prstGeom prst="rect">
            <a:avLst/>
          </a:prstGeom>
          <a:noFill/>
        </p:spPr>
        <p:txBody>
          <a:bodyPr wrap="square" rtlCol="0">
            <a:spAutoFit/>
          </a:bodyPr>
          <a:lstStyle/>
          <a:p>
            <a:pPr>
              <a:buFont typeface="Arial" charset="0"/>
              <a:buChar char="•"/>
            </a:pPr>
            <a:r>
              <a:rPr lang="ca-ES" sz="2400" dirty="0" smtClean="0"/>
              <a:t>  Comença al 1.978 amb el 8086, s’anomena arquitectura IA-16</a:t>
            </a:r>
          </a:p>
          <a:p>
            <a:endParaRPr lang="ca-ES" sz="2400" dirty="0" smtClean="0"/>
          </a:p>
          <a:p>
            <a:pPr>
              <a:buFont typeface="Arial" charset="0"/>
              <a:buChar char="•"/>
            </a:pPr>
            <a:r>
              <a:rPr lang="ca-ES" sz="2400" dirty="0" smtClean="0"/>
              <a:t>  Es manté compatibilitat binaria amb processadors precedents</a:t>
            </a:r>
          </a:p>
          <a:p>
            <a:endParaRPr lang="ca-ES" sz="2400" dirty="0" smtClean="0"/>
          </a:p>
          <a:p>
            <a:pPr>
              <a:buFont typeface="Arial" charset="0"/>
              <a:buChar char="•"/>
            </a:pPr>
            <a:r>
              <a:rPr lang="ca-ES" sz="2400" dirty="0" smtClean="0"/>
              <a:t>  El 80386 primer processador d’Intel de 32 bits, IA-32</a:t>
            </a:r>
          </a:p>
          <a:p>
            <a:endParaRPr lang="ca-ES" sz="2400" dirty="0" smtClean="0"/>
          </a:p>
          <a:p>
            <a:pPr>
              <a:buFont typeface="Arial" charset="0"/>
              <a:buChar char="•"/>
            </a:pPr>
            <a:r>
              <a:rPr lang="ca-ES" sz="2400" dirty="0" smtClean="0"/>
              <a:t>  S’introdueix una MMU i la paginació, pàgines de 4 KB,  al 80386</a:t>
            </a:r>
          </a:p>
          <a:p>
            <a:endParaRPr lang="ca-ES" sz="2400" dirty="0" smtClean="0"/>
          </a:p>
          <a:p>
            <a:pPr>
              <a:buFont typeface="Arial" charset="0"/>
              <a:buChar char="•"/>
            </a:pPr>
            <a:r>
              <a:rPr lang="ca-ES" sz="2400" dirty="0" smtClean="0"/>
              <a:t>  Espai d’adreces de 4 GB, </a:t>
            </a:r>
            <a:r>
              <a:rPr lang="ca-ES" sz="2400" dirty="0" smtClean="0"/>
              <a:t>fins a 64 </a:t>
            </a:r>
            <a:r>
              <a:rPr lang="ca-ES" sz="2400" dirty="0" smtClean="0"/>
              <a:t>GB en alguns models</a:t>
            </a:r>
          </a:p>
          <a:p>
            <a:pPr>
              <a:buFont typeface="Arial" charset="0"/>
              <a:buChar char="•"/>
            </a:pPr>
            <a:endParaRPr lang="ca-ES" sz="2400" dirty="0" smtClean="0"/>
          </a:p>
          <a:p>
            <a:pPr>
              <a:buFont typeface="Arial" charset="0"/>
              <a:buChar char="•"/>
            </a:pPr>
            <a:r>
              <a:rPr lang="ca-ES" sz="2400" dirty="0" smtClean="0"/>
              <a:t>  A partir del 80486 DX s’incorpora una FPU al mateix encapsulat</a:t>
            </a:r>
          </a:p>
          <a:p>
            <a:endParaRPr lang="ca-ES" sz="2400" dirty="0" smtClean="0"/>
          </a:p>
          <a:p>
            <a:pPr>
              <a:buFont typeface="Arial" charset="0"/>
              <a:buChar char="•"/>
            </a:pPr>
            <a:endParaRPr lang="ca-E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1384</TotalTime>
  <Words>1968</Words>
  <Application>Microsoft Office PowerPoint</Application>
  <PresentationFormat>Presentación en pantalla (4:3)</PresentationFormat>
  <Paragraphs>379</Paragraphs>
  <Slides>30</Slides>
  <Notes>0</Notes>
  <HiddenSlides>0</HiddenSlides>
  <MMClips>0</MMClips>
  <ScaleCrop>false</ScaleCrop>
  <HeadingPairs>
    <vt:vector size="4" baseType="variant">
      <vt:variant>
        <vt:lpstr>Tema</vt:lpstr>
      </vt:variant>
      <vt:variant>
        <vt:i4>1</vt:i4>
      </vt:variant>
      <vt:variant>
        <vt:lpstr>Títulos de diapositiva</vt:lpstr>
      </vt:variant>
      <vt:variant>
        <vt:i4>30</vt:i4>
      </vt:variant>
    </vt:vector>
  </HeadingPairs>
  <TitlesOfParts>
    <vt:vector size="31" baseType="lpstr">
      <vt:lpstr>Tema de Office</vt:lpstr>
      <vt:lpstr>Arquitectures x86 i x87</vt:lpstr>
      <vt:lpstr>Diapositiva 2</vt:lpstr>
      <vt:lpstr>Diapositiva 3</vt:lpstr>
      <vt:lpstr>Diapositiva 4</vt:lpstr>
      <vt:lpstr>Diapositiva 5</vt:lpstr>
      <vt:lpstr>Motivació</vt:lpstr>
      <vt:lpstr>Objectius</vt:lpstr>
      <vt:lpstr>Arquitectura de microprocessadors</vt:lpstr>
      <vt:lpstr>Arquitectura x86</vt:lpstr>
      <vt:lpstr>Cronologia dels xips estudiats</vt:lpstr>
      <vt:lpstr>L’Intel 8086</vt:lpstr>
      <vt:lpstr>L’Intel 8088</vt:lpstr>
      <vt:lpstr>L’Intel 80286</vt:lpstr>
      <vt:lpstr>L’Intel 80386 DX</vt:lpstr>
      <vt:lpstr>L’Intel 80386 SX</vt:lpstr>
      <vt:lpstr>L’Intel 80486 (DX) </vt:lpstr>
      <vt:lpstr>Variants del 80486</vt:lpstr>
      <vt:lpstr>Diapositiva 18</vt:lpstr>
      <vt:lpstr>Arquitectura x87</vt:lpstr>
      <vt:lpstr>Arquitectura x87: el coprocessador matemàtic</vt:lpstr>
      <vt:lpstr>L’Intel 8087</vt:lpstr>
      <vt:lpstr>L’Intel 80287</vt:lpstr>
      <vt:lpstr>L’Intel 80387 DX i SX</vt:lpstr>
      <vt:lpstr>Alternatives a Intel: Cyrix 83D87</vt:lpstr>
      <vt:lpstr>Alternatives a Intel: Cyrix EMC87</vt:lpstr>
      <vt:lpstr>Alternatives a Intel: IIT 3C87</vt:lpstr>
      <vt:lpstr>Alternatives a Intel: Weitek Abacus 3167</vt:lpstr>
      <vt:lpstr>L’Intel 80487 (SX)</vt:lpstr>
      <vt:lpstr>Comparatives de rendiment</vt:lpstr>
      <vt:lpstr>Conclusions</vt:lpstr>
    </vt:vector>
  </TitlesOfParts>
  <Company>CASA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Esteban Bonachera López</dc:creator>
  <cp:lastModifiedBy>Esteban Bonachera López</cp:lastModifiedBy>
  <cp:revision>101</cp:revision>
  <dcterms:created xsi:type="dcterms:W3CDTF">2011-06-12T19:45:48Z</dcterms:created>
  <dcterms:modified xsi:type="dcterms:W3CDTF">2011-06-15T10:09:29Z</dcterms:modified>
</cp:coreProperties>
</file>