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5A98-2D65-4F12-8A91-1B18D22C7F5E}" type="datetimeFigureOut">
              <a:rPr lang="es-ES" smtClean="0"/>
              <a:t>17/06/2018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E2CD4-D0B6-4CF6-93C3-14E985F558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7357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5A98-2D65-4F12-8A91-1B18D22C7F5E}" type="datetimeFigureOut">
              <a:rPr lang="es-ES" smtClean="0"/>
              <a:t>17/06/2018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E2CD4-D0B6-4CF6-93C3-14E985F558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42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5A98-2D65-4F12-8A91-1B18D22C7F5E}" type="datetimeFigureOut">
              <a:rPr lang="es-ES" smtClean="0"/>
              <a:t>17/06/2018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E2CD4-D0B6-4CF6-93C3-14E985F55864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7679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5A98-2D65-4F12-8A91-1B18D22C7F5E}" type="datetimeFigureOut">
              <a:rPr lang="es-ES" smtClean="0"/>
              <a:t>17/06/2018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E2CD4-D0B6-4CF6-93C3-14E985F558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2377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5A98-2D65-4F12-8A91-1B18D22C7F5E}" type="datetimeFigureOut">
              <a:rPr lang="es-ES" smtClean="0"/>
              <a:t>17/06/2018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E2CD4-D0B6-4CF6-93C3-14E985F55864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12901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5A98-2D65-4F12-8A91-1B18D22C7F5E}" type="datetimeFigureOut">
              <a:rPr lang="es-ES" smtClean="0"/>
              <a:t>17/06/2018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E2CD4-D0B6-4CF6-93C3-14E985F558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43875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5A98-2D65-4F12-8A91-1B18D22C7F5E}" type="datetimeFigureOut">
              <a:rPr lang="es-ES" smtClean="0"/>
              <a:t>17/06/2018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E2CD4-D0B6-4CF6-93C3-14E985F558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50888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5A98-2D65-4F12-8A91-1B18D22C7F5E}" type="datetimeFigureOut">
              <a:rPr lang="es-ES" smtClean="0"/>
              <a:t>17/06/2018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E2CD4-D0B6-4CF6-93C3-14E985F558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6916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5A98-2D65-4F12-8A91-1B18D22C7F5E}" type="datetimeFigureOut">
              <a:rPr lang="es-ES" smtClean="0"/>
              <a:t>17/06/2018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E2CD4-D0B6-4CF6-93C3-14E985F558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806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5A98-2D65-4F12-8A91-1B18D22C7F5E}" type="datetimeFigureOut">
              <a:rPr lang="es-ES" smtClean="0"/>
              <a:t>17/06/2018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E2CD4-D0B6-4CF6-93C3-14E985F558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2757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5A98-2D65-4F12-8A91-1B18D22C7F5E}" type="datetimeFigureOut">
              <a:rPr lang="es-ES" smtClean="0"/>
              <a:t>17/06/2018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E2CD4-D0B6-4CF6-93C3-14E985F558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1950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5A98-2D65-4F12-8A91-1B18D22C7F5E}" type="datetimeFigureOut">
              <a:rPr lang="es-ES" smtClean="0"/>
              <a:t>17/06/2018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E2CD4-D0B6-4CF6-93C3-14E985F558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9610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5A98-2D65-4F12-8A91-1B18D22C7F5E}" type="datetimeFigureOut">
              <a:rPr lang="es-ES" smtClean="0"/>
              <a:t>17/06/2018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E2CD4-D0B6-4CF6-93C3-14E985F558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277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5A98-2D65-4F12-8A91-1B18D22C7F5E}" type="datetimeFigureOut">
              <a:rPr lang="es-ES" smtClean="0"/>
              <a:t>17/06/2018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E2CD4-D0B6-4CF6-93C3-14E985F558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005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5A98-2D65-4F12-8A91-1B18D22C7F5E}" type="datetimeFigureOut">
              <a:rPr lang="es-ES" smtClean="0"/>
              <a:t>17/06/2018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E2CD4-D0B6-4CF6-93C3-14E985F558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4448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5A98-2D65-4F12-8A91-1B18D22C7F5E}" type="datetimeFigureOut">
              <a:rPr lang="es-ES" smtClean="0"/>
              <a:t>17/06/2018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E2CD4-D0B6-4CF6-93C3-14E985F558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9215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F5A98-2D65-4F12-8A91-1B18D22C7F5E}" type="datetimeFigureOut">
              <a:rPr lang="es-ES" smtClean="0"/>
              <a:t>17/06/2018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71E2CD4-D0B6-4CF6-93C3-14E985F558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3466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DE299F-C165-41F5-BF6E-61824B4DDA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a-ES" b="1" dirty="0"/>
              <a:t>Creació d’una animació 3D </a:t>
            </a:r>
            <a:br>
              <a:rPr lang="ca-ES" b="1" dirty="0"/>
            </a:br>
            <a:r>
              <a:rPr lang="ca-ES" b="1" dirty="0"/>
              <a:t>en realitat virtual</a:t>
            </a:r>
            <a:br>
              <a:rPr lang="es-ES" b="1" dirty="0"/>
            </a:b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139B98D-9E77-4378-A4FF-4FC23C6179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Cristian López </a:t>
            </a:r>
            <a:r>
              <a:rPr lang="es-ES" dirty="0" err="1"/>
              <a:t>López</a:t>
            </a:r>
            <a:endParaRPr lang="es-ES" dirty="0"/>
          </a:p>
          <a:p>
            <a:r>
              <a:rPr lang="es-ES" dirty="0"/>
              <a:t>Grau </a:t>
            </a:r>
            <a:r>
              <a:rPr lang="es-ES" dirty="0" err="1"/>
              <a:t>Multimèdia</a:t>
            </a:r>
            <a:endParaRPr lang="es-E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0977C7F6-C0A4-4588-81B9-5CA77C4ACA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811" y="5349875"/>
            <a:ext cx="43942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153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Tm="10000"/>
    </mc:Choice>
    <mc:Fallback xmlns="">
      <p:transition advTm="10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366D6F6-AC4E-4921-98C1-B320248DB1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68" y="3862457"/>
            <a:ext cx="3660457" cy="2995543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ACA850A-7D07-4198-B9C8-0C59E2A21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Fase </a:t>
            </a:r>
            <a:r>
              <a:rPr lang="es-ES" dirty="0" err="1"/>
              <a:t>d’ambientació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D84427-A0DA-49C2-94E3-1C20B9ABF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ca-ES" sz="1400" dirty="0"/>
              <a:t>Es la fase que tot cobra sentit, la fase la qual deixem un mon en blanc i negre per a passar a un de milions de colors i milions de raons.</a:t>
            </a:r>
          </a:p>
          <a:p>
            <a:pPr>
              <a:lnSpc>
                <a:spcPct val="150000"/>
              </a:lnSpc>
            </a:pPr>
            <a:r>
              <a:rPr lang="ca-ES" sz="1400" dirty="0"/>
              <a:t>Es creen les textures que vestiran als personatges i procuraran un ambient ideal per a les escenes.</a:t>
            </a:r>
          </a:p>
          <a:p>
            <a:pPr>
              <a:lnSpc>
                <a:spcPct val="150000"/>
              </a:lnSpc>
            </a:pPr>
            <a:r>
              <a:rPr lang="ca-ES" sz="1400" dirty="0"/>
              <a:t>S'assignen aquestes textures i es realitzen proves de </a:t>
            </a:r>
            <a:r>
              <a:rPr lang="ca-ES" sz="1400" dirty="0" err="1"/>
              <a:t>rendering</a:t>
            </a:r>
            <a:r>
              <a:rPr lang="ca-ES" sz="1400" dirty="0"/>
              <a:t> per a comprovar la correcte visualització</a:t>
            </a:r>
          </a:p>
          <a:p>
            <a:pPr>
              <a:lnSpc>
                <a:spcPct val="150000"/>
              </a:lnSpc>
            </a:pPr>
            <a:r>
              <a:rPr lang="ca-ES" sz="1400" dirty="0"/>
              <a:t>S’il·lumina l’escenari a partir de llums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a-ES" sz="1400" dirty="0"/>
              <a:t>      fotomètriques i s’il·lumina l’entorn.</a:t>
            </a:r>
          </a:p>
          <a:p>
            <a:pPr marL="0" indent="0">
              <a:lnSpc>
                <a:spcPct val="150000"/>
              </a:lnSpc>
              <a:buNone/>
            </a:pPr>
            <a:endParaRPr lang="ca-ES" sz="1600" dirty="0"/>
          </a:p>
        </p:txBody>
      </p:sp>
    </p:spTree>
    <p:extLst>
      <p:ext uri="{BB962C8B-B14F-4D97-AF65-F5344CB8AC3E}">
        <p14:creationId xmlns:p14="http://schemas.microsoft.com/office/powerpoint/2010/main" val="2059818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4F04A6-3C22-40F3-ACB0-B8E825021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Fase </a:t>
            </a:r>
            <a:r>
              <a:rPr lang="es-ES" dirty="0" err="1"/>
              <a:t>d’animació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D78BD4-B75F-4479-A8C9-B111B12A6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ca-ES" sz="1400" dirty="0"/>
              <a:t>En aquesta fase cobra vida tot allò que hem creat, els nostres personatges caminen, salten i es relacionen amb altres objectes</a:t>
            </a:r>
          </a:p>
          <a:p>
            <a:pPr>
              <a:lnSpc>
                <a:spcPct val="150000"/>
              </a:lnSpc>
            </a:pPr>
            <a:r>
              <a:rPr lang="ca-ES" sz="1400" dirty="0"/>
              <a:t>Es realitza el </a:t>
            </a:r>
            <a:r>
              <a:rPr lang="ca-ES" sz="1400" dirty="0" err="1"/>
              <a:t>rigging</a:t>
            </a:r>
            <a:r>
              <a:rPr lang="ca-ES" sz="1400" dirty="0"/>
              <a:t> dels personatges, es a dir, la introducció de controladors al personatge per tal de que aquest sigui mes fàcilment animable.</a:t>
            </a:r>
          </a:p>
          <a:p>
            <a:pPr>
              <a:lnSpc>
                <a:spcPct val="150000"/>
              </a:lnSpc>
            </a:pPr>
            <a:r>
              <a:rPr lang="ca-ES" sz="1400" dirty="0"/>
              <a:t>Es realitza l’animació dita, es creen capes d’animació, s’introdueixen modificadors i es creen efectes.</a:t>
            </a:r>
          </a:p>
          <a:p>
            <a:pPr>
              <a:lnSpc>
                <a:spcPct val="150000"/>
              </a:lnSpc>
            </a:pPr>
            <a:r>
              <a:rPr lang="ca-ES" sz="1400" dirty="0"/>
              <a:t>S’introdueixen les càmeres que seguiran les accions dels personatges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08165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62D609-8148-4DA0-909F-C661565D5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Fase de </a:t>
            </a:r>
            <a:r>
              <a:rPr lang="es-ES" dirty="0" err="1"/>
              <a:t>postproducció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EADF03-E664-4B36-9904-A2F7A6D19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a-ES" sz="1400" dirty="0"/>
              <a:t>Es la fase de la culminació, la finalitza el projecte i porta al món un nou producte disposat a ser compartit.</a:t>
            </a:r>
          </a:p>
          <a:p>
            <a:r>
              <a:rPr lang="ca-ES" sz="1400" dirty="0"/>
              <a:t>Es realitzen les tasques d’introducció de títols i crèdits</a:t>
            </a:r>
          </a:p>
          <a:p>
            <a:r>
              <a:rPr lang="ca-ES" sz="1400" dirty="0"/>
              <a:t>S’afegeix el so, efectes sonors i diàlegs</a:t>
            </a:r>
          </a:p>
          <a:p>
            <a:r>
              <a:rPr lang="ca-ES" sz="1400" dirty="0"/>
              <a:t>S’exporta el clip final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07719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CF425E-DBE9-4908-BA73-4050ADEF1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El </a:t>
            </a:r>
            <a:r>
              <a:rPr lang="es-ES" dirty="0" err="1"/>
              <a:t>projecte</a:t>
            </a:r>
            <a:r>
              <a:rPr lang="es-ES" dirty="0"/>
              <a:t> en un </a:t>
            </a:r>
            <a:r>
              <a:rPr lang="es-ES" dirty="0" err="1"/>
              <a:t>entorn</a:t>
            </a:r>
            <a:r>
              <a:rPr lang="es-ES" dirty="0"/>
              <a:t> laboral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C304B0-BBA6-4120-B936-C93562A31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a-ES" sz="1600" dirty="0"/>
              <a:t>El projecte creat ha sigut creat al 95% per mi a excepció d’alguns elements obtinguts de tercers.</a:t>
            </a:r>
          </a:p>
          <a:p>
            <a:pPr>
              <a:lnSpc>
                <a:spcPct val="150000"/>
              </a:lnSpc>
            </a:pPr>
            <a:r>
              <a:rPr lang="ca-ES" sz="1600" dirty="0"/>
              <a:t>Gran carrega de treball = dificultat per a </a:t>
            </a:r>
            <a:r>
              <a:rPr lang="ca-ES" sz="1600" dirty="0" err="1"/>
              <a:t>realizar-ho</a:t>
            </a:r>
            <a:r>
              <a:rPr lang="ca-ES" sz="1600" dirty="0"/>
              <a:t> una sola persona.</a:t>
            </a:r>
          </a:p>
          <a:p>
            <a:pPr>
              <a:lnSpc>
                <a:spcPct val="150000"/>
              </a:lnSpc>
            </a:pPr>
            <a:r>
              <a:rPr lang="ca-ES" sz="1600" dirty="0"/>
              <a:t>En un entorn normal laboral s’haguessin </a:t>
            </a:r>
            <a:r>
              <a:rPr lang="ca-ES" sz="1600" dirty="0" err="1"/>
              <a:t>distribuit</a:t>
            </a:r>
            <a:r>
              <a:rPr lang="ca-ES" sz="1600" dirty="0"/>
              <a:t> les tasques entre el personal.</a:t>
            </a:r>
          </a:p>
          <a:p>
            <a:pPr lvl="1">
              <a:lnSpc>
                <a:spcPct val="150000"/>
              </a:lnSpc>
            </a:pPr>
            <a:r>
              <a:rPr lang="ca-ES" sz="1200" dirty="0"/>
              <a:t>Modeladors</a:t>
            </a:r>
          </a:p>
          <a:p>
            <a:pPr lvl="1">
              <a:lnSpc>
                <a:spcPct val="150000"/>
              </a:lnSpc>
            </a:pPr>
            <a:r>
              <a:rPr lang="ca-ES" sz="1200" dirty="0"/>
              <a:t>Animadors</a:t>
            </a:r>
          </a:p>
          <a:p>
            <a:pPr lvl="1">
              <a:lnSpc>
                <a:spcPct val="150000"/>
              </a:lnSpc>
            </a:pPr>
            <a:r>
              <a:rPr lang="ca-ES" sz="1200" dirty="0"/>
              <a:t>Dissenyadors</a:t>
            </a:r>
          </a:p>
          <a:p>
            <a:pPr lvl="1">
              <a:lnSpc>
                <a:spcPct val="150000"/>
              </a:lnSpc>
            </a:pPr>
            <a:r>
              <a:rPr lang="ca-ES" sz="1200" dirty="0"/>
              <a:t>Equip de postproducció</a:t>
            </a:r>
          </a:p>
        </p:txBody>
      </p:sp>
    </p:spTree>
    <p:extLst>
      <p:ext uri="{BB962C8B-B14F-4D97-AF65-F5344CB8AC3E}">
        <p14:creationId xmlns:p14="http://schemas.microsoft.com/office/powerpoint/2010/main" val="580772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B39954-CB49-4ED3-99CE-BEDC370A4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L’aprenentage</a:t>
            </a:r>
            <a:r>
              <a:rPr lang="es-ES" dirty="0"/>
              <a:t> </a:t>
            </a:r>
            <a:r>
              <a:rPr lang="es-ES" dirty="0" err="1"/>
              <a:t>com</a:t>
            </a:r>
            <a:r>
              <a:rPr lang="es-ES" dirty="0"/>
              <a:t> a </a:t>
            </a:r>
            <a:r>
              <a:rPr lang="es-ES" dirty="0" err="1"/>
              <a:t>oportunitat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F1D59B-C1D4-4DBF-BB44-EC876285B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a-ES" sz="1600" dirty="0"/>
              <a:t>La realització d’aquest projecte pot esdevenir oportunitats molt bones per als estudiants</a:t>
            </a:r>
          </a:p>
          <a:p>
            <a:pPr>
              <a:lnSpc>
                <a:spcPct val="150000"/>
              </a:lnSpc>
            </a:pPr>
            <a:r>
              <a:rPr lang="ca-ES" sz="1600" dirty="0"/>
              <a:t>Creació d’una empresa el qual serveixi com a instrument d’enllaç entre l’aprenentatge a la UOC i el món </a:t>
            </a:r>
            <a:r>
              <a:rPr lang="ca-ES" sz="1600" dirty="0" err="1"/>
              <a:t>profesional</a:t>
            </a:r>
            <a:endParaRPr lang="ca-ES" sz="1600" dirty="0"/>
          </a:p>
          <a:p>
            <a:pPr>
              <a:lnSpc>
                <a:spcPct val="150000"/>
              </a:lnSpc>
            </a:pPr>
            <a:r>
              <a:rPr lang="ca-ES" sz="1600" dirty="0" err="1"/>
              <a:t>Financiada</a:t>
            </a:r>
            <a:r>
              <a:rPr lang="ca-ES" sz="1600" dirty="0"/>
              <a:t> a </a:t>
            </a:r>
            <a:r>
              <a:rPr lang="ca-ES" sz="1600" dirty="0" err="1"/>
              <a:t>tavès</a:t>
            </a:r>
            <a:r>
              <a:rPr lang="ca-ES" sz="1600" dirty="0"/>
              <a:t> del UOC utilitzant als mateixos estudiants com a mà d’obra</a:t>
            </a:r>
          </a:p>
          <a:p>
            <a:pPr>
              <a:lnSpc>
                <a:spcPct val="150000"/>
              </a:lnSpc>
            </a:pPr>
            <a:r>
              <a:rPr lang="ca-ES" sz="1600" dirty="0"/>
              <a:t>Ofereix </a:t>
            </a:r>
            <a:r>
              <a:rPr lang="ca-ES" sz="1600" dirty="0" err="1"/>
              <a:t>experiencia</a:t>
            </a:r>
            <a:r>
              <a:rPr lang="ca-ES" sz="1600" dirty="0"/>
              <a:t> en un entorn laboral real.</a:t>
            </a:r>
          </a:p>
          <a:p>
            <a:pPr>
              <a:lnSpc>
                <a:spcPct val="150000"/>
              </a:lnSpc>
            </a:pPr>
            <a:r>
              <a:rPr lang="ca-ES" sz="1600" dirty="0"/>
              <a:t>Possibilitat de cooperar amb empreses i </a:t>
            </a:r>
            <a:r>
              <a:rPr lang="ca-ES" sz="1600" dirty="0" err="1"/>
              <a:t>realizar-ne</a:t>
            </a:r>
            <a:r>
              <a:rPr lang="ca-ES" sz="1600" dirty="0"/>
              <a:t> projectes.</a:t>
            </a:r>
          </a:p>
        </p:txBody>
      </p:sp>
    </p:spTree>
    <p:extLst>
      <p:ext uri="{BB962C8B-B14F-4D97-AF65-F5344CB8AC3E}">
        <p14:creationId xmlns:p14="http://schemas.microsoft.com/office/powerpoint/2010/main" val="524001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D8DB63-1480-412E-A6F6-30F1923E5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Abstracte</a:t>
            </a:r>
            <a:endParaRPr lang="es-ES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52F9571-C292-45DB-8D26-265BB4A36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ca-ES" sz="1400" dirty="0" err="1"/>
              <a:t>Insterstellar</a:t>
            </a:r>
            <a:r>
              <a:rPr lang="ca-ES" sz="1400" dirty="0"/>
              <a:t> </a:t>
            </a:r>
            <a:r>
              <a:rPr lang="ca-ES" sz="1400" dirty="0" err="1"/>
              <a:t>Dutty</a:t>
            </a:r>
            <a:r>
              <a:rPr lang="ca-ES" sz="1400" dirty="0"/>
              <a:t> es una petita animació realitzada per a ser reproduïda en 360º i realitat virtual amb unes ulleres tipus </a:t>
            </a:r>
            <a:r>
              <a:rPr lang="ca-ES" sz="1400" dirty="0" err="1"/>
              <a:t>Google</a:t>
            </a:r>
            <a:r>
              <a:rPr lang="ca-ES" sz="1400" dirty="0"/>
              <a:t> </a:t>
            </a:r>
            <a:r>
              <a:rPr lang="ca-ES" sz="1400" dirty="0" err="1"/>
              <a:t>Cardboard</a:t>
            </a:r>
            <a:r>
              <a:rPr lang="ca-ES" sz="1400" dirty="0"/>
              <a:t>.</a:t>
            </a:r>
          </a:p>
          <a:p>
            <a:pPr>
              <a:lnSpc>
                <a:spcPct val="150000"/>
              </a:lnSpc>
            </a:pPr>
            <a:r>
              <a:rPr lang="ca-ES" sz="1400" dirty="0"/>
              <a:t>Es el resultat final de posar en pràctica tot allò après durant tot el grau multimèdia</a:t>
            </a:r>
          </a:p>
          <a:p>
            <a:pPr>
              <a:lnSpc>
                <a:spcPct val="150000"/>
              </a:lnSpc>
            </a:pPr>
            <a:r>
              <a:rPr lang="ca-ES" sz="1400" dirty="0"/>
              <a:t>Involucra les principals assignatures relacionades amb el món 3D i l’animació:</a:t>
            </a:r>
          </a:p>
          <a:p>
            <a:pPr lvl="1">
              <a:lnSpc>
                <a:spcPct val="150000"/>
              </a:lnSpc>
            </a:pPr>
            <a:r>
              <a:rPr lang="ca-ES" sz="1200" dirty="0"/>
              <a:t>Gràfics 3D</a:t>
            </a:r>
          </a:p>
          <a:p>
            <a:pPr lvl="1">
              <a:lnSpc>
                <a:spcPct val="150000"/>
              </a:lnSpc>
            </a:pPr>
            <a:r>
              <a:rPr lang="ca-ES" sz="1200" dirty="0"/>
              <a:t>Animació</a:t>
            </a:r>
          </a:p>
          <a:p>
            <a:pPr lvl="1">
              <a:lnSpc>
                <a:spcPct val="150000"/>
              </a:lnSpc>
            </a:pPr>
            <a:r>
              <a:rPr lang="ca-ES" sz="1200" dirty="0"/>
              <a:t>Animació 3D</a:t>
            </a:r>
          </a:p>
          <a:p>
            <a:pPr>
              <a:lnSpc>
                <a:spcPct val="150000"/>
              </a:lnSpc>
            </a:pPr>
            <a:r>
              <a:rPr lang="ca-ES" sz="1400" dirty="0"/>
              <a:t>El programari principal emprat es </a:t>
            </a:r>
            <a:r>
              <a:rPr lang="ca-ES" sz="1400" dirty="0" err="1"/>
              <a:t>Autodesk</a:t>
            </a:r>
            <a:r>
              <a:rPr lang="ca-ES" sz="1400" dirty="0"/>
              <a:t> 3DS MAX 2018 i </a:t>
            </a:r>
            <a:r>
              <a:rPr lang="ca-ES" sz="1400" dirty="0" err="1"/>
              <a:t>Adobe</a:t>
            </a:r>
            <a:r>
              <a:rPr lang="ca-ES" sz="1400" dirty="0"/>
              <a:t> </a:t>
            </a:r>
            <a:r>
              <a:rPr lang="ca-ES" sz="1400" dirty="0" err="1"/>
              <a:t>Premiere</a:t>
            </a:r>
            <a:r>
              <a:rPr lang="ca-ES" sz="1400" dirty="0"/>
              <a:t> Pro CC 2018</a:t>
            </a:r>
          </a:p>
          <a:p>
            <a:pPr>
              <a:lnSpc>
                <a:spcPct val="150000"/>
              </a:lnSpc>
            </a:pPr>
            <a:r>
              <a:rPr lang="ca-ES" sz="1400" dirty="0"/>
              <a:t>Els objectius de l’animació són:</a:t>
            </a:r>
          </a:p>
          <a:p>
            <a:pPr lvl="1">
              <a:lnSpc>
                <a:spcPct val="150000"/>
              </a:lnSpc>
            </a:pPr>
            <a:r>
              <a:rPr lang="ca-ES" sz="1200" dirty="0"/>
              <a:t>Crear un entorn </a:t>
            </a:r>
            <a:r>
              <a:rPr lang="ca-ES" sz="1200" dirty="0" err="1"/>
              <a:t>inmersiu</a:t>
            </a:r>
            <a:endParaRPr lang="ca-ES" sz="1200" dirty="0"/>
          </a:p>
          <a:p>
            <a:pPr lvl="1">
              <a:lnSpc>
                <a:spcPct val="150000"/>
              </a:lnSpc>
            </a:pPr>
            <a:r>
              <a:rPr lang="ca-ES" sz="1200" dirty="0"/>
              <a:t>Realitzar un projecte gràfic de qualitat</a:t>
            </a:r>
          </a:p>
          <a:p>
            <a:pPr lvl="1">
              <a:lnSpc>
                <a:spcPct val="150000"/>
              </a:lnSpc>
            </a:pPr>
            <a:r>
              <a:rPr lang="ca-ES" sz="1200" dirty="0"/>
              <a:t>Oferir una experiència amena a l’usuari</a:t>
            </a:r>
          </a:p>
        </p:txBody>
      </p:sp>
    </p:spTree>
    <p:extLst>
      <p:ext uri="{BB962C8B-B14F-4D97-AF65-F5344CB8AC3E}">
        <p14:creationId xmlns:p14="http://schemas.microsoft.com/office/powerpoint/2010/main" val="1739524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8AEEE7-4C05-4417-A0F4-975A5B8A3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Escenari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CDC598-69ED-4FAE-A8BA-EB806B403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ca-ES" sz="1400" dirty="0"/>
              <a:t>El projecte esta emmarcat dintre del món de la realitat virtual, característiques les quals són:</a:t>
            </a:r>
          </a:p>
          <a:p>
            <a:pPr lvl="1">
              <a:lnSpc>
                <a:spcPct val="150000"/>
              </a:lnSpc>
            </a:pPr>
            <a:r>
              <a:rPr lang="ca-ES" sz="1200" dirty="0"/>
              <a:t>Fa del 3D una eina dinàmica i interactiva que opera en temps real</a:t>
            </a:r>
          </a:p>
          <a:p>
            <a:pPr lvl="1">
              <a:lnSpc>
                <a:spcPct val="150000"/>
              </a:lnSpc>
            </a:pPr>
            <a:r>
              <a:rPr lang="ca-ES" sz="1200" dirty="0"/>
              <a:t>Permet viure experiències controlades</a:t>
            </a:r>
          </a:p>
          <a:p>
            <a:pPr lvl="1">
              <a:lnSpc>
                <a:spcPct val="150000"/>
              </a:lnSpc>
            </a:pPr>
            <a:r>
              <a:rPr lang="ca-ES" sz="1200" dirty="0"/>
              <a:t>Els seus estímuls fan real el que es virtual</a:t>
            </a:r>
          </a:p>
          <a:p>
            <a:pPr lvl="1">
              <a:lnSpc>
                <a:spcPct val="150000"/>
              </a:lnSpc>
            </a:pPr>
            <a:r>
              <a:rPr lang="ca-ES" sz="1200" dirty="0"/>
              <a:t>Es basa en la incorporació metafòrica de l’usuari en el sistema computeritzat</a:t>
            </a:r>
          </a:p>
          <a:p>
            <a:pPr lvl="1">
              <a:lnSpc>
                <a:spcPct val="150000"/>
              </a:lnSpc>
            </a:pPr>
            <a:r>
              <a:rPr lang="ca-ES" sz="1200" dirty="0"/>
              <a:t>Fa que es suspengui temporalment la incredulitat</a:t>
            </a:r>
          </a:p>
          <a:p>
            <a:pPr>
              <a:lnSpc>
                <a:spcPct val="150000"/>
              </a:lnSpc>
            </a:pPr>
            <a:r>
              <a:rPr lang="ca-ES" sz="1400" dirty="0"/>
              <a:t>La primera màquina de realitat virtual va néixer al 1838 de la mà de Charles </a:t>
            </a:r>
            <a:r>
              <a:rPr lang="ca-ES" sz="1400" dirty="0" err="1"/>
              <a:t>Wheatstone</a:t>
            </a:r>
            <a:r>
              <a:rPr lang="ca-ES" sz="1400" dirty="0"/>
              <a:t> amb l'estereoscòpic.</a:t>
            </a:r>
          </a:p>
          <a:p>
            <a:pPr lvl="1">
              <a:lnSpc>
                <a:spcPct val="150000"/>
              </a:lnSpc>
            </a:pPr>
            <a:r>
              <a:rPr lang="ca-ES" sz="1200" dirty="0"/>
              <a:t>Va demostrar que el cervell processa dos imatges en dos dimensions en cada ull</a:t>
            </a:r>
          </a:p>
          <a:p>
            <a:pPr>
              <a:lnSpc>
                <a:spcPct val="150000"/>
              </a:lnSpc>
            </a:pPr>
            <a:r>
              <a:rPr lang="ca-ES" sz="1400" dirty="0"/>
              <a:t>El terme realitat virtual va néixer de la mà de </a:t>
            </a:r>
            <a:r>
              <a:rPr lang="ca-ES" sz="1400" dirty="0" err="1"/>
              <a:t>Jaron</a:t>
            </a:r>
            <a:r>
              <a:rPr lang="ca-ES" sz="1400" dirty="0"/>
              <a:t> </a:t>
            </a:r>
            <a:r>
              <a:rPr lang="ca-ES" sz="1400" dirty="0" err="1"/>
              <a:t>Lanier</a:t>
            </a:r>
            <a:r>
              <a:rPr lang="ca-ES" sz="1400" dirty="0"/>
              <a:t> a l’any 1987</a:t>
            </a:r>
          </a:p>
          <a:p>
            <a:pPr>
              <a:lnSpc>
                <a:spcPct val="150000"/>
              </a:lnSpc>
            </a:pPr>
            <a:r>
              <a:rPr lang="ca-ES" sz="1400" dirty="0"/>
              <a:t>La primera aparició de la realitat virtual en una videoconsola va ser l’any 1993 per part de SEGA, però mai va veure la llum</a:t>
            </a:r>
          </a:p>
          <a:p>
            <a:pPr>
              <a:lnSpc>
                <a:spcPct val="150000"/>
              </a:lnSpc>
            </a:pPr>
            <a:r>
              <a:rPr lang="ca-ES" sz="1400" dirty="0"/>
              <a:t>L’any de la consolidació i posterior proliferació dels productes audiovisuals en realitat virtual va ser l’any 2010 amb l’aparició de les ulleres de realitat virtual </a:t>
            </a:r>
            <a:r>
              <a:rPr lang="ca-ES" sz="1400" dirty="0" err="1"/>
              <a:t>Oculus</a:t>
            </a:r>
            <a:r>
              <a:rPr lang="ca-ES" sz="1400" dirty="0"/>
              <a:t> Rift</a:t>
            </a:r>
          </a:p>
        </p:txBody>
      </p:sp>
    </p:spTree>
    <p:extLst>
      <p:ext uri="{BB962C8B-B14F-4D97-AF65-F5344CB8AC3E}">
        <p14:creationId xmlns:p14="http://schemas.microsoft.com/office/powerpoint/2010/main" val="1621202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D3832B-1236-498A-ACBD-67BA2D435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Descripció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7C41E1-1BC1-4510-9AD5-E56A2D9E4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s-ES" sz="1400" dirty="0" err="1"/>
              <a:t>Interstella</a:t>
            </a:r>
            <a:r>
              <a:rPr lang="es-ES" sz="1400" dirty="0"/>
              <a:t> </a:t>
            </a:r>
            <a:r>
              <a:rPr lang="es-ES" sz="1400" dirty="0" err="1"/>
              <a:t>Dutty</a:t>
            </a:r>
            <a:r>
              <a:rPr lang="es-ES" sz="1400" dirty="0"/>
              <a:t> </a:t>
            </a:r>
            <a:r>
              <a:rPr lang="ca-ES" sz="1400" dirty="0"/>
              <a:t>tracta sobre l’atac del tirans de l’espai que tenen com a objectiu el control de totes les galàxies, a una nau de les naus de l’aliança de la pau que transporta a la princesa Gala, filla del rei Aris, assassinat per aquests dies abans.</a:t>
            </a:r>
          </a:p>
          <a:p>
            <a:pPr>
              <a:lnSpc>
                <a:spcPct val="150000"/>
              </a:lnSpc>
            </a:pPr>
            <a:r>
              <a:rPr lang="ca-ES" sz="1400" dirty="0"/>
              <a:t>Els personatges que composen l’animació principal són:</a:t>
            </a:r>
          </a:p>
          <a:p>
            <a:pPr lvl="1">
              <a:lnSpc>
                <a:spcPct val="150000"/>
              </a:lnSpc>
            </a:pPr>
            <a:r>
              <a:rPr lang="ca-ES" sz="1200" dirty="0"/>
              <a:t>Capità Kirk: Encarregat de la protecció de la princesa Gala</a:t>
            </a:r>
          </a:p>
          <a:p>
            <a:pPr lvl="1">
              <a:lnSpc>
                <a:spcPct val="150000"/>
              </a:lnSpc>
            </a:pPr>
            <a:r>
              <a:rPr lang="ca-ES" sz="1200" dirty="0"/>
              <a:t>Princesa Gala: Hereu de la corona del regne de Lucis</a:t>
            </a:r>
          </a:p>
          <a:p>
            <a:pPr lvl="1">
              <a:lnSpc>
                <a:spcPct val="150000"/>
              </a:lnSpc>
            </a:pPr>
            <a:r>
              <a:rPr lang="ca-ES" sz="1200" dirty="0"/>
              <a:t>Robot: Robot de protocol encarregat de tasques de manteniment de la nau.</a:t>
            </a:r>
          </a:p>
          <a:p>
            <a:pPr>
              <a:lnSpc>
                <a:spcPct val="150000"/>
              </a:lnSpc>
            </a:pPr>
            <a:r>
              <a:rPr lang="ca-ES" sz="1400" dirty="0"/>
              <a:t>Consta de tres escenes principals:</a:t>
            </a:r>
          </a:p>
          <a:p>
            <a:pPr lvl="1">
              <a:lnSpc>
                <a:spcPct val="150000"/>
              </a:lnSpc>
            </a:pPr>
            <a:r>
              <a:rPr lang="ca-ES" sz="1200" dirty="0"/>
              <a:t>Habitació del capità Kirk: El capità Kirk reposa sobre el llit i observa com la princesa Gala contempla l’espai infinit amb melancolia, s’aixeca i es disposa al costat d’aquesta i estableix conversació, acte seguit, es sent un fort impacte i ambdós es subjectes, instants desprès arriba el robot de protocol informant que han sigut atacats.</a:t>
            </a:r>
          </a:p>
          <a:p>
            <a:pPr lvl="1">
              <a:lnSpc>
                <a:spcPct val="150000"/>
              </a:lnSpc>
            </a:pPr>
            <a:r>
              <a:rPr lang="ca-ES" sz="1200" dirty="0"/>
              <a:t>A córrer cap a l’Hangar: Es precisa la presencia del capità Kirk a l’hangar, aquest se’n va corrents fins que arriba al destí i prepara la nau per al combat.</a:t>
            </a:r>
          </a:p>
          <a:p>
            <a:pPr lvl="1">
              <a:lnSpc>
                <a:spcPct val="150000"/>
              </a:lnSpc>
            </a:pPr>
            <a:r>
              <a:rPr lang="ca-ES" sz="1200" dirty="0"/>
              <a:t>Hora del combat: El capità Kirk i la seva nau surt de l’Hangar i lluita contra el caces del tirans, al cap d’uns instants, rep indicacions de destruir la nau principal. Un cop destruïda, en Kirk i els seus companys tornen a la nau amb la feina feta.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2091336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B66534-B189-450C-B377-12D4FD25D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Plataforma de </a:t>
            </a:r>
            <a:r>
              <a:rPr lang="es-ES" dirty="0" err="1"/>
              <a:t>desenvolupament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03CF656-8B78-44A9-8EC0-2C17A1EFE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ca-ES" sz="1400" dirty="0"/>
              <a:t>Al tractar-se d’una animació en 3D els recursos tecnològics mes utilitzats son programari i eines de 3D i d’edició i tractament de vídeo, no obstant, també s’ha utilitzat programari d’edició d’imatges i àudio entre altres per a la seva realització</a:t>
            </a:r>
          </a:p>
          <a:p>
            <a:pPr>
              <a:lnSpc>
                <a:spcPct val="150000"/>
              </a:lnSpc>
            </a:pPr>
            <a:r>
              <a:rPr lang="ca-ES" sz="1400" dirty="0"/>
              <a:t>Pel que fa a eines s’han utilitzat les següents:</a:t>
            </a:r>
            <a:endParaRPr lang="es-ES" sz="1400" dirty="0"/>
          </a:p>
          <a:p>
            <a:pPr lvl="1">
              <a:lnSpc>
                <a:spcPct val="150000"/>
              </a:lnSpc>
            </a:pPr>
            <a:r>
              <a:rPr lang="ca-ES" sz="1200" dirty="0" err="1"/>
              <a:t>Autodesk</a:t>
            </a:r>
            <a:r>
              <a:rPr lang="ca-ES" sz="1200" dirty="0"/>
              <a:t> 3DS MAX 2018: </a:t>
            </a:r>
            <a:r>
              <a:rPr lang="es-ES" sz="1200" dirty="0" err="1"/>
              <a:t>Eina</a:t>
            </a:r>
            <a:r>
              <a:rPr lang="es-ES" sz="1200" dirty="0"/>
              <a:t> </a:t>
            </a:r>
            <a:r>
              <a:rPr lang="es-ES" sz="1200" dirty="0" err="1"/>
              <a:t>utilitzada</a:t>
            </a:r>
            <a:r>
              <a:rPr lang="es-ES" sz="1200" dirty="0"/>
              <a:t> per a la </a:t>
            </a:r>
            <a:r>
              <a:rPr lang="es-ES" sz="1200" dirty="0" err="1"/>
              <a:t>realització</a:t>
            </a:r>
            <a:r>
              <a:rPr lang="es-ES" sz="1200" dirty="0"/>
              <a:t> de </a:t>
            </a:r>
            <a:r>
              <a:rPr lang="es-ES" sz="1200" dirty="0" err="1"/>
              <a:t>l’animació</a:t>
            </a:r>
            <a:r>
              <a:rPr lang="es-ES" sz="1200" dirty="0"/>
              <a:t> des del </a:t>
            </a:r>
            <a:r>
              <a:rPr lang="es-ES" sz="1200" dirty="0" err="1"/>
              <a:t>modelatge</a:t>
            </a:r>
            <a:r>
              <a:rPr lang="es-ES" sz="1200" dirty="0"/>
              <a:t> </a:t>
            </a:r>
            <a:r>
              <a:rPr lang="es-ES" sz="1200" dirty="0" err="1"/>
              <a:t>fins</a:t>
            </a:r>
            <a:r>
              <a:rPr lang="es-ES" sz="1200" dirty="0"/>
              <a:t> a </a:t>
            </a:r>
            <a:r>
              <a:rPr lang="es-ES" sz="1200" dirty="0" err="1"/>
              <a:t>l’animació</a:t>
            </a:r>
            <a:endParaRPr lang="es-ES" sz="1200" dirty="0"/>
          </a:p>
          <a:p>
            <a:pPr lvl="1">
              <a:lnSpc>
                <a:spcPct val="150000"/>
              </a:lnSpc>
            </a:pPr>
            <a:r>
              <a:rPr lang="ca-ES" sz="1200" dirty="0" err="1"/>
              <a:t>Adobe</a:t>
            </a:r>
            <a:r>
              <a:rPr lang="ca-ES" sz="1200" dirty="0"/>
              <a:t> </a:t>
            </a:r>
            <a:r>
              <a:rPr lang="ca-ES" sz="1200" dirty="0" err="1"/>
              <a:t>Premiere</a:t>
            </a:r>
            <a:r>
              <a:rPr lang="ca-ES" sz="1200" dirty="0"/>
              <a:t> Pro 2018 CC: Eina utilitzada per a editar el vídeo, afegir-hi so, títols i crèdits.</a:t>
            </a:r>
            <a:endParaRPr lang="es-ES" sz="1200" dirty="0"/>
          </a:p>
          <a:p>
            <a:pPr lvl="1">
              <a:lnSpc>
                <a:spcPct val="150000"/>
              </a:lnSpc>
            </a:pPr>
            <a:r>
              <a:rPr lang="ca-ES" sz="1200" dirty="0" err="1"/>
              <a:t>Adobe</a:t>
            </a:r>
            <a:r>
              <a:rPr lang="ca-ES" sz="1200" dirty="0"/>
              <a:t> </a:t>
            </a:r>
            <a:r>
              <a:rPr lang="ca-ES" sz="1200" dirty="0" err="1"/>
              <a:t>Photoshop</a:t>
            </a:r>
            <a:r>
              <a:rPr lang="ca-ES" sz="1200" dirty="0"/>
              <a:t> CC: Eina utilitzada per a la creació i modificació de textures i retocs</a:t>
            </a:r>
            <a:endParaRPr lang="es-ES" sz="1200" dirty="0"/>
          </a:p>
          <a:p>
            <a:pPr lvl="1">
              <a:lnSpc>
                <a:spcPct val="150000"/>
              </a:lnSpc>
            </a:pPr>
            <a:r>
              <a:rPr lang="ca-ES" sz="1200" dirty="0" err="1"/>
              <a:t>Adobe</a:t>
            </a:r>
            <a:r>
              <a:rPr lang="ca-ES" sz="1200" dirty="0"/>
              <a:t> </a:t>
            </a:r>
            <a:r>
              <a:rPr lang="ca-ES" sz="1200" dirty="0" err="1"/>
              <a:t>Illustrator</a:t>
            </a:r>
            <a:r>
              <a:rPr lang="ca-ES" sz="1200" dirty="0"/>
              <a:t> CC: Eina utilitzada per a la creació i modificació de textures</a:t>
            </a:r>
            <a:endParaRPr lang="es-ES" sz="1200" dirty="0"/>
          </a:p>
          <a:p>
            <a:pPr>
              <a:lnSpc>
                <a:spcPct val="150000"/>
              </a:lnSpc>
            </a:pPr>
            <a:r>
              <a:rPr lang="es-ES" sz="1400" dirty="0" err="1"/>
              <a:t>Com</a:t>
            </a:r>
            <a:r>
              <a:rPr lang="es-ES" sz="1400" dirty="0"/>
              <a:t> a </a:t>
            </a:r>
            <a:r>
              <a:rPr lang="es-ES" sz="1400" dirty="0" err="1"/>
              <a:t>estació</a:t>
            </a:r>
            <a:r>
              <a:rPr lang="es-ES" sz="1400" dirty="0"/>
              <a:t> de </a:t>
            </a:r>
            <a:r>
              <a:rPr lang="es-ES" sz="1400" dirty="0" err="1"/>
              <a:t>treball</a:t>
            </a:r>
            <a:r>
              <a:rPr lang="es-ES" sz="1400" dirty="0"/>
              <a:t> </a:t>
            </a:r>
            <a:r>
              <a:rPr lang="es-ES" sz="1400" dirty="0" err="1"/>
              <a:t>s’ha</a:t>
            </a:r>
            <a:r>
              <a:rPr lang="es-ES" sz="1400" dirty="0"/>
              <a:t> </a:t>
            </a:r>
            <a:r>
              <a:rPr lang="es-ES" sz="1400" dirty="0" err="1"/>
              <a:t>utilitzat</a:t>
            </a:r>
            <a:r>
              <a:rPr lang="es-ES" sz="1400" dirty="0"/>
              <a:t> un </a:t>
            </a:r>
            <a:r>
              <a:rPr lang="es-ES" sz="1400" dirty="0" err="1"/>
              <a:t>ordinador</a:t>
            </a:r>
            <a:r>
              <a:rPr lang="es-ES" sz="1400" dirty="0"/>
              <a:t> portátil </a:t>
            </a:r>
            <a:r>
              <a:rPr lang="es-ES" sz="1400" dirty="0" err="1"/>
              <a:t>amb</a:t>
            </a:r>
            <a:r>
              <a:rPr lang="es-ES" sz="1400" dirty="0"/>
              <a:t> les </a:t>
            </a:r>
            <a:r>
              <a:rPr lang="es-ES" sz="1400" dirty="0" err="1"/>
              <a:t>següents</a:t>
            </a:r>
            <a:r>
              <a:rPr lang="es-ES" sz="1400" dirty="0"/>
              <a:t> </a:t>
            </a:r>
            <a:r>
              <a:rPr lang="es-ES" sz="1400" dirty="0" err="1"/>
              <a:t>caracteristiques</a:t>
            </a:r>
            <a:endParaRPr lang="es-ES" sz="1400" dirty="0"/>
          </a:p>
          <a:p>
            <a:pPr lvl="1">
              <a:lnSpc>
                <a:spcPct val="150000"/>
              </a:lnSpc>
            </a:pPr>
            <a:r>
              <a:rPr lang="ca-ES" sz="1200" dirty="0"/>
              <a:t>Marca: </a:t>
            </a:r>
            <a:r>
              <a:rPr lang="ca-ES" sz="1200" dirty="0" err="1"/>
              <a:t>Asus</a:t>
            </a:r>
            <a:r>
              <a:rPr lang="ca-ES" sz="1200" dirty="0"/>
              <a:t> ROG GL553VD</a:t>
            </a:r>
            <a:endParaRPr lang="es-ES" sz="1200" dirty="0"/>
          </a:p>
          <a:p>
            <a:pPr lvl="1">
              <a:lnSpc>
                <a:spcPct val="150000"/>
              </a:lnSpc>
            </a:pPr>
            <a:r>
              <a:rPr lang="ca-ES" sz="1200" dirty="0"/>
              <a:t>Processador: </a:t>
            </a:r>
            <a:r>
              <a:rPr lang="ca-ES" sz="1200" dirty="0" err="1"/>
              <a:t>Intel</a:t>
            </a:r>
            <a:r>
              <a:rPr lang="ca-ES" sz="1200" dirty="0"/>
              <a:t> </a:t>
            </a:r>
            <a:r>
              <a:rPr lang="ca-ES" sz="1200" dirty="0" err="1"/>
              <a:t>Core</a:t>
            </a:r>
            <a:r>
              <a:rPr lang="ca-ES" sz="1200" dirty="0"/>
              <a:t> i7 7700HQ</a:t>
            </a:r>
            <a:endParaRPr lang="es-ES" sz="1200" dirty="0"/>
          </a:p>
          <a:p>
            <a:pPr lvl="1">
              <a:lnSpc>
                <a:spcPct val="150000"/>
              </a:lnSpc>
            </a:pPr>
            <a:r>
              <a:rPr lang="ca-ES" sz="1200" dirty="0"/>
              <a:t>Sistema Operatiu: Windows 10 Pro</a:t>
            </a:r>
            <a:endParaRPr lang="es-ES" sz="1200" dirty="0"/>
          </a:p>
          <a:p>
            <a:pPr lvl="1">
              <a:lnSpc>
                <a:spcPct val="150000"/>
              </a:lnSpc>
            </a:pPr>
            <a:r>
              <a:rPr lang="ca-ES" sz="1200" dirty="0"/>
              <a:t>Gràfica: NVIDIA </a:t>
            </a:r>
            <a:r>
              <a:rPr lang="ca-ES" sz="1200" dirty="0" err="1"/>
              <a:t>GeForce</a:t>
            </a:r>
            <a:r>
              <a:rPr lang="ca-ES" sz="1200" dirty="0"/>
              <a:t> GTX 1050 , con 2GB/4GB GDDR5 VRAM</a:t>
            </a:r>
            <a:endParaRPr lang="es-ES" sz="1200" dirty="0"/>
          </a:p>
          <a:p>
            <a:pPr lvl="1">
              <a:lnSpc>
                <a:spcPct val="150000"/>
              </a:lnSpc>
            </a:pPr>
            <a:r>
              <a:rPr lang="ca-ES" sz="1200" dirty="0"/>
              <a:t>Emmagatzematge: 256GB SSD</a:t>
            </a:r>
            <a:endParaRPr lang="es-ES" sz="1200" dirty="0"/>
          </a:p>
          <a:p>
            <a:pPr>
              <a:lnSpc>
                <a:spcPct val="150000"/>
              </a:lnSpc>
            </a:pP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813798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BB54E9-7F15-418D-95D4-26D437D56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Procés</a:t>
            </a:r>
            <a:r>
              <a:rPr lang="es-ES" dirty="0"/>
              <a:t> de </a:t>
            </a:r>
            <a:r>
              <a:rPr lang="es-ES" dirty="0" err="1"/>
              <a:t>desenvolupament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65FB9D-7DB1-47CA-906D-355BB8342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ca-ES" sz="1400" dirty="0"/>
              <a:t>La planificació del TFG es semblant a la que pot haver-hi durant el semestre en una assignatura, s’ha de gestionar correctament el temps i realitzar les tasques en aquest període tenint en compte la data límit d’entrega.</a:t>
            </a:r>
          </a:p>
          <a:p>
            <a:pPr>
              <a:lnSpc>
                <a:spcPct val="150000"/>
              </a:lnSpc>
            </a:pPr>
            <a:r>
              <a:rPr lang="ca-ES" sz="1400" dirty="0"/>
              <a:t>La durada del projecte ha sigut des del dia 21/02/2018 fins el dia 17/06/2018</a:t>
            </a:r>
          </a:p>
          <a:p>
            <a:pPr>
              <a:lnSpc>
                <a:spcPct val="150000"/>
              </a:lnSpc>
            </a:pPr>
            <a:r>
              <a:rPr lang="ca-ES" sz="1400" dirty="0"/>
              <a:t>Ha comprès les següents tasques</a:t>
            </a:r>
          </a:p>
          <a:p>
            <a:pPr lvl="1">
              <a:lnSpc>
                <a:spcPct val="150000"/>
              </a:lnSpc>
            </a:pPr>
            <a:r>
              <a:rPr lang="ca-ES" sz="1400" dirty="0"/>
              <a:t>Fase recerca</a:t>
            </a:r>
          </a:p>
          <a:p>
            <a:pPr lvl="1">
              <a:lnSpc>
                <a:spcPct val="150000"/>
              </a:lnSpc>
            </a:pPr>
            <a:r>
              <a:rPr lang="ca-ES" sz="1400" dirty="0"/>
              <a:t>Fase d’esbossos i prototips</a:t>
            </a:r>
          </a:p>
          <a:p>
            <a:pPr lvl="1">
              <a:lnSpc>
                <a:spcPct val="150000"/>
              </a:lnSpc>
            </a:pPr>
            <a:r>
              <a:rPr lang="ca-ES" sz="1400" dirty="0"/>
              <a:t>Fase de creació</a:t>
            </a:r>
          </a:p>
          <a:p>
            <a:pPr lvl="1">
              <a:lnSpc>
                <a:spcPct val="150000"/>
              </a:lnSpc>
            </a:pPr>
            <a:r>
              <a:rPr lang="ca-ES" sz="1400" dirty="0"/>
              <a:t>Fase d’ambientació</a:t>
            </a:r>
          </a:p>
          <a:p>
            <a:pPr lvl="1">
              <a:lnSpc>
                <a:spcPct val="150000"/>
              </a:lnSpc>
            </a:pPr>
            <a:r>
              <a:rPr lang="ca-ES" sz="1400" dirty="0"/>
              <a:t>Fase d’animació</a:t>
            </a:r>
          </a:p>
          <a:p>
            <a:pPr lvl="1">
              <a:lnSpc>
                <a:spcPct val="150000"/>
              </a:lnSpc>
            </a:pPr>
            <a:r>
              <a:rPr lang="ca-ES" sz="1400" dirty="0"/>
              <a:t>Fase de postproducció</a:t>
            </a:r>
          </a:p>
        </p:txBody>
      </p:sp>
    </p:spTree>
    <p:extLst>
      <p:ext uri="{BB962C8B-B14F-4D97-AF65-F5344CB8AC3E}">
        <p14:creationId xmlns:p14="http://schemas.microsoft.com/office/powerpoint/2010/main" val="889559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AA7085CA-4EEA-484A-A327-55DABC51B1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304" y="3670718"/>
            <a:ext cx="2828229" cy="3187282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D5CEA93-9D1B-454C-9FDD-43D82A7DB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Fase de recerca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999F2A-A321-42F1-94F2-245F7A738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a-ES" sz="1400" dirty="0"/>
              <a:t>En aquesta fase neix el descobriment, es troba una temàtica interessant, es busca informació i s’investiga per a finalment realitzar una proposta interessant, agafar aquest repte i tirar-ho endavant.</a:t>
            </a:r>
            <a:endParaRPr lang="es-ES" sz="1400" dirty="0"/>
          </a:p>
          <a:p>
            <a:pPr>
              <a:lnSpc>
                <a:spcPct val="150000"/>
              </a:lnSpc>
            </a:pPr>
            <a:r>
              <a:rPr lang="ca-ES" sz="1400" dirty="0"/>
              <a:t>Dins d’aquesta fase es realitza el treball de camp, es cerca per diferents llocs webs, plataformes de vídeo, </a:t>
            </a:r>
            <a:r>
              <a:rPr lang="ca-ES" sz="1400" dirty="0" err="1"/>
              <a:t>blogs</a:t>
            </a:r>
            <a:r>
              <a:rPr lang="ca-ES" sz="1400" dirty="0"/>
              <a:t> i qualsevol altre medi que tingui a veure tant amb les animacions 3D com amb la realitat virtual.</a:t>
            </a:r>
          </a:p>
          <a:p>
            <a:pPr>
              <a:lnSpc>
                <a:spcPct val="150000"/>
              </a:lnSpc>
            </a:pPr>
            <a:r>
              <a:rPr lang="ca-ES" sz="1400" dirty="0"/>
              <a:t>Es realitza la proposta, es marquen els objectius, les eines i els passos a seguir</a:t>
            </a:r>
          </a:p>
          <a:p>
            <a:pPr>
              <a:lnSpc>
                <a:spcPct val="150000"/>
              </a:lnSpc>
            </a:pPr>
            <a:r>
              <a:rPr lang="ca-ES" sz="1400" dirty="0"/>
              <a:t>Es defineix formalment el projecte i es defineixen les fites i dates clau</a:t>
            </a:r>
          </a:p>
        </p:txBody>
      </p:sp>
    </p:spTree>
    <p:extLst>
      <p:ext uri="{BB962C8B-B14F-4D97-AF65-F5344CB8AC3E}">
        <p14:creationId xmlns:p14="http://schemas.microsoft.com/office/powerpoint/2010/main" val="596398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609CAC0-1E5C-46BE-AC57-BA9D98FAE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119" y="3713759"/>
            <a:ext cx="5589762" cy="3144241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AF7E1EB-F05F-4ECD-B376-DAF8D6CE8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Fase d’esbossos i prototips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06F3BA-B67A-4E3E-A937-DF8C69FE7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a-ES" sz="1400" dirty="0"/>
              <a:t>En aquesta fase neix la part creativa del TFG, es posa cara i ulls a tot allò que s’ha definit anteriorment, es dibuixa, s’esborra, es corregeix, es descarta i es torna a dibuixar els elements que s’inclouran dintre de l’animació.</a:t>
            </a:r>
          </a:p>
          <a:p>
            <a:pPr>
              <a:lnSpc>
                <a:spcPct val="150000"/>
              </a:lnSpc>
            </a:pPr>
            <a:r>
              <a:rPr lang="ca-ES" sz="1400" dirty="0"/>
              <a:t>Es realitza </a:t>
            </a:r>
            <a:r>
              <a:rPr lang="ca-ES" sz="1400" dirty="0" err="1"/>
              <a:t>l’storyboard</a:t>
            </a:r>
            <a:r>
              <a:rPr lang="ca-ES" sz="1400" dirty="0"/>
              <a:t> que es una manera il·lustrada de representar les escenes i plans i el guió tècnic que es el mitjà el qual es detallen els tipus de plans, els objectes que composaran les escenes i més.</a:t>
            </a:r>
          </a:p>
          <a:p>
            <a:pPr>
              <a:lnSpc>
                <a:spcPct val="150000"/>
              </a:lnSpc>
            </a:pPr>
            <a:r>
              <a:rPr lang="ca-ES" sz="1400" dirty="0"/>
              <a:t>Es realitzen els primers esbossos</a:t>
            </a:r>
          </a:p>
          <a:p>
            <a:pPr>
              <a:lnSpc>
                <a:spcPct val="150000"/>
              </a:lnSpc>
            </a:pPr>
            <a:r>
              <a:rPr lang="ca-ES" sz="1400" dirty="0"/>
              <a:t>Es realitzen els prototips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3417565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4148B6-B1FB-4246-995A-A0A984662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Fase de </a:t>
            </a:r>
            <a:r>
              <a:rPr lang="es-ES" dirty="0" err="1"/>
              <a:t>creació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A2CC3A-1A1E-48FF-BF36-B2B0F5731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ca-ES" sz="1400" dirty="0"/>
              <a:t>En aquesta fase neixen els personatges, objectes, escenaris i demès que s’empraran per a posteriorment, donar-li’ls vida a través de la fase d’animació</a:t>
            </a:r>
          </a:p>
          <a:p>
            <a:pPr>
              <a:lnSpc>
                <a:spcPct val="150000"/>
              </a:lnSpc>
            </a:pPr>
            <a:r>
              <a:rPr lang="ca-ES" sz="1400" dirty="0"/>
              <a:t>Es realitza el modelatge dels personatges, objectes, escenaris i demès elements que composaran l’animació.</a:t>
            </a:r>
          </a:p>
          <a:p>
            <a:pPr>
              <a:lnSpc>
                <a:spcPct val="150000"/>
              </a:lnSpc>
            </a:pPr>
            <a:r>
              <a:rPr lang="ca-ES" sz="1400" dirty="0"/>
              <a:t>Es realitzen proves de render, que es el procediment de generar l’arxiu per tal de comprovar la correcta visualització</a:t>
            </a:r>
          </a:p>
          <a:p>
            <a:pPr>
              <a:lnSpc>
                <a:spcPct val="150000"/>
              </a:lnSpc>
            </a:pPr>
            <a:r>
              <a:rPr lang="ca-ES" sz="1400" dirty="0"/>
              <a:t>S’obtenen recursos de tercers que s’utilitzaran com a objectes secundaris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6521876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146</TotalTime>
  <Words>1380</Words>
  <Application>Microsoft Office PowerPoint</Application>
  <PresentationFormat>Panorámica</PresentationFormat>
  <Paragraphs>105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Faceta</vt:lpstr>
      <vt:lpstr>Creació d’una animació 3D  en realitat virtual </vt:lpstr>
      <vt:lpstr>Abstracte</vt:lpstr>
      <vt:lpstr>Escenari</vt:lpstr>
      <vt:lpstr>Descripció</vt:lpstr>
      <vt:lpstr>Plataforma de desenvolupament</vt:lpstr>
      <vt:lpstr>Procés de desenvolupament</vt:lpstr>
      <vt:lpstr>Fase de recerca</vt:lpstr>
      <vt:lpstr>Fase d’esbossos i prototips</vt:lpstr>
      <vt:lpstr>Fase de creació</vt:lpstr>
      <vt:lpstr>Fase d’ambientació</vt:lpstr>
      <vt:lpstr>Fase d’animació</vt:lpstr>
      <vt:lpstr>Fase de postproducció</vt:lpstr>
      <vt:lpstr>El projecte en un entorn laboral</vt:lpstr>
      <vt:lpstr>L’aprenentage com a oportunitat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Creació d’una animació 3D  en realitat virtual </dc:title>
  <dc:creator>Jecht</dc:creator>
  <cp:lastModifiedBy>Jecht</cp:lastModifiedBy>
  <cp:revision>30</cp:revision>
  <dcterms:created xsi:type="dcterms:W3CDTF">2018-06-17T17:53:46Z</dcterms:created>
  <dcterms:modified xsi:type="dcterms:W3CDTF">2018-06-17T21:40:31Z</dcterms:modified>
</cp:coreProperties>
</file>