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63" r:id="rId19"/>
    <p:sldId id="272" r:id="rId20"/>
  </p:sldIdLst>
  <p:sldSz cx="12192000" cy="6858000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AA4E7D8-C9F9-4F1F-A5D0-520E1B6781E0}">
          <p14:sldIdLst>
            <p14:sldId id="256"/>
          </p14:sldIdLst>
        </p14:section>
        <p14:section name="Sección sin título" id="{04EC673E-7583-428B-8AB4-A219C84A0541}">
          <p14:sldIdLst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73"/>
            <p14:sldId id="269"/>
            <p14:sldId id="270"/>
            <p14:sldId id="271"/>
            <p14:sldId id="263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3521" userDrawn="1">
          <p15:clr>
            <a:srgbClr val="A4A3A4"/>
          </p15:clr>
        </p15:guide>
        <p15:guide id="4" pos="1141" userDrawn="1">
          <p15:clr>
            <a:srgbClr val="A4A3A4"/>
          </p15:clr>
        </p15:guide>
        <p15:guide id="5" pos="6562" userDrawn="1">
          <p15:clr>
            <a:srgbClr val="A4A3A4"/>
          </p15:clr>
        </p15:guide>
        <p15:guide id="6" pos="2479" userDrawn="1">
          <p15:clr>
            <a:srgbClr val="A4A3A4"/>
          </p15:clr>
        </p15:guide>
        <p15:guide id="7" pos="5201" userDrawn="1">
          <p15:clr>
            <a:srgbClr val="A4A3A4"/>
          </p15:clr>
        </p15:guide>
        <p15:guide id="8" orient="horz" pos="1706" userDrawn="1">
          <p15:clr>
            <a:srgbClr val="A4A3A4"/>
          </p15:clr>
        </p15:guide>
        <p15:guide id="9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C23"/>
    <a:srgbClr val="E4D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7" autoAdjust="0"/>
    <p:restoredTop sz="69424" autoAdjust="0"/>
  </p:normalViewPr>
  <p:slideViewPr>
    <p:cSldViewPr snapToGrid="0">
      <p:cViewPr varScale="1">
        <p:scale>
          <a:sx n="79" d="100"/>
          <a:sy n="79" d="100"/>
        </p:scale>
        <p:origin x="1488" y="90"/>
      </p:cViewPr>
      <p:guideLst>
        <p:guide orient="horz" pos="799"/>
        <p:guide pos="3817"/>
        <p:guide orient="horz" pos="3521"/>
        <p:guide pos="1141"/>
        <p:guide pos="6562"/>
        <p:guide pos="2479"/>
        <p:guide pos="5201"/>
        <p:guide orient="horz" pos="1706"/>
        <p:guide orient="horz" pos="26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16353-AF57-4BF2-A9F3-2FAB1DBCBD9F}" type="datetimeFigureOut">
              <a:rPr lang="gl-ES" smtClean="0"/>
              <a:t>12/06/2018</a:t>
            </a:fld>
            <a:endParaRPr lang="gl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l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6A55F-6D37-4F9D-987E-AE9D2DF04284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86994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A55F-6D37-4F9D-987E-AE9D2DF04284}" type="slidenum">
              <a:rPr lang="gl-ES" smtClean="0"/>
              <a:t>1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12118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A55F-6D37-4F9D-987E-AE9D2DF04284}" type="slidenum">
              <a:rPr lang="gl-ES" smtClean="0"/>
              <a:t>10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20105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A55F-6D37-4F9D-987E-AE9D2DF04284}" type="slidenum">
              <a:rPr lang="gl-ES" smtClean="0"/>
              <a:t>11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733164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A55F-6D37-4F9D-987E-AE9D2DF04284}" type="slidenum">
              <a:rPr lang="gl-ES" smtClean="0"/>
              <a:t>12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73037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A55F-6D37-4F9D-987E-AE9D2DF04284}" type="slidenum">
              <a:rPr lang="gl-ES" smtClean="0"/>
              <a:t>13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766906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A55F-6D37-4F9D-987E-AE9D2DF04284}" type="slidenum">
              <a:rPr lang="gl-ES" smtClean="0"/>
              <a:t>14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2789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A55F-6D37-4F9D-987E-AE9D2DF04284}" type="slidenum">
              <a:rPr lang="gl-ES" smtClean="0"/>
              <a:t>15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727199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A55F-6D37-4F9D-987E-AE9D2DF04284}" type="slidenum">
              <a:rPr lang="gl-ES" smtClean="0"/>
              <a:t>16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531802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A55F-6D37-4F9D-987E-AE9D2DF04284}" type="slidenum">
              <a:rPr lang="gl-ES" smtClean="0"/>
              <a:t>17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894303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A55F-6D37-4F9D-987E-AE9D2DF04284}" type="slidenum">
              <a:rPr lang="gl-ES" smtClean="0"/>
              <a:t>18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962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A55F-6D37-4F9D-987E-AE9D2DF04284}" type="slidenum">
              <a:rPr lang="gl-ES" smtClean="0"/>
              <a:t>2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811793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A55F-6D37-4F9D-987E-AE9D2DF04284}" type="slidenum">
              <a:rPr lang="gl-ES" smtClean="0"/>
              <a:t>3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6787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A55F-6D37-4F9D-987E-AE9D2DF04284}" type="slidenum">
              <a:rPr lang="gl-ES" smtClean="0"/>
              <a:t>4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49363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A55F-6D37-4F9D-987E-AE9D2DF04284}" type="slidenum">
              <a:rPr lang="gl-ES" smtClean="0"/>
              <a:t>5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48180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A55F-6D37-4F9D-987E-AE9D2DF04284}" type="slidenum">
              <a:rPr lang="gl-ES" smtClean="0"/>
              <a:t>6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94325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A55F-6D37-4F9D-987E-AE9D2DF04284}" type="slidenum">
              <a:rPr lang="gl-ES" smtClean="0"/>
              <a:t>7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344973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A55F-6D37-4F9D-987E-AE9D2DF04284}" type="slidenum">
              <a:rPr lang="gl-ES" smtClean="0"/>
              <a:t>8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699390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6A55F-6D37-4F9D-987E-AE9D2DF04284}" type="slidenum">
              <a:rPr lang="gl-ES" smtClean="0"/>
              <a:t>9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2667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8AEA5-C597-49BF-816A-B33945C96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50D22C-5101-4BE8-88DA-6C154AC66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A2773E-473E-4D62-A1DE-ACF8959B0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FBD98F-0248-4E27-AE62-5E37C003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A7B990-9D4C-4E41-BF8E-DEC7AB17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52D3B-3CC9-4510-A67C-7B066E62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ED2E5E-C069-474A-B346-8B451634A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718149-1E6B-4757-A121-F7CBE079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748C7B-EF00-4F1E-A66A-08B0F904E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A89012-8047-4CC8-A62E-4BD3615A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2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AD4269-455F-49FF-B8C2-3B13F05C1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CF0871-9CFF-488B-AD41-4994BFD8F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B96BAB-C1C2-4A0E-8063-FD67537F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124C42-7993-4D25-BB87-6C82117F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A6FF72-3901-4B76-83E6-758330C7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93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8AEA5-C597-49BF-816A-B33945C96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50D22C-5101-4BE8-88DA-6C154AC66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A2773E-473E-4D62-A1DE-ACF8959B0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FBD98F-0248-4E27-AE62-5E37C003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A7B990-9D4C-4E41-BF8E-DEC7AB17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06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B2771-35D6-4A04-949F-027C1CC7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ABF47-FA87-447F-9130-DB2ACEA76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469BAA-A0F6-4A16-B4F1-2F0482D4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5E25C9-3ACD-4C12-94D7-317516D1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F2E547-CD5F-4817-927A-D0390297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61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8241A-A299-46FC-9361-38C47E39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EA393E-6F09-4F06-8269-AB3A09B55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8F07ED-E428-4D25-8BC4-2D13843C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6A917A-1D67-476C-9E31-7147BCD8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D3DE1B-B8E4-4104-ACD5-F54E8C05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5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8B568-04D2-4501-AD4C-9DFE4CAEB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DC035C-1D18-43FF-B74F-10FA71B5B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428B9B-1D0B-4319-9BD4-1102CC544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ACBD02-2D53-4D52-A887-74DA1189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21C4E1-3F7E-40EE-A150-C1D03681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CBE3F6-A143-481C-A8BA-24ED4942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24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C88B1-B743-41FC-98E2-F79FB007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8B5B7-AD9C-4CFB-A6E1-ACE56A32E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BC3530-1FE0-4B32-997B-2E1DFE08A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F46B2B-5F24-474B-8FF4-E75FD8F29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E2511C-C24C-47FE-884A-12CD1FBF8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1524BB-E880-4E39-81E2-F0430A27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7E1D2AC-45CF-4A7E-904D-46D553FF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A5DB901-D531-4661-BBC5-21122AE0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27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05CA0-0A65-4819-9C7B-B61970B0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E2FE33-DFAA-4CBA-A04B-94167BCC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034E29-F14E-4DF0-BE29-9DAA535C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D317C3-A6BA-4663-8E63-07870174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46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91B39B-9925-428F-B16F-39EF21775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6F57BD-5FEB-4E56-BBDE-B1B5F03C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2E9050-55DF-4D7B-9085-9A6B2CEB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34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5B414-3491-4D43-B119-B073ECA3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2354DF-0374-4F59-89F1-021AF5F60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7C668F-C34C-42F2-B1BC-82B950669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C4C70E-D55A-4A41-B3EC-DF1A836B1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E63053-0AE8-44E0-902B-3D34399C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47D0B3-8501-47BE-8943-77060EA8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7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B2771-35D6-4A04-949F-027C1CC7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ABF47-FA87-447F-9130-DB2ACEA76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469BAA-A0F6-4A16-B4F1-2F0482D4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5E25C9-3ACD-4C12-94D7-317516D1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F2E547-CD5F-4817-927A-D0390297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86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01F1F-F418-4A24-9FE1-D8362A2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31C5FA-09DA-4DC3-9CB0-3107032C4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52EC0-4468-44DE-8B33-62842E6A9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233668-7712-435B-A290-5F306BC8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1B7725-8D75-4E1C-B2DF-909659C2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19014D-4B1A-4C66-9355-9F23539E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62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52D3B-3CC9-4510-A67C-7B066E62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ED2E5E-C069-474A-B346-8B451634A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718149-1E6B-4757-A121-F7CBE079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748C7B-EF00-4F1E-A66A-08B0F904E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A89012-8047-4CC8-A62E-4BD3615A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8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AD4269-455F-49FF-B8C2-3B13F05C1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CF0871-9CFF-488B-AD41-4994BFD8F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B96BAB-C1C2-4A0E-8063-FD67537F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124C42-7993-4D25-BB87-6C82117F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A6FF72-3901-4B76-83E6-758330C7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6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8241A-A299-46FC-9361-38C47E39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EA393E-6F09-4F06-8269-AB3A09B55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8F07ED-E428-4D25-8BC4-2D13843C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6A917A-1D67-476C-9E31-7147BCD8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D3DE1B-B8E4-4104-ACD5-F54E8C05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8B568-04D2-4501-AD4C-9DFE4CAEB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DC035C-1D18-43FF-B74F-10FA71B5B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428B9B-1D0B-4319-9BD4-1102CC544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ACBD02-2D53-4D52-A887-74DA1189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21C4E1-3F7E-40EE-A150-C1D03681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CBE3F6-A143-481C-A8BA-24ED4942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7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C88B1-B743-41FC-98E2-F79FB007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8B5B7-AD9C-4CFB-A6E1-ACE56A32E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BC3530-1FE0-4B32-997B-2E1DFE08A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F46B2B-5F24-474B-8FF4-E75FD8F29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E2511C-C24C-47FE-884A-12CD1FBF8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1524BB-E880-4E39-81E2-F0430A27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7E1D2AC-45CF-4A7E-904D-46D553FF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A5DB901-D531-4661-BBC5-21122AE0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2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05CA0-0A65-4819-9C7B-B61970B0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E2FE33-DFAA-4CBA-A04B-94167BCC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034E29-F14E-4DF0-BE29-9DAA535C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D317C3-A6BA-4663-8E63-07870174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8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91B39B-9925-428F-B16F-39EF21775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6F57BD-5FEB-4E56-BBDE-B1B5F03C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2E9050-55DF-4D7B-9085-9A6B2CEB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4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5B414-3491-4D43-B119-B073ECA3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2354DF-0374-4F59-89F1-021AF5F60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7C668F-C34C-42F2-B1BC-82B950669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C4C70E-D55A-4A41-B3EC-DF1A836B1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E63053-0AE8-44E0-902B-3D34399C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47D0B3-8501-47BE-8943-77060EA8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6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01F1F-F418-4A24-9FE1-D8362A2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31C5FA-09DA-4DC3-9CB0-3107032C4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52EC0-4468-44DE-8B33-62842E6A9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233668-7712-435B-A290-5F306BC8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1B7725-8D75-4E1C-B2DF-909659C2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19014D-4B1A-4C66-9355-9F23539E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0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4D0A0">
                <a:lumMod val="100000"/>
              </a:srgbClr>
            </a:gs>
            <a:gs pos="76000">
              <a:srgbClr val="F6DC2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1AAEBE-D7B1-4786-9DEE-7A141142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02FCED-91AC-482B-9407-977159002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01CFC5-EAB3-454E-AA34-39949AC7C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2D1EC7-010F-429B-A63D-B0CAF611A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CD1EA3-DC0C-4189-BD61-CA3EEBB61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4D0A0">
                <a:lumMod val="100000"/>
              </a:srgbClr>
            </a:gs>
            <a:gs pos="76000">
              <a:srgbClr val="F6DC2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1AAEBE-D7B1-4786-9DEE-7A141142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02FCED-91AC-482B-9407-977159002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01CFC5-EAB3-454E-AA34-39949AC7C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6/12/2018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2D1EC7-010F-429B-A63D-B0CAF611A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CD1EA3-DC0C-4189-BD61-CA3EEBB61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7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nitas.es/sanitasresidencial/residencias-mayores/asistencia-en-domicilio" TargetMode="External"/><Relationship Id="rId13" Type="http://schemas.openxmlformats.org/officeDocument/2006/relationships/hyperlink" Target="http://iseozero1.com/iseozero1/es/index.htm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bartiservicios.es/" TargetMode="External"/><Relationship Id="rId12" Type="http://schemas.openxmlformats.org/officeDocument/2006/relationships/hyperlink" Target="https://openapp.es/" TargetMode="External"/><Relationship Id="rId17" Type="http://schemas.openxmlformats.org/officeDocument/2006/relationships/hyperlink" Target="https://firebase.google.com/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ionicframework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iudo.es/" TargetMode="External"/><Relationship Id="rId11" Type="http://schemas.openxmlformats.org/officeDocument/2006/relationships/hyperlink" Target="https://www.tesa.es/es/site/tesa/" TargetMode="External"/><Relationship Id="rId5" Type="http://schemas.openxmlformats.org/officeDocument/2006/relationships/hyperlink" Target="https://www.cruzroja.es/" TargetMode="External"/><Relationship Id="rId15" Type="http://schemas.openxmlformats.org/officeDocument/2006/relationships/hyperlink" Target="https://www.eq-3.com/products/eqiva/bluetooth-smart-lock.html" TargetMode="External"/><Relationship Id="rId10" Type="http://schemas.openxmlformats.org/officeDocument/2006/relationships/hyperlink" Target="https://nuki.io/" TargetMode="External"/><Relationship Id="rId4" Type="http://schemas.openxmlformats.org/officeDocument/2006/relationships/hyperlink" Target="http://www.ine.es/consul/serie.do?s=EOT1036&amp;c=2&amp;nult=35" TargetMode="External"/><Relationship Id="rId9" Type="http://schemas.openxmlformats.org/officeDocument/2006/relationships/hyperlink" Target="https://www.asistenciacompostela.es/" TargetMode="External"/><Relationship Id="rId14" Type="http://schemas.openxmlformats.org/officeDocument/2006/relationships/hyperlink" Target="https://candyhouse.co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ine.es/consul/serie.do?s=EOT1036&amp;c=2&amp;nult=35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nitas.es/sanitasresidencial/residencias-mayores/asistencia-en-domicilio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hyperlink" Target="https://www.bartiservicios.es/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iudo.es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www.cruzroja.es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www.asistenciacompostela.e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app.es/" TargetMode="External"/><Relationship Id="rId3" Type="http://schemas.openxmlformats.org/officeDocument/2006/relationships/notesSlide" Target="../notesSlides/notesSlide5.xml"/><Relationship Id="rId7" Type="http://schemas.openxmlformats.org/officeDocument/2006/relationships/hyperlink" Target="https://www.tesa.es/es/site/tesa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hyperlink" Target="https://aiudo.es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nuki.io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app.es/" TargetMode="External"/><Relationship Id="rId13" Type="http://schemas.openxmlformats.org/officeDocument/2006/relationships/image" Target="../media/image9.gif"/><Relationship Id="rId3" Type="http://schemas.openxmlformats.org/officeDocument/2006/relationships/notesSlide" Target="../notesSlides/notesSlide6.xml"/><Relationship Id="rId7" Type="http://schemas.openxmlformats.org/officeDocument/2006/relationships/hyperlink" Target="https://www.tesa.es/es/site/tesa/" TargetMode="Externa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3.xml"/><Relationship Id="rId6" Type="http://schemas.openxmlformats.org/officeDocument/2006/relationships/hyperlink" Target="https://aiudo.es/" TargetMode="External"/><Relationship Id="rId11" Type="http://schemas.openxmlformats.org/officeDocument/2006/relationships/hyperlink" Target="https://www.eq-3.com/products/eqiva/bluetooth-smart-lock.html" TargetMode="External"/><Relationship Id="rId5" Type="http://schemas.openxmlformats.org/officeDocument/2006/relationships/hyperlink" Target="https://nuki.io/" TargetMode="External"/><Relationship Id="rId15" Type="http://schemas.openxmlformats.org/officeDocument/2006/relationships/image" Target="../media/image13.png"/><Relationship Id="rId10" Type="http://schemas.openxmlformats.org/officeDocument/2006/relationships/hyperlink" Target="https://candyhouse.co/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iseozero1.com/iseozero1/es/index.html" TargetMode="External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D1609B-102A-4C77-86A2-ACB29FB96D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839950" y="0"/>
            <a:ext cx="4352050" cy="6858478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651F706-C94E-46D4-BAAE-BAFD1AD976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8667950" y="0"/>
            <a:ext cx="3524051" cy="6858478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749D47C-BFAD-4C29-BD05-7CA519FDA3C2}"/>
              </a:ext>
            </a:extLst>
          </p:cNvPr>
          <p:cNvGrpSpPr/>
          <p:nvPr/>
        </p:nvGrpSpPr>
        <p:grpSpPr>
          <a:xfrm>
            <a:off x="4544788" y="1927950"/>
            <a:ext cx="3321668" cy="3002578"/>
            <a:chOff x="3922772" y="1569860"/>
            <a:chExt cx="3878551" cy="3501544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EBCC856-D45D-4778-B096-8E32702DFC9F}"/>
                </a:ext>
              </a:extLst>
            </p:cNvPr>
            <p:cNvSpPr txBox="1"/>
            <p:nvPr/>
          </p:nvSpPr>
          <p:spPr>
            <a:xfrm>
              <a:off x="3922772" y="3779282"/>
              <a:ext cx="3878551" cy="1292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6600" dirty="0">
                  <a:solidFill>
                    <a:schemeClr val="bg1"/>
                  </a:solidFill>
                  <a:latin typeface="Bariol Bold" panose="02000506040000020003" pitchFamily="50" charset="0"/>
                </a:rPr>
                <a:t>AppToIn</a:t>
              </a:r>
              <a:endParaRPr lang="es-ES" sz="8000" dirty="0">
                <a:solidFill>
                  <a:schemeClr val="bg1"/>
                </a:solidFill>
                <a:latin typeface="Bariol Bold" panose="02000506040000020003" pitchFamily="50" charset="0"/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B09A9D0-5CC7-48E9-A9FC-3B78E5955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3702" y="1569860"/>
              <a:ext cx="1456692" cy="2209423"/>
            </a:xfrm>
            <a:prstGeom prst="rect">
              <a:avLst/>
            </a:prstGeom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4E0EB4-D9F9-42F1-AB51-6C86F6019592}"/>
              </a:ext>
            </a:extLst>
          </p:cNvPr>
          <p:cNvSpPr txBox="1"/>
          <p:nvPr/>
        </p:nvSpPr>
        <p:spPr>
          <a:xfrm>
            <a:off x="9025043" y="175846"/>
            <a:ext cx="3166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Grado en Ingeniería Informática</a:t>
            </a:r>
          </a:p>
          <a:p>
            <a:r>
              <a:rPr lang="ca-ES" dirty="0">
                <a:solidFill>
                  <a:schemeClr val="bg1"/>
                </a:solidFill>
              </a:rPr>
              <a:t>Universitat</a:t>
            </a:r>
            <a:r>
              <a:rPr lang="es-ES" dirty="0">
                <a:solidFill>
                  <a:schemeClr val="bg1"/>
                </a:solidFill>
              </a:rPr>
              <a:t> Oberta de Catalunya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2AC4CC-8071-4825-A680-22F4246FA749}"/>
              </a:ext>
            </a:extLst>
          </p:cNvPr>
          <p:cNvSpPr txBox="1"/>
          <p:nvPr/>
        </p:nvSpPr>
        <p:spPr>
          <a:xfrm>
            <a:off x="3098647" y="5174089"/>
            <a:ext cx="5994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Cástor Alexandre Agra Díez</a:t>
            </a:r>
          </a:p>
          <a:p>
            <a:pPr algn="ctr"/>
            <a:r>
              <a:rPr lang="es-ES" sz="2400" dirty="0"/>
              <a:t>Junio de 2018</a:t>
            </a:r>
          </a:p>
        </p:txBody>
      </p:sp>
      <p:sp>
        <p:nvSpPr>
          <p:cNvPr id="2" name="Diagrama de flujo: datos 1">
            <a:extLst>
              <a:ext uri="{FF2B5EF4-FFF2-40B4-BE49-F238E27FC236}">
                <a16:creationId xmlns:a16="http://schemas.microsoft.com/office/drawing/2014/main" id="{28E1641E-3D81-4ADE-B839-AAFACB6FE30F}"/>
              </a:ext>
            </a:extLst>
          </p:cNvPr>
          <p:cNvSpPr/>
          <p:nvPr/>
        </p:nvSpPr>
        <p:spPr>
          <a:xfrm flipH="1">
            <a:off x="9317587" y="6521384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Diagrama de flujo: datos 17">
            <a:extLst>
              <a:ext uri="{FF2B5EF4-FFF2-40B4-BE49-F238E27FC236}">
                <a16:creationId xmlns:a16="http://schemas.microsoft.com/office/drawing/2014/main" id="{7909CA8A-3613-43B0-A5B5-8A37526384BD}"/>
              </a:ext>
            </a:extLst>
          </p:cNvPr>
          <p:cNvSpPr/>
          <p:nvPr/>
        </p:nvSpPr>
        <p:spPr>
          <a:xfrm flipH="1">
            <a:off x="7735516" y="6521384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Diagrama de flujo: datos 18">
            <a:extLst>
              <a:ext uri="{FF2B5EF4-FFF2-40B4-BE49-F238E27FC236}">
                <a16:creationId xmlns:a16="http://schemas.microsoft.com/office/drawing/2014/main" id="{F751B625-2DFE-49B8-9833-F5EEFE0CED11}"/>
              </a:ext>
            </a:extLst>
          </p:cNvPr>
          <p:cNvSpPr/>
          <p:nvPr/>
        </p:nvSpPr>
        <p:spPr>
          <a:xfrm flipH="1">
            <a:off x="6153446" y="6521384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Diagrama de flujo: datos 19">
            <a:extLst>
              <a:ext uri="{FF2B5EF4-FFF2-40B4-BE49-F238E27FC236}">
                <a16:creationId xmlns:a16="http://schemas.microsoft.com/office/drawing/2014/main" id="{90E52D99-B63D-4D49-A63A-7D7F906F6D56}"/>
              </a:ext>
            </a:extLst>
          </p:cNvPr>
          <p:cNvSpPr/>
          <p:nvPr/>
        </p:nvSpPr>
        <p:spPr>
          <a:xfrm flipH="1">
            <a:off x="4571376" y="6521384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Diagrama de flujo: datos 20">
            <a:extLst>
              <a:ext uri="{FF2B5EF4-FFF2-40B4-BE49-F238E27FC236}">
                <a16:creationId xmlns:a16="http://schemas.microsoft.com/office/drawing/2014/main" id="{527DFF8A-1247-4537-9588-85CFCDF4244C}"/>
              </a:ext>
            </a:extLst>
          </p:cNvPr>
          <p:cNvSpPr/>
          <p:nvPr/>
        </p:nvSpPr>
        <p:spPr>
          <a:xfrm flipH="1">
            <a:off x="2989306" y="6521384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Diagrama de flujo: datos 21">
            <a:extLst>
              <a:ext uri="{FF2B5EF4-FFF2-40B4-BE49-F238E27FC236}">
                <a16:creationId xmlns:a16="http://schemas.microsoft.com/office/drawing/2014/main" id="{A0AB49F4-B223-41D0-8285-5BAFBE21E562}"/>
              </a:ext>
            </a:extLst>
          </p:cNvPr>
          <p:cNvSpPr/>
          <p:nvPr/>
        </p:nvSpPr>
        <p:spPr>
          <a:xfrm flipH="1">
            <a:off x="1407236" y="6521384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Diagrama de flujo: datos 22">
            <a:extLst>
              <a:ext uri="{FF2B5EF4-FFF2-40B4-BE49-F238E27FC236}">
                <a16:creationId xmlns:a16="http://schemas.microsoft.com/office/drawing/2014/main" id="{24D9E0AC-2976-4847-844B-1EF1BBC9A17B}"/>
              </a:ext>
            </a:extLst>
          </p:cNvPr>
          <p:cNvSpPr/>
          <p:nvPr/>
        </p:nvSpPr>
        <p:spPr>
          <a:xfrm flipH="1">
            <a:off x="-174834" y="6521384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6" name="Picture 2" descr="UOC, Repositorio Institucional">
            <a:extLst>
              <a:ext uri="{FF2B5EF4-FFF2-40B4-BE49-F238E27FC236}">
                <a16:creationId xmlns:a16="http://schemas.microsoft.com/office/drawing/2014/main" id="{87F8D3AB-0913-4A23-83EE-657DDB54C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181" y="822177"/>
            <a:ext cx="8763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43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5284">
        <p159:morph option="byObject"/>
      </p:transition>
    </mc:Choice>
    <mc:Fallback xmlns="">
      <p:transition spd="slow" advTm="1528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719B083-9F79-4D5C-B52F-4B502A9823F2}"/>
              </a:ext>
            </a:extLst>
          </p:cNvPr>
          <p:cNvSpPr txBox="1"/>
          <p:nvPr/>
        </p:nvSpPr>
        <p:spPr>
          <a:xfrm>
            <a:off x="819606" y="363414"/>
            <a:ext cx="22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Bariol Bold" panose="02000506040000020003" pitchFamily="50" charset="0"/>
              </a:rPr>
              <a:t>AppToIn</a:t>
            </a:r>
            <a:endParaRPr lang="es-ES" dirty="0">
              <a:solidFill>
                <a:schemeClr val="bg1"/>
              </a:solidFill>
              <a:latin typeface="Bariol Bold" panose="02000506040000020003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49BC3D-9EC8-442C-A104-E7AB7E5E9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07" y="245661"/>
            <a:ext cx="462599" cy="70252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04A24D1-D710-4F0D-9526-B2F810335DB3}"/>
              </a:ext>
            </a:extLst>
          </p:cNvPr>
          <p:cNvSpPr/>
          <p:nvPr/>
        </p:nvSpPr>
        <p:spPr>
          <a:xfrm>
            <a:off x="3935413" y="1233488"/>
            <a:ext cx="432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Desarrollo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541FE4-34B9-424D-8E2C-9796111BB384}"/>
              </a:ext>
            </a:extLst>
          </p:cNvPr>
          <p:cNvSpPr txBox="1"/>
          <p:nvPr/>
        </p:nvSpPr>
        <p:spPr>
          <a:xfrm>
            <a:off x="176013" y="2141490"/>
            <a:ext cx="11865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 err="1"/>
              <a:t>Multiidioma</a:t>
            </a:r>
            <a:endParaRPr lang="es-ES" sz="36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Geolocalización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Abrir marcador telefónico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Autenticación por email y contraseña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34A795-0DA6-4726-8680-B4C214CBF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709" y="4890739"/>
            <a:ext cx="3082342" cy="1397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51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803">
        <p:fade/>
      </p:transition>
    </mc:Choice>
    <mc:Fallback xmlns="">
      <p:transition spd="med" advTm="398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6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719B083-9F79-4D5C-B52F-4B502A9823F2}"/>
              </a:ext>
            </a:extLst>
          </p:cNvPr>
          <p:cNvSpPr txBox="1"/>
          <p:nvPr/>
        </p:nvSpPr>
        <p:spPr>
          <a:xfrm>
            <a:off x="819606" y="363414"/>
            <a:ext cx="22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Bariol Bold" panose="02000506040000020003" pitchFamily="50" charset="0"/>
              </a:rPr>
              <a:t>AppToIn</a:t>
            </a:r>
            <a:endParaRPr lang="es-ES" dirty="0">
              <a:solidFill>
                <a:schemeClr val="bg1"/>
              </a:solidFill>
              <a:latin typeface="Bariol Bold" panose="02000506040000020003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49BC3D-9EC8-442C-A104-E7AB7E5E9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07" y="245661"/>
            <a:ext cx="462599" cy="70252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04A24D1-D710-4F0D-9526-B2F810335DB3}"/>
              </a:ext>
            </a:extLst>
          </p:cNvPr>
          <p:cNvSpPr/>
          <p:nvPr/>
        </p:nvSpPr>
        <p:spPr>
          <a:xfrm>
            <a:off x="3935413" y="1233488"/>
            <a:ext cx="432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Desarrollo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541FE4-34B9-424D-8E2C-9796111BB384}"/>
              </a:ext>
            </a:extLst>
          </p:cNvPr>
          <p:cNvSpPr txBox="1"/>
          <p:nvPr/>
        </p:nvSpPr>
        <p:spPr>
          <a:xfrm>
            <a:off x="176013" y="2141490"/>
            <a:ext cx="11865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Integración de Nuki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Integración propia AppToIn Portal v1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62725D-A68D-4135-B57E-D4722F7C096C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67" t="12173" r="8310" b="14442"/>
          <a:stretch/>
        </p:blipFill>
        <p:spPr bwMode="auto">
          <a:xfrm>
            <a:off x="3935412" y="3457730"/>
            <a:ext cx="4321176" cy="31874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81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548">
        <p:fade/>
      </p:transition>
    </mc:Choice>
    <mc:Fallback xmlns="">
      <p:transition spd="med" advTm="285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6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719B083-9F79-4D5C-B52F-4B502A9823F2}"/>
              </a:ext>
            </a:extLst>
          </p:cNvPr>
          <p:cNvSpPr txBox="1"/>
          <p:nvPr/>
        </p:nvSpPr>
        <p:spPr>
          <a:xfrm>
            <a:off x="819606" y="363414"/>
            <a:ext cx="22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Bariol Bold" panose="02000506040000020003" pitchFamily="50" charset="0"/>
              </a:rPr>
              <a:t>AppToIn</a:t>
            </a:r>
            <a:endParaRPr lang="es-ES" dirty="0">
              <a:solidFill>
                <a:schemeClr val="bg1"/>
              </a:solidFill>
              <a:latin typeface="Bariol Bold" panose="02000506040000020003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49BC3D-9EC8-442C-A104-E7AB7E5E9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07" y="245661"/>
            <a:ext cx="462599" cy="70252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04A24D1-D710-4F0D-9526-B2F810335DB3}"/>
              </a:ext>
            </a:extLst>
          </p:cNvPr>
          <p:cNvSpPr/>
          <p:nvPr/>
        </p:nvSpPr>
        <p:spPr>
          <a:xfrm>
            <a:off x="3935413" y="1233488"/>
            <a:ext cx="432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Conclusiones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4FFBED9-F106-4773-934D-0D2D45A5B3A0}"/>
              </a:ext>
            </a:extLst>
          </p:cNvPr>
          <p:cNvSpPr txBox="1"/>
          <p:nvPr/>
        </p:nvSpPr>
        <p:spPr>
          <a:xfrm>
            <a:off x="176013" y="2141490"/>
            <a:ext cx="11865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Proyecto continúa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s-ES" sz="36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Aprendizaje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s-ES" sz="36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Tecnologías nuevas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2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977">
        <p:fade/>
      </p:transition>
    </mc:Choice>
    <mc:Fallback xmlns="">
      <p:transition spd="med" advTm="299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6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719B083-9F79-4D5C-B52F-4B502A9823F2}"/>
              </a:ext>
            </a:extLst>
          </p:cNvPr>
          <p:cNvSpPr txBox="1"/>
          <p:nvPr/>
        </p:nvSpPr>
        <p:spPr>
          <a:xfrm>
            <a:off x="819606" y="363414"/>
            <a:ext cx="22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Bariol Bold" panose="02000506040000020003" pitchFamily="50" charset="0"/>
              </a:rPr>
              <a:t>AppToIn</a:t>
            </a:r>
            <a:endParaRPr lang="es-ES" dirty="0">
              <a:solidFill>
                <a:schemeClr val="bg1"/>
              </a:solidFill>
              <a:latin typeface="Bariol Bold" panose="02000506040000020003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49BC3D-9EC8-442C-A104-E7AB7E5E9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07" y="245661"/>
            <a:ext cx="462599" cy="70252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04A24D1-D710-4F0D-9526-B2F810335DB3}"/>
              </a:ext>
            </a:extLst>
          </p:cNvPr>
          <p:cNvSpPr/>
          <p:nvPr/>
        </p:nvSpPr>
        <p:spPr>
          <a:xfrm>
            <a:off x="3935413" y="1233488"/>
            <a:ext cx="432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9799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77">
        <p:fade/>
      </p:transition>
    </mc:Choice>
    <mc:Fallback xmlns="">
      <p:transition spd="med" advTm="33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6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719B083-9F79-4D5C-B52F-4B502A9823F2}"/>
              </a:ext>
            </a:extLst>
          </p:cNvPr>
          <p:cNvSpPr txBox="1"/>
          <p:nvPr/>
        </p:nvSpPr>
        <p:spPr>
          <a:xfrm>
            <a:off x="819606" y="363414"/>
            <a:ext cx="22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Bariol Bold" panose="02000506040000020003" pitchFamily="50" charset="0"/>
              </a:rPr>
              <a:t>AppToIn</a:t>
            </a:r>
            <a:endParaRPr lang="es-ES" dirty="0">
              <a:solidFill>
                <a:schemeClr val="bg1"/>
              </a:solidFill>
              <a:latin typeface="Bariol Bold" panose="02000506040000020003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49BC3D-9EC8-442C-A104-E7AB7E5E9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07" y="245661"/>
            <a:ext cx="462599" cy="70252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04A24D1-D710-4F0D-9526-B2F810335DB3}"/>
              </a:ext>
            </a:extLst>
          </p:cNvPr>
          <p:cNvSpPr/>
          <p:nvPr/>
        </p:nvSpPr>
        <p:spPr>
          <a:xfrm>
            <a:off x="2893455" y="1233488"/>
            <a:ext cx="640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Futuro de la Aplicación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541FE4-34B9-424D-8E2C-9796111BB384}"/>
              </a:ext>
            </a:extLst>
          </p:cNvPr>
          <p:cNvSpPr txBox="1"/>
          <p:nvPr/>
        </p:nvSpPr>
        <p:spPr>
          <a:xfrm>
            <a:off x="176013" y="2141490"/>
            <a:ext cx="11865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Terminar funcionalidades pendientes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Modificar datos personales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Pin de seguridad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Información batería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Ayuda contextual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Historial de acceso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Otras informaciones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0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710">
        <p:fade/>
      </p:transition>
    </mc:Choice>
    <mc:Fallback xmlns="">
      <p:transition spd="med" advTm="45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6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719B083-9F79-4D5C-B52F-4B502A9823F2}"/>
              </a:ext>
            </a:extLst>
          </p:cNvPr>
          <p:cNvSpPr txBox="1"/>
          <p:nvPr/>
        </p:nvSpPr>
        <p:spPr>
          <a:xfrm>
            <a:off x="819606" y="363414"/>
            <a:ext cx="22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Bariol Bold" panose="02000506040000020003" pitchFamily="50" charset="0"/>
              </a:rPr>
              <a:t>AppToIn</a:t>
            </a:r>
            <a:endParaRPr lang="es-ES" dirty="0">
              <a:solidFill>
                <a:schemeClr val="bg1"/>
              </a:solidFill>
              <a:latin typeface="Bariol Bold" panose="02000506040000020003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49BC3D-9EC8-442C-A104-E7AB7E5E9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07" y="245661"/>
            <a:ext cx="462599" cy="70252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04A24D1-D710-4F0D-9526-B2F810335DB3}"/>
              </a:ext>
            </a:extLst>
          </p:cNvPr>
          <p:cNvSpPr/>
          <p:nvPr/>
        </p:nvSpPr>
        <p:spPr>
          <a:xfrm>
            <a:off x="3009364" y="1233488"/>
            <a:ext cx="6173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Futuro de la Aplicación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541FE4-34B9-424D-8E2C-9796111BB384}"/>
              </a:ext>
            </a:extLst>
          </p:cNvPr>
          <p:cNvSpPr txBox="1"/>
          <p:nvPr/>
        </p:nvSpPr>
        <p:spPr>
          <a:xfrm>
            <a:off x="176013" y="2141490"/>
            <a:ext cx="118657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Plugins de funcionalidades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Acceso con huella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Filtros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Accesos directos/widgets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Reenviar invitación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Mensajería interna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s-ES" sz="36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s-E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1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5770">
        <p:fade/>
      </p:transition>
    </mc:Choice>
    <mc:Fallback xmlns="">
      <p:transition spd="med" advTm="657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6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719B083-9F79-4D5C-B52F-4B502A9823F2}"/>
              </a:ext>
            </a:extLst>
          </p:cNvPr>
          <p:cNvSpPr txBox="1"/>
          <p:nvPr/>
        </p:nvSpPr>
        <p:spPr>
          <a:xfrm>
            <a:off x="819606" y="363414"/>
            <a:ext cx="22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Bariol Bold" panose="02000506040000020003" pitchFamily="50" charset="0"/>
              </a:rPr>
              <a:t>AppToIn</a:t>
            </a:r>
            <a:endParaRPr lang="es-ES" dirty="0">
              <a:solidFill>
                <a:schemeClr val="bg1"/>
              </a:solidFill>
              <a:latin typeface="Bariol Bold" panose="02000506040000020003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49BC3D-9EC8-442C-A104-E7AB7E5E9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07" y="245661"/>
            <a:ext cx="462599" cy="70252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04A24D1-D710-4F0D-9526-B2F810335DB3}"/>
              </a:ext>
            </a:extLst>
          </p:cNvPr>
          <p:cNvSpPr/>
          <p:nvPr/>
        </p:nvSpPr>
        <p:spPr>
          <a:xfrm>
            <a:off x="3009364" y="1233488"/>
            <a:ext cx="6173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Futuro del proyecto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541FE4-34B9-424D-8E2C-9796111BB384}"/>
              </a:ext>
            </a:extLst>
          </p:cNvPr>
          <p:cNvSpPr txBox="1"/>
          <p:nvPr/>
        </p:nvSpPr>
        <p:spPr>
          <a:xfrm>
            <a:off x="176013" y="2141490"/>
            <a:ext cx="11865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Gateway con ESP32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s-ES" sz="36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Versión con RF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s-ES" sz="36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Versión Bluetooth BLE y 12V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s-ES" sz="36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s-E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11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430">
        <p:fade/>
      </p:transition>
    </mc:Choice>
    <mc:Fallback xmlns="">
      <p:transition spd="med" advTm="444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6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719B083-9F79-4D5C-B52F-4B502A9823F2}"/>
              </a:ext>
            </a:extLst>
          </p:cNvPr>
          <p:cNvSpPr txBox="1"/>
          <p:nvPr/>
        </p:nvSpPr>
        <p:spPr>
          <a:xfrm>
            <a:off x="819606" y="363414"/>
            <a:ext cx="22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Bariol Bold" panose="02000506040000020003" pitchFamily="50" charset="0"/>
              </a:rPr>
              <a:t>AppToIn</a:t>
            </a:r>
            <a:endParaRPr lang="es-ES" dirty="0">
              <a:solidFill>
                <a:schemeClr val="bg1"/>
              </a:solidFill>
              <a:latin typeface="Bariol Bold" panose="02000506040000020003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49BC3D-9EC8-442C-A104-E7AB7E5E9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07" y="245661"/>
            <a:ext cx="462599" cy="70252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04A24D1-D710-4F0D-9526-B2F810335DB3}"/>
              </a:ext>
            </a:extLst>
          </p:cNvPr>
          <p:cNvSpPr/>
          <p:nvPr/>
        </p:nvSpPr>
        <p:spPr>
          <a:xfrm>
            <a:off x="3935413" y="1233488"/>
            <a:ext cx="432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Bibliografía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A3BC123-411C-4110-9C34-0BACA1A757D2}"/>
              </a:ext>
            </a:extLst>
          </p:cNvPr>
          <p:cNvSpPr txBox="1"/>
          <p:nvPr/>
        </p:nvSpPr>
        <p:spPr>
          <a:xfrm>
            <a:off x="1043189" y="2761056"/>
            <a:ext cx="1013567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400" b="1" dirty="0" err="1"/>
              <a:t>Fuentes</a:t>
            </a:r>
            <a:r>
              <a:rPr lang="gl-ES" sz="1400" dirty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http://www.ine.es/consul/serie.do?s=EOT1036&amp;c=2&amp;nult=35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gl-ES" sz="1400" dirty="0">
                <a:hlinkClick r:id="rId5"/>
              </a:rPr>
              <a:t>https://www.cruzroja.es/</a:t>
            </a:r>
            <a:r>
              <a:rPr lang="gl-ES" sz="1400" dirty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gl-ES" sz="1400" dirty="0">
                <a:hlinkClick r:id="rId6"/>
              </a:rPr>
              <a:t>https://aiudo.es/</a:t>
            </a:r>
            <a:r>
              <a:rPr lang="gl-ES" sz="14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gl-ES" sz="1400" dirty="0">
                <a:hlinkClick r:id="rId7"/>
              </a:rPr>
              <a:t>https://www.bartiservicios.es/</a:t>
            </a:r>
            <a:endParaRPr lang="gl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gl-ES" sz="1400" dirty="0">
                <a:hlinkClick r:id="rId8"/>
              </a:rPr>
              <a:t>https://www.sanitas.es/sanitasresidencial/residencias-mayores/asistencia-en-domicilio</a:t>
            </a:r>
            <a:endParaRPr lang="gl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gl-ES" sz="1400" dirty="0">
                <a:hlinkClick r:id="rId9"/>
              </a:rPr>
              <a:t>https://www.asistenciacompostela.es/</a:t>
            </a:r>
            <a:endParaRPr lang="gl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gl-ES" sz="1400" dirty="0">
                <a:hlinkClick r:id="rId10"/>
              </a:rPr>
              <a:t>https://nuki.io/</a:t>
            </a:r>
            <a:endParaRPr lang="gl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gl-ES" sz="1400" dirty="0">
                <a:hlinkClick r:id="rId6"/>
              </a:rPr>
              <a:t>https://aiudo.es/</a:t>
            </a:r>
            <a:r>
              <a:rPr lang="gl-ES" sz="14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gl-ES" sz="1400" dirty="0">
                <a:hlinkClick r:id="rId11"/>
              </a:rPr>
              <a:t>https://www.tesa.es/es/site/tesa/</a:t>
            </a:r>
            <a:endParaRPr lang="gl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gl-ES" sz="1400" dirty="0">
                <a:hlinkClick r:id="rId12"/>
              </a:rPr>
              <a:t>https://openapp.es/</a:t>
            </a:r>
            <a:r>
              <a:rPr lang="gl-ES" sz="14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gl-ES" sz="1400" dirty="0">
                <a:hlinkClick r:id="rId13"/>
              </a:rPr>
              <a:t>http://iseozero1.com/iseozero1/es/index.html</a:t>
            </a:r>
            <a:endParaRPr lang="gl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gl-ES" sz="1400" dirty="0">
                <a:hlinkClick r:id="rId14"/>
              </a:rPr>
              <a:t>https://candyhouse.co/</a:t>
            </a:r>
            <a:endParaRPr lang="gl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gl-ES" sz="1400" dirty="0">
                <a:hlinkClick r:id="rId15"/>
              </a:rPr>
              <a:t>https://www.eq-3.com/products/eqiva/bluetooth-smart-lock.html</a:t>
            </a:r>
            <a:endParaRPr lang="gl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gl-ES" sz="1400" dirty="0">
                <a:hlinkClick r:id="rId16"/>
              </a:rPr>
              <a:t>https://ionicframework.com/</a:t>
            </a:r>
            <a:endParaRPr lang="gl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gl-ES" sz="1400" dirty="0">
                <a:hlinkClick r:id="rId17"/>
              </a:rPr>
              <a:t>https://firebase.google.com/</a:t>
            </a:r>
            <a:endParaRPr lang="gl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gl-ES" sz="1400" dirty="0"/>
          </a:p>
        </p:txBody>
      </p:sp>
    </p:spTree>
    <p:extLst>
      <p:ext uri="{BB962C8B-B14F-4D97-AF65-F5344CB8AC3E}">
        <p14:creationId xmlns:p14="http://schemas.microsoft.com/office/powerpoint/2010/main" val="298652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95">
        <p:fade/>
      </p:transition>
    </mc:Choice>
    <mc:Fallback xmlns="">
      <p:transition spd="med" advTm="20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6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04A24D1-D710-4F0D-9526-B2F810335DB3}"/>
              </a:ext>
            </a:extLst>
          </p:cNvPr>
          <p:cNvSpPr/>
          <p:nvPr/>
        </p:nvSpPr>
        <p:spPr>
          <a:xfrm>
            <a:off x="487923" y="2636788"/>
            <a:ext cx="112161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dirty="0"/>
              <a:t>Gracias</a:t>
            </a:r>
          </a:p>
        </p:txBody>
      </p:sp>
      <p:sp>
        <p:nvSpPr>
          <p:cNvPr id="8" name="Diagrama de flujo: datos 7">
            <a:extLst>
              <a:ext uri="{FF2B5EF4-FFF2-40B4-BE49-F238E27FC236}">
                <a16:creationId xmlns:a16="http://schemas.microsoft.com/office/drawing/2014/main" id="{3F05F218-79AB-4B34-8D55-7461ADEB9C0A}"/>
              </a:ext>
            </a:extLst>
          </p:cNvPr>
          <p:cNvSpPr/>
          <p:nvPr/>
        </p:nvSpPr>
        <p:spPr>
          <a:xfrm flipH="1">
            <a:off x="9344436" y="6202068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Diagrama de flujo: datos 8">
            <a:extLst>
              <a:ext uri="{FF2B5EF4-FFF2-40B4-BE49-F238E27FC236}">
                <a16:creationId xmlns:a16="http://schemas.microsoft.com/office/drawing/2014/main" id="{B117C3C0-2729-49AB-829C-D334E7B78D24}"/>
              </a:ext>
            </a:extLst>
          </p:cNvPr>
          <p:cNvSpPr/>
          <p:nvPr/>
        </p:nvSpPr>
        <p:spPr>
          <a:xfrm flipH="1">
            <a:off x="7736120" y="6202068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Diagrama de flujo: datos 9">
            <a:extLst>
              <a:ext uri="{FF2B5EF4-FFF2-40B4-BE49-F238E27FC236}">
                <a16:creationId xmlns:a16="http://schemas.microsoft.com/office/drawing/2014/main" id="{9E304B94-C2D1-4604-BD44-8A13EA23DF06}"/>
              </a:ext>
            </a:extLst>
          </p:cNvPr>
          <p:cNvSpPr/>
          <p:nvPr/>
        </p:nvSpPr>
        <p:spPr>
          <a:xfrm flipH="1">
            <a:off x="6127804" y="6202068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Diagrama de flujo: datos 10">
            <a:extLst>
              <a:ext uri="{FF2B5EF4-FFF2-40B4-BE49-F238E27FC236}">
                <a16:creationId xmlns:a16="http://schemas.microsoft.com/office/drawing/2014/main" id="{35EC7E8A-B4BB-42A3-B189-520036DA8FE4}"/>
              </a:ext>
            </a:extLst>
          </p:cNvPr>
          <p:cNvSpPr/>
          <p:nvPr/>
        </p:nvSpPr>
        <p:spPr>
          <a:xfrm flipH="1">
            <a:off x="4519488" y="6202068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Diagrama de flujo: datos 12">
            <a:extLst>
              <a:ext uri="{FF2B5EF4-FFF2-40B4-BE49-F238E27FC236}">
                <a16:creationId xmlns:a16="http://schemas.microsoft.com/office/drawing/2014/main" id="{0E6C8E4E-0BCD-40C7-9304-7EDE5158F3B2}"/>
              </a:ext>
            </a:extLst>
          </p:cNvPr>
          <p:cNvSpPr/>
          <p:nvPr/>
        </p:nvSpPr>
        <p:spPr>
          <a:xfrm flipH="1">
            <a:off x="2911172" y="6202068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Diagrama de flujo: datos 13">
            <a:extLst>
              <a:ext uri="{FF2B5EF4-FFF2-40B4-BE49-F238E27FC236}">
                <a16:creationId xmlns:a16="http://schemas.microsoft.com/office/drawing/2014/main" id="{B4A68675-B7A4-448A-B127-E529536104D7}"/>
              </a:ext>
            </a:extLst>
          </p:cNvPr>
          <p:cNvSpPr/>
          <p:nvPr/>
        </p:nvSpPr>
        <p:spPr>
          <a:xfrm flipH="1">
            <a:off x="1302856" y="6202068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Diagrama de flujo: datos 14">
            <a:extLst>
              <a:ext uri="{FF2B5EF4-FFF2-40B4-BE49-F238E27FC236}">
                <a16:creationId xmlns:a16="http://schemas.microsoft.com/office/drawing/2014/main" id="{9B377176-0EFF-459C-BDC3-3EF060205A73}"/>
              </a:ext>
            </a:extLst>
          </p:cNvPr>
          <p:cNvSpPr/>
          <p:nvPr/>
        </p:nvSpPr>
        <p:spPr>
          <a:xfrm flipH="1">
            <a:off x="-305460" y="6202068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Diagrama de flujo: datos 15">
            <a:extLst>
              <a:ext uri="{FF2B5EF4-FFF2-40B4-BE49-F238E27FC236}">
                <a16:creationId xmlns:a16="http://schemas.microsoft.com/office/drawing/2014/main" id="{B0F35FC6-02A4-487D-AB71-7DBD7B1C3AF6}"/>
              </a:ext>
            </a:extLst>
          </p:cNvPr>
          <p:cNvSpPr/>
          <p:nvPr/>
        </p:nvSpPr>
        <p:spPr>
          <a:xfrm flipH="1">
            <a:off x="10952755" y="6202068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Diagrama de flujo: datos 16">
            <a:extLst>
              <a:ext uri="{FF2B5EF4-FFF2-40B4-BE49-F238E27FC236}">
                <a16:creationId xmlns:a16="http://schemas.microsoft.com/office/drawing/2014/main" id="{1E60FBF1-840A-4518-BC4F-A8A639DF925E}"/>
              </a:ext>
            </a:extLst>
          </p:cNvPr>
          <p:cNvSpPr/>
          <p:nvPr/>
        </p:nvSpPr>
        <p:spPr>
          <a:xfrm flipH="1">
            <a:off x="9344436" y="0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Diagrama de flujo: datos 17">
            <a:extLst>
              <a:ext uri="{FF2B5EF4-FFF2-40B4-BE49-F238E27FC236}">
                <a16:creationId xmlns:a16="http://schemas.microsoft.com/office/drawing/2014/main" id="{E7AAFA2E-3A6D-4477-8BCD-6DFE1D4CEAA9}"/>
              </a:ext>
            </a:extLst>
          </p:cNvPr>
          <p:cNvSpPr/>
          <p:nvPr/>
        </p:nvSpPr>
        <p:spPr>
          <a:xfrm flipH="1">
            <a:off x="7736120" y="0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Diagrama de flujo: datos 18">
            <a:extLst>
              <a:ext uri="{FF2B5EF4-FFF2-40B4-BE49-F238E27FC236}">
                <a16:creationId xmlns:a16="http://schemas.microsoft.com/office/drawing/2014/main" id="{1B806144-7CA9-4C49-BD05-ADCF9D17746E}"/>
              </a:ext>
            </a:extLst>
          </p:cNvPr>
          <p:cNvSpPr/>
          <p:nvPr/>
        </p:nvSpPr>
        <p:spPr>
          <a:xfrm flipH="1">
            <a:off x="6127804" y="0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Diagrama de flujo: datos 19">
            <a:extLst>
              <a:ext uri="{FF2B5EF4-FFF2-40B4-BE49-F238E27FC236}">
                <a16:creationId xmlns:a16="http://schemas.microsoft.com/office/drawing/2014/main" id="{FBD2A8D7-5849-42B5-A98B-B6963B6FA340}"/>
              </a:ext>
            </a:extLst>
          </p:cNvPr>
          <p:cNvSpPr/>
          <p:nvPr/>
        </p:nvSpPr>
        <p:spPr>
          <a:xfrm flipH="1">
            <a:off x="4519488" y="0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Diagrama de flujo: datos 20">
            <a:extLst>
              <a:ext uri="{FF2B5EF4-FFF2-40B4-BE49-F238E27FC236}">
                <a16:creationId xmlns:a16="http://schemas.microsoft.com/office/drawing/2014/main" id="{91E32307-FC26-46ED-85D9-89B00981BB18}"/>
              </a:ext>
            </a:extLst>
          </p:cNvPr>
          <p:cNvSpPr/>
          <p:nvPr/>
        </p:nvSpPr>
        <p:spPr>
          <a:xfrm flipH="1">
            <a:off x="2911172" y="0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Diagrama de flujo: datos 21">
            <a:extLst>
              <a:ext uri="{FF2B5EF4-FFF2-40B4-BE49-F238E27FC236}">
                <a16:creationId xmlns:a16="http://schemas.microsoft.com/office/drawing/2014/main" id="{39496672-3B8D-47C8-AAF4-C945A75CAE42}"/>
              </a:ext>
            </a:extLst>
          </p:cNvPr>
          <p:cNvSpPr/>
          <p:nvPr/>
        </p:nvSpPr>
        <p:spPr>
          <a:xfrm flipH="1">
            <a:off x="1302856" y="0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Diagrama de flujo: datos 22">
            <a:extLst>
              <a:ext uri="{FF2B5EF4-FFF2-40B4-BE49-F238E27FC236}">
                <a16:creationId xmlns:a16="http://schemas.microsoft.com/office/drawing/2014/main" id="{6402C646-ADCA-4C44-B5B1-1418B7B47CB6}"/>
              </a:ext>
            </a:extLst>
          </p:cNvPr>
          <p:cNvSpPr/>
          <p:nvPr/>
        </p:nvSpPr>
        <p:spPr>
          <a:xfrm flipH="1">
            <a:off x="-305460" y="0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Diagrama de flujo: datos 23">
            <a:extLst>
              <a:ext uri="{FF2B5EF4-FFF2-40B4-BE49-F238E27FC236}">
                <a16:creationId xmlns:a16="http://schemas.microsoft.com/office/drawing/2014/main" id="{F3708CB8-1A54-4CFB-8DE7-EAE93CB9A8D5}"/>
              </a:ext>
            </a:extLst>
          </p:cNvPr>
          <p:cNvSpPr/>
          <p:nvPr/>
        </p:nvSpPr>
        <p:spPr>
          <a:xfrm flipH="1">
            <a:off x="10952755" y="0"/>
            <a:ext cx="1548000" cy="673232"/>
          </a:xfrm>
          <a:prstGeom prst="flowChartInputOut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671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5">
        <p:fade/>
      </p:transition>
    </mc:Choice>
    <mc:Fallback xmlns="">
      <p:transition spd="med" advTm="1800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719B083-9F79-4D5C-B52F-4B502A9823F2}"/>
              </a:ext>
            </a:extLst>
          </p:cNvPr>
          <p:cNvSpPr txBox="1"/>
          <p:nvPr/>
        </p:nvSpPr>
        <p:spPr>
          <a:xfrm>
            <a:off x="819606" y="363414"/>
            <a:ext cx="22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Bariol Bold" panose="02000506040000020003" pitchFamily="50" charset="0"/>
              </a:rPr>
              <a:t>AppToIn</a:t>
            </a:r>
            <a:endParaRPr lang="es-ES" dirty="0">
              <a:solidFill>
                <a:schemeClr val="bg1"/>
              </a:solidFill>
              <a:latin typeface="Bariol Bold" panose="02000506040000020003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49BC3D-9EC8-442C-A104-E7AB7E5E9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07" y="245661"/>
            <a:ext cx="462599" cy="70252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ADEBA7F-5C19-4BA2-BE84-F7E9C74B1D84}"/>
              </a:ext>
            </a:extLst>
          </p:cNvPr>
          <p:cNvSpPr txBox="1"/>
          <p:nvPr/>
        </p:nvSpPr>
        <p:spPr>
          <a:xfrm>
            <a:off x="3935413" y="1233488"/>
            <a:ext cx="432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3600" b="1" dirty="0"/>
              <a:t>ÍNDICE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79F158F-D34D-4253-A632-675F5DE48024}"/>
              </a:ext>
            </a:extLst>
          </p:cNvPr>
          <p:cNvSpPr txBox="1"/>
          <p:nvPr/>
        </p:nvSpPr>
        <p:spPr>
          <a:xfrm>
            <a:off x="1811338" y="2107783"/>
            <a:ext cx="86058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Introducción</a:t>
            </a:r>
          </a:p>
          <a:p>
            <a:pPr algn="ctr"/>
            <a:r>
              <a:rPr lang="es-ES" sz="3600" dirty="0"/>
              <a:t>Antecedentes</a:t>
            </a:r>
          </a:p>
          <a:p>
            <a:pPr algn="ctr"/>
            <a:r>
              <a:rPr lang="es-ES" sz="3600" dirty="0"/>
              <a:t>Objetivos</a:t>
            </a:r>
          </a:p>
          <a:p>
            <a:pPr algn="ctr"/>
            <a:r>
              <a:rPr lang="gl-ES" sz="3600" dirty="0"/>
              <a:t>Arquitectura</a:t>
            </a:r>
          </a:p>
          <a:p>
            <a:pPr algn="ctr"/>
            <a:r>
              <a:rPr lang="es-ES" sz="3600" dirty="0"/>
              <a:t>Desarrollo</a:t>
            </a:r>
          </a:p>
          <a:p>
            <a:pPr algn="ctr"/>
            <a:r>
              <a:rPr lang="es-ES" sz="3600" dirty="0"/>
              <a:t>Conclusiones</a:t>
            </a:r>
          </a:p>
          <a:p>
            <a:pPr algn="ctr"/>
            <a:r>
              <a:rPr lang="gl-ES" sz="3600" dirty="0"/>
              <a:t>Demostración</a:t>
            </a:r>
          </a:p>
          <a:p>
            <a:pPr algn="ctr"/>
            <a:r>
              <a:rPr lang="gl-ES" sz="3600" dirty="0"/>
              <a:t>Futuro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144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037">
        <p:fade/>
      </p:transition>
    </mc:Choice>
    <mc:Fallback xmlns="">
      <p:transition spd="med" advTm="330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719B083-9F79-4D5C-B52F-4B502A9823F2}"/>
              </a:ext>
            </a:extLst>
          </p:cNvPr>
          <p:cNvSpPr txBox="1"/>
          <p:nvPr/>
        </p:nvSpPr>
        <p:spPr>
          <a:xfrm>
            <a:off x="819606" y="363414"/>
            <a:ext cx="22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Bariol Bold" panose="02000506040000020003" pitchFamily="50" charset="0"/>
              </a:rPr>
              <a:t>AppToIn</a:t>
            </a:r>
            <a:endParaRPr lang="es-ES" dirty="0">
              <a:solidFill>
                <a:schemeClr val="bg1"/>
              </a:solidFill>
              <a:latin typeface="Bariol Bold" panose="02000506040000020003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49BC3D-9EC8-442C-A104-E7AB7E5E9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07" y="245661"/>
            <a:ext cx="462599" cy="70252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04A24D1-D710-4F0D-9526-B2F810335DB3}"/>
              </a:ext>
            </a:extLst>
          </p:cNvPr>
          <p:cNvSpPr/>
          <p:nvPr/>
        </p:nvSpPr>
        <p:spPr>
          <a:xfrm>
            <a:off x="3935413" y="1233488"/>
            <a:ext cx="432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Introducción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13C006-3122-4839-BB75-D4B6F361290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11338" y="3068638"/>
            <a:ext cx="8605837" cy="322921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977F23-F05D-4F73-9742-A974E4BA1EA4}"/>
              </a:ext>
            </a:extLst>
          </p:cNvPr>
          <p:cNvSpPr txBox="1"/>
          <p:nvPr/>
        </p:nvSpPr>
        <p:spPr>
          <a:xfrm>
            <a:off x="1811338" y="2107783"/>
            <a:ext cx="860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Alquiler vacacional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7285007-376F-44F2-948C-D6104FFEA832}"/>
              </a:ext>
            </a:extLst>
          </p:cNvPr>
          <p:cNvSpPr/>
          <p:nvPr/>
        </p:nvSpPr>
        <p:spPr>
          <a:xfrm>
            <a:off x="3775121" y="6297850"/>
            <a:ext cx="4678268" cy="31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http://www.ine.es/consul/serie.do?s=EOT1036&amp;c=2&amp;nult=35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5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553">
        <p:fade/>
      </p:transition>
    </mc:Choice>
    <mc:Fallback xmlns="">
      <p:transition spd="med" advTm="355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6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719B083-9F79-4D5C-B52F-4B502A9823F2}"/>
              </a:ext>
            </a:extLst>
          </p:cNvPr>
          <p:cNvSpPr txBox="1"/>
          <p:nvPr/>
        </p:nvSpPr>
        <p:spPr>
          <a:xfrm>
            <a:off x="819606" y="363414"/>
            <a:ext cx="22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Bariol Bold" panose="02000506040000020003" pitchFamily="50" charset="0"/>
              </a:rPr>
              <a:t>AppToIn</a:t>
            </a:r>
            <a:endParaRPr lang="es-ES" dirty="0">
              <a:solidFill>
                <a:schemeClr val="bg1"/>
              </a:solidFill>
              <a:latin typeface="Bariol Bold" panose="02000506040000020003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49BC3D-9EC8-442C-A104-E7AB7E5E9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07" y="245661"/>
            <a:ext cx="462599" cy="70252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04A24D1-D710-4F0D-9526-B2F810335DB3}"/>
              </a:ext>
            </a:extLst>
          </p:cNvPr>
          <p:cNvSpPr/>
          <p:nvPr/>
        </p:nvSpPr>
        <p:spPr>
          <a:xfrm>
            <a:off x="3935413" y="1233488"/>
            <a:ext cx="432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Introducción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977F23-F05D-4F73-9742-A974E4BA1EA4}"/>
              </a:ext>
            </a:extLst>
          </p:cNvPr>
          <p:cNvSpPr txBox="1"/>
          <p:nvPr/>
        </p:nvSpPr>
        <p:spPr>
          <a:xfrm>
            <a:off x="1811338" y="2107783"/>
            <a:ext cx="860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Servicio asistencial</a:t>
            </a:r>
          </a:p>
        </p:txBody>
      </p:sp>
      <p:pic>
        <p:nvPicPr>
          <p:cNvPr id="1026" name="Picture 2" descr="Cruz Roja">
            <a:extLst>
              <a:ext uri="{FF2B5EF4-FFF2-40B4-BE49-F238E27FC236}">
                <a16:creationId xmlns:a16="http://schemas.microsoft.com/office/drawing/2014/main" id="{E29EB108-4755-4F0B-92C7-803900025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8" y="3401184"/>
            <a:ext cx="2280900" cy="7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95E10F8-27B6-4C7F-897C-76B81D339D9C}"/>
              </a:ext>
            </a:extLst>
          </p:cNvPr>
          <p:cNvSpPr txBox="1"/>
          <p:nvPr/>
        </p:nvSpPr>
        <p:spPr>
          <a:xfrm>
            <a:off x="18256" y="6604084"/>
            <a:ext cx="1219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050" b="1" dirty="0"/>
              <a:t>* </a:t>
            </a:r>
            <a:r>
              <a:rPr lang="gl-ES" sz="1050" b="1" dirty="0" err="1"/>
              <a:t>Fuentes</a:t>
            </a:r>
            <a:r>
              <a:rPr lang="gl-ES" sz="1050" dirty="0"/>
              <a:t>: </a:t>
            </a:r>
            <a:r>
              <a:rPr lang="gl-ES" sz="1050" dirty="0">
                <a:hlinkClick r:id="rId5"/>
              </a:rPr>
              <a:t>https://www.cruzroja.es/</a:t>
            </a:r>
            <a:r>
              <a:rPr lang="gl-ES" sz="1050" dirty="0"/>
              <a:t>, </a:t>
            </a:r>
            <a:r>
              <a:rPr lang="gl-ES" sz="1050" dirty="0">
                <a:hlinkClick r:id="rId6"/>
              </a:rPr>
              <a:t>https://aiudo.es/</a:t>
            </a:r>
            <a:r>
              <a:rPr lang="gl-ES" sz="1050" dirty="0"/>
              <a:t> , </a:t>
            </a:r>
            <a:r>
              <a:rPr lang="gl-ES" sz="1050" dirty="0">
                <a:hlinkClick r:id="rId7"/>
              </a:rPr>
              <a:t>https://www.bartiservicios.es/</a:t>
            </a:r>
            <a:r>
              <a:rPr lang="gl-ES" sz="1050" dirty="0"/>
              <a:t>, </a:t>
            </a:r>
            <a:r>
              <a:rPr lang="gl-ES" sz="1050" dirty="0">
                <a:hlinkClick r:id="rId8"/>
              </a:rPr>
              <a:t>https://www.sanitas.es/sanitasresidencial/residencias-mayores/asistencia-en-domicilio</a:t>
            </a:r>
            <a:r>
              <a:rPr lang="gl-ES" sz="1050" dirty="0"/>
              <a:t>, </a:t>
            </a:r>
            <a:r>
              <a:rPr lang="gl-ES" sz="1050" dirty="0">
                <a:hlinkClick r:id="rId9"/>
              </a:rPr>
              <a:t>https://www.asistenciacompostela.es/</a:t>
            </a:r>
            <a:endParaRPr lang="gl-ES" sz="1050" dirty="0"/>
          </a:p>
        </p:txBody>
      </p:sp>
      <p:pic>
        <p:nvPicPr>
          <p:cNvPr id="1028" name="Picture 4" descr="Logo Asistencia Compostela">
            <a:extLst>
              <a:ext uri="{FF2B5EF4-FFF2-40B4-BE49-F238E27FC236}">
                <a16:creationId xmlns:a16="http://schemas.microsoft.com/office/drawing/2014/main" id="{D81369A9-D839-4C4F-AB8F-99E05B579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49" y="3409744"/>
            <a:ext cx="213333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png;base64,iVBORw0KGgoAAAANSUhEUgAAAXcAAAB4CAMAAAA+P0KtAAAAQlBMVEUAzP8AzP/s/P8AAAAAAAAAAAAAAAAAAAAAAAAAAAAAAAAAzf8AAAAABwkAAAAAAACOzGr7zAGR6f8r0/L///8AzP9AQpkUAAAAD3RSTlN/0GXvp7/Yj39lQzAoAA9xKe7cAAAMtklEQVR42u2d2YKjKhCGzbAISEgmJu//qkfWaGQpSMd4euRixhYl+Fn+FBRidz7SN1J3IDi4H9yPdHA/uB/p3+CuxJTkwX1j6vhiEhUH9w2TRBef+oP7dtZOL8/ED+5bJTbDfkHq4L6RuV8WqT+4b5PEkjs9uH9BZqZ0cD+4/2bufIkdHdy/ou/k4L5Rogvu/OD+DYP/de4MjPsQ0oY1wzN1l/8a92HoTo95OnXdVvBD00p/XW+1wP2F+ZP9Nugl1kNjlP9C7BnuQ/dIp9NwPtInuA+nRz4d5D/APWvrB/mlGjKGifN6KWZAVeyajN2lobaCi5R2Ulgs8XTePCAlYgekst6OIwpML6+JMtnGvXtAU5XJ45f64eSRl1gi6TyWGdiZje5Es6yjSiZDrQ4ncowS5WFVz32AY68D/1pJtB/u3lJrXCeGckVhWcm9oDFjs9bwVd343rgb9DDdEbRQEGKqintB2q/XVvB4bRM75K6rVRYchSG3UFRwL4nM9e/YJjUyUjO5S+7TTxVsXiBYOQzMvajt17/XNo3nkXrxnXIviAS8nPQIR1fpyfz9uzL4x6l+XDc/zPh17lPVZIVgZm6ghHAfitjHifvK4B+AQU0RrZbYLfdk3aqwp8F3VdgN98ngx6tONW1rvLZ4x9wTKliHPQm+g7syVt5DutZIvIq3RIn5SPvgHgVfiz0FvoOL+zhZ+Qz7WKM0vMqmdsI9IjXVRaQa1w5o7nPka+xFpSEpj23X3FemKi4tCWe5d2CF+Rtxak7VznvGhd8L91eHS6Em7rEmuoM3qtcM9oLBs7quxW64v1QPt2GPNWNdxSDkeI02qgCDp1CL2hv3hamKS2vCae6gIfexzeBFpZu8I+4EZD3FJFPcB9Cwb87gu3NTDw/vm/vMLng79vVVdlWxDsP9Gjf4tNCobJXUvrmTnzD3tcF77g8w96sV+itcaHht72RL7i4ESYvE0j4ZNfHCKTEM9h+6Gpl5BN7jejw4LTS0xlf7CnfdBpGCXfSQ0BJHwKvsqkKqM3kZwUIja9ucr3BPgqV563kZuFQ9zH+o5D7mYq0J7n2Be78T7in9z1oPUUBVxVHusIkb45jNbpKZmNB8iXvC7xIZnERBmzMU5f74iTRUO+8JF/5b3OMmwtNZ8XgSA1xlV9OsNnEvd67xbrjzpA5K+OhS4h4xMPfxdqvi3tU773EX/mvco8RI8qnta/rnBMz9dr/f3uYO6eXx3XDHKWVmFeYOCSYXuN/HsDm2cYf08uhuuIvUIawiLJ9w4aq4W4Mf7xDT7xqc96jhfI+7TNUOV8hM4vbJeu63Zu49iHu/F+7nlCdCwEHK5O0TAO7jbbS0jbxoc2/kDovQoN1zpxUzPTLFlLhPnGfcw0Y1d2iogO+d++Uj3M8R7jeL++bM/d7kv8dkkRZd+H+a+330vO8wmYlwjzdTxUbnf8L9fX1fjc+YhtRyH293mMw8YM47jj4EfMd+pEzoO3vbn1mNRxrklrvF7rhPXdhbxXhkvDUSJV/4e9x56hDyEf99PQ48I34P8j7ecorTgR43lHBy5L77q/gj/dW1Q7Ng7prX2/1exz3V2egLLevXuEcnJpH8iBlUZnA0vnqKCc0sTQIzuwXAZjVl17Lgwu9wPDKKMjXJmkDHIxNCE00jWN558mmj+Zb1W9zj8/B4ugNIKuL4AjZ/5hanfqvoNaX71jx/DXuMN8En8EsEGOxOzheLcr+NFd67TP+6yrdSOe6lXhdOa1iJO87FV2Fh0/RLZxQ4P3KskJi4zLBMNXHWanPcSw4dTZ+a5556N5Lk4zfQ+QQ8NQ+7aPC3sa6zGrVMtzAAztLLXT/Oa2cu1JPjrjgtAMOg+TOpUl6nBKfnv98qjD1m7vWzZwWEO8vGlxXNiEGSuxQYFWMDmetxL3kLDI8hp9/3GKvsffiBN4EwhDvPPe0ybm4sw50QQmFB94/Mj1y7NLeadrWDvkmWHYVXAO4ps6MZgPyNeanys/OBVwY/1njvkff5WmrJAdxVQ7liv/PfXw1+rOo2DW3x7FTLmiXQ8I7RGy/jyTdNKeVtJt7XTmKPdpy61nh24iqz3Enz7Xz7/SbSiD0ynpBYn+BWM0zQHs9ODDRlubPWUt9/n082vs/HS+tCePAL7OMiAecBt2khBXCXzVrx/vurbUpDzkXuFvwI99sT78i3vvomytyrHVTc/LK1+AHnODFqudKI7gV7Ka4aXzsVv9UA5bnLRnP/kfUJaHOjVeA+ga/opiZerlGX1qTK3Cvbjr51cYHodAFFf0Dco9zPfyrMvWt5k6xYywL3qmufTVGv4p5a+EfVOTUoMekgBu7Pu9jf6GFQAPcav2IurjXc0ytAVoFHqTk28fVS/4BUJrnqTDSOR9YpFQcsegW86Slnb1tprc6lV8tKWOwfgLl3VRXrK44re2O8RVzZ+8ZeeFsSXk5yPew/hbl5uTXgEbBVT8W3AV4waCnBl6ccun5keeVOSd/RmBx3Q35sol6el1SY1wThfpZlmX1dBhLCHTHYeqnszYcmt0DV6iMT4XsH+ToV5+EV5vGBuBef9rVGl9cHxvC1mQtLppLa9YFf2XenU+X3PRS485AKfQN72+nYXHyJ5Rx3QljtetgyGaQC3L8PfM9GphdvXxt85FiZXf/9RdJwxClCJH7dIl7uG2vAyz5y50EPzS/4rrnoZ4EmSvptPwst+SzQRTGweTi+J/+ldHA/uB/cj3RwP7gf6eB+cH8n8fjXY5T4zLcQBRNq3SVcu+SiuutaOmN1RVtyn/qLL5xT7yJmP0nSnsj6++hdZNKVqP55kX2JOHZF23F3cRq+HJ7hiWGbj3zYGa2HRbvIa7e8SDFyRr6furqi7bjjqRtNVwsdb9qpB34fnVVXi60fpN3oOzLzfY1ZKM7NUJQxLKW1Meif0H9JvjjsrP91g1fKj2IJETRVCi2wymebw6WQyv4vlHSqLm00azrG5hl918Orw2DH/qxS6xFeZTeFWhb/3CeDqLszfO55mbu4Iv3LZ/vLm3EXz3nW3Mc3jJkI9wo382PaSMf/zj6k1OsnBeltrRF2zJ27MlCQD2RjmSbgTfXZ6ILpVKTWNoScttofEeEYnU6Pk54WagINgy12Ov7iZXEqdCqT+lAp9vumOlA7uu3OILMztDlRG1JfXJGc/fJm3NXFf46q16OGpqamNkYbhYFJ9Tj4lIHd/dCHTTeLhEiUwT8dpdSUQehyOiW1WqbPcTEAIfWgMPKyYX9kOkaPH9IFdx8wpiGT2VNRiJ5hazuLfTycQUzBOrcP4/zs5Ypc7ejm+m5sQJnL6vWzTLTFGqNnzui58zuIrjJV9mEger/RJKy3JphCzOc2m0kyU5ZQ5qLodLbLx+6eiqduS52jgtJr2p1Brv8RLtxFzrYojcvs01N2Zvu43ic1WVtn96fJJfp3Frnuip6129aP5OahV9zUxTAwdSCOu7T3QidHjjtp0BZmn43pWKaXrlZyHl8wlsXs3eAWm3MFveVaMe/1BnO3wt62wXEf7JY9VGdORxDWuy1ha/nc581EuDo7xia3n93tyBW5X96036RlQjAv7cL6F2RO9el32MPE7LCLn6iAuIvZ8Zls6+NtO60Pt66gsW3XWnj33WsYW3MfdEtytpbKwwQYFrgv9ilvOi9nEBUsSSyvyNeObd9f7QN3c/mm1USWKl1wZ+dwe6Q1EXOEXmvdfSBaYm+zIhTIQhMd7hpzZ1ru9Pl4cc990O8XuS0jcMYumXnnkwcfETn9sPuez+jFnSH0n73PRS53fUVeeTbjzikXupXXOsOsGFoseksi1zBpWFI482FaVqkzkYvTfOOZaXdUee7cyTYJxDx3fYiyZQf3vXc8xLO7arh3ljuyLYX9+cmTdRbCQ5XMPhIeTzQ/g9vcp3wursj8g90vd5s2qw65906MlxBio/5JFWb/4jCji9Yds/rCZn1fFmZChukJ2LngdDYZyhXBFzNL9HT/Qfs0duuZ6aZg0vByzdR0P/dRnyFx5Az3fE650SsyQrOd/079/HbjQCO3eBQ3N4QJ7+SYCzT7w2HS6wh27rB1kcPUv944xchpAtI/xF1HRpeBmX8wsAdC9X7pdOYxmFdWzJZ2wZGeESWfvQdqHHrjvod9SBfE9bHmDFuczWU6l9nclyvCvnbb6rv08yWUePYujWwovSmfHT7l/50PH/rOo+0HqufkCy3b/q+pm+rOPoe/z6EYu6H/laG/GsYj7ZY5V8pZz1g3lb4EtZjzYQsx3VEhE7mLK7KHiu3b1Y8kAht1aR/UwUfcIz7wgz/5lH5mTPoXcMeEf5I7+UjxR5zvO+ngfnA/uB/p0+k/dxCQi+zDR+cAAAAASUVORK5CYII=">
            <a:extLst>
              <a:ext uri="{FF2B5EF4-FFF2-40B4-BE49-F238E27FC236}">
                <a16:creationId xmlns:a16="http://schemas.microsoft.com/office/drawing/2014/main" id="{6A952002-356B-4766-B572-B96DD540E5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l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6392EC9-2E0D-4CEE-9FEC-3496B20F75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8859" y="3505937"/>
            <a:ext cx="1601518" cy="52761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F83566F-D7B6-4C3B-8992-E72FAD1288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1632" y="4908884"/>
            <a:ext cx="2548649" cy="86939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D1313D6-56BB-4435-A9FB-2E02B433A8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76954" y="4701281"/>
            <a:ext cx="1295400" cy="12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963">
        <p:fade/>
      </p:transition>
    </mc:Choice>
    <mc:Fallback xmlns="">
      <p:transition spd="med" advTm="439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6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719B083-9F79-4D5C-B52F-4B502A9823F2}"/>
              </a:ext>
            </a:extLst>
          </p:cNvPr>
          <p:cNvSpPr txBox="1"/>
          <p:nvPr/>
        </p:nvSpPr>
        <p:spPr>
          <a:xfrm>
            <a:off x="819606" y="363414"/>
            <a:ext cx="22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Bariol Bold" panose="02000506040000020003" pitchFamily="50" charset="0"/>
              </a:rPr>
              <a:t>AppToIn</a:t>
            </a:r>
            <a:endParaRPr lang="es-ES" dirty="0">
              <a:solidFill>
                <a:schemeClr val="bg1"/>
              </a:solidFill>
              <a:latin typeface="Bariol Bold" panose="02000506040000020003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49BC3D-9EC8-442C-A104-E7AB7E5E9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07" y="245661"/>
            <a:ext cx="462599" cy="70252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04A24D1-D710-4F0D-9526-B2F810335DB3}"/>
              </a:ext>
            </a:extLst>
          </p:cNvPr>
          <p:cNvSpPr/>
          <p:nvPr/>
        </p:nvSpPr>
        <p:spPr>
          <a:xfrm>
            <a:off x="3935413" y="1233488"/>
            <a:ext cx="432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Antecedentes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5E10F8-27B6-4C7F-897C-76B81D339D9C}"/>
              </a:ext>
            </a:extLst>
          </p:cNvPr>
          <p:cNvSpPr txBox="1"/>
          <p:nvPr/>
        </p:nvSpPr>
        <p:spPr>
          <a:xfrm>
            <a:off x="18256" y="6604084"/>
            <a:ext cx="1219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050" b="1" dirty="0"/>
              <a:t>* </a:t>
            </a:r>
            <a:r>
              <a:rPr lang="gl-ES" sz="1050" b="1" dirty="0" err="1"/>
              <a:t>Fuentes</a:t>
            </a:r>
            <a:r>
              <a:rPr lang="gl-ES" sz="1050" dirty="0"/>
              <a:t>: </a:t>
            </a:r>
            <a:r>
              <a:rPr lang="gl-ES" sz="1050" dirty="0">
                <a:hlinkClick r:id="rId5"/>
              </a:rPr>
              <a:t>https://nuki.io/</a:t>
            </a:r>
            <a:r>
              <a:rPr lang="gl-ES" sz="1050" dirty="0"/>
              <a:t>, </a:t>
            </a:r>
            <a:r>
              <a:rPr lang="gl-ES" sz="1050" dirty="0">
                <a:hlinkClick r:id="rId6"/>
              </a:rPr>
              <a:t>https://aiudo.es/</a:t>
            </a:r>
            <a:r>
              <a:rPr lang="gl-ES" sz="1050" dirty="0"/>
              <a:t> , </a:t>
            </a:r>
            <a:r>
              <a:rPr lang="gl-ES" sz="1050" dirty="0">
                <a:hlinkClick r:id="rId7"/>
              </a:rPr>
              <a:t>https://www.tesa.es/es/site/tesa/</a:t>
            </a:r>
            <a:r>
              <a:rPr lang="gl-ES" sz="1050" dirty="0"/>
              <a:t>, </a:t>
            </a:r>
            <a:r>
              <a:rPr lang="gl-ES" sz="1050" dirty="0">
                <a:hlinkClick r:id="rId8"/>
              </a:rPr>
              <a:t>https://openapp.es/</a:t>
            </a:r>
            <a:r>
              <a:rPr lang="gl-ES" sz="1050" dirty="0"/>
              <a:t> </a:t>
            </a:r>
          </a:p>
        </p:txBody>
      </p:sp>
      <p:sp>
        <p:nvSpPr>
          <p:cNvPr id="4" name="AutoShape 6" descr="data:image/png;base64,iVBORw0KGgoAAAANSUhEUgAAAXcAAAB4CAMAAAA+P0KtAAAAQlBMVEUAzP8AzP/s/P8AAAAAAAAAAAAAAAAAAAAAAAAAAAAAAAAAzf8AAAAABwkAAAAAAACOzGr7zAGR6f8r0/L///8AzP9AQpkUAAAAD3RSTlN/0GXvp7/Yj39lQzAoAA9xKe7cAAAMtklEQVR42u2d2YKjKhCGzbAISEgmJu//qkfWaGQpSMd4euRixhYl+Fn+FBRidz7SN1J3IDi4H9yPdHA/uB/p3+CuxJTkwX1j6vhiEhUH9w2TRBef+oP7dtZOL8/ED+5bJTbDfkHq4L6RuV8WqT+4b5PEkjs9uH9BZqZ0cD+4/2bufIkdHdy/ou/k4L5Rogvu/OD+DYP/de4MjPsQ0oY1wzN1l/8a92HoTo95OnXdVvBD00p/XW+1wP2F+ZP9Nugl1kNjlP9C7BnuQ/dIp9NwPtInuA+nRz4d5D/APWvrB/mlGjKGifN6KWZAVeyajN2lobaCi5R2Ulgs8XTePCAlYgekst6OIwpML6+JMtnGvXtAU5XJ45f64eSRl1gi6TyWGdiZje5Es6yjSiZDrQ4ncowS5WFVz32AY68D/1pJtB/u3lJrXCeGckVhWcm9oDFjs9bwVd343rgb9DDdEbRQEGKqintB2q/XVvB4bRM75K6rVRYchSG3UFRwL4nM9e/YJjUyUjO5S+7TTxVsXiBYOQzMvajt17/XNo3nkXrxnXIviAS8nPQIR1fpyfz9uzL4x6l+XDc/zPh17lPVZIVgZm6ghHAfitjHifvK4B+AQU0RrZbYLfdk3aqwp8F3VdgN98ngx6tONW1rvLZ4x9wTKliHPQm+g7syVt5DutZIvIq3RIn5SPvgHgVfiz0FvoOL+zhZ+Qz7WKM0vMqmdsI9IjXVRaQa1w5o7nPka+xFpSEpj23X3FemKi4tCWe5d2CF+Rtxak7VznvGhd8L91eHS6Em7rEmuoM3qtcM9oLBs7quxW64v1QPt2GPNWNdxSDkeI02qgCDp1CL2hv3hamKS2vCae6gIfexzeBFpZu8I+4EZD3FJFPcB9Cwb87gu3NTDw/vm/vMLng79vVVdlWxDsP9Gjf4tNCobJXUvrmTnzD3tcF77g8w96sV+itcaHht72RL7i4ESYvE0j4ZNfHCKTEM9h+6Gpl5BN7jejw4LTS0xlf7CnfdBpGCXfSQ0BJHwKvsqkKqM3kZwUIja9ucr3BPgqV563kZuFQ9zH+o5D7mYq0J7n2Be78T7in9z1oPUUBVxVHusIkb45jNbpKZmNB8iXvC7xIZnERBmzMU5f74iTRUO+8JF/5b3OMmwtNZ8XgSA1xlV9OsNnEvd67xbrjzpA5K+OhS4h4xMPfxdqvi3tU773EX/mvco8RI8qnta/rnBMz9dr/f3uYO6eXx3XDHKWVmFeYOCSYXuN/HsDm2cYf08uhuuIvUIawiLJ9w4aq4W4Mf7xDT7xqc96jhfI+7TNUOV8hM4vbJeu63Zu49iHu/F+7nlCdCwEHK5O0TAO7jbbS0jbxoc2/kDovQoN1zpxUzPTLFlLhPnGfcw0Y1d2iogO+d++Uj3M8R7jeL++bM/d7kv8dkkRZd+H+a+330vO8wmYlwjzdTxUbnf8L9fX1fjc+YhtRyH293mMw8YM47jj4EfMd+pEzoO3vbn1mNRxrklrvF7rhPXdhbxXhkvDUSJV/4e9x56hDyEf99PQ48I34P8j7ecorTgR43lHBy5L77q/gj/dW1Q7Ng7prX2/1exz3V2egLLevXuEcnJpH8iBlUZnA0vnqKCc0sTQIzuwXAZjVl17Lgwu9wPDKKMjXJmkDHIxNCE00jWN558mmj+Zb1W9zj8/B4ugNIKuL4AjZ/5hanfqvoNaX71jx/DXuMN8En8EsEGOxOzheLcr+NFd67TP+6yrdSOe6lXhdOa1iJO87FV2Fh0/RLZxQ4P3KskJi4zLBMNXHWanPcSw4dTZ+a5556N5Lk4zfQ+QQ8NQ+7aPC3sa6zGrVMtzAAztLLXT/Oa2cu1JPjrjgtAMOg+TOpUl6nBKfnv98qjD1m7vWzZwWEO8vGlxXNiEGSuxQYFWMDmetxL3kLDI8hp9/3GKvsffiBN4EwhDvPPe0ybm4sw50QQmFB94/Mj1y7NLeadrWDvkmWHYVXAO4ps6MZgPyNeanys/OBVwY/1njvkff5WmrJAdxVQ7liv/PfXw1+rOo2DW3x7FTLmiXQ8I7RGy/jyTdNKeVtJt7XTmKPdpy61nh24iqz3Enz7Xz7/SbSiD0ynpBYn+BWM0zQHs9ODDRlubPWUt9/n082vs/HS+tCePAL7OMiAecBt2khBXCXzVrx/vurbUpDzkXuFvwI99sT78i3vvomytyrHVTc/LK1+AHnODFqudKI7gV7Ka4aXzsVv9UA5bnLRnP/kfUJaHOjVeA+ga/opiZerlGX1qTK3Cvbjr51cYHodAFFf0Dco9zPfyrMvWt5k6xYywL3qmufTVGv4p5a+EfVOTUoMekgBu7Pu9jf6GFQAPcav2IurjXc0ytAVoFHqTk28fVS/4BUJrnqTDSOR9YpFQcsegW86Slnb1tprc6lV8tKWOwfgLl3VRXrK44re2O8RVzZ+8ZeeFsSXk5yPew/hbl5uTXgEbBVT8W3AV4waCnBl6ccun5keeVOSd/RmBx3Q35sol6el1SY1wThfpZlmX1dBhLCHTHYeqnszYcmt0DV6iMT4XsH+ToV5+EV5vGBuBef9rVGl9cHxvC1mQtLppLa9YFf2XenU+X3PRS485AKfQN72+nYXHyJ5Rx3QljtetgyGaQC3L8PfM9GphdvXxt85FiZXf/9RdJwxClCJH7dIl7uG2vAyz5y50EPzS/4rrnoZ4EmSvptPwst+SzQRTGweTi+J/+ldHA/uB/cj3RwP7gf6eB+cH8n8fjXY5T4zLcQBRNq3SVcu+SiuutaOmN1RVtyn/qLL5xT7yJmP0nSnsj6++hdZNKVqP55kX2JOHZF23F3cRq+HJ7hiWGbj3zYGa2HRbvIa7e8SDFyRr6furqi7bjjqRtNVwsdb9qpB34fnVVXi60fpN3oOzLzfY1ZKM7NUJQxLKW1Meif0H9JvjjsrP91g1fKj2IJETRVCi2wymebw6WQyv4vlHSqLm00azrG5hl918Orw2DH/qxS6xFeZTeFWhb/3CeDqLszfO55mbu4Iv3LZ/vLm3EXz3nW3Mc3jJkI9wo382PaSMf/zj6k1OsnBeltrRF2zJ27MlCQD2RjmSbgTfXZ6ILpVKTWNoScttofEeEYnU6Pk54WagINgy12Ov7iZXEqdCqT+lAp9vumOlA7uu3OILMztDlRG1JfXJGc/fJm3NXFf46q16OGpqamNkYbhYFJ9Tj4lIHd/dCHTTeLhEiUwT8dpdSUQehyOiW1WqbPcTEAIfWgMPKyYX9kOkaPH9IFdx8wpiGT2VNRiJ5hazuLfTycQUzBOrcP4/zs5Ypc7ejm+m5sQJnL6vWzTLTFGqNnzui58zuIrjJV9mEger/RJKy3JphCzOc2m0kyU5ZQ5qLodLbLx+6eiqduS52jgtJr2p1Brv8RLtxFzrYojcvs01N2Zvu43ic1WVtn96fJJfp3Frnuip6129aP5OahV9zUxTAwdSCOu7T3QidHjjtp0BZmn43pWKaXrlZyHl8wlsXs3eAWm3MFveVaMe/1BnO3wt62wXEf7JY9VGdORxDWuy1ha/nc581EuDo7xia3n93tyBW5X96036RlQjAv7cL6F2RO9el32MPE7LCLn6iAuIvZ8Zls6+NtO60Pt66gsW3XWnj33WsYW3MfdEtytpbKwwQYFrgv9ilvOi9nEBUsSSyvyNeObd9f7QN3c/mm1USWKl1wZ+dwe6Q1EXOEXmvdfSBaYm+zIhTIQhMd7hpzZ1ru9Pl4cc990O8XuS0jcMYumXnnkwcfETn9sPuez+jFnSH0n73PRS53fUVeeTbjzikXupXXOsOsGFoseksi1zBpWFI482FaVqkzkYvTfOOZaXdUee7cyTYJxDx3fYiyZQf3vXc8xLO7arh3ljuyLYX9+cmTdRbCQ5XMPhIeTzQ/g9vcp3wursj8g90vd5s2qw65906MlxBio/5JFWb/4jCji9Yds/rCZn1fFmZChukJ2LngdDYZyhXBFzNL9HT/Qfs0duuZ6aZg0vByzdR0P/dRnyFx5Az3fE650SsyQrOd/079/HbjQCO3eBQ3N4QJ7+SYCzT7w2HS6wh27rB1kcPUv944xchpAtI/xF1HRpeBmX8wsAdC9X7pdOYxmFdWzJZ2wZGeESWfvQdqHHrjvod9SBfE9bHmDFuczWU6l9nclyvCvnbb6rv08yWUePYujWwovSmfHT7l/50PH/rOo+0HqufkCy3b/q+pm+rOPoe/z6EYu6H/laG/GsYj7ZY5V8pZz1g3lb4EtZjzYQsx3VEhE7mLK7KHiu3b1Y8kAht1aR/UwUfcIz7wgz/5lH5mTPoXcMeEf5I7+UjxR5zvO+ngfnA/uB/p0+k/dxCQi+zDR+cAAAAASUVORK5CYII=">
            <a:extLst>
              <a:ext uri="{FF2B5EF4-FFF2-40B4-BE49-F238E27FC236}">
                <a16:creationId xmlns:a16="http://schemas.microsoft.com/office/drawing/2014/main" id="{6A952002-356B-4766-B572-B96DD540E5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41690" y="393057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l-ES"/>
          </a:p>
        </p:txBody>
      </p:sp>
      <p:pic>
        <p:nvPicPr>
          <p:cNvPr id="1030" name="Picture 6" descr="TESA ASSA ABLOY">
            <a:extLst>
              <a:ext uri="{FF2B5EF4-FFF2-40B4-BE49-F238E27FC236}">
                <a16:creationId xmlns:a16="http://schemas.microsoft.com/office/drawing/2014/main" id="{62B65D2D-CB12-4027-A777-3F4765600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15" y="3459084"/>
            <a:ext cx="19621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15AA60D-FE52-4BDF-B957-57319F4AF2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5506" y="3725292"/>
            <a:ext cx="2617168" cy="715359"/>
          </a:xfrm>
          <a:prstGeom prst="rect">
            <a:avLst/>
          </a:prstGeom>
        </p:spPr>
      </p:pic>
      <p:pic>
        <p:nvPicPr>
          <p:cNvPr id="1034" name="Picture 10" descr="OpenApp">
            <a:extLst>
              <a:ext uri="{FF2B5EF4-FFF2-40B4-BE49-F238E27FC236}">
                <a16:creationId xmlns:a16="http://schemas.microsoft.com/office/drawing/2014/main" id="{F256B51F-EB34-4DD3-9D84-DEFD05585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09" y="3347160"/>
            <a:ext cx="2567162" cy="147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39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920">
        <p:fade/>
      </p:transition>
    </mc:Choice>
    <mc:Fallback xmlns="">
      <p:transition spd="med" advTm="539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6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30769 -0.05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-0.00069 L 0.31601 -0.05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719B083-9F79-4D5C-B52F-4B502A9823F2}"/>
              </a:ext>
            </a:extLst>
          </p:cNvPr>
          <p:cNvSpPr txBox="1"/>
          <p:nvPr/>
        </p:nvSpPr>
        <p:spPr>
          <a:xfrm>
            <a:off x="819606" y="363414"/>
            <a:ext cx="22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Bariol Bold" panose="02000506040000020003" pitchFamily="50" charset="0"/>
              </a:rPr>
              <a:t>AppToIn</a:t>
            </a:r>
            <a:endParaRPr lang="es-ES" dirty="0">
              <a:solidFill>
                <a:schemeClr val="bg1"/>
              </a:solidFill>
              <a:latin typeface="Bariol Bold" panose="02000506040000020003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49BC3D-9EC8-442C-A104-E7AB7E5E9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07" y="245661"/>
            <a:ext cx="462599" cy="70252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04A24D1-D710-4F0D-9526-B2F810335DB3}"/>
              </a:ext>
            </a:extLst>
          </p:cNvPr>
          <p:cNvSpPr/>
          <p:nvPr/>
        </p:nvSpPr>
        <p:spPr>
          <a:xfrm>
            <a:off x="3935413" y="1233488"/>
            <a:ext cx="432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Objetivos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5E10F8-27B6-4C7F-897C-76B81D339D9C}"/>
              </a:ext>
            </a:extLst>
          </p:cNvPr>
          <p:cNvSpPr txBox="1"/>
          <p:nvPr/>
        </p:nvSpPr>
        <p:spPr>
          <a:xfrm>
            <a:off x="-23986" y="6471154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050" b="1" dirty="0"/>
              <a:t>* </a:t>
            </a:r>
            <a:r>
              <a:rPr lang="gl-ES" sz="1050" b="1" dirty="0" err="1"/>
              <a:t>Fuentes</a:t>
            </a:r>
            <a:r>
              <a:rPr lang="gl-ES" sz="1050" dirty="0"/>
              <a:t>: </a:t>
            </a:r>
            <a:r>
              <a:rPr lang="gl-ES" sz="1050" dirty="0">
                <a:hlinkClick r:id="rId5"/>
              </a:rPr>
              <a:t>https://nuki.io/</a:t>
            </a:r>
            <a:r>
              <a:rPr lang="gl-ES" sz="1050" dirty="0"/>
              <a:t>, </a:t>
            </a:r>
            <a:r>
              <a:rPr lang="gl-ES" sz="1050" dirty="0">
                <a:hlinkClick r:id="rId6"/>
              </a:rPr>
              <a:t>https://aiudo.es/</a:t>
            </a:r>
            <a:r>
              <a:rPr lang="gl-ES" sz="1050" dirty="0"/>
              <a:t> , </a:t>
            </a:r>
            <a:r>
              <a:rPr lang="gl-ES" sz="1050" dirty="0">
                <a:hlinkClick r:id="rId7"/>
              </a:rPr>
              <a:t>https://www.tesa.es/es/site/tesa/</a:t>
            </a:r>
            <a:r>
              <a:rPr lang="gl-ES" sz="1050" dirty="0"/>
              <a:t>, </a:t>
            </a:r>
            <a:r>
              <a:rPr lang="gl-ES" sz="1050" dirty="0">
                <a:hlinkClick r:id="rId8"/>
              </a:rPr>
              <a:t>https://openapp.es/</a:t>
            </a:r>
            <a:r>
              <a:rPr lang="gl-ES" sz="1050" dirty="0"/>
              <a:t> , </a:t>
            </a:r>
            <a:r>
              <a:rPr lang="gl-ES" sz="1050" dirty="0">
                <a:hlinkClick r:id="rId9"/>
              </a:rPr>
              <a:t>http://iseozero1.com/iseozero1/es/index.html</a:t>
            </a:r>
            <a:r>
              <a:rPr lang="gl-ES" sz="1050" dirty="0"/>
              <a:t>, </a:t>
            </a:r>
            <a:r>
              <a:rPr lang="gl-ES" sz="1050" dirty="0">
                <a:hlinkClick r:id="rId10"/>
              </a:rPr>
              <a:t>https://candyhouse.co/</a:t>
            </a:r>
            <a:r>
              <a:rPr lang="gl-ES" sz="1050" dirty="0"/>
              <a:t>, </a:t>
            </a:r>
            <a:r>
              <a:rPr lang="gl-ES" sz="1050" dirty="0">
                <a:hlinkClick r:id="rId11"/>
              </a:rPr>
              <a:t>https://www.eq-3.com/products/eqiva/bluetooth-smart-lock.html</a:t>
            </a:r>
            <a:r>
              <a:rPr lang="gl-ES" sz="1050" dirty="0"/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541FE4-34B9-424D-8E2C-9796111BB384}"/>
              </a:ext>
            </a:extLst>
          </p:cNvPr>
          <p:cNvSpPr txBox="1"/>
          <p:nvPr/>
        </p:nvSpPr>
        <p:spPr>
          <a:xfrm>
            <a:off x="1811338" y="2107783"/>
            <a:ext cx="860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Integración de múltiples cerraduras</a:t>
            </a:r>
            <a:endParaRPr lang="gl-ES" sz="3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277735-E992-4ED1-B834-C0A25F1682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7154" y="3583182"/>
            <a:ext cx="1804667" cy="493276"/>
          </a:xfrm>
          <a:prstGeom prst="rect">
            <a:avLst/>
          </a:prstGeom>
        </p:spPr>
      </p:pic>
      <p:pic>
        <p:nvPicPr>
          <p:cNvPr id="12" name="Picture 6" descr="TESA ASSA ABLOY">
            <a:extLst>
              <a:ext uri="{FF2B5EF4-FFF2-40B4-BE49-F238E27FC236}">
                <a16:creationId xmlns:a16="http://schemas.microsoft.com/office/drawing/2014/main" id="{7731C2A5-4A60-4804-B3A6-2F1E91620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31" y="3150839"/>
            <a:ext cx="19621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NDY HOUSE, Inc.">
            <a:extLst>
              <a:ext uri="{FF2B5EF4-FFF2-40B4-BE49-F238E27FC236}">
                <a16:creationId xmlns:a16="http://schemas.microsoft.com/office/drawing/2014/main" id="{E69D1DC1-F8F9-4DF3-BA1F-792CA1895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020" y="4971551"/>
            <a:ext cx="3657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69B2FA7-7C88-4B1B-9F2C-D81A1335F4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9606" y="4795339"/>
            <a:ext cx="3352800" cy="7334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99DEFFD-FC5F-4255-AFBE-B1E391662BE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41894" y="3453582"/>
            <a:ext cx="1571625" cy="752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67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643">
        <p:fade/>
      </p:transition>
    </mc:Choice>
    <mc:Fallback xmlns="">
      <p:transition spd="med" advTm="216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6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719B083-9F79-4D5C-B52F-4B502A9823F2}"/>
              </a:ext>
            </a:extLst>
          </p:cNvPr>
          <p:cNvSpPr txBox="1"/>
          <p:nvPr/>
        </p:nvSpPr>
        <p:spPr>
          <a:xfrm>
            <a:off x="819606" y="363414"/>
            <a:ext cx="22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Bariol Bold" panose="02000506040000020003" pitchFamily="50" charset="0"/>
              </a:rPr>
              <a:t>AppToIn</a:t>
            </a:r>
            <a:endParaRPr lang="es-ES" dirty="0">
              <a:solidFill>
                <a:schemeClr val="bg1"/>
              </a:solidFill>
              <a:latin typeface="Bariol Bold" panose="02000506040000020003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49BC3D-9EC8-442C-A104-E7AB7E5E9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07" y="245661"/>
            <a:ext cx="462599" cy="70252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04A24D1-D710-4F0D-9526-B2F810335DB3}"/>
              </a:ext>
            </a:extLst>
          </p:cNvPr>
          <p:cNvSpPr/>
          <p:nvPr/>
        </p:nvSpPr>
        <p:spPr>
          <a:xfrm>
            <a:off x="3935413" y="1233488"/>
            <a:ext cx="432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Objetivos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541FE4-34B9-424D-8E2C-9796111BB384}"/>
              </a:ext>
            </a:extLst>
          </p:cNvPr>
          <p:cNvSpPr txBox="1"/>
          <p:nvPr/>
        </p:nvSpPr>
        <p:spPr>
          <a:xfrm>
            <a:off x="1811338" y="2107783"/>
            <a:ext cx="860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Gestión</a:t>
            </a:r>
            <a:r>
              <a:rPr lang="gl-ES" sz="3600" dirty="0"/>
              <a:t> unificada de accesos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602B496-4834-4308-B6D7-C832DE126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211" y="4164589"/>
            <a:ext cx="1804667" cy="493276"/>
          </a:xfrm>
          <a:prstGeom prst="rect">
            <a:avLst/>
          </a:prstGeom>
        </p:spPr>
      </p:pic>
      <p:pic>
        <p:nvPicPr>
          <p:cNvPr id="14" name="Picture 2" descr="CANDY HOUSE, Inc.">
            <a:extLst>
              <a:ext uri="{FF2B5EF4-FFF2-40B4-BE49-F238E27FC236}">
                <a16:creationId xmlns:a16="http://schemas.microsoft.com/office/drawing/2014/main" id="{F8096424-A1B7-419F-BE50-8039672C7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234236"/>
            <a:ext cx="3657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D1168232-09F1-4D84-B2A2-ECE6CC415E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52613" y="3161900"/>
            <a:ext cx="3013749" cy="301374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959CCAF-764A-4EBE-B686-55318A598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665" y="3746864"/>
            <a:ext cx="948870" cy="144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4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476">
        <p:fade/>
      </p:transition>
    </mc:Choice>
    <mc:Fallback xmlns="">
      <p:transition spd="med" advTm="154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6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719B083-9F79-4D5C-B52F-4B502A9823F2}"/>
              </a:ext>
            </a:extLst>
          </p:cNvPr>
          <p:cNvSpPr txBox="1"/>
          <p:nvPr/>
        </p:nvSpPr>
        <p:spPr>
          <a:xfrm>
            <a:off x="819606" y="363414"/>
            <a:ext cx="22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Bariol Bold" panose="02000506040000020003" pitchFamily="50" charset="0"/>
              </a:rPr>
              <a:t>AppToIn</a:t>
            </a:r>
            <a:endParaRPr lang="es-ES" dirty="0">
              <a:solidFill>
                <a:schemeClr val="bg1"/>
              </a:solidFill>
              <a:latin typeface="Bariol Bold" panose="02000506040000020003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49BC3D-9EC8-442C-A104-E7AB7E5E9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07" y="245661"/>
            <a:ext cx="462599" cy="70252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04A24D1-D710-4F0D-9526-B2F810335DB3}"/>
              </a:ext>
            </a:extLst>
          </p:cNvPr>
          <p:cNvSpPr/>
          <p:nvPr/>
        </p:nvSpPr>
        <p:spPr>
          <a:xfrm>
            <a:off x="3935413" y="1233488"/>
            <a:ext cx="432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Arquitectura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541FE4-34B9-424D-8E2C-9796111BB384}"/>
              </a:ext>
            </a:extLst>
          </p:cNvPr>
          <p:cNvSpPr txBox="1"/>
          <p:nvPr/>
        </p:nvSpPr>
        <p:spPr>
          <a:xfrm>
            <a:off x="1805961" y="2141490"/>
            <a:ext cx="8605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MVC</a:t>
            </a:r>
          </a:p>
          <a:p>
            <a:pPr algn="ctr"/>
            <a:r>
              <a:rPr lang="es-ES" sz="3600" dirty="0"/>
              <a:t>Patrón adaptador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1CDC8FE1-B9AA-4080-B704-E516ACC78676}"/>
              </a:ext>
            </a:extLst>
          </p:cNvPr>
          <p:cNvGrpSpPr/>
          <p:nvPr/>
        </p:nvGrpSpPr>
        <p:grpSpPr>
          <a:xfrm>
            <a:off x="2492519" y="3827277"/>
            <a:ext cx="7206961" cy="1133187"/>
            <a:chOff x="2456007" y="3073054"/>
            <a:chExt cx="7206961" cy="1133187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597B5DB7-78F5-4AEC-B46B-3FDBB018274C}"/>
                </a:ext>
              </a:extLst>
            </p:cNvPr>
            <p:cNvGrpSpPr/>
            <p:nvPr/>
          </p:nvGrpSpPr>
          <p:grpSpPr>
            <a:xfrm>
              <a:off x="2456007" y="3073054"/>
              <a:ext cx="7206961" cy="1133187"/>
              <a:chOff x="2395470" y="5589586"/>
              <a:chExt cx="7206961" cy="1133187"/>
            </a:xfrm>
          </p:grpSpPr>
          <p:sp>
            <p:nvSpPr>
              <p:cNvPr id="3" name="Rectángulo: esquinas redondeadas 2">
                <a:extLst>
                  <a:ext uri="{FF2B5EF4-FFF2-40B4-BE49-F238E27FC236}">
                    <a16:creationId xmlns:a16="http://schemas.microsoft.com/office/drawing/2014/main" id="{3FD4A0A2-A5BC-4502-80AA-B9C9DB325F95}"/>
                  </a:ext>
                </a:extLst>
              </p:cNvPr>
              <p:cNvSpPr/>
              <p:nvPr/>
            </p:nvSpPr>
            <p:spPr>
              <a:xfrm>
                <a:off x="2395470" y="5589588"/>
                <a:ext cx="1790164" cy="113318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Modelo</a:t>
                </a:r>
              </a:p>
            </p:txBody>
          </p:sp>
          <p:sp>
            <p:nvSpPr>
              <p:cNvPr id="11" name="Rectángulo: esquinas redondeadas 10">
                <a:extLst>
                  <a:ext uri="{FF2B5EF4-FFF2-40B4-BE49-F238E27FC236}">
                    <a16:creationId xmlns:a16="http://schemas.microsoft.com/office/drawing/2014/main" id="{9F939E6B-DB6B-4791-B0CA-B84D8E0955A3}"/>
                  </a:ext>
                </a:extLst>
              </p:cNvPr>
              <p:cNvSpPr/>
              <p:nvPr/>
            </p:nvSpPr>
            <p:spPr>
              <a:xfrm>
                <a:off x="5103869" y="5589586"/>
                <a:ext cx="1790164" cy="113318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Controlador</a:t>
                </a:r>
              </a:p>
            </p:txBody>
          </p:sp>
          <p:sp>
            <p:nvSpPr>
              <p:cNvPr id="12" name="Rectángulo: esquinas redondeadas 11">
                <a:extLst>
                  <a:ext uri="{FF2B5EF4-FFF2-40B4-BE49-F238E27FC236}">
                    <a16:creationId xmlns:a16="http://schemas.microsoft.com/office/drawing/2014/main" id="{FFFEE616-05C1-4ED0-A2C9-1E1ADEA08A55}"/>
                  </a:ext>
                </a:extLst>
              </p:cNvPr>
              <p:cNvSpPr/>
              <p:nvPr/>
            </p:nvSpPr>
            <p:spPr>
              <a:xfrm>
                <a:off x="7812267" y="5589587"/>
                <a:ext cx="1790164" cy="113318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Vista</a:t>
                </a:r>
              </a:p>
            </p:txBody>
          </p:sp>
        </p:grp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282E055F-CBBB-4320-843C-89A199F4E3F7}"/>
                </a:ext>
              </a:extLst>
            </p:cNvPr>
            <p:cNvCxnSpPr>
              <a:cxnSpLocks/>
              <a:stCxn id="3" idx="3"/>
              <a:endCxn id="11" idx="1"/>
            </p:cNvCxnSpPr>
            <p:nvPr/>
          </p:nvCxnSpPr>
          <p:spPr>
            <a:xfrm flipV="1">
              <a:off x="4246171" y="3639647"/>
              <a:ext cx="918235" cy="2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8161267F-383A-4D1E-997F-8E244641E349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>
            <a:xfrm>
              <a:off x="6954570" y="3639647"/>
              <a:ext cx="918234" cy="1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E11B4792-3C37-4B47-9670-ADABBED3E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552" y="3842660"/>
            <a:ext cx="3376589" cy="2621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54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357">
        <p:fade/>
      </p:transition>
    </mc:Choice>
    <mc:Fallback xmlns="">
      <p:transition spd="med" advTm="233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6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719B083-9F79-4D5C-B52F-4B502A9823F2}"/>
              </a:ext>
            </a:extLst>
          </p:cNvPr>
          <p:cNvSpPr txBox="1"/>
          <p:nvPr/>
        </p:nvSpPr>
        <p:spPr>
          <a:xfrm>
            <a:off x="819606" y="363414"/>
            <a:ext cx="22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Bariol Bold" panose="02000506040000020003" pitchFamily="50" charset="0"/>
              </a:rPr>
              <a:t>AppToIn</a:t>
            </a:r>
            <a:endParaRPr lang="es-ES" dirty="0">
              <a:solidFill>
                <a:schemeClr val="bg1"/>
              </a:solidFill>
              <a:latin typeface="Bariol Bold" panose="02000506040000020003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49BC3D-9EC8-442C-A104-E7AB7E5E9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07" y="245661"/>
            <a:ext cx="462599" cy="70252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04A24D1-D710-4F0D-9526-B2F810335DB3}"/>
              </a:ext>
            </a:extLst>
          </p:cNvPr>
          <p:cNvSpPr/>
          <p:nvPr/>
        </p:nvSpPr>
        <p:spPr>
          <a:xfrm>
            <a:off x="3935413" y="1233488"/>
            <a:ext cx="432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Desarrollo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541FE4-34B9-424D-8E2C-9796111BB384}"/>
              </a:ext>
            </a:extLst>
          </p:cNvPr>
          <p:cNvSpPr txBox="1"/>
          <p:nvPr/>
        </p:nvSpPr>
        <p:spPr>
          <a:xfrm>
            <a:off x="176013" y="2141490"/>
            <a:ext cx="118657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Aplicación híbrida (multiplataforma)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s-ES" sz="36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s-ES" sz="3600" dirty="0"/>
          </a:p>
          <a:p>
            <a:pPr algn="ctr"/>
            <a:endParaRPr lang="es-ES" sz="36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3600" dirty="0"/>
              <a:t>Firebase Realtime Database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s-ES" sz="36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EFCD974-DF62-4062-BB24-761478CA8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354" y="3178039"/>
            <a:ext cx="2448267" cy="97168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87E9FCE-0C85-460F-8B94-F6A03B589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325" y="5238456"/>
            <a:ext cx="3943350" cy="1162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06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006">
        <p:fade/>
      </p:transition>
    </mc:Choice>
    <mc:Fallback xmlns="">
      <p:transition spd="med" advTm="230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6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.3|6.6|3.1|2.9|3.8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2.4|3.5|12.2|7.2|6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3.9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7.4|2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2|7.4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|9.3|1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1.3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3|15|3.7|5.7|2|3.3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508</Words>
  <Application>Microsoft Office PowerPoint</Application>
  <PresentationFormat>Panorámica</PresentationFormat>
  <Paragraphs>131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Bariol Bold</vt:lpstr>
      <vt:lpstr>Calibri</vt:lpstr>
      <vt:lpstr>Calibri Light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Cástor Alexandre Agra Díez</dc:creator>
  <cp:lastModifiedBy>Cástor Alexandre Agra Díez</cp:lastModifiedBy>
  <cp:revision>25</cp:revision>
  <dcterms:created xsi:type="dcterms:W3CDTF">2018-06-06T11:24:32Z</dcterms:created>
  <dcterms:modified xsi:type="dcterms:W3CDTF">2018-06-12T20:49:29Z</dcterms:modified>
</cp:coreProperties>
</file>