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7" r:id="rId12"/>
    <p:sldId id="268" r:id="rId13"/>
    <p:sldId id="264" r:id="rId14"/>
    <p:sldId id="265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29093FA-C1CA-44AF-8F11-E1BA064B183B}" type="datetimeFigureOut">
              <a:rPr lang="ca-ES" smtClean="0"/>
              <a:t>21/06/2011</a:t>
            </a:fld>
            <a:endParaRPr lang="ca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a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094765A-C30A-49FE-A0C8-20D1E7A59FDE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93FA-C1CA-44AF-8F11-E1BA064B183B}" type="datetimeFigureOut">
              <a:rPr lang="ca-ES" smtClean="0"/>
              <a:t>21/06/2011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765A-C30A-49FE-A0C8-20D1E7A59FDE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93FA-C1CA-44AF-8F11-E1BA064B183B}" type="datetimeFigureOut">
              <a:rPr lang="ca-ES" smtClean="0"/>
              <a:t>21/06/2011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765A-C30A-49FE-A0C8-20D1E7A59FDE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29093FA-C1CA-44AF-8F11-E1BA064B183B}" type="datetimeFigureOut">
              <a:rPr lang="ca-ES" smtClean="0"/>
              <a:t>21/06/2011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765A-C30A-49FE-A0C8-20D1E7A59FDE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29093FA-C1CA-44AF-8F11-E1BA064B183B}" type="datetimeFigureOut">
              <a:rPr lang="ca-ES" smtClean="0"/>
              <a:t>21/06/2011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094765A-C30A-49FE-A0C8-20D1E7A59FDE}" type="slidenum">
              <a:rPr lang="ca-ES" smtClean="0"/>
              <a:t>‹Nº›</a:t>
            </a:fld>
            <a:endParaRPr lang="ca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29093FA-C1CA-44AF-8F11-E1BA064B183B}" type="datetimeFigureOut">
              <a:rPr lang="ca-ES" smtClean="0"/>
              <a:t>21/06/2011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094765A-C30A-49FE-A0C8-20D1E7A59FDE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29093FA-C1CA-44AF-8F11-E1BA064B183B}" type="datetimeFigureOut">
              <a:rPr lang="ca-ES" smtClean="0"/>
              <a:t>21/06/2011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094765A-C30A-49FE-A0C8-20D1E7A59FDE}" type="slidenum">
              <a:rPr lang="ca-ES" smtClean="0"/>
              <a:t>‹Nº›</a:t>
            </a:fld>
            <a:endParaRPr lang="ca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93FA-C1CA-44AF-8F11-E1BA064B183B}" type="datetimeFigureOut">
              <a:rPr lang="ca-ES" smtClean="0"/>
              <a:t>21/06/2011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765A-C30A-49FE-A0C8-20D1E7A59FDE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29093FA-C1CA-44AF-8F11-E1BA064B183B}" type="datetimeFigureOut">
              <a:rPr lang="ca-ES" smtClean="0"/>
              <a:t>21/06/2011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094765A-C30A-49FE-A0C8-20D1E7A59FDE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29093FA-C1CA-44AF-8F11-E1BA064B183B}" type="datetimeFigureOut">
              <a:rPr lang="ca-ES" smtClean="0"/>
              <a:t>21/06/2011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094765A-C30A-49FE-A0C8-20D1E7A59FDE}" type="slidenum">
              <a:rPr lang="ca-ES" smtClean="0"/>
              <a:t>‹Nº›</a:t>
            </a:fld>
            <a:endParaRPr lang="ca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29093FA-C1CA-44AF-8F11-E1BA064B183B}" type="datetimeFigureOut">
              <a:rPr lang="ca-ES" smtClean="0"/>
              <a:t>21/06/2011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094765A-C30A-49FE-A0C8-20D1E7A59FDE}" type="slidenum">
              <a:rPr lang="ca-ES" smtClean="0"/>
              <a:t>‹Nº›</a:t>
            </a:fld>
            <a:endParaRPr lang="ca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29093FA-C1CA-44AF-8F11-E1BA064B183B}" type="datetimeFigureOut">
              <a:rPr lang="ca-ES" smtClean="0"/>
              <a:t>21/06/2011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a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094765A-C30A-49FE-A0C8-20D1E7A59FDE}" type="slidenum">
              <a:rPr lang="ca-ES" smtClean="0"/>
              <a:t>‹Nº›</a:t>
            </a:fld>
            <a:endParaRPr lang="ca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8.jpeg"/><Relationship Id="rId4" Type="http://schemas.openxmlformats.org/officeDocument/2006/relationships/image" Target="../media/image4.jpeg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a-ES" dirty="0" smtClean="0"/>
              <a:t>GIP: Gestor d’Informació Parroquial</a:t>
            </a: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dirty="0" smtClean="0"/>
              <a:t>Disseny, arquitectura i implementació del prototip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854315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err="1" smtClean="0"/>
              <a:t>Hibernate</a:t>
            </a:r>
            <a:r>
              <a:rPr lang="ca-ES" dirty="0" smtClean="0"/>
              <a:t> VS EJB</a:t>
            </a:r>
            <a:endParaRPr lang="ca-E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011863" y="5567363"/>
            <a:ext cx="2808287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Soportades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nativament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com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part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l’especificació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s-E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203575" y="5567363"/>
            <a:ext cx="2808288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Soportades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mitjançant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extensions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 </a:t>
            </a:r>
            <a:r>
              <a:rPr lang="es-ES" sz="1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Hibernate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y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mitjançant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l’ús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d’altres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frameworks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com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Spring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95288" y="5762625"/>
            <a:ext cx="2808287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Maneig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de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transaccions</a:t>
            </a:r>
            <a:endParaRPr lang="es-E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011863" y="4456113"/>
            <a:ext cx="2808287" cy="111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EJB3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neix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amb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JEE 5.0 el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mateix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que 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ve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optimitzat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és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un 60% más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ràpid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eficient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que JDK 1.4.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203575" y="4456113"/>
            <a:ext cx="2808288" cy="111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Davant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versions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anteriors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 EJB, era 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sens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dubte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millor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Hibernate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Ara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estan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igualats</a:t>
            </a:r>
            <a:endParaRPr lang="es-E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95288" y="4437063"/>
            <a:ext cx="2808287" cy="111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Comparatives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rendiment</a:t>
            </a:r>
            <a:endParaRPr lang="es-E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6011863" y="3109913"/>
            <a:ext cx="2808287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Una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implementació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 la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especificació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EJB3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cobtreix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tots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els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aspectes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del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desenvolupament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 una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aplicació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JEE. 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203575" y="3109913"/>
            <a:ext cx="2808288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1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Hibernate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s’encarrega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únicament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 la capa de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persistència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395288" y="3141663"/>
            <a:ext cx="2808287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Dependència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d’altres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projectes</a:t>
            </a:r>
            <a:endParaRPr lang="es-E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6011863" y="1943100"/>
            <a:ext cx="2808287" cy="116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Similar a </a:t>
            </a:r>
            <a:r>
              <a:rPr lang="es-ES" sz="1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Hibernate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versions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anteriors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EJB3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la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comparació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afavoria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es-ES" sz="1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Hibernate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3203575" y="1943100"/>
            <a:ext cx="2808288" cy="116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Molt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curta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fàcil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d’aprendre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s-E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Senzill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d’utilizar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Més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madur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s-E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95288" y="1916113"/>
            <a:ext cx="2808287" cy="116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Curva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d’aprentatge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endParaRPr lang="es-E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1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implicitat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maduresa</a:t>
            </a:r>
            <a:endParaRPr lang="es-E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6011863" y="1484313"/>
            <a:ext cx="28082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EJB3</a:t>
            </a: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3203575" y="1484313"/>
            <a:ext cx="2808288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Hibernate</a:t>
            </a:r>
            <a:endParaRPr lang="es-ES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395288" y="1484313"/>
            <a:ext cx="28082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Objectiu</a:t>
            </a: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 comparar</a:t>
            </a: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395288" y="1484313"/>
            <a:ext cx="842486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395288" y="1943100"/>
            <a:ext cx="8424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395288" y="3109913"/>
            <a:ext cx="8424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395288" y="4456113"/>
            <a:ext cx="8424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395288" y="5567363"/>
            <a:ext cx="8424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395288" y="6662738"/>
            <a:ext cx="842486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395288" y="1484313"/>
            <a:ext cx="0" cy="51784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3203575" y="1484313"/>
            <a:ext cx="0" cy="517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6011863" y="1484313"/>
            <a:ext cx="0" cy="517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8820150" y="1484313"/>
            <a:ext cx="0" cy="51784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9693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err="1" smtClean="0"/>
              <a:t>Apache</a:t>
            </a:r>
            <a:r>
              <a:rPr lang="ca-ES" dirty="0" smtClean="0"/>
              <a:t> </a:t>
            </a:r>
            <a:r>
              <a:rPr lang="ca-ES" dirty="0" err="1" smtClean="0"/>
              <a:t>Tiles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Tiles </a:t>
            </a:r>
            <a:r>
              <a:rPr lang="es-ES" dirty="0" err="1"/>
              <a:t>é</a:t>
            </a:r>
            <a:r>
              <a:rPr lang="es-ES" dirty="0" err="1" smtClean="0"/>
              <a:t>s</a:t>
            </a:r>
            <a:r>
              <a:rPr lang="es-ES" dirty="0" smtClean="0"/>
              <a:t> </a:t>
            </a:r>
            <a:r>
              <a:rPr lang="es-ES" dirty="0"/>
              <a:t>un </a:t>
            </a:r>
            <a:r>
              <a:rPr lang="es-ES" dirty="0" err="1" smtClean="0"/>
              <a:t>component</a:t>
            </a:r>
            <a:r>
              <a:rPr lang="es-ES" dirty="0" smtClean="0"/>
              <a:t> </a:t>
            </a:r>
            <a:r>
              <a:rPr lang="es-ES" dirty="0"/>
              <a:t>que </a:t>
            </a:r>
            <a:r>
              <a:rPr lang="es-ES" dirty="0" err="1" smtClean="0"/>
              <a:t>millora</a:t>
            </a:r>
            <a:r>
              <a:rPr lang="es-ES" dirty="0" smtClean="0"/>
              <a:t> </a:t>
            </a:r>
            <a:r>
              <a:rPr lang="es-ES" dirty="0"/>
              <a:t>i</a:t>
            </a:r>
            <a:r>
              <a:rPr lang="es-ES" dirty="0" smtClean="0"/>
              <a:t> </a:t>
            </a:r>
            <a:r>
              <a:rPr lang="es-ES" dirty="0"/>
              <a:t>facilita la </a:t>
            </a:r>
            <a:r>
              <a:rPr lang="es-ES" dirty="0" err="1" smtClean="0"/>
              <a:t>creació</a:t>
            </a:r>
            <a:r>
              <a:rPr lang="es-ES" dirty="0" smtClean="0"/>
              <a:t> </a:t>
            </a:r>
            <a:r>
              <a:rPr lang="es-ES" dirty="0"/>
              <a:t>i</a:t>
            </a:r>
            <a:r>
              <a:rPr lang="es-ES" dirty="0" smtClean="0"/>
              <a:t> </a:t>
            </a:r>
            <a:r>
              <a:rPr lang="es-ES" dirty="0"/>
              <a:t>el </a:t>
            </a:r>
            <a:r>
              <a:rPr lang="es-ES" dirty="0" err="1" smtClean="0"/>
              <a:t>manteniment</a:t>
            </a:r>
            <a:r>
              <a:rPr lang="es-ES" dirty="0" smtClean="0"/>
              <a:t> </a:t>
            </a:r>
            <a:r>
              <a:rPr lang="es-ES" dirty="0"/>
              <a:t>del </a:t>
            </a:r>
            <a:r>
              <a:rPr lang="es-ES" dirty="0" err="1" smtClean="0"/>
              <a:t>disseny</a:t>
            </a:r>
            <a:r>
              <a:rPr lang="es-ES" dirty="0" smtClean="0"/>
              <a:t> </a:t>
            </a:r>
            <a:r>
              <a:rPr lang="es-ES" dirty="0"/>
              <a:t>(</a:t>
            </a:r>
            <a:r>
              <a:rPr lang="es-ES" dirty="0" err="1"/>
              <a:t>layout</a:t>
            </a:r>
            <a:r>
              <a:rPr lang="es-ES" dirty="0"/>
              <a:t>) </a:t>
            </a:r>
            <a:r>
              <a:rPr lang="es-ES" dirty="0" err="1" smtClean="0"/>
              <a:t>d’una</a:t>
            </a:r>
            <a:r>
              <a:rPr lang="es-ES" dirty="0" smtClean="0"/>
              <a:t> </a:t>
            </a:r>
            <a:r>
              <a:rPr lang="es-ES" dirty="0" err="1" smtClean="0"/>
              <a:t>aplicació</a:t>
            </a:r>
            <a:r>
              <a:rPr lang="es-ES" dirty="0" smtClean="0"/>
              <a:t> </a:t>
            </a:r>
            <a:r>
              <a:rPr lang="es-ES" dirty="0"/>
              <a:t>web</a:t>
            </a:r>
            <a:r>
              <a:rPr lang="es-ES" dirty="0" smtClean="0"/>
              <a:t>. </a:t>
            </a:r>
          </a:p>
          <a:p>
            <a:r>
              <a:rPr lang="es-ES" dirty="0" err="1" smtClean="0"/>
              <a:t>Mitjançant</a:t>
            </a:r>
            <a:r>
              <a:rPr lang="es-ES" dirty="0" smtClean="0"/>
              <a:t> </a:t>
            </a:r>
            <a:r>
              <a:rPr lang="es-ES" dirty="0"/>
              <a:t>la </a:t>
            </a:r>
            <a:r>
              <a:rPr lang="es-ES" dirty="0" err="1" smtClean="0"/>
              <a:t>configuració</a:t>
            </a:r>
            <a:r>
              <a:rPr lang="es-ES" dirty="0" smtClean="0"/>
              <a:t> </a:t>
            </a:r>
            <a:r>
              <a:rPr lang="es-ES" dirty="0" err="1" smtClean="0"/>
              <a:t>d’un</a:t>
            </a:r>
            <a:r>
              <a:rPr lang="es-ES" dirty="0" smtClean="0"/>
              <a:t> </a:t>
            </a:r>
            <a:r>
              <a:rPr lang="es-ES" dirty="0" err="1" smtClean="0"/>
              <a:t>fitxer</a:t>
            </a:r>
            <a:r>
              <a:rPr lang="es-ES" dirty="0" smtClean="0"/>
              <a:t> </a:t>
            </a:r>
            <a:r>
              <a:rPr lang="es-ES" dirty="0" err="1"/>
              <a:t>xml</a:t>
            </a:r>
            <a:r>
              <a:rPr lang="es-ES" dirty="0"/>
              <a:t> </a:t>
            </a:r>
            <a:r>
              <a:rPr lang="es-ES" dirty="0" smtClean="0"/>
              <a:t>i </a:t>
            </a:r>
            <a:r>
              <a:rPr lang="es-ES" dirty="0"/>
              <a:t>la </a:t>
            </a:r>
            <a:r>
              <a:rPr lang="es-ES" dirty="0" smtClean="0"/>
              <a:t>unió </a:t>
            </a:r>
            <a:r>
              <a:rPr lang="es-ES" dirty="0"/>
              <a:t>de </a:t>
            </a:r>
            <a:r>
              <a:rPr lang="es-ES" dirty="0" err="1" smtClean="0"/>
              <a:t>varies</a:t>
            </a:r>
            <a:r>
              <a:rPr lang="es-ES" dirty="0" smtClean="0"/>
              <a:t> </a:t>
            </a:r>
            <a:r>
              <a:rPr lang="es-ES" dirty="0" err="1" smtClean="0"/>
              <a:t>pàgines</a:t>
            </a:r>
            <a:r>
              <a:rPr lang="es-ES" dirty="0" smtClean="0"/>
              <a:t> </a:t>
            </a:r>
            <a:r>
              <a:rPr lang="es-ES" dirty="0" err="1" smtClean="0"/>
              <a:t>aconsegueix</a:t>
            </a:r>
            <a:r>
              <a:rPr lang="es-ES" dirty="0" smtClean="0"/>
              <a:t> </a:t>
            </a:r>
            <a:r>
              <a:rPr lang="es-ES" dirty="0"/>
              <a:t>crear un </a:t>
            </a:r>
            <a:r>
              <a:rPr lang="es-ES" dirty="0" err="1"/>
              <a:t>layout</a:t>
            </a:r>
            <a:r>
              <a:rPr lang="es-ES" dirty="0"/>
              <a:t>. </a:t>
            </a:r>
            <a:endParaRPr lang="es-ES" dirty="0" smtClean="0"/>
          </a:p>
          <a:p>
            <a:r>
              <a:rPr lang="es-ES" dirty="0" err="1" smtClean="0"/>
              <a:t>Pot</a:t>
            </a:r>
            <a:r>
              <a:rPr lang="es-ES" dirty="0" smtClean="0"/>
              <a:t> </a:t>
            </a:r>
            <a:r>
              <a:rPr lang="es-ES" dirty="0" err="1" smtClean="0"/>
              <a:t>utilitzar</a:t>
            </a:r>
            <a:r>
              <a:rPr lang="es-ES" dirty="0" smtClean="0"/>
              <a:t> </a:t>
            </a:r>
            <a:r>
              <a:rPr lang="es-ES" dirty="0" err="1" smtClean="0"/>
              <a:t>pàginas</a:t>
            </a:r>
            <a:r>
              <a:rPr lang="es-ES" dirty="0" smtClean="0"/>
              <a:t> </a:t>
            </a:r>
            <a:r>
              <a:rPr lang="es-ES" dirty="0" err="1"/>
              <a:t>jsp</a:t>
            </a:r>
            <a:r>
              <a:rPr lang="es-ES" dirty="0"/>
              <a:t>, </a:t>
            </a:r>
            <a:r>
              <a:rPr lang="es-ES" dirty="0" err="1"/>
              <a:t>html</a:t>
            </a:r>
            <a:r>
              <a:rPr lang="es-ES" dirty="0"/>
              <a:t> o </a:t>
            </a:r>
            <a:r>
              <a:rPr lang="es-ES" dirty="0" err="1"/>
              <a:t>actions</a:t>
            </a:r>
            <a:r>
              <a:rPr lang="es-ES" dirty="0"/>
              <a:t> </a:t>
            </a:r>
            <a:r>
              <a:rPr lang="es-ES" dirty="0" smtClean="0"/>
              <a:t>per a </a:t>
            </a:r>
            <a:r>
              <a:rPr lang="es-ES" dirty="0"/>
              <a:t>construir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/>
              <a:t>layouts</a:t>
            </a:r>
            <a:r>
              <a:rPr lang="es-ES" dirty="0"/>
              <a:t>. </a:t>
            </a:r>
            <a:endParaRPr lang="es-ES" dirty="0" smtClean="0"/>
          </a:p>
          <a:p>
            <a:r>
              <a:rPr lang="es-ES" dirty="0" smtClean="0"/>
              <a:t>El </a:t>
            </a:r>
            <a:r>
              <a:rPr lang="es-ES" dirty="0" err="1" smtClean="0"/>
              <a:t>punt</a:t>
            </a:r>
            <a:r>
              <a:rPr lang="es-ES" dirty="0" smtClean="0"/>
              <a:t> </a:t>
            </a:r>
            <a:r>
              <a:rPr lang="es-ES" dirty="0" err="1" smtClean="0"/>
              <a:t>fort</a:t>
            </a:r>
            <a:r>
              <a:rPr lang="es-ES" dirty="0" smtClean="0"/>
              <a:t> </a:t>
            </a:r>
            <a:r>
              <a:rPr lang="es-ES" dirty="0"/>
              <a:t>de </a:t>
            </a:r>
            <a:r>
              <a:rPr lang="es-ES" dirty="0" smtClean="0"/>
              <a:t>Tiles </a:t>
            </a:r>
            <a:r>
              <a:rPr lang="es-ES" dirty="0" err="1" smtClean="0"/>
              <a:t>és</a:t>
            </a:r>
            <a:r>
              <a:rPr lang="es-ES" dirty="0" smtClean="0"/>
              <a:t> la </a:t>
            </a:r>
            <a:r>
              <a:rPr lang="es-ES" dirty="0" err="1" smtClean="0"/>
              <a:t>seva</a:t>
            </a:r>
            <a:r>
              <a:rPr lang="es-ES" dirty="0" smtClean="0"/>
              <a:t> </a:t>
            </a:r>
            <a:r>
              <a:rPr lang="es-ES" dirty="0"/>
              <a:t>alta </a:t>
            </a:r>
            <a:r>
              <a:rPr lang="es-ES" dirty="0" err="1" smtClean="0"/>
              <a:t>reusabilitat</a:t>
            </a:r>
            <a:r>
              <a:rPr lang="es-ES" dirty="0" smtClean="0"/>
              <a:t>, </a:t>
            </a:r>
            <a:r>
              <a:rPr lang="es-ES" dirty="0" err="1"/>
              <a:t>j</a:t>
            </a:r>
            <a:r>
              <a:rPr lang="es-ES" dirty="0" err="1" smtClean="0"/>
              <a:t>a</a:t>
            </a:r>
            <a:r>
              <a:rPr lang="es-ES" dirty="0" smtClean="0"/>
              <a:t> </a:t>
            </a:r>
            <a:r>
              <a:rPr lang="es-ES" dirty="0"/>
              <a:t>que la idea en que se basa </a:t>
            </a:r>
            <a:r>
              <a:rPr lang="es-ES" dirty="0" smtClean="0"/>
              <a:t>Tiles </a:t>
            </a:r>
            <a:r>
              <a:rPr lang="es-ES" dirty="0" err="1" smtClean="0"/>
              <a:t>consistenteix</a:t>
            </a:r>
            <a:r>
              <a:rPr lang="es-ES" dirty="0" smtClean="0"/>
              <a:t> </a:t>
            </a:r>
            <a:r>
              <a:rPr lang="es-ES" dirty="0"/>
              <a:t>en separar en el </a:t>
            </a:r>
            <a:r>
              <a:rPr lang="es-ES" dirty="0" err="1" smtClean="0"/>
              <a:t>major</a:t>
            </a:r>
            <a:r>
              <a:rPr lang="es-ES" dirty="0" smtClean="0"/>
              <a:t> nombre </a:t>
            </a:r>
            <a:r>
              <a:rPr lang="es-ES" dirty="0"/>
              <a:t>de </a:t>
            </a:r>
            <a:r>
              <a:rPr lang="es-ES" dirty="0" err="1" smtClean="0"/>
              <a:t>parts</a:t>
            </a:r>
            <a:r>
              <a:rPr lang="es-ES" dirty="0" smtClean="0"/>
              <a:t> </a:t>
            </a:r>
            <a:r>
              <a:rPr lang="es-ES" dirty="0" err="1" smtClean="0"/>
              <a:t>possible</a:t>
            </a:r>
            <a:r>
              <a:rPr lang="es-ES" dirty="0" smtClean="0"/>
              <a:t> </a:t>
            </a:r>
            <a:r>
              <a:rPr lang="es-ES" dirty="0"/>
              <a:t>el </a:t>
            </a:r>
            <a:r>
              <a:rPr lang="es-ES" dirty="0" err="1" smtClean="0"/>
              <a:t>contingut</a:t>
            </a:r>
            <a:r>
              <a:rPr lang="es-ES" dirty="0" smtClean="0"/>
              <a:t> </a:t>
            </a:r>
            <a:r>
              <a:rPr lang="es-ES" dirty="0"/>
              <a:t>que </a:t>
            </a:r>
            <a:r>
              <a:rPr lang="es-ES" dirty="0" smtClean="0"/>
              <a:t>es </a:t>
            </a:r>
            <a:r>
              <a:rPr lang="es-ES" dirty="0" err="1" smtClean="0"/>
              <a:t>mostra</a:t>
            </a:r>
            <a:r>
              <a:rPr lang="es-ES" dirty="0" smtClean="0"/>
              <a:t> </a:t>
            </a:r>
            <a:r>
              <a:rPr lang="es-ES" dirty="0"/>
              <a:t>en una </a:t>
            </a:r>
            <a:r>
              <a:rPr lang="es-ES" dirty="0" err="1" smtClean="0"/>
              <a:t>pàgina</a:t>
            </a:r>
            <a:r>
              <a:rPr lang="es-ES" dirty="0"/>
              <a:t>, </a:t>
            </a:r>
            <a:r>
              <a:rPr lang="es-ES" dirty="0" err="1" smtClean="0"/>
              <a:t>permetent</a:t>
            </a:r>
            <a:r>
              <a:rPr lang="es-ES" dirty="0" smtClean="0"/>
              <a:t> </a:t>
            </a:r>
            <a:r>
              <a:rPr lang="es-ES" dirty="0"/>
              <a:t>una alta </a:t>
            </a:r>
            <a:r>
              <a:rPr lang="es-ES" dirty="0" err="1" smtClean="0"/>
              <a:t>reutilizació</a:t>
            </a:r>
            <a:r>
              <a:rPr lang="es-ES" dirty="0" smtClean="0"/>
              <a:t> </a:t>
            </a:r>
            <a:r>
              <a:rPr lang="es-ES" dirty="0"/>
              <a:t>del </a:t>
            </a:r>
            <a:r>
              <a:rPr lang="es-ES" dirty="0" err="1" smtClean="0"/>
              <a:t>codi</a:t>
            </a:r>
            <a:r>
              <a:rPr lang="es-ES" dirty="0" smtClean="0"/>
              <a:t>. </a:t>
            </a:r>
          </a:p>
          <a:p>
            <a:r>
              <a:rPr lang="es-ES" dirty="0"/>
              <a:t>U</a:t>
            </a:r>
            <a:r>
              <a:rPr lang="es-ES" dirty="0" smtClean="0"/>
              <a:t>na </a:t>
            </a:r>
            <a:r>
              <a:rPr lang="es-ES" dirty="0"/>
              <a:t>página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/>
              <a:t>Tiles, </a:t>
            </a:r>
            <a:r>
              <a:rPr lang="es-ES" dirty="0" err="1" smtClean="0"/>
              <a:t>és</a:t>
            </a:r>
            <a:r>
              <a:rPr lang="es-ES" dirty="0" smtClean="0"/>
              <a:t> </a:t>
            </a:r>
            <a:r>
              <a:rPr lang="es-ES" dirty="0" err="1" smtClean="0"/>
              <a:t>com</a:t>
            </a:r>
            <a:r>
              <a:rPr lang="es-ES" dirty="0" smtClean="0"/>
              <a:t> </a:t>
            </a:r>
            <a:r>
              <a:rPr lang="es-ES" dirty="0"/>
              <a:t>si </a:t>
            </a:r>
            <a:r>
              <a:rPr lang="es-ES" dirty="0" err="1" smtClean="0"/>
              <a:t>fos</a:t>
            </a:r>
            <a:r>
              <a:rPr lang="es-ES" dirty="0" smtClean="0"/>
              <a:t> </a:t>
            </a:r>
            <a:r>
              <a:rPr lang="es-ES" dirty="0"/>
              <a:t>un </a:t>
            </a:r>
            <a:r>
              <a:rPr lang="es-ES" dirty="0" err="1" smtClean="0"/>
              <a:t>mosaic</a:t>
            </a:r>
            <a:r>
              <a:rPr lang="es-ES" dirty="0" smtClean="0"/>
              <a:t> </a:t>
            </a:r>
            <a:r>
              <a:rPr lang="es-ES" dirty="0"/>
              <a:t>i</a:t>
            </a:r>
            <a:r>
              <a:rPr lang="es-ES" dirty="0" smtClean="0"/>
              <a:t> </a:t>
            </a:r>
            <a:r>
              <a:rPr lang="es-ES" dirty="0"/>
              <a:t>cada </a:t>
            </a:r>
            <a:r>
              <a:rPr lang="es-ES" dirty="0" smtClean="0"/>
              <a:t>un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fragments</a:t>
            </a:r>
            <a:r>
              <a:rPr lang="es-ES" dirty="0" smtClean="0"/>
              <a:t> </a:t>
            </a:r>
            <a:r>
              <a:rPr lang="es-ES" dirty="0"/>
              <a:t>que </a:t>
            </a:r>
            <a:r>
              <a:rPr lang="es-ES" dirty="0" err="1" smtClean="0"/>
              <a:t>composen</a:t>
            </a:r>
            <a:r>
              <a:rPr lang="es-ES" dirty="0" smtClean="0"/>
              <a:t> </a:t>
            </a:r>
            <a:r>
              <a:rPr lang="es-ES" dirty="0"/>
              <a:t>el </a:t>
            </a:r>
            <a:r>
              <a:rPr lang="es-ES" dirty="0" smtClean="0"/>
              <a:t>mosaico</a:t>
            </a:r>
            <a:r>
              <a:rPr lang="es-ES" dirty="0"/>
              <a:t>, un </a:t>
            </a:r>
            <a:r>
              <a:rPr lang="es-ES" dirty="0" err="1" smtClean="0"/>
              <a:t>component</a:t>
            </a:r>
            <a:r>
              <a:rPr lang="es-ES" dirty="0" smtClean="0"/>
              <a:t> </a:t>
            </a:r>
            <a:r>
              <a:rPr lang="es-ES" dirty="0" err="1" smtClean="0"/>
              <a:t>fet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/>
              <a:t>Tiles</a:t>
            </a:r>
            <a:r>
              <a:rPr lang="es-ES" dirty="0" smtClean="0"/>
              <a:t>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979693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err="1" smtClean="0"/>
              <a:t>jQuery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882808"/>
            <a:ext cx="8568952" cy="4786552"/>
          </a:xfrm>
        </p:spPr>
        <p:txBody>
          <a:bodyPr>
            <a:normAutofit fontScale="55000" lnSpcReduction="20000"/>
          </a:bodyPr>
          <a:lstStyle/>
          <a:p>
            <a:r>
              <a:rPr lang="es-ES" dirty="0"/>
              <a:t>La </a:t>
            </a:r>
            <a:r>
              <a:rPr lang="es-ES" dirty="0" err="1"/>
              <a:t>corba</a:t>
            </a:r>
            <a:r>
              <a:rPr lang="es-ES" dirty="0"/>
              <a:t> </a:t>
            </a:r>
            <a:r>
              <a:rPr lang="es-ES" dirty="0" err="1"/>
              <a:t>d'aprenentatge</a:t>
            </a:r>
            <a:r>
              <a:rPr lang="es-ES" dirty="0"/>
              <a:t> </a:t>
            </a:r>
            <a:r>
              <a:rPr lang="es-ES" dirty="0" err="1"/>
              <a:t>és</a:t>
            </a:r>
            <a:r>
              <a:rPr lang="es-ES" dirty="0"/>
              <a:t> menor que al </a:t>
            </a:r>
            <a:r>
              <a:rPr lang="es-ES" dirty="0" err="1"/>
              <a:t>dels</a:t>
            </a:r>
            <a:r>
              <a:rPr lang="es-ES" dirty="0"/>
              <a:t> </a:t>
            </a:r>
            <a:r>
              <a:rPr lang="es-ES" dirty="0" err="1"/>
              <a:t>seus</a:t>
            </a:r>
            <a:r>
              <a:rPr lang="es-ES" dirty="0"/>
              <a:t> </a:t>
            </a:r>
            <a:r>
              <a:rPr lang="es-ES" dirty="0" err="1"/>
              <a:t>similars</a:t>
            </a:r>
            <a:r>
              <a:rPr lang="es-ES" dirty="0" smtClean="0"/>
              <a:t>.</a:t>
            </a:r>
          </a:p>
          <a:p>
            <a:pPr marL="64008" indent="0">
              <a:buNone/>
            </a:pPr>
            <a:endParaRPr lang="es-ES" dirty="0" smtClean="0"/>
          </a:p>
          <a:p>
            <a:r>
              <a:rPr lang="es-ES" dirty="0" err="1" smtClean="0"/>
              <a:t>És</a:t>
            </a:r>
            <a:r>
              <a:rPr lang="es-ES" dirty="0"/>
              <a:t> </a:t>
            </a:r>
            <a:r>
              <a:rPr lang="es-ES" dirty="0" err="1"/>
              <a:t>lleuger</a:t>
            </a:r>
            <a:r>
              <a:rPr lang="es-ES" dirty="0"/>
              <a:t> en </a:t>
            </a:r>
            <a:r>
              <a:rPr lang="es-ES" dirty="0" err="1"/>
              <a:t>comparació</a:t>
            </a:r>
            <a:r>
              <a:rPr lang="es-ES" dirty="0"/>
              <a:t> </a:t>
            </a:r>
            <a:r>
              <a:rPr lang="es-ES" dirty="0" err="1"/>
              <a:t>amb</a:t>
            </a:r>
            <a:r>
              <a:rPr lang="es-ES" dirty="0"/>
              <a:t> </a:t>
            </a:r>
            <a:r>
              <a:rPr lang="es-ES" dirty="0" err="1"/>
              <a:t>altres</a:t>
            </a:r>
            <a:r>
              <a:rPr lang="es-ES" dirty="0"/>
              <a:t> </a:t>
            </a:r>
            <a:r>
              <a:rPr lang="es-ES" dirty="0" err="1"/>
              <a:t>marcs</a:t>
            </a:r>
            <a:r>
              <a:rPr lang="es-ES" dirty="0"/>
              <a:t> de </a:t>
            </a:r>
            <a:r>
              <a:rPr lang="es-ES" dirty="0" err="1"/>
              <a:t>javascript</a:t>
            </a:r>
            <a:r>
              <a:rPr lang="es-ES" dirty="0"/>
              <a:t>.</a:t>
            </a:r>
            <a:br>
              <a:rPr lang="es-ES" dirty="0"/>
            </a:br>
            <a:endParaRPr lang="es-ES" dirty="0" smtClean="0"/>
          </a:p>
          <a:p>
            <a:r>
              <a:rPr lang="es-ES" dirty="0" smtClean="0"/>
              <a:t>Té </a:t>
            </a:r>
            <a:r>
              <a:rPr lang="es-ES" dirty="0"/>
              <a:t>una </a:t>
            </a:r>
            <a:r>
              <a:rPr lang="es-ES" dirty="0" err="1"/>
              <a:t>àmplia</a:t>
            </a:r>
            <a:r>
              <a:rPr lang="es-ES" dirty="0"/>
              <a:t> gamma de </a:t>
            </a:r>
            <a:r>
              <a:rPr lang="es-ES" dirty="0" err="1"/>
              <a:t>connectors</a:t>
            </a:r>
            <a:r>
              <a:rPr lang="es-ES" dirty="0"/>
              <a:t> disponibles per a les </a:t>
            </a:r>
            <a:r>
              <a:rPr lang="es-ES" dirty="0" err="1"/>
              <a:t>diverses</a:t>
            </a:r>
            <a:r>
              <a:rPr lang="es-ES" dirty="0"/>
              <a:t> </a:t>
            </a:r>
            <a:r>
              <a:rPr lang="es-ES" dirty="0" err="1" smtClean="0"/>
              <a:t>necessitats</a:t>
            </a:r>
            <a:r>
              <a:rPr lang="es-ES" dirty="0" smtClean="0"/>
              <a:t> </a:t>
            </a:r>
            <a:r>
              <a:rPr lang="es-ES" dirty="0" err="1" smtClean="0"/>
              <a:t>específiques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err="1" smtClean="0"/>
              <a:t>Estalvia</a:t>
            </a:r>
            <a:r>
              <a:rPr lang="es-ES" dirty="0"/>
              <a:t> </a:t>
            </a:r>
            <a:r>
              <a:rPr lang="es-ES" dirty="0" err="1"/>
              <a:t>moltes</a:t>
            </a:r>
            <a:r>
              <a:rPr lang="es-ES" dirty="0"/>
              <a:t> </a:t>
            </a:r>
            <a:r>
              <a:rPr lang="es-ES" dirty="0" err="1"/>
              <a:t>línies</a:t>
            </a:r>
            <a:r>
              <a:rPr lang="es-ES" dirty="0"/>
              <a:t> de </a:t>
            </a:r>
            <a:r>
              <a:rPr lang="es-ES" dirty="0" err="1"/>
              <a:t>codi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Fa</a:t>
            </a:r>
            <a:r>
              <a:rPr lang="es-ES" dirty="0"/>
              <a:t> </a:t>
            </a:r>
            <a:r>
              <a:rPr lang="es-ES" dirty="0" err="1"/>
              <a:t>transparent</a:t>
            </a:r>
            <a:r>
              <a:rPr lang="es-ES" dirty="0"/>
              <a:t> el </a:t>
            </a:r>
            <a:r>
              <a:rPr lang="es-ES" dirty="0" err="1"/>
              <a:t>suport</a:t>
            </a:r>
            <a:r>
              <a:rPr lang="es-ES" dirty="0"/>
              <a:t> de la </a:t>
            </a:r>
            <a:r>
              <a:rPr lang="es-ES" dirty="0" err="1"/>
              <a:t>nostra</a:t>
            </a:r>
            <a:r>
              <a:rPr lang="es-ES" dirty="0"/>
              <a:t> </a:t>
            </a:r>
            <a:r>
              <a:rPr lang="es-ES" dirty="0" err="1"/>
              <a:t>aplicació</a:t>
            </a:r>
            <a:r>
              <a:rPr lang="es-ES" dirty="0"/>
              <a:t> per </a:t>
            </a:r>
            <a:r>
              <a:rPr lang="es-ES" dirty="0" err="1"/>
              <a:t>als</a:t>
            </a:r>
            <a:r>
              <a:rPr lang="es-ES" dirty="0"/>
              <a:t> </a:t>
            </a:r>
            <a:r>
              <a:rPr lang="es-ES" dirty="0" err="1"/>
              <a:t>navegadors</a:t>
            </a:r>
            <a:r>
              <a:rPr lang="es-ES" dirty="0"/>
              <a:t> </a:t>
            </a:r>
            <a:r>
              <a:rPr lang="es-ES" dirty="0" err="1"/>
              <a:t>principals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err="1" smtClean="0"/>
              <a:t>Proveeix</a:t>
            </a:r>
            <a:r>
              <a:rPr lang="es-ES" dirty="0"/>
              <a:t> </a:t>
            </a:r>
            <a:r>
              <a:rPr lang="es-ES" dirty="0" err="1"/>
              <a:t>d'un</a:t>
            </a:r>
            <a:r>
              <a:rPr lang="es-ES" dirty="0"/>
              <a:t> </a:t>
            </a:r>
            <a:r>
              <a:rPr lang="es-ES" dirty="0" err="1"/>
              <a:t>mecanisme</a:t>
            </a:r>
            <a:r>
              <a:rPr lang="es-ES" dirty="0"/>
              <a:t> per a la </a:t>
            </a:r>
            <a:r>
              <a:rPr lang="es-ES" dirty="0" smtClean="0"/>
              <a:t>captura</a:t>
            </a:r>
            <a:r>
              <a:rPr lang="es-ES" dirty="0"/>
              <a:t> </a:t>
            </a:r>
            <a:r>
              <a:rPr lang="es-ES" dirty="0" err="1" smtClean="0"/>
              <a:t>d'esdeveniments</a:t>
            </a:r>
            <a:r>
              <a:rPr lang="es-ES" dirty="0" smtClean="0"/>
              <a:t>.</a:t>
            </a:r>
            <a:endParaRPr lang="es-ES" dirty="0"/>
          </a:p>
          <a:p>
            <a:endParaRPr lang="es-ES" dirty="0" smtClean="0"/>
          </a:p>
          <a:p>
            <a:r>
              <a:rPr lang="es-ES" dirty="0" err="1" smtClean="0"/>
              <a:t>Proveeix</a:t>
            </a:r>
            <a:r>
              <a:rPr lang="es-ES" dirty="0"/>
              <a:t> un </a:t>
            </a:r>
            <a:r>
              <a:rPr lang="es-ES" dirty="0" err="1"/>
              <a:t>conjunt</a:t>
            </a:r>
            <a:r>
              <a:rPr lang="es-ES" dirty="0"/>
              <a:t> de </a:t>
            </a:r>
            <a:r>
              <a:rPr lang="es-ES" dirty="0" err="1"/>
              <a:t>funcions</a:t>
            </a:r>
            <a:r>
              <a:rPr lang="es-ES" dirty="0"/>
              <a:t> per animar el </a:t>
            </a:r>
            <a:r>
              <a:rPr lang="es-ES" dirty="0" err="1" smtClean="0"/>
              <a:t>contingut</a:t>
            </a:r>
            <a:r>
              <a:rPr lang="es-ES" dirty="0"/>
              <a:t> </a:t>
            </a:r>
            <a:r>
              <a:rPr lang="es-ES" dirty="0" smtClean="0"/>
              <a:t>de la </a:t>
            </a:r>
            <a:r>
              <a:rPr lang="es-ES" dirty="0" err="1"/>
              <a:t>pàgina</a:t>
            </a:r>
            <a:r>
              <a:rPr lang="es-ES" dirty="0"/>
              <a:t> en forma </a:t>
            </a:r>
            <a:r>
              <a:rPr lang="es-ES" dirty="0" err="1" smtClean="0"/>
              <a:t>molt</a:t>
            </a:r>
            <a:r>
              <a:rPr lang="es-ES" dirty="0" smtClean="0"/>
              <a:t> </a:t>
            </a:r>
            <a:r>
              <a:rPr lang="es-ES" dirty="0" err="1" smtClean="0"/>
              <a:t>senzilla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Per </a:t>
            </a:r>
            <a:r>
              <a:rPr lang="es-ES" dirty="0" err="1"/>
              <a:t>defecte</a:t>
            </a:r>
            <a:r>
              <a:rPr lang="es-ES" dirty="0"/>
              <a:t> integra </a:t>
            </a:r>
            <a:r>
              <a:rPr lang="es-ES" dirty="0" err="1"/>
              <a:t>funcionalitats</a:t>
            </a:r>
            <a:r>
              <a:rPr lang="es-ES" dirty="0"/>
              <a:t> per </a:t>
            </a:r>
            <a:r>
              <a:rPr lang="es-ES" dirty="0" err="1"/>
              <a:t>treballar</a:t>
            </a:r>
            <a:r>
              <a:rPr lang="es-ES" dirty="0"/>
              <a:t> </a:t>
            </a:r>
            <a:r>
              <a:rPr lang="es-ES" dirty="0" err="1"/>
              <a:t>amb</a:t>
            </a:r>
            <a:r>
              <a:rPr lang="es-ES" dirty="0"/>
              <a:t> AJAX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Molts</a:t>
            </a:r>
            <a:r>
              <a:rPr lang="es-ES" dirty="0" smtClean="0"/>
              <a:t> </a:t>
            </a:r>
            <a:r>
              <a:rPr lang="es-ES" dirty="0" err="1" smtClean="0"/>
              <a:t>plugins</a:t>
            </a:r>
            <a:r>
              <a:rPr lang="es-ES" dirty="0" smtClean="0"/>
              <a:t> i bon </a:t>
            </a:r>
            <a:r>
              <a:rPr lang="es-ES" dirty="0" err="1" smtClean="0"/>
              <a:t>suport</a:t>
            </a:r>
            <a:r>
              <a:rPr lang="es-ES" dirty="0" smtClean="0"/>
              <a:t>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930080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Avantatges de la arquitectura utilitzada</a:t>
            </a:r>
            <a:endParaRPr lang="ca-ES" dirty="0"/>
          </a:p>
        </p:txBody>
      </p:sp>
      <p:sp>
        <p:nvSpPr>
          <p:cNvPr id="4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905000"/>
            <a:ext cx="8007350" cy="45481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1400" b="1" dirty="0"/>
              <a:t>MVC </a:t>
            </a:r>
            <a:r>
              <a:rPr lang="es-ES" sz="1400" dirty="0"/>
              <a:t>si </a:t>
            </a:r>
            <a:r>
              <a:rPr lang="es-ES" sz="1400" dirty="0" smtClean="0"/>
              <a:t>es </a:t>
            </a:r>
            <a:r>
              <a:rPr lang="es-ES" sz="1400" dirty="0" err="1" smtClean="0"/>
              <a:t>desitgen</a:t>
            </a:r>
            <a:r>
              <a:rPr lang="es-ES" sz="1400" dirty="0" smtClean="0"/>
              <a:t> </a:t>
            </a:r>
            <a:r>
              <a:rPr lang="es-ES" sz="1400" dirty="0" err="1" smtClean="0"/>
              <a:t>canviar</a:t>
            </a:r>
            <a:r>
              <a:rPr lang="es-ES" sz="1400" dirty="0" smtClean="0"/>
              <a:t> </a:t>
            </a:r>
            <a:r>
              <a:rPr lang="es-ES" sz="1400" dirty="0" err="1" smtClean="0"/>
              <a:t>elements</a:t>
            </a:r>
            <a:r>
              <a:rPr lang="es-ES" sz="1400" dirty="0" smtClean="0"/>
              <a:t> </a:t>
            </a:r>
            <a:r>
              <a:rPr lang="es-ES" sz="1400" dirty="0" err="1" smtClean="0"/>
              <a:t>d’una</a:t>
            </a:r>
            <a:r>
              <a:rPr lang="es-ES" sz="1400" dirty="0" smtClean="0"/>
              <a:t> </a:t>
            </a:r>
            <a:r>
              <a:rPr lang="es-ES" sz="1400" dirty="0"/>
              <a:t>capa tan </a:t>
            </a:r>
            <a:r>
              <a:rPr lang="es-ES" sz="1400" dirty="0" err="1" smtClean="0"/>
              <a:t>sols</a:t>
            </a:r>
            <a:r>
              <a:rPr lang="es-ES" sz="1400" dirty="0" smtClean="0"/>
              <a:t> serien </a:t>
            </a:r>
            <a:r>
              <a:rPr lang="es-ES" sz="1400" dirty="0" err="1" smtClean="0"/>
              <a:t>necessaris</a:t>
            </a:r>
            <a:r>
              <a:rPr lang="es-ES" sz="1400" dirty="0" smtClean="0"/>
              <a:t> </a:t>
            </a:r>
            <a:r>
              <a:rPr lang="es-ES" sz="1400" dirty="0" err="1" smtClean="0"/>
              <a:t>canvis</a:t>
            </a:r>
            <a:r>
              <a:rPr lang="es-ES" sz="1400" dirty="0" smtClean="0"/>
              <a:t> </a:t>
            </a:r>
            <a:r>
              <a:rPr lang="es-ES" sz="1400" dirty="0"/>
              <a:t>en </a:t>
            </a:r>
            <a:r>
              <a:rPr lang="es-ES" sz="1400" dirty="0" err="1" smtClean="0"/>
              <a:t>aquesta</a:t>
            </a:r>
            <a:r>
              <a:rPr lang="es-ES" sz="1400" dirty="0" smtClean="0"/>
              <a:t> </a:t>
            </a:r>
            <a:r>
              <a:rPr lang="es-ES" sz="1400" dirty="0"/>
              <a:t>capa </a:t>
            </a:r>
            <a:r>
              <a:rPr lang="es-ES" sz="1400" dirty="0" err="1" smtClean="0"/>
              <a:t>reduint</a:t>
            </a:r>
            <a:r>
              <a:rPr lang="es-ES" sz="1400" dirty="0" smtClean="0"/>
              <a:t> </a:t>
            </a:r>
            <a:r>
              <a:rPr lang="es-ES" sz="1400" dirty="0"/>
              <a:t>al </a:t>
            </a:r>
            <a:r>
              <a:rPr lang="es-ES" sz="1400" dirty="0" err="1" smtClean="0"/>
              <a:t>mínim</a:t>
            </a:r>
            <a:r>
              <a:rPr lang="es-ES" sz="1400" dirty="0" smtClean="0"/>
              <a:t> </a:t>
            </a:r>
            <a:r>
              <a:rPr lang="es-ES" sz="1400" dirty="0" err="1" smtClean="0"/>
              <a:t>possible</a:t>
            </a:r>
            <a:r>
              <a:rPr lang="es-ES" sz="1400" dirty="0" smtClean="0"/>
              <a:t> les </a:t>
            </a:r>
            <a:r>
              <a:rPr lang="es-ES" sz="1400" dirty="0" err="1" smtClean="0"/>
              <a:t>dependències</a:t>
            </a:r>
            <a:r>
              <a:rPr lang="es-ES" sz="1400" dirty="0" smtClean="0"/>
              <a:t> </a:t>
            </a:r>
            <a:r>
              <a:rPr lang="es-ES" sz="1400" dirty="0"/>
              <a:t>entre </a:t>
            </a:r>
            <a:r>
              <a:rPr lang="es-ES" sz="1400" dirty="0" smtClean="0"/>
              <a:t>capes</a:t>
            </a:r>
            <a:r>
              <a:rPr lang="es-ES" sz="1400" dirty="0"/>
              <a:t>.  </a:t>
            </a:r>
          </a:p>
          <a:p>
            <a:pPr>
              <a:lnSpc>
                <a:spcPct val="80000"/>
              </a:lnSpc>
            </a:pPr>
            <a:endParaRPr lang="es-ES" sz="1400" dirty="0"/>
          </a:p>
          <a:p>
            <a:pPr>
              <a:lnSpc>
                <a:spcPct val="80000"/>
              </a:lnSpc>
            </a:pPr>
            <a:r>
              <a:rPr lang="es-ES" sz="1400" b="1" dirty="0" err="1"/>
              <a:t>Hibernate</a:t>
            </a:r>
            <a:r>
              <a:rPr lang="es-ES" sz="1400" b="1" dirty="0"/>
              <a:t> </a:t>
            </a:r>
            <a:r>
              <a:rPr lang="es-ES" sz="1400" dirty="0" smtClean="0"/>
              <a:t>fa el </a:t>
            </a:r>
            <a:r>
              <a:rPr lang="es-ES" sz="1400" dirty="0" err="1" smtClean="0"/>
              <a:t>mapeig</a:t>
            </a:r>
            <a:r>
              <a:rPr lang="es-ES" sz="1400" dirty="0" smtClean="0"/>
              <a:t> </a:t>
            </a:r>
            <a:r>
              <a:rPr lang="es-ES" sz="1400" dirty="0" err="1" smtClean="0"/>
              <a:t>objecte</a:t>
            </a:r>
            <a:r>
              <a:rPr lang="es-ES" sz="1400" dirty="0" smtClean="0"/>
              <a:t>-relacional i </a:t>
            </a:r>
            <a:r>
              <a:rPr lang="es-ES" sz="1400" dirty="0"/>
              <a:t>la </a:t>
            </a:r>
            <a:r>
              <a:rPr lang="es-ES" sz="1400" dirty="0" err="1" smtClean="0"/>
              <a:t>connexió</a:t>
            </a:r>
            <a:r>
              <a:rPr lang="es-ES" sz="1400" dirty="0" smtClean="0"/>
              <a:t> </a:t>
            </a:r>
            <a:r>
              <a:rPr lang="es-ES" sz="1400" dirty="0" err="1" smtClean="0"/>
              <a:t>d’una</a:t>
            </a:r>
            <a:r>
              <a:rPr lang="es-ES" sz="1400" dirty="0" smtClean="0"/>
              <a:t> </a:t>
            </a:r>
            <a:r>
              <a:rPr lang="es-ES" sz="1400" dirty="0"/>
              <a:t>manera </a:t>
            </a:r>
            <a:r>
              <a:rPr lang="es-ES" sz="1400" dirty="0" err="1" smtClean="0"/>
              <a:t>transparent</a:t>
            </a:r>
            <a:r>
              <a:rPr lang="es-ES" sz="1400" dirty="0" smtClean="0"/>
              <a:t> </a:t>
            </a:r>
            <a:r>
              <a:rPr lang="es-ES" sz="1400" dirty="0" err="1" smtClean="0"/>
              <a:t>reduint</a:t>
            </a:r>
            <a:r>
              <a:rPr lang="es-ES" sz="1400" dirty="0" smtClean="0"/>
              <a:t>-se </a:t>
            </a:r>
            <a:r>
              <a:rPr lang="es-ES" sz="1400" dirty="0"/>
              <a:t>a </a:t>
            </a:r>
            <a:r>
              <a:rPr lang="es-ES" sz="1400" dirty="0" smtClean="0"/>
              <a:t>unes </a:t>
            </a:r>
            <a:r>
              <a:rPr lang="es-ES" sz="1400" dirty="0" err="1" smtClean="0"/>
              <a:t>poques</a:t>
            </a:r>
            <a:r>
              <a:rPr lang="es-ES" sz="1400" dirty="0" smtClean="0"/>
              <a:t> </a:t>
            </a:r>
            <a:r>
              <a:rPr lang="es-ES" sz="1400" dirty="0" err="1" smtClean="0"/>
              <a:t>línies</a:t>
            </a:r>
            <a:r>
              <a:rPr lang="es-ES" sz="1400" dirty="0" smtClean="0"/>
              <a:t> </a:t>
            </a:r>
            <a:r>
              <a:rPr lang="es-ES" sz="1400" dirty="0"/>
              <a:t>de </a:t>
            </a:r>
            <a:r>
              <a:rPr lang="es-ES" sz="1400" dirty="0" err="1" smtClean="0"/>
              <a:t>codi</a:t>
            </a:r>
            <a:r>
              <a:rPr lang="es-ES" sz="1400" dirty="0" smtClean="0"/>
              <a:t>. </a:t>
            </a:r>
            <a:endParaRPr lang="es-ES" sz="1400" dirty="0"/>
          </a:p>
          <a:p>
            <a:pPr>
              <a:lnSpc>
                <a:spcPct val="80000"/>
              </a:lnSpc>
            </a:pPr>
            <a:endParaRPr lang="es-ES" sz="1400" dirty="0"/>
          </a:p>
          <a:p>
            <a:pPr>
              <a:lnSpc>
                <a:spcPct val="80000"/>
              </a:lnSpc>
            </a:pPr>
            <a:r>
              <a:rPr lang="es-ES" sz="1400" dirty="0"/>
              <a:t>No </a:t>
            </a:r>
            <a:r>
              <a:rPr lang="es-ES" sz="1400" dirty="0" err="1" smtClean="0"/>
              <a:t>ens</a:t>
            </a:r>
            <a:r>
              <a:rPr lang="es-ES" sz="1400" dirty="0" smtClean="0"/>
              <a:t> </a:t>
            </a:r>
            <a:r>
              <a:rPr lang="es-ES" sz="1400" dirty="0" err="1" smtClean="0"/>
              <a:t>hem</a:t>
            </a:r>
            <a:r>
              <a:rPr lang="es-ES" sz="1400" dirty="0" smtClean="0"/>
              <a:t> de preocupar </a:t>
            </a:r>
            <a:r>
              <a:rPr lang="es-ES" sz="1400" dirty="0" err="1" smtClean="0"/>
              <a:t>d’obrir</a:t>
            </a:r>
            <a:r>
              <a:rPr lang="es-ES" sz="1400" dirty="0" smtClean="0"/>
              <a:t> i </a:t>
            </a:r>
            <a:r>
              <a:rPr lang="es-ES" sz="1400" dirty="0" err="1" smtClean="0"/>
              <a:t>tancar</a:t>
            </a:r>
            <a:r>
              <a:rPr lang="es-ES" sz="1400" dirty="0" smtClean="0"/>
              <a:t> </a:t>
            </a:r>
            <a:r>
              <a:rPr lang="es-ES" sz="1400" dirty="0" err="1" smtClean="0"/>
              <a:t>connexions</a:t>
            </a:r>
            <a:r>
              <a:rPr lang="es-ES" sz="1400" dirty="0" smtClean="0"/>
              <a:t> </a:t>
            </a:r>
            <a:r>
              <a:rPr lang="es-ES" sz="1400" dirty="0"/>
              <a:t>a Base de </a:t>
            </a:r>
            <a:r>
              <a:rPr lang="es-ES" sz="1400" dirty="0" err="1" smtClean="0"/>
              <a:t>dades</a:t>
            </a:r>
            <a:r>
              <a:rPr lang="es-ES" sz="1400" dirty="0" smtClean="0"/>
              <a:t>.</a:t>
            </a:r>
            <a:endParaRPr lang="es-ES" sz="1400" dirty="0"/>
          </a:p>
          <a:p>
            <a:pPr>
              <a:lnSpc>
                <a:spcPct val="80000"/>
              </a:lnSpc>
            </a:pPr>
            <a:endParaRPr lang="es-ES" sz="1400" dirty="0"/>
          </a:p>
          <a:p>
            <a:pPr>
              <a:lnSpc>
                <a:spcPct val="80000"/>
              </a:lnSpc>
            </a:pPr>
            <a:r>
              <a:rPr lang="es-ES" sz="1400" b="1" dirty="0"/>
              <a:t>Spring</a:t>
            </a:r>
            <a:r>
              <a:rPr lang="es-ES" sz="1400" dirty="0"/>
              <a:t> facilita la </a:t>
            </a:r>
            <a:r>
              <a:rPr lang="es-ES" sz="1400" dirty="0" err="1" smtClean="0"/>
              <a:t>integració</a:t>
            </a:r>
            <a:r>
              <a:rPr lang="es-ES" sz="1400" dirty="0" smtClean="0"/>
              <a:t> </a:t>
            </a:r>
            <a:r>
              <a:rPr lang="es-ES" sz="1400" dirty="0" err="1"/>
              <a:t>a</a:t>
            </a:r>
            <a:r>
              <a:rPr lang="es-ES" sz="1400" dirty="0" err="1" smtClean="0"/>
              <a:t>mb</a:t>
            </a:r>
            <a:r>
              <a:rPr lang="es-ES" sz="1400" dirty="0" smtClean="0"/>
              <a:t> </a:t>
            </a:r>
            <a:r>
              <a:rPr lang="es-ES" sz="1400" dirty="0" err="1" smtClean="0"/>
              <a:t>altres</a:t>
            </a:r>
            <a:r>
              <a:rPr lang="es-ES" sz="1400" dirty="0" smtClean="0"/>
              <a:t> </a:t>
            </a:r>
            <a:r>
              <a:rPr lang="es-ES" sz="1400" dirty="0" err="1"/>
              <a:t>frameworks</a:t>
            </a:r>
            <a:r>
              <a:rPr lang="es-ES" sz="1400" dirty="0"/>
              <a:t> </a:t>
            </a:r>
            <a:r>
              <a:rPr lang="es-ES" sz="1400" dirty="0" err="1" smtClean="0"/>
              <a:t>amb</a:t>
            </a:r>
            <a:r>
              <a:rPr lang="es-ES" sz="1400" dirty="0" smtClean="0"/>
              <a:t> </a:t>
            </a:r>
            <a:r>
              <a:rPr lang="es-ES" sz="1400" dirty="0"/>
              <a:t>el </a:t>
            </a:r>
            <a:r>
              <a:rPr lang="es-ES" sz="1400" dirty="0" smtClean="0"/>
              <a:t>fi </a:t>
            </a:r>
            <a:r>
              <a:rPr lang="es-ES" sz="1400" dirty="0" err="1" smtClean="0"/>
              <a:t>d’obtenir</a:t>
            </a:r>
            <a:r>
              <a:rPr lang="es-ES" sz="1400" dirty="0" smtClean="0"/>
              <a:t> </a:t>
            </a:r>
            <a:r>
              <a:rPr lang="es-ES" sz="1400" dirty="0" err="1" smtClean="0"/>
              <a:t>els</a:t>
            </a:r>
            <a:r>
              <a:rPr lang="es-ES" sz="1400" dirty="0" smtClean="0"/>
              <a:t> </a:t>
            </a:r>
            <a:r>
              <a:rPr lang="es-ES" sz="1400" dirty="0" err="1" smtClean="0"/>
              <a:t>beneficis</a:t>
            </a:r>
            <a:r>
              <a:rPr lang="es-ES" sz="1400" dirty="0" smtClean="0"/>
              <a:t> </a:t>
            </a:r>
            <a:r>
              <a:rPr lang="es-ES" sz="1400" dirty="0"/>
              <a:t>que el </a:t>
            </a:r>
            <a:r>
              <a:rPr lang="es-ES" sz="1400" dirty="0" err="1" smtClean="0"/>
              <a:t>desenvolupador</a:t>
            </a:r>
            <a:r>
              <a:rPr lang="es-ES" sz="1400" dirty="0" smtClean="0"/>
              <a:t> </a:t>
            </a:r>
            <a:r>
              <a:rPr lang="es-ES" sz="1400" dirty="0" err="1" smtClean="0"/>
              <a:t>desitja</a:t>
            </a:r>
            <a:r>
              <a:rPr lang="es-ES" sz="1400" dirty="0" smtClean="0"/>
              <a:t> de </a:t>
            </a:r>
            <a:r>
              <a:rPr lang="es-ES" sz="1400" dirty="0"/>
              <a:t>cada </a:t>
            </a:r>
            <a:r>
              <a:rPr lang="es-ES" sz="1400" dirty="0" smtClean="0"/>
              <a:t>un </a:t>
            </a:r>
            <a:r>
              <a:rPr lang="es-ES" sz="1400" dirty="0" err="1" smtClean="0"/>
              <a:t>d’ells</a:t>
            </a:r>
            <a:r>
              <a:rPr lang="es-ES" sz="1400" dirty="0"/>
              <a:t>. </a:t>
            </a:r>
          </a:p>
          <a:p>
            <a:pPr>
              <a:lnSpc>
                <a:spcPct val="80000"/>
              </a:lnSpc>
            </a:pPr>
            <a:endParaRPr lang="es-ES" sz="1400" dirty="0"/>
          </a:p>
          <a:p>
            <a:pPr>
              <a:lnSpc>
                <a:spcPct val="80000"/>
              </a:lnSpc>
            </a:pPr>
            <a:r>
              <a:rPr lang="es-ES" sz="1400" b="1" dirty="0"/>
              <a:t>Spring</a:t>
            </a:r>
            <a:r>
              <a:rPr lang="es-ES" sz="1400" dirty="0"/>
              <a:t> esta </a:t>
            </a:r>
            <a:r>
              <a:rPr lang="es-ES" sz="1400" dirty="0" err="1" smtClean="0"/>
              <a:t>dissenyat</a:t>
            </a:r>
            <a:r>
              <a:rPr lang="es-ES" sz="1400" dirty="0" smtClean="0"/>
              <a:t> </a:t>
            </a:r>
            <a:r>
              <a:rPr lang="es-ES" sz="1400" dirty="0" err="1" smtClean="0"/>
              <a:t>amb</a:t>
            </a:r>
            <a:r>
              <a:rPr lang="es-ES" sz="1400" dirty="0" smtClean="0"/>
              <a:t> interfaces </a:t>
            </a:r>
            <a:r>
              <a:rPr lang="es-ES" sz="1400" dirty="0" err="1" smtClean="0"/>
              <a:t>promoguent</a:t>
            </a:r>
            <a:r>
              <a:rPr lang="es-ES" sz="1400" dirty="0" smtClean="0"/>
              <a:t> </a:t>
            </a:r>
            <a:r>
              <a:rPr lang="es-ES" sz="1400" dirty="0" err="1" smtClean="0"/>
              <a:t>així</a:t>
            </a:r>
            <a:r>
              <a:rPr lang="es-ES" sz="1400" dirty="0" smtClean="0"/>
              <a:t> </a:t>
            </a:r>
            <a:r>
              <a:rPr lang="es-ES" sz="1400" dirty="0"/>
              <a:t>la </a:t>
            </a:r>
            <a:r>
              <a:rPr lang="es-ES" sz="1400" dirty="0" err="1" smtClean="0"/>
              <a:t>reutilització</a:t>
            </a:r>
            <a:r>
              <a:rPr lang="es-ES" sz="1400" dirty="0" smtClean="0"/>
              <a:t> </a:t>
            </a:r>
            <a:r>
              <a:rPr lang="es-ES" sz="1400" dirty="0"/>
              <a:t>de </a:t>
            </a:r>
            <a:r>
              <a:rPr lang="es-ES" sz="1400" dirty="0" err="1" smtClean="0"/>
              <a:t>codi</a:t>
            </a:r>
            <a:r>
              <a:rPr lang="es-ES" sz="1400" dirty="0" smtClean="0"/>
              <a:t> i </a:t>
            </a:r>
            <a:r>
              <a:rPr lang="es-ES" sz="1400" dirty="0"/>
              <a:t>un </a:t>
            </a:r>
            <a:r>
              <a:rPr lang="es-ES" sz="1400" dirty="0" err="1" smtClean="0"/>
              <a:t>estàndard</a:t>
            </a:r>
            <a:r>
              <a:rPr lang="es-ES" sz="1400" dirty="0" smtClean="0"/>
              <a:t> </a:t>
            </a:r>
            <a:r>
              <a:rPr lang="es-ES" sz="1400" dirty="0"/>
              <a:t>del paradigma </a:t>
            </a:r>
            <a:r>
              <a:rPr lang="es-ES" sz="1400" dirty="0" err="1" smtClean="0"/>
              <a:t>orientat</a:t>
            </a:r>
            <a:r>
              <a:rPr lang="es-ES" sz="1400" dirty="0" smtClean="0"/>
              <a:t> </a:t>
            </a:r>
            <a:r>
              <a:rPr lang="es-ES" sz="1400" dirty="0"/>
              <a:t>a </a:t>
            </a:r>
            <a:r>
              <a:rPr lang="es-ES" sz="1400" dirty="0" err="1" smtClean="0"/>
              <a:t>objectes</a:t>
            </a:r>
            <a:r>
              <a:rPr lang="es-ES" sz="1400" dirty="0"/>
              <a:t>.</a:t>
            </a:r>
          </a:p>
          <a:p>
            <a:pPr>
              <a:lnSpc>
                <a:spcPct val="80000"/>
              </a:lnSpc>
            </a:pPr>
            <a:endParaRPr lang="es-ES" sz="1400" dirty="0"/>
          </a:p>
          <a:p>
            <a:pPr>
              <a:lnSpc>
                <a:spcPct val="80000"/>
              </a:lnSpc>
            </a:pPr>
            <a:r>
              <a:rPr lang="es-ES" sz="1400" b="1" dirty="0"/>
              <a:t>Spring</a:t>
            </a:r>
            <a:r>
              <a:rPr lang="es-ES" sz="1400" dirty="0"/>
              <a:t> </a:t>
            </a:r>
            <a:r>
              <a:rPr lang="es-ES" sz="1400" dirty="0" err="1" smtClean="0"/>
              <a:t>ofereix</a:t>
            </a:r>
            <a:r>
              <a:rPr lang="es-ES" sz="1400" dirty="0" smtClean="0"/>
              <a:t> </a:t>
            </a:r>
            <a:r>
              <a:rPr lang="es-ES" sz="1400" dirty="0" err="1" smtClean="0"/>
              <a:t>simplificació</a:t>
            </a:r>
            <a:r>
              <a:rPr lang="es-ES" sz="1400" dirty="0" smtClean="0"/>
              <a:t> </a:t>
            </a:r>
            <a:r>
              <a:rPr lang="es-ES" sz="1400" dirty="0"/>
              <a:t>del </a:t>
            </a:r>
            <a:r>
              <a:rPr lang="es-ES" sz="1400" dirty="0" err="1" smtClean="0"/>
              <a:t>desenvolupament</a:t>
            </a:r>
            <a:r>
              <a:rPr lang="es-ES" sz="1400" dirty="0" smtClean="0"/>
              <a:t>, </a:t>
            </a:r>
            <a:r>
              <a:rPr lang="es-ES" sz="1400" dirty="0" err="1" smtClean="0"/>
              <a:t>consistència</a:t>
            </a:r>
            <a:r>
              <a:rPr lang="es-ES" sz="1400" dirty="0" smtClean="0"/>
              <a:t> i </a:t>
            </a:r>
            <a:r>
              <a:rPr lang="es-ES" sz="1400" dirty="0" err="1" smtClean="0"/>
              <a:t>estructuració</a:t>
            </a:r>
            <a:r>
              <a:rPr lang="es-ES" sz="1400" dirty="0" smtClean="0"/>
              <a:t>. </a:t>
            </a:r>
            <a:endParaRPr lang="es-ES" sz="1400" dirty="0"/>
          </a:p>
          <a:p>
            <a:pPr>
              <a:lnSpc>
                <a:spcPct val="80000"/>
              </a:lnSpc>
            </a:pPr>
            <a:endParaRPr lang="es-ES" sz="1400" dirty="0"/>
          </a:p>
          <a:p>
            <a:pPr>
              <a:lnSpc>
                <a:spcPct val="80000"/>
              </a:lnSpc>
            </a:pPr>
            <a:r>
              <a:rPr lang="es-ES" sz="1400" b="1" dirty="0"/>
              <a:t>Spring</a:t>
            </a:r>
            <a:r>
              <a:rPr lang="es-ES" sz="1400" dirty="0"/>
              <a:t> </a:t>
            </a:r>
            <a:r>
              <a:rPr lang="es-ES" sz="1400" b="1" dirty="0"/>
              <a:t>Security</a:t>
            </a:r>
            <a:r>
              <a:rPr lang="es-ES" sz="1400" dirty="0"/>
              <a:t> </a:t>
            </a:r>
            <a:r>
              <a:rPr lang="es-ES" sz="1400" dirty="0" err="1" smtClean="0"/>
              <a:t>garanteix</a:t>
            </a:r>
            <a:r>
              <a:rPr lang="es-ES" sz="1400" dirty="0" smtClean="0"/>
              <a:t> i </a:t>
            </a:r>
            <a:r>
              <a:rPr lang="es-ES" sz="1400" dirty="0" err="1" smtClean="0"/>
              <a:t>ofereix</a:t>
            </a:r>
            <a:r>
              <a:rPr lang="es-ES" sz="1400" dirty="0" smtClean="0"/>
              <a:t> totes les </a:t>
            </a:r>
            <a:r>
              <a:rPr lang="es-ES" sz="1400" dirty="0" err="1" smtClean="0"/>
              <a:t>funcionalitats</a:t>
            </a:r>
            <a:r>
              <a:rPr lang="es-ES" sz="1400" dirty="0" smtClean="0"/>
              <a:t> </a:t>
            </a:r>
            <a:r>
              <a:rPr lang="es-ES" sz="1400" dirty="0" err="1" smtClean="0"/>
              <a:t>necessaries</a:t>
            </a:r>
            <a:r>
              <a:rPr lang="es-ES" sz="1400" dirty="0" smtClean="0"/>
              <a:t> per a </a:t>
            </a:r>
            <a:r>
              <a:rPr lang="es-ES" sz="1400" dirty="0"/>
              <a:t>no </a:t>
            </a:r>
            <a:r>
              <a:rPr lang="es-ES" sz="1400" dirty="0" smtClean="0"/>
              <a:t>posar </a:t>
            </a:r>
            <a:r>
              <a:rPr lang="es-ES" sz="1400" dirty="0"/>
              <a:t>en </a:t>
            </a:r>
            <a:r>
              <a:rPr lang="es-ES" sz="1400" dirty="0" err="1" smtClean="0"/>
              <a:t>risc</a:t>
            </a:r>
            <a:r>
              <a:rPr lang="es-ES" sz="1400" dirty="0" smtClean="0"/>
              <a:t> </a:t>
            </a:r>
            <a:r>
              <a:rPr lang="es-ES" sz="1400" dirty="0"/>
              <a:t>la </a:t>
            </a:r>
            <a:r>
              <a:rPr lang="es-ES" sz="1400" dirty="0" err="1" smtClean="0"/>
              <a:t>seguretat</a:t>
            </a:r>
            <a:r>
              <a:rPr lang="es-ES" sz="1400" dirty="0" smtClean="0"/>
              <a:t> </a:t>
            </a:r>
            <a:r>
              <a:rPr lang="es-ES" sz="1400" dirty="0"/>
              <a:t>del sistema.</a:t>
            </a:r>
          </a:p>
        </p:txBody>
      </p:sp>
    </p:spTree>
    <p:extLst>
      <p:ext uri="{BB962C8B-B14F-4D97-AF65-F5344CB8AC3E}">
        <p14:creationId xmlns:p14="http://schemas.microsoft.com/office/powerpoint/2010/main" val="2648864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err="1" smtClean="0"/>
              <a:t>Desventatges</a:t>
            </a:r>
            <a:r>
              <a:rPr lang="ca-ES" dirty="0" smtClean="0"/>
              <a:t> de l’arquitectura utilitzada</a:t>
            </a:r>
            <a:endParaRPr lang="ca-ES" dirty="0"/>
          </a:p>
        </p:txBody>
      </p:sp>
      <p:sp>
        <p:nvSpPr>
          <p:cNvPr id="4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83568" y="2276872"/>
            <a:ext cx="7772400" cy="3733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dirty="0" err="1" smtClean="0"/>
              <a:t>Molts</a:t>
            </a:r>
            <a:r>
              <a:rPr lang="es-ES" dirty="0" smtClean="0"/>
              <a:t> </a:t>
            </a:r>
            <a:r>
              <a:rPr lang="es-ES" dirty="0" err="1" smtClean="0"/>
              <a:t>fitxers</a:t>
            </a:r>
            <a:r>
              <a:rPr lang="es-ES" dirty="0" smtClean="0"/>
              <a:t> XML de </a:t>
            </a:r>
            <a:r>
              <a:rPr lang="es-ES" dirty="0" err="1" smtClean="0"/>
              <a:t>configuració</a:t>
            </a:r>
            <a:r>
              <a:rPr lang="es-ES" dirty="0"/>
              <a:t> </a:t>
            </a:r>
            <a:r>
              <a:rPr lang="es-ES" dirty="0" smtClean="0"/>
              <a:t>del </a:t>
            </a:r>
            <a:r>
              <a:rPr lang="es-ES" dirty="0" err="1" smtClean="0"/>
              <a:t>projecte</a:t>
            </a:r>
            <a:r>
              <a:rPr lang="es-ES" dirty="0" smtClean="0"/>
              <a:t>.</a:t>
            </a:r>
            <a:endParaRPr lang="es-ES" dirty="0"/>
          </a:p>
          <a:p>
            <a:pPr>
              <a:lnSpc>
                <a:spcPct val="90000"/>
              </a:lnSpc>
            </a:pPr>
            <a:endParaRPr lang="es-ES" dirty="0"/>
          </a:p>
          <a:p>
            <a:pPr>
              <a:lnSpc>
                <a:spcPct val="90000"/>
              </a:lnSpc>
            </a:pPr>
            <a:r>
              <a:rPr lang="es-ES" dirty="0" err="1" smtClean="0"/>
              <a:t>Excés</a:t>
            </a:r>
            <a:r>
              <a:rPr lang="es-ES" dirty="0" smtClean="0"/>
              <a:t> </a:t>
            </a:r>
            <a:r>
              <a:rPr lang="es-ES" dirty="0"/>
              <a:t>de </a:t>
            </a:r>
            <a:r>
              <a:rPr lang="es-ES" dirty="0" err="1"/>
              <a:t>frameworks</a:t>
            </a:r>
            <a:r>
              <a:rPr lang="es-ES" dirty="0"/>
              <a:t>.</a:t>
            </a:r>
          </a:p>
          <a:p>
            <a:pPr marL="64008" indent="0">
              <a:lnSpc>
                <a:spcPct val="90000"/>
              </a:lnSpc>
              <a:buNone/>
            </a:pPr>
            <a:endParaRPr lang="es-ES" dirty="0"/>
          </a:p>
          <a:p>
            <a:pPr>
              <a:lnSpc>
                <a:spcPct val="90000"/>
              </a:lnSpc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04508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pPr algn="ctr"/>
            <a:r>
              <a:rPr lang="es-ES" dirty="0" smtClean="0"/>
              <a:t>Índex</a:t>
            </a:r>
            <a:endParaRPr lang="es-ES" dirty="0"/>
          </a:p>
        </p:txBody>
      </p:sp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838200" y="1773238"/>
            <a:ext cx="8007350" cy="460851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dirty="0" err="1" smtClean="0"/>
              <a:t>Introducció</a:t>
            </a:r>
            <a:endParaRPr lang="es-ES" sz="2800" dirty="0" smtClean="0"/>
          </a:p>
          <a:p>
            <a:r>
              <a:rPr lang="es-ES" sz="2800" dirty="0" smtClean="0"/>
              <a:t>GIP</a:t>
            </a:r>
          </a:p>
          <a:p>
            <a:r>
              <a:rPr lang="es-ES" sz="2800" dirty="0" err="1" smtClean="0"/>
              <a:t>Objectius</a:t>
            </a:r>
            <a:r>
              <a:rPr lang="es-ES" sz="2800" dirty="0" smtClean="0"/>
              <a:t> del </a:t>
            </a:r>
            <a:r>
              <a:rPr lang="es-ES" sz="2800" dirty="0" err="1" smtClean="0"/>
              <a:t>projecte</a:t>
            </a:r>
            <a:endParaRPr lang="es-ES" sz="2800" dirty="0" smtClean="0"/>
          </a:p>
          <a:p>
            <a:r>
              <a:rPr lang="es-ES" sz="2800" dirty="0" smtClean="0"/>
              <a:t>Arquitectura y </a:t>
            </a:r>
            <a:r>
              <a:rPr lang="es-ES" sz="2800" dirty="0" err="1" smtClean="0"/>
              <a:t>Tecnologia</a:t>
            </a:r>
            <a:r>
              <a:rPr lang="es-ES" sz="2800" dirty="0" smtClean="0"/>
              <a:t> del sistema</a:t>
            </a:r>
          </a:p>
          <a:p>
            <a:r>
              <a:rPr lang="es-ES" sz="2800" dirty="0" err="1" smtClean="0"/>
              <a:t>Evaluació</a:t>
            </a:r>
            <a:r>
              <a:rPr lang="es-ES" sz="2800" dirty="0" smtClean="0"/>
              <a:t> i Comparativa de la Arquitectura</a:t>
            </a:r>
          </a:p>
        </p:txBody>
      </p:sp>
    </p:spTree>
    <p:extLst>
      <p:ext uri="{BB962C8B-B14F-4D97-AF65-F5344CB8AC3E}">
        <p14:creationId xmlns:p14="http://schemas.microsoft.com/office/powerpoint/2010/main" val="2349140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GIP: Gestor d’informació parroquial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El gestor d’informació parroquial pretén informatitzar la gestió de fitxes personals que s’emmagatzemen a les parròquies:</a:t>
            </a:r>
          </a:p>
          <a:p>
            <a:endParaRPr lang="ca-ES" dirty="0"/>
          </a:p>
          <a:p>
            <a:pPr lvl="1"/>
            <a:r>
              <a:rPr lang="ca-ES" dirty="0" smtClean="0"/>
              <a:t>Major agilitat per consultar i actualitzar dades</a:t>
            </a:r>
          </a:p>
          <a:p>
            <a:pPr lvl="1"/>
            <a:r>
              <a:rPr lang="ca-ES" dirty="0" smtClean="0"/>
              <a:t>Modernització de les parròquies</a:t>
            </a:r>
          </a:p>
          <a:p>
            <a:pPr lvl="1"/>
            <a:r>
              <a:rPr lang="ca-ES" dirty="0" smtClean="0"/>
              <a:t>Major seguretat ja que es podrà disposar de varies còpies de seguretat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850740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17290"/>
          </a:xfrm>
        </p:spPr>
        <p:txBody>
          <a:bodyPr>
            <a:normAutofit fontScale="90000"/>
          </a:bodyPr>
          <a:lstStyle/>
          <a:p>
            <a:r>
              <a:rPr lang="ca-ES" dirty="0" smtClean="0"/>
              <a:t>Tecnologies utilitzades en el desenvolupament</a:t>
            </a:r>
            <a:endParaRPr lang="ca-ES" dirty="0"/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323528" y="1700213"/>
            <a:ext cx="4453260" cy="495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s-ES" sz="1600" dirty="0" smtClean="0"/>
              <a:t>Java (</a:t>
            </a:r>
            <a:r>
              <a:rPr lang="es-ES" sz="1600" dirty="0" err="1" smtClean="0"/>
              <a:t>jdk</a:t>
            </a:r>
            <a:r>
              <a:rPr lang="es-ES" sz="1600" dirty="0" smtClean="0"/>
              <a:t> 1.6)</a:t>
            </a:r>
          </a:p>
          <a:p>
            <a:pPr>
              <a:lnSpc>
                <a:spcPct val="80000"/>
              </a:lnSpc>
            </a:pPr>
            <a:endParaRPr lang="es-ES" sz="1600" dirty="0" smtClean="0"/>
          </a:p>
          <a:p>
            <a:pPr>
              <a:lnSpc>
                <a:spcPct val="80000"/>
              </a:lnSpc>
            </a:pPr>
            <a:r>
              <a:rPr lang="es-ES" sz="1600" dirty="0" smtClean="0"/>
              <a:t>Eclipse Helios</a:t>
            </a:r>
          </a:p>
          <a:p>
            <a:pPr lvl="1">
              <a:lnSpc>
                <a:spcPct val="80000"/>
              </a:lnSpc>
            </a:pPr>
            <a:r>
              <a:rPr lang="es-ES" sz="1200" dirty="0" err="1" smtClean="0"/>
              <a:t>Plugins</a:t>
            </a:r>
            <a:r>
              <a:rPr lang="es-ES" sz="1200" dirty="0" smtClean="0"/>
              <a:t> Eclipse: </a:t>
            </a:r>
            <a:r>
              <a:rPr lang="es-ES" sz="1200" dirty="0" err="1" smtClean="0"/>
              <a:t>Hibernate</a:t>
            </a:r>
            <a:r>
              <a:rPr lang="es-ES" sz="1200" dirty="0" smtClean="0"/>
              <a:t> Tools, </a:t>
            </a:r>
          </a:p>
          <a:p>
            <a:pPr>
              <a:lnSpc>
                <a:spcPct val="80000"/>
              </a:lnSpc>
            </a:pPr>
            <a:endParaRPr lang="es-ES" sz="1600" dirty="0" smtClean="0"/>
          </a:p>
          <a:p>
            <a:pPr marL="64008" indent="0">
              <a:lnSpc>
                <a:spcPct val="80000"/>
              </a:lnSpc>
              <a:buNone/>
            </a:pPr>
            <a:endParaRPr lang="es-ES" sz="1600" dirty="0" smtClean="0"/>
          </a:p>
          <a:p>
            <a:pPr>
              <a:lnSpc>
                <a:spcPct val="80000"/>
              </a:lnSpc>
            </a:pPr>
            <a:r>
              <a:rPr lang="es-ES" sz="1600" dirty="0" err="1" smtClean="0"/>
              <a:t>Tomcat</a:t>
            </a:r>
            <a:r>
              <a:rPr lang="es-ES" sz="1600" dirty="0" smtClean="0"/>
              <a:t> 7.0</a:t>
            </a:r>
          </a:p>
          <a:p>
            <a:pPr>
              <a:lnSpc>
                <a:spcPct val="80000"/>
              </a:lnSpc>
            </a:pPr>
            <a:endParaRPr lang="es-ES" sz="1600" dirty="0" smtClean="0"/>
          </a:p>
          <a:p>
            <a:pPr marL="64008" indent="0">
              <a:lnSpc>
                <a:spcPct val="80000"/>
              </a:lnSpc>
              <a:buNone/>
            </a:pPr>
            <a:endParaRPr lang="es-ES" sz="1600" dirty="0" smtClean="0"/>
          </a:p>
          <a:p>
            <a:pPr>
              <a:lnSpc>
                <a:spcPct val="80000"/>
              </a:lnSpc>
            </a:pPr>
            <a:r>
              <a:rPr lang="es-ES" sz="1600" dirty="0" err="1" smtClean="0"/>
              <a:t>MySql</a:t>
            </a:r>
            <a:r>
              <a:rPr lang="es-ES" sz="1600" dirty="0" smtClean="0"/>
              <a:t> 5.1</a:t>
            </a:r>
          </a:p>
          <a:p>
            <a:pPr marL="64008" indent="0">
              <a:lnSpc>
                <a:spcPct val="80000"/>
              </a:lnSpc>
              <a:buNone/>
            </a:pPr>
            <a:endParaRPr lang="es-ES" sz="1600" dirty="0"/>
          </a:p>
          <a:p>
            <a:pPr marL="64008" indent="0">
              <a:lnSpc>
                <a:spcPct val="80000"/>
              </a:lnSpc>
              <a:buNone/>
            </a:pPr>
            <a:endParaRPr lang="es-ES" sz="1600" dirty="0" smtClean="0"/>
          </a:p>
          <a:p>
            <a:pPr>
              <a:lnSpc>
                <a:spcPct val="80000"/>
              </a:lnSpc>
            </a:pPr>
            <a:r>
              <a:rPr lang="es-ES" sz="1600" dirty="0" err="1" smtClean="0"/>
              <a:t>Hibernate</a:t>
            </a:r>
            <a:r>
              <a:rPr lang="es-ES" sz="1600" dirty="0" smtClean="0"/>
              <a:t> 3.2.6</a:t>
            </a:r>
          </a:p>
          <a:p>
            <a:pPr marL="64008" indent="0">
              <a:lnSpc>
                <a:spcPct val="80000"/>
              </a:lnSpc>
              <a:buNone/>
            </a:pPr>
            <a:endParaRPr lang="es-ES" sz="1600" dirty="0" smtClean="0"/>
          </a:p>
          <a:p>
            <a:pPr marL="64008" indent="0">
              <a:lnSpc>
                <a:spcPct val="80000"/>
              </a:lnSpc>
              <a:buNone/>
            </a:pPr>
            <a:endParaRPr lang="es-ES" sz="1600" dirty="0" smtClean="0"/>
          </a:p>
          <a:p>
            <a:pPr>
              <a:lnSpc>
                <a:spcPct val="80000"/>
              </a:lnSpc>
            </a:pPr>
            <a:r>
              <a:rPr lang="es-ES" sz="1600" dirty="0" err="1" smtClean="0"/>
              <a:t>jQuery</a:t>
            </a:r>
            <a:endParaRPr lang="es-ES" sz="1600" dirty="0" smtClean="0"/>
          </a:p>
          <a:p>
            <a:pPr>
              <a:lnSpc>
                <a:spcPct val="80000"/>
              </a:lnSpc>
            </a:pPr>
            <a:endParaRPr lang="es-ES" sz="1600" dirty="0" smtClean="0"/>
          </a:p>
          <a:p>
            <a:pPr>
              <a:lnSpc>
                <a:spcPct val="80000"/>
              </a:lnSpc>
            </a:pPr>
            <a:endParaRPr lang="es-ES" sz="1600" dirty="0" smtClean="0"/>
          </a:p>
          <a:p>
            <a:pPr>
              <a:lnSpc>
                <a:spcPct val="80000"/>
              </a:lnSpc>
            </a:pPr>
            <a:r>
              <a:rPr lang="es-ES" sz="1600" dirty="0" smtClean="0"/>
              <a:t>Apache Tiles</a:t>
            </a:r>
          </a:p>
          <a:p>
            <a:pPr>
              <a:lnSpc>
                <a:spcPct val="80000"/>
              </a:lnSpc>
            </a:pPr>
            <a:endParaRPr lang="es-ES" sz="1600" dirty="0" smtClean="0"/>
          </a:p>
          <a:p>
            <a:pPr>
              <a:lnSpc>
                <a:spcPct val="80000"/>
              </a:lnSpc>
            </a:pPr>
            <a:endParaRPr lang="es-ES" sz="1600" dirty="0" smtClean="0"/>
          </a:p>
          <a:p>
            <a:pPr>
              <a:lnSpc>
                <a:spcPct val="80000"/>
              </a:lnSpc>
            </a:pPr>
            <a:endParaRPr lang="es-ES" sz="1600" dirty="0" smtClean="0"/>
          </a:p>
          <a:p>
            <a:pPr>
              <a:lnSpc>
                <a:spcPct val="80000"/>
              </a:lnSpc>
            </a:pPr>
            <a:endParaRPr lang="es-ES" sz="1600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41604" y="1557338"/>
            <a:ext cx="661971" cy="504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2" descr="C:\Documents and Settings\Ro\Mis documentos\presentación TFC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621" y="2060577"/>
            <a:ext cx="960890" cy="757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" name="Picture 3" descr="C:\Documents and Settings\Ro\Mis documentos\presentación TFC\tomca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170" y="2996952"/>
            <a:ext cx="785976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857" y="3743942"/>
            <a:ext cx="869862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913398"/>
              </p:ext>
            </p:extLst>
          </p:nvPr>
        </p:nvGraphicFramePr>
        <p:xfrm>
          <a:off x="2653677" y="4509120"/>
          <a:ext cx="157195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Imagen de mapa de bits" r:id="rId7" imgW="2962689" imgH="600159" progId="Paint.Picture">
                  <p:embed/>
                </p:oleObj>
              </mc:Choice>
              <mc:Fallback>
                <p:oleObj name="Imagen de mapa de bits" r:id="rId7" imgW="2962689" imgH="60015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3677" y="4509120"/>
                        <a:ext cx="1571953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2" name="Picture 2" descr="http://t3.gstatic.com/images?q=tbn:ANd9GcStVc4nfibj7UH0--2tclQad_uOSY0Bqt25jc57yEiVzbMXrDBZ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787" y="5013176"/>
            <a:ext cx="673056" cy="67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1.gstatic.com/images?q=tbn:ANd9GcQ3MgcPuEoUWut4C-SNVYu1ElsekrLyCsY8mpmdp2tbms8wiOCq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074" y="5827264"/>
            <a:ext cx="1666574" cy="666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95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Arquitectura i tecnologia utilitzada</a:t>
            </a:r>
            <a:endParaRPr lang="ca-ES" dirty="0"/>
          </a:p>
        </p:txBody>
      </p:sp>
      <p:graphicFrame>
        <p:nvGraphicFramePr>
          <p:cNvPr id="6" name="Object 59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427121535"/>
              </p:ext>
            </p:extLst>
          </p:nvPr>
        </p:nvGraphicFramePr>
        <p:xfrm>
          <a:off x="2627784" y="1951036"/>
          <a:ext cx="5986984" cy="4358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Imagen de mapa de bits" r:id="rId3" imgW="3780952" imgH="2752381" progId="Paint.Picture">
                  <p:embed/>
                </p:oleObj>
              </mc:Choice>
              <mc:Fallback>
                <p:oleObj name="Imagen de mapa de bits" r:id="rId3" imgW="3780952" imgH="275238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1951036"/>
                        <a:ext cx="5986984" cy="43582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53"/>
          <p:cNvSpPr>
            <a:spLocks noChangeArrowheads="1"/>
          </p:cNvSpPr>
          <p:nvPr/>
        </p:nvSpPr>
        <p:spPr bwMode="auto">
          <a:xfrm>
            <a:off x="251520" y="3933056"/>
            <a:ext cx="2592388" cy="649288"/>
          </a:xfrm>
          <a:prstGeom prst="wedgeEllipseCallout">
            <a:avLst>
              <a:gd name="adj1" fmla="val 79699"/>
              <a:gd name="adj2" fmla="val 30931"/>
            </a:avLst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s-ES" b="1">
                <a:solidFill>
                  <a:schemeClr val="bg2"/>
                </a:solidFill>
                <a:latin typeface="Tahoma" pitchFamily="34" charset="0"/>
              </a:rPr>
              <a:t>Hibernate </a:t>
            </a:r>
          </a:p>
        </p:txBody>
      </p:sp>
      <p:sp>
        <p:nvSpPr>
          <p:cNvPr id="8" name="AutoShape 54"/>
          <p:cNvSpPr>
            <a:spLocks noChangeArrowheads="1"/>
          </p:cNvSpPr>
          <p:nvPr/>
        </p:nvSpPr>
        <p:spPr bwMode="auto">
          <a:xfrm>
            <a:off x="2267744" y="5662017"/>
            <a:ext cx="1511300" cy="504825"/>
          </a:xfrm>
          <a:prstGeom prst="wedgeEllipseCallout">
            <a:avLst>
              <a:gd name="adj1" fmla="val 95588"/>
              <a:gd name="adj2" fmla="val -24213"/>
            </a:avLst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s-ES" b="1" dirty="0" err="1">
                <a:solidFill>
                  <a:schemeClr val="bg2"/>
                </a:solidFill>
                <a:latin typeface="Tahoma" pitchFamily="34" charset="0"/>
              </a:rPr>
              <a:t>MySQL</a:t>
            </a:r>
            <a:endParaRPr lang="es-ES" b="1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9" name="AutoShape 55"/>
          <p:cNvSpPr>
            <a:spLocks noChangeArrowheads="1"/>
          </p:cNvSpPr>
          <p:nvPr/>
        </p:nvSpPr>
        <p:spPr bwMode="auto">
          <a:xfrm>
            <a:off x="288682" y="2913131"/>
            <a:ext cx="2592388" cy="649288"/>
          </a:xfrm>
          <a:prstGeom prst="wedgeEllipseCallout">
            <a:avLst>
              <a:gd name="adj1" fmla="val 72785"/>
              <a:gd name="adj2" fmla="val 56355"/>
            </a:avLst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s-ES" b="1" dirty="0">
                <a:solidFill>
                  <a:schemeClr val="bg2"/>
                </a:solidFill>
                <a:latin typeface="Tahoma" pitchFamily="34" charset="0"/>
              </a:rPr>
              <a:t>Spring Web MVC </a:t>
            </a:r>
          </a:p>
        </p:txBody>
      </p:sp>
      <p:sp>
        <p:nvSpPr>
          <p:cNvPr id="10" name="AutoShape 57"/>
          <p:cNvSpPr>
            <a:spLocks noChangeArrowheads="1"/>
          </p:cNvSpPr>
          <p:nvPr/>
        </p:nvSpPr>
        <p:spPr bwMode="auto">
          <a:xfrm>
            <a:off x="5724128" y="1698624"/>
            <a:ext cx="3097212" cy="504825"/>
          </a:xfrm>
          <a:prstGeom prst="wedgeEllipseCallout">
            <a:avLst>
              <a:gd name="adj1" fmla="val -73014"/>
              <a:gd name="adj2" fmla="val 71699"/>
            </a:avLst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s-ES" b="1">
                <a:solidFill>
                  <a:schemeClr val="bg2"/>
                </a:solidFill>
                <a:latin typeface="Tahoma" pitchFamily="34" charset="0"/>
              </a:rPr>
              <a:t>Spring Security</a:t>
            </a:r>
          </a:p>
        </p:txBody>
      </p:sp>
    </p:spTree>
    <p:extLst>
      <p:ext uri="{BB962C8B-B14F-4D97-AF65-F5344CB8AC3E}">
        <p14:creationId xmlns:p14="http://schemas.microsoft.com/office/powerpoint/2010/main" val="22615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SPRING MVC</a:t>
            </a:r>
            <a:endParaRPr lang="ca-ES" dirty="0"/>
          </a:p>
        </p:txBody>
      </p:sp>
      <p:sp>
        <p:nvSpPr>
          <p:cNvPr id="4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196975"/>
            <a:ext cx="8007350" cy="53276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2400" dirty="0"/>
          </a:p>
          <a:p>
            <a:pPr>
              <a:lnSpc>
                <a:spcPct val="80000"/>
              </a:lnSpc>
            </a:pPr>
            <a:r>
              <a:rPr lang="es-ES" sz="2400" dirty="0" err="1" smtClean="0"/>
              <a:t>Permet</a:t>
            </a:r>
            <a:r>
              <a:rPr lang="es-ES" sz="2400" dirty="0" smtClean="0"/>
              <a:t> </a:t>
            </a:r>
            <a:r>
              <a:rPr lang="es-ES" sz="2400" dirty="0"/>
              <a:t>al </a:t>
            </a:r>
            <a:r>
              <a:rPr lang="es-ES" sz="2400" dirty="0" err="1" smtClean="0"/>
              <a:t>desenvolupador</a:t>
            </a:r>
            <a:r>
              <a:rPr lang="es-ES" sz="2400" dirty="0" smtClean="0"/>
              <a:t> centrar-se </a:t>
            </a:r>
            <a:r>
              <a:rPr lang="es-ES" sz="2400" dirty="0"/>
              <a:t>en la </a:t>
            </a:r>
            <a:r>
              <a:rPr lang="es-ES" sz="2400" dirty="0" err="1" smtClean="0"/>
              <a:t>lògica</a:t>
            </a:r>
            <a:r>
              <a:rPr lang="es-ES" sz="2400" dirty="0" smtClean="0"/>
              <a:t> </a:t>
            </a:r>
            <a:r>
              <a:rPr lang="es-ES" sz="2400" dirty="0"/>
              <a:t>de </a:t>
            </a:r>
            <a:r>
              <a:rPr lang="es-ES" sz="2400" dirty="0" err="1" smtClean="0"/>
              <a:t>negoci</a:t>
            </a:r>
            <a:r>
              <a:rPr lang="es-ES" sz="2400" dirty="0" smtClean="0"/>
              <a:t> </a:t>
            </a:r>
            <a:r>
              <a:rPr lang="es-ES" sz="2400" dirty="0" err="1" smtClean="0"/>
              <a:t>utilitzant</a:t>
            </a:r>
            <a:r>
              <a:rPr lang="es-ES" sz="2400" dirty="0" smtClean="0"/>
              <a:t> </a:t>
            </a:r>
            <a:r>
              <a:rPr lang="es-ES" sz="2400" dirty="0" err="1" smtClean="0"/>
              <a:t>bons</a:t>
            </a:r>
            <a:r>
              <a:rPr lang="es-ES" sz="2400" dirty="0" smtClean="0"/>
              <a:t> </a:t>
            </a:r>
            <a:r>
              <a:rPr lang="es-ES" sz="2400" b="1" dirty="0" err="1" smtClean="0"/>
              <a:t>principis</a:t>
            </a:r>
            <a:r>
              <a:rPr lang="es-ES" sz="2400" b="1" dirty="0" smtClean="0"/>
              <a:t> </a:t>
            </a:r>
            <a:r>
              <a:rPr lang="es-ES" sz="2400" b="1" dirty="0"/>
              <a:t>de </a:t>
            </a:r>
            <a:r>
              <a:rPr lang="es-ES" sz="2400" b="1" dirty="0" err="1" smtClean="0"/>
              <a:t>disseny</a:t>
            </a:r>
            <a:r>
              <a:rPr lang="es-ES" sz="2400" dirty="0" smtClean="0"/>
              <a:t> </a:t>
            </a:r>
            <a:r>
              <a:rPr lang="es-ES" sz="2400" dirty="0" err="1" smtClean="0"/>
              <a:t>orientatss</a:t>
            </a:r>
            <a:r>
              <a:rPr lang="es-ES" sz="2400" dirty="0" smtClean="0"/>
              <a:t> </a:t>
            </a:r>
            <a:r>
              <a:rPr lang="es-ES" sz="2400" dirty="0"/>
              <a:t>a </a:t>
            </a:r>
            <a:r>
              <a:rPr lang="es-ES" sz="2400" dirty="0" err="1" smtClean="0"/>
              <a:t>objectes</a:t>
            </a:r>
            <a:r>
              <a:rPr lang="es-ES" sz="2400" dirty="0"/>
              <a:t>.</a:t>
            </a:r>
          </a:p>
          <a:p>
            <a:pPr>
              <a:lnSpc>
                <a:spcPct val="80000"/>
              </a:lnSpc>
            </a:pPr>
            <a:endParaRPr lang="es-ES" sz="2400" dirty="0"/>
          </a:p>
          <a:p>
            <a:pPr>
              <a:lnSpc>
                <a:spcPct val="80000"/>
              </a:lnSpc>
            </a:pPr>
            <a:r>
              <a:rPr lang="es-ES" sz="2400" dirty="0" smtClean="0"/>
              <a:t>Fa </a:t>
            </a:r>
            <a:r>
              <a:rPr lang="es-ES" sz="2400" dirty="0" err="1" smtClean="0"/>
              <a:t>ús</a:t>
            </a:r>
            <a:r>
              <a:rPr lang="es-ES" sz="2400" dirty="0" smtClean="0"/>
              <a:t> </a:t>
            </a:r>
            <a:r>
              <a:rPr lang="es-ES" sz="2400" dirty="0"/>
              <a:t>de la </a:t>
            </a:r>
            <a:r>
              <a:rPr lang="es-ES" sz="2400" dirty="0" err="1" smtClean="0"/>
              <a:t>inversió</a:t>
            </a:r>
            <a:r>
              <a:rPr lang="es-ES" sz="2400" dirty="0" smtClean="0"/>
              <a:t> </a:t>
            </a:r>
            <a:r>
              <a:rPr lang="es-ES" sz="2400" dirty="0"/>
              <a:t>de control (</a:t>
            </a:r>
            <a:r>
              <a:rPr lang="es-ES" sz="2400" dirty="0" err="1" smtClean="0"/>
              <a:t>codi</a:t>
            </a:r>
            <a:r>
              <a:rPr lang="es-ES" sz="2400" dirty="0" smtClean="0"/>
              <a:t> </a:t>
            </a:r>
            <a:r>
              <a:rPr lang="es-ES" sz="2400" dirty="0" err="1" smtClean="0"/>
              <a:t>més</a:t>
            </a:r>
            <a:r>
              <a:rPr lang="es-ES" sz="2400" dirty="0" smtClean="0"/>
              <a:t> net).</a:t>
            </a:r>
            <a:endParaRPr lang="es-ES" sz="2400" dirty="0"/>
          </a:p>
          <a:p>
            <a:pPr>
              <a:lnSpc>
                <a:spcPct val="80000"/>
              </a:lnSpc>
            </a:pPr>
            <a:endParaRPr lang="es-ES" sz="2400" dirty="0"/>
          </a:p>
          <a:p>
            <a:pPr>
              <a:lnSpc>
                <a:spcPct val="80000"/>
              </a:lnSpc>
            </a:pPr>
            <a:r>
              <a:rPr lang="es-ES" sz="2400" dirty="0" err="1" smtClean="0"/>
              <a:t>Ofereix</a:t>
            </a:r>
            <a:r>
              <a:rPr lang="es-ES" sz="2400" dirty="0" smtClean="0"/>
              <a:t> un </a:t>
            </a:r>
            <a:r>
              <a:rPr lang="es-ES" sz="2400" dirty="0" err="1" smtClean="0"/>
              <a:t>soport</a:t>
            </a:r>
            <a:r>
              <a:rPr lang="es-ES" sz="2400" dirty="0" smtClean="0"/>
              <a:t> </a:t>
            </a:r>
            <a:r>
              <a:rPr lang="es-ES" sz="2400" dirty="0" err="1" smtClean="0"/>
              <a:t>complet</a:t>
            </a:r>
            <a:r>
              <a:rPr lang="es-ES" sz="2400" dirty="0" smtClean="0"/>
              <a:t> </a:t>
            </a:r>
            <a:r>
              <a:rPr lang="es-ES" sz="2400" dirty="0"/>
              <a:t>a </a:t>
            </a:r>
            <a:r>
              <a:rPr lang="es-ES" sz="2400" dirty="0" err="1" smtClean="0"/>
              <a:t>formularis</a:t>
            </a:r>
            <a:r>
              <a:rPr lang="es-ES" sz="2400" dirty="0"/>
              <a:t>.</a:t>
            </a:r>
          </a:p>
          <a:p>
            <a:pPr>
              <a:lnSpc>
                <a:spcPct val="80000"/>
              </a:lnSpc>
            </a:pPr>
            <a:endParaRPr lang="es-ES" sz="2400" dirty="0"/>
          </a:p>
          <a:p>
            <a:pPr>
              <a:lnSpc>
                <a:spcPct val="80000"/>
              </a:lnSpc>
            </a:pPr>
            <a:r>
              <a:rPr lang="es-ES" sz="2400" dirty="0" err="1" smtClean="0"/>
              <a:t>Integració</a:t>
            </a:r>
            <a:r>
              <a:rPr lang="es-ES" sz="2400" dirty="0" smtClean="0"/>
              <a:t> </a:t>
            </a:r>
            <a:r>
              <a:rPr lang="es-ES" sz="2400" dirty="0" err="1" smtClean="0"/>
              <a:t>amb</a:t>
            </a:r>
            <a:r>
              <a:rPr lang="es-ES" sz="2400" dirty="0" smtClean="0"/>
              <a:t> </a:t>
            </a:r>
            <a:r>
              <a:rPr lang="es-ES" sz="2400" dirty="0"/>
              <a:t>múltiples </a:t>
            </a:r>
            <a:r>
              <a:rPr lang="es-ES" sz="2400" dirty="0" err="1" smtClean="0"/>
              <a:t>tecnologies</a:t>
            </a:r>
            <a:r>
              <a:rPr lang="es-ES" sz="2400" dirty="0" smtClean="0"/>
              <a:t> </a:t>
            </a:r>
            <a:r>
              <a:rPr lang="es-ES" sz="2400" dirty="0"/>
              <a:t>en la vista (</a:t>
            </a:r>
            <a:r>
              <a:rPr lang="es-ES" sz="2400" dirty="0" err="1"/>
              <a:t>view</a:t>
            </a:r>
            <a:r>
              <a:rPr lang="es-ES" sz="2400" dirty="0"/>
              <a:t>).</a:t>
            </a:r>
          </a:p>
          <a:p>
            <a:pPr>
              <a:lnSpc>
                <a:spcPct val="80000"/>
              </a:lnSpc>
            </a:pPr>
            <a:endParaRPr lang="es-ES" sz="2400" dirty="0"/>
          </a:p>
          <a:p>
            <a:pPr>
              <a:lnSpc>
                <a:spcPct val="80000"/>
              </a:lnSpc>
            </a:pPr>
            <a:r>
              <a:rPr lang="es-ES" sz="2400" dirty="0" smtClean="0"/>
              <a:t>Té </a:t>
            </a:r>
            <a:r>
              <a:rPr lang="es-ES" sz="2400" dirty="0"/>
              <a:t>una </a:t>
            </a:r>
            <a:r>
              <a:rPr lang="es-ES" sz="2400" dirty="0" err="1" smtClean="0"/>
              <a:t>llibreria</a:t>
            </a:r>
            <a:r>
              <a:rPr lang="es-ES" sz="2400" dirty="0" smtClean="0"/>
              <a:t> </a:t>
            </a:r>
            <a:r>
              <a:rPr lang="es-ES" sz="2400" dirty="0"/>
              <a:t>de </a:t>
            </a:r>
            <a:r>
              <a:rPr lang="es-ES" sz="2400" dirty="0" smtClean="0"/>
              <a:t>etiquetes </a:t>
            </a:r>
            <a:r>
              <a:rPr lang="es-ES" sz="2400" dirty="0" err="1" smtClean="0"/>
              <a:t>pròpia</a:t>
            </a:r>
            <a:r>
              <a:rPr lang="es-ES" sz="2400" dirty="0" smtClean="0"/>
              <a:t> per a </a:t>
            </a:r>
            <a:r>
              <a:rPr lang="es-ES" sz="2400" dirty="0"/>
              <a:t>JSP (</a:t>
            </a:r>
            <a:r>
              <a:rPr lang="es-ES" sz="2400" dirty="0" err="1"/>
              <a:t>Tag</a:t>
            </a:r>
            <a:r>
              <a:rPr lang="es-ES" sz="2400" dirty="0"/>
              <a:t> Library)</a:t>
            </a:r>
          </a:p>
        </p:txBody>
      </p:sp>
    </p:spTree>
    <p:extLst>
      <p:ext uri="{BB962C8B-B14F-4D97-AF65-F5344CB8AC3E}">
        <p14:creationId xmlns:p14="http://schemas.microsoft.com/office/powerpoint/2010/main" val="1587406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Implementació </a:t>
            </a:r>
            <a:r>
              <a:rPr lang="ca-ES" dirty="0" err="1" smtClean="0"/>
              <a:t>Spring</a:t>
            </a:r>
            <a:r>
              <a:rPr lang="ca-ES" dirty="0" smtClean="0"/>
              <a:t> MVC</a:t>
            </a:r>
            <a:endParaRPr lang="ca-ES" dirty="0"/>
          </a:p>
        </p:txBody>
      </p:sp>
      <p:pic>
        <p:nvPicPr>
          <p:cNvPr id="2052" name="Picture 4" descr="http://osl2.uca.es/wikiCE/images/1/10/Mv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6029671" cy="41044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31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err="1" smtClean="0"/>
              <a:t>Spring</a:t>
            </a:r>
            <a:r>
              <a:rPr lang="ca-ES" dirty="0" smtClean="0"/>
              <a:t> VS </a:t>
            </a:r>
            <a:r>
              <a:rPr lang="ca-ES" dirty="0" err="1" smtClean="0"/>
              <a:t>Struts</a:t>
            </a:r>
            <a:endParaRPr lang="ca-ES" dirty="0"/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6076950" y="5661248"/>
            <a:ext cx="2768600" cy="979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Molt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madura i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abundant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documentació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exemples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3308350" y="5822950"/>
            <a:ext cx="276860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Tecnologia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més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nova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mennys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documentació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s-E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539750" y="6040438"/>
            <a:ext cx="2768600" cy="81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Maduresa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documentació</a:t>
            </a:r>
            <a:endParaRPr lang="es-E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6076950" y="4999038"/>
            <a:ext cx="2768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Obliga a que la vista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sigui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jsp´s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3131840" y="4797152"/>
            <a:ext cx="294511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Integració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amb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casi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qualsebol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tecnologia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 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té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porqué ser </a:t>
            </a:r>
            <a:r>
              <a:rPr lang="es-ES" sz="1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jsp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39750" y="5013325"/>
            <a:ext cx="2768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Implementació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vista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076950" y="3117850"/>
            <a:ext cx="2768600" cy="188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Obliga a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heretar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classes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concretes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tant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en 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les </a:t>
            </a:r>
            <a:r>
              <a:rPr lang="es-ES" sz="1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Actions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como en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els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Forms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Menys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estejable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131840" y="3117850"/>
            <a:ext cx="2945110" cy="1679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Molt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flexible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Implementa toda 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la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seva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estructura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mitjant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interfaces. 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Totes les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parts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del </a:t>
            </a:r>
            <a:r>
              <a:rPr lang="es-ES" sz="1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framework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són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configurables vía </a:t>
            </a:r>
            <a:r>
              <a:rPr lang="es-ES" sz="1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plugin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Més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estejable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39750" y="3141663"/>
            <a:ext cx="2768600" cy="188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Flexibilitat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en la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implementació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s-E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6076950" y="2049463"/>
            <a:ext cx="2768600" cy="106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Divisió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menys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clara entre 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capes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No 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té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una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interfície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ben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definida 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per a la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capa de </a:t>
            </a: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negoci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s-E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131840" y="2049463"/>
            <a:ext cx="2945110" cy="106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Divisió</a:t>
            </a: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clara entre </a:t>
            </a:r>
            <a:r>
              <a:rPr lang="es-ES" sz="1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Controllers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s-ES" sz="1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Models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(JavaBeans) y </a:t>
            </a:r>
            <a:r>
              <a:rPr lang="es-ES" sz="1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Views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539750" y="2060575"/>
            <a:ext cx="2768600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Capes </a:t>
            </a: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MVC </a:t>
            </a: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6076950" y="1557338"/>
            <a:ext cx="27686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Struts</a:t>
            </a: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3308350" y="1557338"/>
            <a:ext cx="27686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Spring MVC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539750" y="1557338"/>
            <a:ext cx="27686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Objectiu</a:t>
            </a: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 comparar</a:t>
            </a:r>
          </a:p>
        </p:txBody>
      </p:sp>
      <p:sp>
        <p:nvSpPr>
          <p:cNvPr id="22" name="Line 32"/>
          <p:cNvSpPr>
            <a:spLocks noChangeShapeType="1"/>
          </p:cNvSpPr>
          <p:nvPr/>
        </p:nvSpPr>
        <p:spPr bwMode="auto">
          <a:xfrm>
            <a:off x="539750" y="1557338"/>
            <a:ext cx="83058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23" name="Line 33"/>
          <p:cNvSpPr>
            <a:spLocks noChangeShapeType="1"/>
          </p:cNvSpPr>
          <p:nvPr/>
        </p:nvSpPr>
        <p:spPr bwMode="auto">
          <a:xfrm>
            <a:off x="539750" y="2049463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24" name="Line 34"/>
          <p:cNvSpPr>
            <a:spLocks noChangeShapeType="1"/>
          </p:cNvSpPr>
          <p:nvPr/>
        </p:nvSpPr>
        <p:spPr bwMode="auto">
          <a:xfrm>
            <a:off x="539750" y="311785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25" name="Line 35"/>
          <p:cNvSpPr>
            <a:spLocks noChangeShapeType="1"/>
          </p:cNvSpPr>
          <p:nvPr/>
        </p:nvSpPr>
        <p:spPr bwMode="auto">
          <a:xfrm>
            <a:off x="539750" y="4797152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26" name="Line 36"/>
          <p:cNvSpPr>
            <a:spLocks noChangeShapeType="1"/>
          </p:cNvSpPr>
          <p:nvPr/>
        </p:nvSpPr>
        <p:spPr bwMode="auto">
          <a:xfrm>
            <a:off x="539750" y="5661248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27" name="Line 41"/>
          <p:cNvSpPr>
            <a:spLocks noChangeShapeType="1"/>
          </p:cNvSpPr>
          <p:nvPr/>
        </p:nvSpPr>
        <p:spPr bwMode="auto">
          <a:xfrm>
            <a:off x="539750" y="6640513"/>
            <a:ext cx="83058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28" name="Line 42"/>
          <p:cNvSpPr>
            <a:spLocks noChangeShapeType="1"/>
          </p:cNvSpPr>
          <p:nvPr/>
        </p:nvSpPr>
        <p:spPr bwMode="auto">
          <a:xfrm>
            <a:off x="539750" y="1557338"/>
            <a:ext cx="0" cy="50831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29" name="Line 43"/>
          <p:cNvSpPr>
            <a:spLocks noChangeShapeType="1"/>
          </p:cNvSpPr>
          <p:nvPr/>
        </p:nvSpPr>
        <p:spPr bwMode="auto">
          <a:xfrm>
            <a:off x="3131840" y="1557338"/>
            <a:ext cx="0" cy="508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30" name="Line 44"/>
          <p:cNvSpPr>
            <a:spLocks noChangeShapeType="1"/>
          </p:cNvSpPr>
          <p:nvPr/>
        </p:nvSpPr>
        <p:spPr bwMode="auto">
          <a:xfrm>
            <a:off x="6076950" y="1557338"/>
            <a:ext cx="0" cy="508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31" name="Line 45"/>
          <p:cNvSpPr>
            <a:spLocks noChangeShapeType="1"/>
          </p:cNvSpPr>
          <p:nvPr/>
        </p:nvSpPr>
        <p:spPr bwMode="auto">
          <a:xfrm>
            <a:off x="8845550" y="1557338"/>
            <a:ext cx="0" cy="50831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8011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err="1" smtClean="0"/>
              <a:t>Hibernate</a:t>
            </a:r>
            <a:endParaRPr lang="ca-ES" dirty="0"/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838200" y="1905000"/>
            <a:ext cx="3927475" cy="454818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s-ES" sz="2000" dirty="0" smtClean="0"/>
              <a:t>Es un motor de </a:t>
            </a:r>
            <a:r>
              <a:rPr lang="es-ES" sz="2000" dirty="0" err="1" smtClean="0"/>
              <a:t>persistència</a:t>
            </a:r>
            <a:r>
              <a:rPr lang="es-ES" sz="2000" dirty="0" smtClean="0"/>
              <a:t> de </a:t>
            </a:r>
            <a:r>
              <a:rPr lang="es-ES" sz="2000" dirty="0" err="1" smtClean="0"/>
              <a:t>codi</a:t>
            </a:r>
            <a:r>
              <a:rPr lang="es-ES" sz="2000" dirty="0" smtClean="0"/>
              <a:t> </a:t>
            </a:r>
            <a:r>
              <a:rPr lang="es-ES" sz="2000" dirty="0" err="1" smtClean="0"/>
              <a:t>obert</a:t>
            </a:r>
            <a:r>
              <a:rPr lang="es-ES" sz="2000" dirty="0" smtClean="0"/>
              <a:t>. </a:t>
            </a:r>
          </a:p>
          <a:p>
            <a:pPr>
              <a:lnSpc>
                <a:spcPct val="80000"/>
              </a:lnSpc>
            </a:pPr>
            <a:endParaRPr lang="es-ES" sz="2000" i="1" dirty="0" smtClean="0"/>
          </a:p>
          <a:p>
            <a:pPr>
              <a:lnSpc>
                <a:spcPct val="80000"/>
              </a:lnSpc>
            </a:pPr>
            <a:r>
              <a:rPr lang="es-ES" sz="2000" dirty="0" err="1" smtClean="0"/>
              <a:t>Permet</a:t>
            </a:r>
            <a:r>
              <a:rPr lang="es-ES" sz="2000" dirty="0" smtClean="0"/>
              <a:t> </a:t>
            </a:r>
            <a:r>
              <a:rPr lang="es-ES" sz="2000" dirty="0" err="1" smtClean="0"/>
              <a:t>establir</a:t>
            </a:r>
            <a:r>
              <a:rPr lang="es-ES" sz="2000" dirty="0" smtClean="0"/>
              <a:t> </a:t>
            </a:r>
            <a:r>
              <a:rPr lang="es-ES" sz="2000" dirty="0" err="1" smtClean="0"/>
              <a:t>relacions</a:t>
            </a:r>
            <a:r>
              <a:rPr lang="es-ES" sz="2000" dirty="0" smtClean="0"/>
              <a:t> entre </a:t>
            </a:r>
            <a:r>
              <a:rPr lang="es-ES" sz="2000" dirty="0" err="1" smtClean="0"/>
              <a:t>classes</a:t>
            </a:r>
            <a:r>
              <a:rPr lang="es-ES" sz="2000" dirty="0" smtClean="0"/>
              <a:t> Java y </a:t>
            </a:r>
            <a:r>
              <a:rPr lang="es-ES" sz="2000" dirty="0" err="1" smtClean="0"/>
              <a:t>taules</a:t>
            </a:r>
            <a:r>
              <a:rPr lang="es-ES" sz="2000" dirty="0" smtClean="0"/>
              <a:t> </a:t>
            </a:r>
            <a:r>
              <a:rPr lang="es-ES" sz="2000" dirty="0" err="1" smtClean="0"/>
              <a:t>d’una</a:t>
            </a:r>
            <a:r>
              <a:rPr lang="es-ES" sz="2000" dirty="0" smtClean="0"/>
              <a:t> base de </a:t>
            </a:r>
            <a:r>
              <a:rPr lang="es-ES" sz="2000" dirty="0" err="1" smtClean="0"/>
              <a:t>dades</a:t>
            </a:r>
            <a:r>
              <a:rPr lang="es-ES" sz="2000" dirty="0" smtClean="0"/>
              <a:t> </a:t>
            </a:r>
            <a:r>
              <a:rPr lang="es-ES" sz="2000" dirty="0" err="1" smtClean="0"/>
              <a:t>fent</a:t>
            </a:r>
            <a:r>
              <a:rPr lang="es-ES" sz="2000" dirty="0" smtClean="0"/>
              <a:t> simple </a:t>
            </a:r>
            <a:r>
              <a:rPr lang="es-ES" sz="2000" dirty="0" err="1" smtClean="0"/>
              <a:t>anotacions</a:t>
            </a:r>
            <a:r>
              <a:rPr lang="es-ES" sz="2000" dirty="0" smtClean="0"/>
              <a:t> a la </a:t>
            </a:r>
            <a:r>
              <a:rPr lang="es-ES" sz="2000" dirty="0" err="1" smtClean="0"/>
              <a:t>classe</a:t>
            </a:r>
            <a:r>
              <a:rPr lang="es-ES" sz="2000" dirty="0" smtClean="0"/>
              <a:t> Java.</a:t>
            </a:r>
          </a:p>
          <a:p>
            <a:pPr>
              <a:lnSpc>
                <a:spcPct val="80000"/>
              </a:lnSpc>
            </a:pPr>
            <a:endParaRPr lang="es-ES" sz="2000" dirty="0" smtClean="0"/>
          </a:p>
          <a:p>
            <a:pPr>
              <a:lnSpc>
                <a:spcPct val="80000"/>
              </a:lnSpc>
            </a:pPr>
            <a:r>
              <a:rPr lang="es-ES" sz="2000" dirty="0" err="1" smtClean="0"/>
              <a:t>Permet</a:t>
            </a:r>
            <a:r>
              <a:rPr lang="es-ES" sz="2000" dirty="0" smtClean="0"/>
              <a:t> </a:t>
            </a:r>
            <a:r>
              <a:rPr lang="es-ES" sz="2000" dirty="0" err="1" smtClean="0"/>
              <a:t>desenvolupar</a:t>
            </a:r>
            <a:r>
              <a:rPr lang="es-ES" sz="2000" dirty="0" smtClean="0"/>
              <a:t> </a:t>
            </a:r>
            <a:r>
              <a:rPr lang="es-ES" sz="2000" dirty="0" err="1" smtClean="0"/>
              <a:t>classes</a:t>
            </a:r>
            <a:r>
              <a:rPr lang="es-ES" sz="2000" dirty="0" smtClean="0"/>
              <a:t> </a:t>
            </a:r>
            <a:r>
              <a:rPr lang="es-ES" sz="2000" dirty="0" err="1" smtClean="0"/>
              <a:t>persistents</a:t>
            </a:r>
            <a:r>
              <a:rPr lang="es-ES" sz="2000" dirty="0" smtClean="0"/>
              <a:t> a partir de </a:t>
            </a:r>
            <a:r>
              <a:rPr lang="es-ES" sz="2000" dirty="0" err="1" smtClean="0"/>
              <a:t>classes</a:t>
            </a:r>
            <a:r>
              <a:rPr lang="es-ES" sz="2000" dirty="0" smtClean="0"/>
              <a:t> comunes, </a:t>
            </a:r>
            <a:r>
              <a:rPr lang="es-ES" sz="2000" dirty="0" err="1" smtClean="0"/>
              <a:t>incluint</a:t>
            </a:r>
            <a:r>
              <a:rPr lang="es-ES" sz="2000" dirty="0" smtClean="0"/>
              <a:t> </a:t>
            </a:r>
            <a:r>
              <a:rPr lang="es-ES" sz="2000" dirty="0" err="1" smtClean="0"/>
              <a:t>associació</a:t>
            </a:r>
            <a:r>
              <a:rPr lang="es-ES" sz="2000" dirty="0" smtClean="0"/>
              <a:t>, </a:t>
            </a:r>
            <a:r>
              <a:rPr lang="es-ES" sz="2000" dirty="0" err="1" smtClean="0"/>
              <a:t>herència</a:t>
            </a:r>
            <a:r>
              <a:rPr lang="es-ES" sz="2000" dirty="0" smtClean="0"/>
              <a:t>, </a:t>
            </a:r>
            <a:r>
              <a:rPr lang="es-ES" sz="2000" dirty="0" err="1" smtClean="0"/>
              <a:t>polimorfisme</a:t>
            </a:r>
            <a:r>
              <a:rPr lang="es-ES" sz="2000" dirty="0" smtClean="0"/>
              <a:t>, </a:t>
            </a:r>
            <a:r>
              <a:rPr lang="es-ES" sz="2000" dirty="0" err="1" smtClean="0"/>
              <a:t>composició</a:t>
            </a:r>
            <a:r>
              <a:rPr lang="es-ES" sz="2000" dirty="0" smtClean="0"/>
              <a:t> </a:t>
            </a:r>
            <a:r>
              <a:rPr lang="es-ES" sz="2000" dirty="0"/>
              <a:t>i</a:t>
            </a:r>
            <a:r>
              <a:rPr lang="es-ES" sz="2000" dirty="0" smtClean="0"/>
              <a:t> </a:t>
            </a:r>
            <a:r>
              <a:rPr lang="es-ES" sz="2000" dirty="0" err="1" smtClean="0"/>
              <a:t>coleccions</a:t>
            </a:r>
            <a:r>
              <a:rPr lang="es-ES" sz="2000" dirty="0" smtClean="0"/>
              <a:t> </a:t>
            </a:r>
            <a:r>
              <a:rPr lang="es-ES" sz="2000" dirty="0" err="1" smtClean="0"/>
              <a:t>d’objectes</a:t>
            </a:r>
            <a:r>
              <a:rPr lang="es-ES" sz="2000" dirty="0" smtClean="0"/>
              <a:t>.</a:t>
            </a:r>
          </a:p>
          <a:p>
            <a:pPr>
              <a:lnSpc>
                <a:spcPct val="80000"/>
              </a:lnSpc>
            </a:pPr>
            <a:endParaRPr lang="es-ES" sz="2000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20072" y="2205038"/>
            <a:ext cx="3520704" cy="3611164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722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77</TotalTime>
  <Words>773</Words>
  <Application>Microsoft Office PowerPoint</Application>
  <PresentationFormat>Presentación en pantalla (4:3)</PresentationFormat>
  <Paragraphs>134</Paragraphs>
  <Slides>14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Brío</vt:lpstr>
      <vt:lpstr>PBrush</vt:lpstr>
      <vt:lpstr>GIP: Gestor d’Informació Parroquial</vt:lpstr>
      <vt:lpstr>Índex</vt:lpstr>
      <vt:lpstr>GIP: Gestor d’informació parroquial</vt:lpstr>
      <vt:lpstr>Tecnologies utilitzades en el desenvolupament</vt:lpstr>
      <vt:lpstr>Arquitectura i tecnologia utilitzada</vt:lpstr>
      <vt:lpstr>SPRING MVC</vt:lpstr>
      <vt:lpstr>Implementació Spring MVC</vt:lpstr>
      <vt:lpstr>Spring VS Struts</vt:lpstr>
      <vt:lpstr>Hibernate</vt:lpstr>
      <vt:lpstr>Hibernate VS EJB</vt:lpstr>
      <vt:lpstr>Apache Tiles</vt:lpstr>
      <vt:lpstr>jQuery</vt:lpstr>
      <vt:lpstr>Avantatges de la arquitectura utilitzada</vt:lpstr>
      <vt:lpstr>Desventatges de l’arquitectura utilitzada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GIP: Gestor d’Informació Parroquial</dc:title>
  <dc:creator>gd</dc:creator>
  <cp:lastModifiedBy>gd</cp:lastModifiedBy>
  <cp:revision>8</cp:revision>
  <dcterms:created xsi:type="dcterms:W3CDTF">2011-06-21T21:11:32Z</dcterms:created>
  <dcterms:modified xsi:type="dcterms:W3CDTF">2011-06-21T22:29:16Z</dcterms:modified>
</cp:coreProperties>
</file>