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06" r:id="rId3"/>
    <p:sldId id="307" r:id="rId4"/>
    <p:sldId id="309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20" r:id="rId13"/>
    <p:sldId id="321" r:id="rId14"/>
    <p:sldId id="322" r:id="rId15"/>
    <p:sldId id="323" r:id="rId16"/>
    <p:sldId id="31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A7D"/>
    <a:srgbClr val="124B39"/>
    <a:srgbClr val="35FF2F"/>
    <a:srgbClr val="1F8F67"/>
    <a:srgbClr val="17654C"/>
    <a:srgbClr val="2AAA7D"/>
    <a:srgbClr val="E3A01B"/>
    <a:srgbClr val="FAD524"/>
    <a:srgbClr val="BBBBB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>
        <p:scale>
          <a:sx n="116" d="100"/>
          <a:sy n="116" d="100"/>
        </p:scale>
        <p:origin x="-115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4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h 42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con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4"/>
          <a:stretch/>
        </p:blipFill>
        <p:spPr>
          <a:xfrm>
            <a:off x="11289661" y="6095345"/>
            <a:ext cx="621818" cy="6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65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h 21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4142"/>
          <a:stretch/>
        </p:blipFill>
        <p:spPr>
          <a:xfrm rot="5400000">
            <a:off x="-3143844" y="3143841"/>
            <a:ext cx="6990538" cy="7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1592844" y="6385828"/>
            <a:ext cx="9146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0" spc="600" noProof="0" dirty="0" smtClean="0">
                <a:solidFill>
                  <a:srgbClr val="24AA7D"/>
                </a:solidFill>
              </a:rPr>
              <a:t>Master universitario</a:t>
            </a:r>
            <a:r>
              <a:rPr lang="es-ES" sz="1200" i="0" spc="600" baseline="0" noProof="0" dirty="0" smtClean="0">
                <a:solidFill>
                  <a:srgbClr val="24AA7D"/>
                </a:solidFill>
              </a:rPr>
              <a:t> en Aplicaciones Multimedia - UOC</a:t>
            </a:r>
            <a:endParaRPr lang="es-ES" sz="1200" i="0" spc="600" noProof="0" dirty="0" smtClean="0">
              <a:solidFill>
                <a:srgbClr val="24AA7D"/>
              </a:solidFill>
            </a:endParaRPr>
          </a:p>
          <a:p>
            <a:pPr algn="ctr"/>
            <a:r>
              <a:rPr lang="es-ES" sz="1200" i="0" spc="0" baseline="0" noProof="0" dirty="0" smtClean="0">
                <a:solidFill>
                  <a:srgbClr val="24AA7D"/>
                </a:solidFill>
              </a:rPr>
              <a:t>David Portilla </a:t>
            </a:r>
            <a:r>
              <a:rPr lang="es-ES" sz="1200" i="0" spc="0" baseline="0" noProof="0" dirty="0" err="1" smtClean="0">
                <a:solidFill>
                  <a:srgbClr val="24AA7D"/>
                </a:solidFill>
              </a:rPr>
              <a:t>Salada</a:t>
            </a:r>
            <a:r>
              <a:rPr lang="es-ES" sz="1200" i="0" spc="0" baseline="0" noProof="0" dirty="0" err="1" smtClean="0">
                <a:solidFill>
                  <a:srgbClr val="24AA7D"/>
                </a:solidFill>
              </a:rPr>
              <a:t>ña</a:t>
            </a:r>
            <a:r>
              <a:rPr lang="es-ES" sz="1200" i="0" spc="0" baseline="0" noProof="0" dirty="0" smtClean="0">
                <a:solidFill>
                  <a:srgbClr val="24AA7D"/>
                </a:solidFill>
              </a:rPr>
              <a:t> - 2018</a:t>
            </a:r>
            <a:endParaRPr lang="es-ES" sz="1200" i="0" spc="0" noProof="0" dirty="0">
              <a:solidFill>
                <a:srgbClr val="24AA7D"/>
              </a:solidFill>
            </a:endParaRPr>
          </a:p>
        </p:txBody>
      </p:sp>
      <p:pic>
        <p:nvPicPr>
          <p:cNvPr id="4" name="Imagen 3" descr="icon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4"/>
          <a:stretch/>
        </p:blipFill>
        <p:spPr>
          <a:xfrm>
            <a:off x="11584974" y="6287784"/>
            <a:ext cx="486803" cy="471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56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8"/>
          <a:stretch/>
        </p:blipFill>
        <p:spPr>
          <a:xfrm>
            <a:off x="2636371" y="0"/>
            <a:ext cx="6867742" cy="6117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4328022" y="3112851"/>
            <a:ext cx="2711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Viaja sin complicaciones y </a:t>
            </a:r>
            <a:endParaRPr lang="es-CO" b="1" dirty="0" smtClean="0">
              <a:solidFill>
                <a:schemeClr val="bg1"/>
              </a:solidFill>
            </a:endParaRPr>
          </a:p>
          <a:p>
            <a:r>
              <a:rPr lang="es-CO" b="1" dirty="0" smtClean="0">
                <a:solidFill>
                  <a:schemeClr val="bg1"/>
                </a:solidFill>
              </a:rPr>
              <a:t>has </a:t>
            </a:r>
            <a:r>
              <a:rPr lang="es-CO" b="1" dirty="0">
                <a:solidFill>
                  <a:schemeClr val="bg1"/>
                </a:solidFill>
              </a:rPr>
              <a:t>que valga la pena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59088" y="6534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01497" y="66083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" name="Imagen 9" descr="ico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63" y="2122485"/>
            <a:ext cx="2915731" cy="9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2290511" y="3428483"/>
            <a:ext cx="361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Alianzas Claves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94450" y="1582144"/>
            <a:ext cx="668314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300" dirty="0" smtClean="0">
                <a:solidFill>
                  <a:srgbClr val="1F8F67"/>
                </a:solidFill>
              </a:rPr>
              <a:t>Estratégicas</a:t>
            </a:r>
            <a:endParaRPr lang="es-ES" sz="2800" b="1" dirty="0" smtClean="0">
              <a:solidFill>
                <a:srgbClr val="1F8F67"/>
              </a:solidFill>
            </a:endParaRPr>
          </a:p>
          <a:p>
            <a:pPr lvl="0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o corporaciones que requieren el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servicio.</a:t>
            </a:r>
          </a:p>
          <a:p>
            <a:pPr lvl="0"/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transportadoras.</a:t>
            </a:r>
          </a:p>
          <a:p>
            <a:pPr lvl="0"/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Proveedores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internet.</a:t>
            </a:r>
          </a:p>
          <a:p>
            <a:pPr lvl="0"/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Medios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comunicación.</a:t>
            </a:r>
            <a:endParaRPr lang="es-CO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s-CO" sz="2800" dirty="0">
              <a:solidFill>
                <a:prstClr val="white"/>
              </a:solidFill>
            </a:endParaRPr>
          </a:p>
          <a:p>
            <a:r>
              <a:rPr lang="es-ES" sz="2800" b="1" spc="300" dirty="0" smtClean="0">
                <a:solidFill>
                  <a:srgbClr val="1F8F67"/>
                </a:solidFill>
              </a:rPr>
              <a:t>De Cooperación</a:t>
            </a:r>
            <a:endParaRPr lang="es-ES" sz="2800" dirty="0" smtClean="0">
              <a:solidFill>
                <a:srgbClr val="1F8F67"/>
              </a:solidFill>
            </a:endParaRPr>
          </a:p>
          <a:p>
            <a:pPr lvl="0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Reguladores del transporte.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44498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/>
          <a:stretch/>
        </p:blipFill>
        <p:spPr bwMode="auto">
          <a:xfrm>
            <a:off x="43543" y="2684517"/>
            <a:ext cx="3977663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2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7089742" y="4939866"/>
            <a:ext cx="270689" cy="270689"/>
          </a:xfrm>
          <a:prstGeom prst="ellipse">
            <a:avLst/>
          </a:prstGeom>
          <a:solidFill>
            <a:srgbClr val="24AA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8383861" y="4530507"/>
            <a:ext cx="680048" cy="680048"/>
          </a:xfrm>
          <a:prstGeom prst="ellipse">
            <a:avLst/>
          </a:prstGeom>
          <a:solidFill>
            <a:srgbClr val="24AA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9687548" y="4105954"/>
            <a:ext cx="1104601" cy="1104601"/>
          </a:xfrm>
          <a:prstGeom prst="ellipse">
            <a:avLst/>
          </a:prstGeom>
          <a:solidFill>
            <a:srgbClr val="24AA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7041382" y="491562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50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2290511" y="3428483"/>
            <a:ext cx="361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Ingresos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44498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8F67"/>
              </a:solidFill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5" y="2726704"/>
            <a:ext cx="4103253" cy="19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767612" y="2120224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chemeClr val="bg2">
                    <a:lumMod val="90000"/>
                  </a:schemeClr>
                </a:solidFill>
                <a:latin typeface="Open Sans"/>
              </a:rPr>
              <a:t>$</a:t>
            </a:r>
            <a:endParaRPr lang="en-US" sz="115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269636" y="599321"/>
            <a:ext cx="3690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/>
              <a:t>Auxilio de transporte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mensual corresponde al </a:t>
            </a:r>
            <a:r>
              <a:rPr lang="es-CO" sz="2000" b="1" dirty="0" smtClean="0"/>
              <a:t>11,29% del salario de un trabajador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385450" y="494624"/>
            <a:ext cx="1874839" cy="1695340"/>
            <a:chOff x="5397691" y="903302"/>
            <a:chExt cx="1874839" cy="1695340"/>
          </a:xfrm>
        </p:grpSpPr>
        <p:sp>
          <p:nvSpPr>
            <p:cNvPr id="17" name="Circular 16"/>
            <p:cNvSpPr/>
            <p:nvPr/>
          </p:nvSpPr>
          <p:spPr>
            <a:xfrm>
              <a:off x="5397691" y="973042"/>
              <a:ext cx="1625600" cy="1625600"/>
            </a:xfrm>
            <a:prstGeom prst="pie">
              <a:avLst>
                <a:gd name="adj1" fmla="val 0"/>
                <a:gd name="adj2" fmla="val 1994416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ircular 17"/>
            <p:cNvSpPr/>
            <p:nvPr/>
          </p:nvSpPr>
          <p:spPr>
            <a:xfrm>
              <a:off x="5646930" y="903302"/>
              <a:ext cx="1625600" cy="1625600"/>
            </a:xfrm>
            <a:prstGeom prst="pie">
              <a:avLst>
                <a:gd name="adj1" fmla="val 20126219"/>
                <a:gd name="adj2" fmla="val 21593240"/>
              </a:avLst>
            </a:prstGeom>
            <a:solidFill>
              <a:srgbClr val="24AA7D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F8F67"/>
                </a:solidFill>
              </a:endParaRP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5460956" y="2789638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Open Sans"/>
              </a:rPr>
              <a:t>2.875.850</a:t>
            </a:r>
            <a:endParaRPr lang="en-US" sz="2800" b="1" dirty="0"/>
          </a:p>
        </p:txBody>
      </p:sp>
      <p:sp>
        <p:nvSpPr>
          <p:cNvPr id="21" name="Rectángulo 20"/>
          <p:cNvSpPr/>
          <p:nvPr/>
        </p:nvSpPr>
        <p:spPr>
          <a:xfrm>
            <a:off x="7260289" y="2512639"/>
            <a:ext cx="3690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/>
              <a:t>Salario promedio estimado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mensual de un ingeniero.</a:t>
            </a:r>
          </a:p>
          <a:p>
            <a:r>
              <a:rPr lang="es-CO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http://www.semana.com/educacion/articulo/cuanto-gana-un-ingeniero/479928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715427" y="4513504"/>
            <a:ext cx="10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Pequeña</a:t>
            </a:r>
            <a:endParaRPr lang="en-US" dirty="0"/>
          </a:p>
        </p:txBody>
      </p:sp>
      <p:sp>
        <p:nvSpPr>
          <p:cNvPr id="23" name="Rectángulo 22"/>
          <p:cNvSpPr/>
          <p:nvPr/>
        </p:nvSpPr>
        <p:spPr>
          <a:xfrm>
            <a:off x="8207558" y="4167848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Mediana</a:t>
            </a:r>
            <a:endParaRPr lang="en-US" dirty="0"/>
          </a:p>
        </p:txBody>
      </p:sp>
      <p:sp>
        <p:nvSpPr>
          <p:cNvPr id="24" name="Rectángulo 23"/>
          <p:cNvSpPr/>
          <p:nvPr/>
        </p:nvSpPr>
        <p:spPr>
          <a:xfrm>
            <a:off x="9797388" y="3736622"/>
            <a:ext cx="884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Grande</a:t>
            </a:r>
            <a:endParaRPr lang="en-US" dirty="0"/>
          </a:p>
        </p:txBody>
      </p:sp>
      <p:sp>
        <p:nvSpPr>
          <p:cNvPr id="25" name="Rectángulo 24"/>
          <p:cNvSpPr/>
          <p:nvPr/>
        </p:nvSpPr>
        <p:spPr>
          <a:xfrm rot="16200000">
            <a:off x="5350367" y="4221116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2">
                    <a:lumMod val="50000"/>
                  </a:schemeClr>
                </a:solidFill>
              </a:rPr>
              <a:t>Tamaño de</a:t>
            </a:r>
          </a:p>
          <a:p>
            <a:pPr algn="ctr"/>
            <a:r>
              <a:rPr lang="es-CO" sz="1400" dirty="0" smtClean="0">
                <a:solidFill>
                  <a:schemeClr val="bg2">
                    <a:lumMod val="50000"/>
                  </a:schemeClr>
                </a:solidFill>
              </a:rPr>
              <a:t>la empresa</a:t>
            </a:r>
          </a:p>
          <a:p>
            <a:pPr algn="ctr"/>
            <a:r>
              <a:rPr lang="es-CO" sz="1400" dirty="0" smtClean="0">
                <a:solidFill>
                  <a:schemeClr val="bg2">
                    <a:lumMod val="50000"/>
                  </a:schemeClr>
                </a:solidFill>
              </a:rPr>
              <a:t>y </a:t>
            </a:r>
          </a:p>
          <a:p>
            <a:pPr algn="ctr"/>
            <a:r>
              <a:rPr lang="es-CO" sz="1400" dirty="0" smtClean="0">
                <a:solidFill>
                  <a:schemeClr val="bg2">
                    <a:lumMod val="50000"/>
                  </a:schemeClr>
                </a:solidFill>
              </a:rPr>
              <a:t># empleados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456023" y="4700301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904396" y="4482527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+200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874921" y="5800187"/>
            <a:ext cx="1922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 smtClean="0">
                <a:solidFill>
                  <a:schemeClr val="bg2">
                    <a:lumMod val="50000"/>
                  </a:schemeClr>
                </a:solidFill>
              </a:rPr>
              <a:t>Estimación del mercado</a:t>
            </a:r>
          </a:p>
          <a:p>
            <a:pPr algn="ctr"/>
            <a:r>
              <a:rPr lang="es-CO" sz="1200" dirty="0" smtClean="0">
                <a:solidFill>
                  <a:schemeClr val="bg2">
                    <a:lumMod val="50000"/>
                  </a:schemeClr>
                </a:solidFill>
              </a:rPr>
              <a:t>(MES) 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732804" y="5461633"/>
            <a:ext cx="984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Open Sans"/>
              </a:rPr>
              <a:t>16.2 MM</a:t>
            </a:r>
            <a:endParaRPr lang="en-US" sz="1600" b="1" dirty="0"/>
          </a:p>
        </p:txBody>
      </p:sp>
      <p:sp>
        <p:nvSpPr>
          <p:cNvPr id="30" name="Rectángulo 29"/>
          <p:cNvSpPr/>
          <p:nvPr/>
        </p:nvSpPr>
        <p:spPr>
          <a:xfrm>
            <a:off x="8231603" y="5438753"/>
            <a:ext cx="984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Open Sans"/>
              </a:rPr>
              <a:t>64.9 MM</a:t>
            </a:r>
            <a:endParaRPr lang="en-US" sz="1600" b="1" dirty="0"/>
          </a:p>
        </p:txBody>
      </p:sp>
      <p:sp>
        <p:nvSpPr>
          <p:cNvPr id="31" name="Rectángulo 30"/>
          <p:cNvSpPr/>
          <p:nvPr/>
        </p:nvSpPr>
        <p:spPr>
          <a:xfrm>
            <a:off x="9833232" y="5438753"/>
            <a:ext cx="933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Open Sans"/>
              </a:rPr>
              <a:t>&gt;</a:t>
            </a:r>
            <a:r>
              <a:rPr lang="en-US" sz="1600" b="1" dirty="0" smtClean="0">
                <a:latin typeface="Open Sans"/>
              </a:rPr>
              <a:t>70 MM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3304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creen Shot 2018-06-11 at 4.0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creen Shot 2018-06-11 at 4.02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/>
        </p:blipFill>
        <p:spPr>
          <a:xfrm>
            <a:off x="0" y="0"/>
            <a:ext cx="12192000" cy="61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creen Shot 2018-06-11 at 4.04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3901" b="1843"/>
          <a:stretch/>
        </p:blipFill>
        <p:spPr>
          <a:xfrm>
            <a:off x="648530" y="126372"/>
            <a:ext cx="3379142" cy="6028600"/>
          </a:xfrm>
          <a:prstGeom prst="rect">
            <a:avLst/>
          </a:prstGeom>
        </p:spPr>
      </p:pic>
      <p:pic>
        <p:nvPicPr>
          <p:cNvPr id="3" name="Imagen 2" descr="Screen Shot 2018-06-11 at 4.03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r="6485" b="3281"/>
          <a:stretch/>
        </p:blipFill>
        <p:spPr>
          <a:xfrm>
            <a:off x="4494381" y="126372"/>
            <a:ext cx="3370360" cy="6028600"/>
          </a:xfrm>
          <a:prstGeom prst="rect">
            <a:avLst/>
          </a:prstGeom>
        </p:spPr>
      </p:pic>
      <p:pic>
        <p:nvPicPr>
          <p:cNvPr id="4" name="Imagen 3" descr="Screen Shot 2018-06-11 at 4.04.0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916" r="3651" b="1843"/>
          <a:stretch/>
        </p:blipFill>
        <p:spPr>
          <a:xfrm>
            <a:off x="8330568" y="126372"/>
            <a:ext cx="3399453" cy="60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creen Shot 2018-06-11 at 4.04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3648" b="2454"/>
          <a:stretch/>
        </p:blipFill>
        <p:spPr>
          <a:xfrm>
            <a:off x="999924" y="120439"/>
            <a:ext cx="3366875" cy="6062509"/>
          </a:xfrm>
          <a:prstGeom prst="rect">
            <a:avLst/>
          </a:prstGeom>
        </p:spPr>
      </p:pic>
      <p:pic>
        <p:nvPicPr>
          <p:cNvPr id="3" name="Imagen 2" descr="Screen Shot 2018-06-11 at 4.04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r="3493" b="2455"/>
          <a:stretch/>
        </p:blipFill>
        <p:spPr>
          <a:xfrm>
            <a:off x="4629234" y="120439"/>
            <a:ext cx="3399948" cy="6062509"/>
          </a:xfrm>
          <a:prstGeom prst="rect">
            <a:avLst/>
          </a:prstGeom>
        </p:spPr>
      </p:pic>
      <p:pic>
        <p:nvPicPr>
          <p:cNvPr id="4" name="Imagen 3" descr="Screen Shot 2018-06-11 at 4.04.2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4920" b="2933"/>
          <a:stretch/>
        </p:blipFill>
        <p:spPr>
          <a:xfrm>
            <a:off x="8291618" y="120439"/>
            <a:ext cx="3353645" cy="60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8"/>
          <a:stretch/>
        </p:blipFill>
        <p:spPr>
          <a:xfrm>
            <a:off x="2636371" y="0"/>
            <a:ext cx="6867742" cy="611746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28022" y="3112851"/>
            <a:ext cx="2711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Viaja sin complicaciones y </a:t>
            </a:r>
            <a:endParaRPr lang="es-CO" b="1" dirty="0" smtClean="0">
              <a:solidFill>
                <a:schemeClr val="bg1"/>
              </a:solidFill>
            </a:endParaRPr>
          </a:p>
          <a:p>
            <a:r>
              <a:rPr lang="es-CO" b="1" dirty="0" smtClean="0">
                <a:solidFill>
                  <a:schemeClr val="bg1"/>
                </a:solidFill>
              </a:rPr>
              <a:t>has </a:t>
            </a:r>
            <a:r>
              <a:rPr lang="es-CO" b="1" dirty="0">
                <a:solidFill>
                  <a:schemeClr val="bg1"/>
                </a:solidFill>
              </a:rPr>
              <a:t>que valga la pena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gen 5" descr="ico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63" y="2122485"/>
            <a:ext cx="2915731" cy="9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1125" y="11689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3555112" y="3602269"/>
            <a:ext cx="284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>
                <a:solidFill>
                  <a:srgbClr val="BBBBBB"/>
                </a:solidFill>
              </a:rPr>
              <a:t>Concepto de Marca</a:t>
            </a:r>
            <a:endParaRPr lang="en-US" spc="300" dirty="0">
              <a:solidFill>
                <a:srgbClr val="BBBBBB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57780" y="1361178"/>
            <a:ext cx="603160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300" dirty="0"/>
              <a:t>EFIVAL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una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marca,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cuyo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propósito principal es operativizar la </a:t>
            </a:r>
            <a:r>
              <a:rPr lang="es-ES" sz="2400" b="1" dirty="0"/>
              <a:t>asignación de vales de </a:t>
            </a:r>
            <a:r>
              <a:rPr lang="es-ES" sz="2400" b="1" dirty="0" smtClean="0"/>
              <a:t>transporte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las empresas para hacer</a:t>
            </a:r>
          </a:p>
          <a:p>
            <a:r>
              <a:rPr lang="es-ES" sz="2400" b="1" dirty="0" smtClean="0"/>
              <a:t>eficiente </a:t>
            </a:r>
            <a:r>
              <a:rPr lang="es-ES" sz="2400" b="1" dirty="0"/>
              <a:t>el control del </a:t>
            </a:r>
            <a:r>
              <a:rPr lang="es-ES" sz="2400" b="1" dirty="0" smtClean="0"/>
              <a:t>gasto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teniendo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cuenta que su finalidad es </a:t>
            </a:r>
            <a:r>
              <a:rPr lang="es-ES" sz="2400" b="1" dirty="0"/>
              <a:t>satisfacer a los usuarios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quieren que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transporte que les brinda la empresa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cómodo</a:t>
            </a:r>
            <a:r>
              <a:rPr lang="es-ES" sz="2400" b="1" dirty="0"/>
              <a:t>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los haga sentir 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2400" b="1" dirty="0"/>
              <a:t>que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b="1" dirty="0" smtClean="0"/>
              <a:t>colaboran </a:t>
            </a:r>
            <a:r>
              <a:rPr lang="es-ES" sz="2400" b="1" dirty="0"/>
              <a:t>con una causa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69645" y="14683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5088588" y="1468343"/>
            <a:ext cx="218941" cy="37400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5020101" y="14683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2167742" y="3475893"/>
            <a:ext cx="386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rgbClr val="BBBBBB"/>
                </a:solidFill>
              </a:rPr>
              <a:t>Segmento de Clientes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94450" y="967478"/>
            <a:ext cx="689493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300" dirty="0" smtClean="0">
                <a:solidFill>
                  <a:srgbClr val="1F8F67"/>
                </a:solidFill>
              </a:rPr>
              <a:t>NIVEL I</a:t>
            </a:r>
            <a:r>
              <a:rPr lang="es-ES" sz="2800" dirty="0" smtClean="0">
                <a:solidFill>
                  <a:srgbClr val="1F8F67"/>
                </a:solidFill>
              </a:rPr>
              <a:t> . </a:t>
            </a:r>
            <a:r>
              <a:rPr lang="es-ES" sz="2800" b="1" dirty="0" smtClean="0">
                <a:solidFill>
                  <a:srgbClr val="1F8F67"/>
                </a:solidFill>
              </a:rPr>
              <a:t>Empresas – “Los Jefes” –</a:t>
            </a: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Designan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porcentaje del gasto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vales de transporte para cada área interna, sin embargo, </a:t>
            </a:r>
            <a:r>
              <a:rPr lang="es-CO" sz="2400" i="1" dirty="0"/>
              <a:t>normalmente no se tiene un control total del uso de los mismos y no se asigna de manera eficiente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2800" b="1" spc="300" dirty="0" smtClean="0">
                <a:solidFill>
                  <a:srgbClr val="1F8F67"/>
                </a:solidFill>
              </a:rPr>
              <a:t>NIVEL II</a:t>
            </a:r>
            <a:r>
              <a:rPr lang="es-ES" sz="2800" dirty="0" smtClean="0">
                <a:solidFill>
                  <a:srgbClr val="1F8F67"/>
                </a:solidFill>
              </a:rPr>
              <a:t> </a:t>
            </a:r>
            <a:r>
              <a:rPr lang="es-ES" sz="2800" dirty="0">
                <a:solidFill>
                  <a:srgbClr val="1F8F67"/>
                </a:solidFill>
              </a:rPr>
              <a:t>. </a:t>
            </a:r>
            <a:r>
              <a:rPr lang="es-ES" sz="2800" b="1" dirty="0" smtClean="0">
                <a:solidFill>
                  <a:srgbClr val="1F8F67"/>
                </a:solidFill>
              </a:rPr>
              <a:t>Colaboradores – </a:t>
            </a:r>
            <a:r>
              <a:rPr lang="es-ES" sz="2800" b="1" dirty="0">
                <a:solidFill>
                  <a:srgbClr val="1F8F67"/>
                </a:solidFill>
              </a:rPr>
              <a:t>“Los </a:t>
            </a:r>
            <a:r>
              <a:rPr lang="es-ES" sz="2800" b="1" dirty="0" smtClean="0">
                <a:solidFill>
                  <a:srgbClr val="1F8F67"/>
                </a:solidFill>
              </a:rPr>
              <a:t>Viajeros” </a:t>
            </a:r>
            <a:r>
              <a:rPr lang="es-ES" sz="2800" b="1" dirty="0">
                <a:solidFill>
                  <a:srgbClr val="1F8F67"/>
                </a:solidFill>
              </a:rPr>
              <a:t>–</a:t>
            </a: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movilizan a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 diferentes reuniones y visitas dentro del perímetro urbano. </a:t>
            </a:r>
            <a:r>
              <a:rPr lang="es-CO" sz="2400" i="1" dirty="0"/>
              <a:t>Usualmente viajan solos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 que no se tiene información centralizada de las solicitudes y trayectos de todos los colaboradores.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4620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7" y="2246095"/>
            <a:ext cx="3164205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6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1990894" y="3652741"/>
            <a:ext cx="4218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rgbClr val="BBBBBB"/>
                </a:solidFill>
              </a:rPr>
              <a:t>Propuesta de Valor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94450" y="967478"/>
            <a:ext cx="7408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300" dirty="0" smtClean="0"/>
              <a:t>EFIVAL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está basada en una promesa primordial:</a:t>
            </a:r>
          </a:p>
          <a:p>
            <a:r>
              <a:rPr lang="es-CO" sz="2400" b="1" dirty="0" smtClean="0"/>
              <a:t>“Viaja sin complicaciones y has que valga la pena”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esto nos referimos a que brindamos una solución que </a:t>
            </a:r>
            <a:r>
              <a:rPr lang="es-CO" sz="2400" b="1" dirty="0" smtClean="0"/>
              <a:t>permite a Los Jefes aprobar vales de viaje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 necesidad de estar presentes a la hora de la solicitud y teniendo la tranquilidad de que los cupos de transporte optimizarán el número de usuarios por vehículo así como el gasto de la compañía.</a:t>
            </a:r>
          </a:p>
          <a:p>
            <a:r>
              <a:rPr lang="es-CO" sz="800" dirty="0">
                <a:solidFill>
                  <a:schemeClr val="bg1"/>
                </a:solidFill>
              </a:rPr>
              <a:t>a</a:t>
            </a:r>
            <a:endParaRPr lang="es-CO" sz="700" dirty="0" smtClean="0">
              <a:solidFill>
                <a:schemeClr val="bg1"/>
              </a:solidFill>
            </a:endParaRP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Además, con el uso de la solución, </a:t>
            </a:r>
            <a:r>
              <a:rPr lang="es-CO" sz="2400" b="1" dirty="0" smtClean="0"/>
              <a:t>Los Viajeros podrán apoyar causas sociales y ambientales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gracias al ahorro que genera su participación como usuario activo de los vales de viaje.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49737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A7D"/>
              </a:solidFill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12306" r="4518" b="18211"/>
          <a:stretch/>
        </p:blipFill>
        <p:spPr bwMode="auto">
          <a:xfrm>
            <a:off x="390999" y="2855874"/>
            <a:ext cx="3442985" cy="1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2052807" y="3590828"/>
            <a:ext cx="409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rgbClr val="BBBBBB"/>
                </a:solidFill>
              </a:rPr>
              <a:t>Canales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94450" y="967478"/>
            <a:ext cx="68949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300" dirty="0" smtClean="0">
                <a:solidFill>
                  <a:srgbClr val="1F8F67"/>
                </a:solidFill>
              </a:rPr>
              <a:t>De Comunicación</a:t>
            </a:r>
            <a:endParaRPr lang="es-ES" sz="2800" b="1" dirty="0" smtClean="0">
              <a:solidFill>
                <a:srgbClr val="1F8F67"/>
              </a:solidFill>
            </a:endParaRP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solución apuesta la ubicuidad y la tecnología basándose en el uso de </a:t>
            </a:r>
            <a:r>
              <a:rPr lang="es-CO" sz="2400" b="1" dirty="0" smtClean="0"/>
              <a:t>Dispositivos Móviles y Web </a:t>
            </a:r>
            <a:r>
              <a:rPr lang="es-CO" sz="2400" b="1" dirty="0" err="1" smtClean="0"/>
              <a:t>Responsive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este canal de hace contacto con Los Jefes y Los Viajeros.</a:t>
            </a:r>
          </a:p>
          <a:p>
            <a:endParaRPr lang="es-CO" sz="2000" dirty="0">
              <a:solidFill>
                <a:prstClr val="white"/>
              </a:solidFill>
            </a:endParaRPr>
          </a:p>
          <a:p>
            <a:r>
              <a:rPr lang="es-ES" sz="2800" b="1" spc="300" dirty="0" smtClean="0">
                <a:solidFill>
                  <a:srgbClr val="1F8F67"/>
                </a:solidFill>
              </a:rPr>
              <a:t>De Venta</a:t>
            </a:r>
            <a:r>
              <a:rPr lang="es-ES" sz="2800" dirty="0" smtClean="0">
                <a:solidFill>
                  <a:srgbClr val="1F8F67"/>
                </a:solidFill>
              </a:rPr>
              <a:t> </a:t>
            </a: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llegar a Los Jefes, quienes contratan la solución, se manejará </a:t>
            </a:r>
            <a:r>
              <a:rPr lang="es-CO" sz="2400" b="1" dirty="0" smtClean="0"/>
              <a:t>Contacto Personal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Paralelamente se contará con plataforma </a:t>
            </a:r>
            <a:r>
              <a:rPr lang="es-C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la oferta de la solución así como para la solicitud de la misma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48499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" y="2774329"/>
            <a:ext cx="3950336" cy="25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4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2561180" y="3157815"/>
            <a:ext cx="3078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Relación con Clientes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94450" y="967478"/>
            <a:ext cx="6894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300" dirty="0" smtClean="0">
                <a:solidFill>
                  <a:srgbClr val="1F8F67"/>
                </a:solidFill>
              </a:rPr>
              <a:t>Con Los Jefes</a:t>
            </a:r>
            <a:endParaRPr lang="es-ES" sz="2800" b="1" dirty="0" smtClean="0">
              <a:solidFill>
                <a:srgbClr val="1F8F67"/>
              </a:solidFill>
            </a:endParaRP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basa principalmente en </a:t>
            </a:r>
            <a:r>
              <a:rPr lang="es-CO" sz="2400" b="1" dirty="0" smtClean="0"/>
              <a:t>asistencia personal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medio de las ventas directas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CO" sz="2400" b="1" dirty="0" smtClean="0"/>
              <a:t>servicios automáticos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medio de la web page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s-CO" sz="2800" dirty="0">
              <a:solidFill>
                <a:prstClr val="white"/>
              </a:solidFill>
            </a:endParaRPr>
          </a:p>
          <a:p>
            <a:r>
              <a:rPr lang="es-ES" sz="2800" b="1" spc="300" dirty="0" smtClean="0">
                <a:solidFill>
                  <a:srgbClr val="1F8F67"/>
                </a:solidFill>
              </a:rPr>
              <a:t>Con Los Viajeros</a:t>
            </a:r>
            <a:endParaRPr lang="es-ES" sz="2800" dirty="0" smtClean="0">
              <a:solidFill>
                <a:srgbClr val="1F8F67"/>
              </a:solidFill>
            </a:endParaRPr>
          </a:p>
          <a:p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basa principalmente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CO" sz="2400" b="1" dirty="0"/>
              <a:t>acompañamiento punto a punto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medio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asistencia en tiempo real y en </a:t>
            </a:r>
            <a:r>
              <a:rPr lang="es-CO" sz="2400" b="1" dirty="0" smtClean="0"/>
              <a:t>vinculación a comunidades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medio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solución móvil.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38704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sultado de imagen para SEGMENTO DE CLIENT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3" y="2526735"/>
            <a:ext cx="3889314" cy="24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9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2167742" y="3475893"/>
            <a:ext cx="386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Costos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4620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sultado de imagen para SEGMENTO DE CLIEN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/>
          <a:stretch/>
        </p:blipFill>
        <p:spPr bwMode="auto">
          <a:xfrm>
            <a:off x="304852" y="2320601"/>
            <a:ext cx="3570717" cy="26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/>
          <p:cNvSpPr/>
          <p:nvPr/>
        </p:nvSpPr>
        <p:spPr>
          <a:xfrm>
            <a:off x="5516856" y="703080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chemeClr val="bg2">
                    <a:lumMod val="90000"/>
                  </a:schemeClr>
                </a:solidFill>
                <a:latin typeface="Open Sans"/>
              </a:rPr>
              <a:t>$</a:t>
            </a:r>
            <a:endParaRPr lang="en-US" sz="115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5026337" y="1417943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Open Sans"/>
              </a:rPr>
              <a:t>57.750.000</a:t>
            </a:r>
            <a:endParaRPr lang="en-US" sz="2800" b="1" dirty="0"/>
          </a:p>
        </p:txBody>
      </p:sp>
      <p:sp>
        <p:nvSpPr>
          <p:cNvPr id="40" name="Rectángulo 39"/>
          <p:cNvSpPr/>
          <p:nvPr/>
        </p:nvSpPr>
        <p:spPr>
          <a:xfrm>
            <a:off x="7089742" y="1387165"/>
            <a:ext cx="369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/>
              <a:t>Creación de Plataforma </a:t>
            </a:r>
            <a:r>
              <a:rPr lang="es-CO" sz="2000" b="1" dirty="0" smtClean="0"/>
              <a:t>Móvil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https://www.cuantocuestamiapp.co/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5516856" y="2604855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chemeClr val="bg2">
                    <a:lumMod val="90000"/>
                  </a:schemeClr>
                </a:solidFill>
                <a:latin typeface="Open Sans"/>
              </a:rPr>
              <a:t>$</a:t>
            </a:r>
            <a:endParaRPr lang="en-US" sz="115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5026337" y="3274269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Open Sans"/>
              </a:rPr>
              <a:t>14.400.000</a:t>
            </a:r>
            <a:endParaRPr lang="en-US" sz="2800" b="1" dirty="0"/>
          </a:p>
        </p:txBody>
      </p:sp>
      <p:sp>
        <p:nvSpPr>
          <p:cNvPr id="53" name="Rectángulo 52"/>
          <p:cNvSpPr/>
          <p:nvPr/>
        </p:nvSpPr>
        <p:spPr>
          <a:xfrm>
            <a:off x="7089742" y="3051387"/>
            <a:ext cx="36904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/>
              <a:t>Talento Humano (mes)</a:t>
            </a:r>
          </a:p>
          <a:p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talentos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Según salario promedio sacado de </a:t>
            </a:r>
            <a:r>
              <a:rPr lang="es-CO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s-CO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www.semana.com/educacion/articulo/cuanto-gana-un-ingeniero/479928 </a:t>
            </a:r>
            <a:endParaRPr lang="es-CO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5516856" y="4180693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chemeClr val="bg2">
                    <a:lumMod val="90000"/>
                  </a:schemeClr>
                </a:solidFill>
                <a:latin typeface="Open Sans"/>
              </a:rPr>
              <a:t>$</a:t>
            </a:r>
            <a:endParaRPr lang="en-US" sz="115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5026337" y="4850107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Open Sans"/>
              </a:rPr>
              <a:t>10.000.000</a:t>
            </a:r>
            <a:endParaRPr lang="en-US" sz="2800" b="1" dirty="0"/>
          </a:p>
        </p:txBody>
      </p:sp>
      <p:sp>
        <p:nvSpPr>
          <p:cNvPr id="56" name="Rectángulo 55"/>
          <p:cNvSpPr/>
          <p:nvPr/>
        </p:nvSpPr>
        <p:spPr>
          <a:xfrm>
            <a:off x="7089742" y="4781369"/>
            <a:ext cx="369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/>
              <a:t>Gastos de funcionamiento (mes)</a:t>
            </a:r>
          </a:p>
          <a:p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Arrendamiento, Servidores, hosting, etc.</a:t>
            </a:r>
            <a:endParaRPr lang="es-CO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4677027" y="642324"/>
            <a:ext cx="3690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spc="600" dirty="0" smtClean="0">
                <a:solidFill>
                  <a:srgbClr val="1F8F67"/>
                </a:solidFill>
              </a:rPr>
              <a:t>Inversión</a:t>
            </a:r>
            <a:endParaRPr lang="es-CO" sz="1200" i="1" spc="600" dirty="0">
              <a:solidFill>
                <a:srgbClr val="1F8F67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4677027" y="2539370"/>
            <a:ext cx="3690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spc="600" dirty="0" smtClean="0">
                <a:solidFill>
                  <a:srgbClr val="1F8F67"/>
                </a:solidFill>
              </a:rPr>
              <a:t>Funcionamiento</a:t>
            </a:r>
            <a:endParaRPr lang="es-CO" sz="1200" i="1" spc="600" dirty="0">
              <a:solidFill>
                <a:srgbClr val="1F8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5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2487362" y="3231633"/>
            <a:ext cx="322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Recursos Claves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94450" y="967478"/>
            <a:ext cx="689493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spc="300" dirty="0" smtClean="0">
                <a:solidFill>
                  <a:srgbClr val="1F8F67"/>
                </a:solidFill>
              </a:rPr>
              <a:t>Físicos</a:t>
            </a:r>
            <a:endParaRPr lang="es-ES" sz="2400" b="1" dirty="0" smtClean="0">
              <a:solidFill>
                <a:srgbClr val="1F8F67"/>
              </a:solidFill>
            </a:endParaRPr>
          </a:p>
          <a:p>
            <a:pPr lvl="0"/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de asignación de cupos, Plataforma web, App, Computadores, Publicidad, Internet, Base de datos de empresas y de empleados, Base de datos de rutas.</a:t>
            </a:r>
            <a:endParaRPr lang="es-CO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s-CO" sz="700" dirty="0" smtClean="0">
                <a:solidFill>
                  <a:prstClr val="white"/>
                </a:solidFill>
              </a:rPr>
              <a:t>a</a:t>
            </a:r>
            <a:endParaRPr lang="es-CO" sz="2400" dirty="0">
              <a:solidFill>
                <a:prstClr val="white"/>
              </a:solidFill>
            </a:endParaRPr>
          </a:p>
          <a:p>
            <a:r>
              <a:rPr lang="es-ES" sz="2400" b="1" spc="300" dirty="0" smtClean="0">
                <a:solidFill>
                  <a:srgbClr val="1F8F67"/>
                </a:solidFill>
              </a:rPr>
              <a:t>Intelectuales</a:t>
            </a:r>
            <a:endParaRPr lang="es-ES" sz="2400" dirty="0" smtClean="0">
              <a:solidFill>
                <a:srgbClr val="1F8F67"/>
              </a:solidFill>
            </a:endParaRPr>
          </a:p>
          <a:p>
            <a:pPr lvl="0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Conocimientos en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programación, Conocimientos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manejo de herramientas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web, Conocer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preferencias y necesidades de los colaboradores para realizar una asignación eficiente y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satisfactoria.</a:t>
            </a:r>
            <a:endParaRPr lang="es-CO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s-CO" sz="700" dirty="0">
                <a:solidFill>
                  <a:schemeClr val="bg1"/>
                </a:solidFill>
              </a:rPr>
              <a:t>a</a:t>
            </a:r>
            <a:endParaRPr lang="es-CO" sz="2400" dirty="0">
              <a:solidFill>
                <a:schemeClr val="bg1"/>
              </a:solidFill>
            </a:endParaRPr>
          </a:p>
          <a:p>
            <a:r>
              <a:rPr lang="es-ES" sz="2400" b="1" spc="300" dirty="0">
                <a:solidFill>
                  <a:srgbClr val="1F8F67"/>
                </a:solidFill>
              </a:rPr>
              <a:t>Humanos</a:t>
            </a:r>
            <a:endParaRPr lang="es-ES" sz="2400" dirty="0">
              <a:solidFill>
                <a:srgbClr val="1F8F67"/>
              </a:solidFill>
            </a:endParaRPr>
          </a:p>
          <a:p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Ingeniero de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sistemas, Conductores, Comercializadores, Contador, Gerente, Analista.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40561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6054"/>
          <a:stretch/>
        </p:blipFill>
        <p:spPr bwMode="auto">
          <a:xfrm>
            <a:off x="184355" y="2162052"/>
            <a:ext cx="3755242" cy="24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0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825" y="673674"/>
            <a:ext cx="3784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8800" b="1" spc="600" dirty="0" smtClean="0"/>
              <a:t>EFIVAL</a:t>
            </a:r>
            <a:endParaRPr lang="en-US" sz="8800" b="1" spc="600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2290511" y="3428483"/>
            <a:ext cx="361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Actividades Claves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94450" y="967478"/>
            <a:ext cx="689493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spc="300" dirty="0" smtClean="0">
                <a:solidFill>
                  <a:srgbClr val="1F8F67"/>
                </a:solidFill>
              </a:rPr>
              <a:t>Desarrollo de la Aplicación</a:t>
            </a:r>
            <a:endParaRPr lang="es-ES" sz="2800" b="1" dirty="0" smtClean="0">
              <a:solidFill>
                <a:srgbClr val="1F8F67"/>
              </a:solidFill>
            </a:endParaRPr>
          </a:p>
          <a:p>
            <a:pPr lvl="0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Recolectar los requerimientos de la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aplicación, Diseñar, Testear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probar la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aplicación.</a:t>
            </a:r>
            <a:endParaRPr lang="es-CO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s-CO" sz="800" dirty="0" smtClean="0">
                <a:solidFill>
                  <a:prstClr val="white"/>
                </a:solidFill>
              </a:rPr>
              <a:t>a</a:t>
            </a:r>
            <a:endParaRPr lang="es-CO" sz="2800" dirty="0">
              <a:solidFill>
                <a:prstClr val="white"/>
              </a:solidFill>
            </a:endParaRPr>
          </a:p>
          <a:p>
            <a:r>
              <a:rPr lang="es-ES" sz="2800" b="1" spc="300" dirty="0" smtClean="0">
                <a:solidFill>
                  <a:srgbClr val="1F8F67"/>
                </a:solidFill>
              </a:rPr>
              <a:t>Convenios</a:t>
            </a:r>
            <a:endParaRPr lang="es-ES" sz="2800" dirty="0" smtClean="0">
              <a:solidFill>
                <a:srgbClr val="1F8F67"/>
              </a:solidFill>
            </a:endParaRPr>
          </a:p>
          <a:p>
            <a:pPr lvl="0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Firmar convenios con las empresa o corporaciones que tienen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vales, Firmar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convenios con las empresas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transportadoras.</a:t>
            </a:r>
            <a:endParaRPr lang="es-CO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s-CO" sz="800" dirty="0" smtClean="0">
                <a:solidFill>
                  <a:prstClr val="white"/>
                </a:solidFill>
              </a:rPr>
              <a:t>a</a:t>
            </a:r>
            <a:endParaRPr lang="es-CO" sz="2800" dirty="0">
              <a:solidFill>
                <a:prstClr val="white"/>
              </a:solidFill>
            </a:endParaRPr>
          </a:p>
          <a:p>
            <a:r>
              <a:rPr lang="es-ES" sz="2800" b="1" spc="300" dirty="0" smtClean="0">
                <a:solidFill>
                  <a:srgbClr val="1F8F67"/>
                </a:solidFill>
              </a:rPr>
              <a:t>Prestación de Servicio</a:t>
            </a:r>
            <a:endParaRPr lang="es-ES" sz="2800" dirty="0">
              <a:solidFill>
                <a:srgbClr val="1F8F67"/>
              </a:solidFill>
            </a:endParaRPr>
          </a:p>
          <a:p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Tener el listado de las personas, la fecha y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destino, Contactar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el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conductor, Llevar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las personas al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destino.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93345" y="973044"/>
            <a:ext cx="218941" cy="897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12288" y="973042"/>
            <a:ext cx="218941" cy="44498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4143801" y="973042"/>
            <a:ext cx="144000" cy="348486"/>
          </a:xfrm>
          <a:prstGeom prst="rect">
            <a:avLst/>
          </a:prstGeom>
          <a:solidFill>
            <a:srgbClr val="24A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5" y="2189333"/>
            <a:ext cx="3694342" cy="27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2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Ángulos.thmx</Template>
  <TotalTime>5324</TotalTime>
  <Words>739</Words>
  <Application>Microsoft Macintosh PowerPoint</Application>
  <PresentationFormat>Personalizado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OM1TAR</dc:creator>
  <cp:lastModifiedBy>David Portilla</cp:lastModifiedBy>
  <cp:revision>117</cp:revision>
  <dcterms:created xsi:type="dcterms:W3CDTF">2017-07-14T16:39:00Z</dcterms:created>
  <dcterms:modified xsi:type="dcterms:W3CDTF">2018-06-11T21:13:32Z</dcterms:modified>
</cp:coreProperties>
</file>