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7" name="Shape 62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8" name="Shape 63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706" name="Shape 70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Shape 7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21" name="Shape 72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5" name="Shape 7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1"/>
                </a:solidFill>
              </a:rPr>
              <a:t>Thank you for your attention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Shape 7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://uoc.edu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://uoc.edu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hyperlink" Target="http://uoc.edu" TargetMode="External"/><Relationship Id="rId4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://uoc.edu" TargetMode="External"/><Relationship Id="rId4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hyperlink" Target="http://uoc.edu" TargetMode="External"/><Relationship Id="rId4" Type="http://schemas.openxmlformats.org/officeDocument/2006/relationships/image" Target="../media/image1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hyperlink" Target="http://uoc.edu" TargetMode="External"/><Relationship Id="rId4" Type="http://schemas.openxmlformats.org/officeDocument/2006/relationships/image" Target="../media/image1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>
  <p:cSld name="Diapositiva de títul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1230714" y="3289563"/>
            <a:ext cx="6081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1130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747" lvl="1" marL="408147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132" y="225229"/>
            <a:ext cx="914400" cy="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233132" y="3255177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215411" y="3246251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>
            <a:hlinkClick r:id="rId3"/>
          </p:cNvPr>
          <p:cNvSpPr txBox="1"/>
          <p:nvPr/>
        </p:nvSpPr>
        <p:spPr>
          <a:xfrm>
            <a:off x="144095" y="3248838"/>
            <a:ext cx="718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ca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b="0" i="0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213636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4614061" y="877437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215412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4615837" y="234948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233132" y="4885603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1215411" y="4876677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/>
          <p:nvPr>
            <p:ph type="ctrTitle"/>
          </p:nvPr>
        </p:nvSpPr>
        <p:spPr>
          <a:xfrm>
            <a:off x="1215399" y="891125"/>
            <a:ext cx="6816600" cy="2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-13791" l="0" r="0" t="0"/>
          <a:stretch/>
        </p:blipFill>
        <p:spPr>
          <a:xfrm>
            <a:off x="1213625" y="298800"/>
            <a:ext cx="138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dex">
  <p:cSld name="index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49033" y="1443275"/>
            <a:ext cx="2593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Font typeface="Arial"/>
              <a:buNone/>
            </a:pPr>
            <a:r>
              <a:rPr b="1" lang="ca" sz="3200">
                <a:solidFill>
                  <a:srgbClr val="000078"/>
                </a:solidFill>
              </a:rPr>
              <a:t>Summary</a:t>
            </a:r>
            <a:endParaRPr b="1" i="0" sz="32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814951" y="17112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814951" y="18901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814951" y="20727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4" type="body"/>
          </p:nvPr>
        </p:nvSpPr>
        <p:spPr>
          <a:xfrm>
            <a:off x="4814951" y="22516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5" type="body"/>
          </p:nvPr>
        </p:nvSpPr>
        <p:spPr>
          <a:xfrm>
            <a:off x="8252586" y="1606919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98" name="Shape 98"/>
          <p:cNvSpPr txBox="1"/>
          <p:nvPr>
            <p:ph idx="6" type="body"/>
          </p:nvPr>
        </p:nvSpPr>
        <p:spPr>
          <a:xfrm>
            <a:off x="4566391" y="15592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7" type="body"/>
          </p:nvPr>
        </p:nvSpPr>
        <p:spPr>
          <a:xfrm>
            <a:off x="4814951" y="276220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8" type="body"/>
          </p:nvPr>
        </p:nvSpPr>
        <p:spPr>
          <a:xfrm>
            <a:off x="4814951" y="294111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9" type="body"/>
          </p:nvPr>
        </p:nvSpPr>
        <p:spPr>
          <a:xfrm>
            <a:off x="4814951" y="312366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3" type="body"/>
          </p:nvPr>
        </p:nvSpPr>
        <p:spPr>
          <a:xfrm>
            <a:off x="4814951" y="330257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4" type="body"/>
          </p:nvPr>
        </p:nvSpPr>
        <p:spPr>
          <a:xfrm>
            <a:off x="8252586" y="2650096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5" type="body"/>
          </p:nvPr>
        </p:nvSpPr>
        <p:spPr>
          <a:xfrm>
            <a:off x="4566391" y="2610164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6" type="body"/>
          </p:nvPr>
        </p:nvSpPr>
        <p:spPr>
          <a:xfrm>
            <a:off x="4814951" y="38321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7" type="body"/>
          </p:nvPr>
        </p:nvSpPr>
        <p:spPr>
          <a:xfrm>
            <a:off x="4814951" y="40110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8" type="body"/>
          </p:nvPr>
        </p:nvSpPr>
        <p:spPr>
          <a:xfrm>
            <a:off x="4814951" y="41936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9" type="body"/>
          </p:nvPr>
        </p:nvSpPr>
        <p:spPr>
          <a:xfrm>
            <a:off x="4814951" y="43725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0" type="body"/>
          </p:nvPr>
        </p:nvSpPr>
        <p:spPr>
          <a:xfrm>
            <a:off x="8252575" y="3599178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1" type="body"/>
          </p:nvPr>
        </p:nvSpPr>
        <p:spPr>
          <a:xfrm>
            <a:off x="4566391" y="36801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eta A">
  <p:cSld name="Portadeta A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-767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432" y="233931"/>
            <a:ext cx="59730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idx="1" type="body"/>
          </p:nvPr>
        </p:nvSpPr>
        <p:spPr>
          <a:xfrm>
            <a:off x="4566391" y="1521472"/>
            <a:ext cx="43446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5" name="Shape 115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18" name="Shape 118">
            <a:hlinkClick r:id="rId3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503246" y="12371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-11731" l="0" r="-11731" t="0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2" type="body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eta D">
  <p:cSld name="Portadeta D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36" name="Shape 136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ítol Text 2">
  <p:cSld name="Interior - Títol Text 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media"/>
          </p:nvPr>
        </p:nvSpPr>
        <p:spPr>
          <a:xfrm>
            <a:off x="4566391" y="1574448"/>
            <a:ext cx="43140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4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5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ítol Llistat">
  <p:cSld name="Interior - Títol Llista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4566392" y="1505088"/>
            <a:ext cx="43284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3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4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ext Fotos">
  <p:cSld name="Interior - Text Foto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media"/>
          </p:nvPr>
        </p:nvSpPr>
        <p:spPr>
          <a:xfrm>
            <a:off x="4566392" y="1574449"/>
            <a:ext cx="21030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/>
          <p:nvPr>
            <p:ph idx="3" type="media"/>
          </p:nvPr>
        </p:nvSpPr>
        <p:spPr>
          <a:xfrm>
            <a:off x="6730595" y="1574449"/>
            <a:ext cx="21270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/>
          <p:nvPr/>
        </p:nvSpPr>
        <p:spPr>
          <a:xfrm>
            <a:off x="6669328" y="1452220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66391" y="4718539"/>
            <a:ext cx="2103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4" type="body"/>
          </p:nvPr>
        </p:nvSpPr>
        <p:spPr>
          <a:xfrm>
            <a:off x="6730595" y="4718539"/>
            <a:ext cx="2149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69" name="Shape 169"/>
          <p:cNvSpPr txBox="1"/>
          <p:nvPr>
            <p:ph idx="5" type="body"/>
          </p:nvPr>
        </p:nvSpPr>
        <p:spPr>
          <a:xfrm>
            <a:off x="220302" y="1514949"/>
            <a:ext cx="42849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6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7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Foto gran">
  <p:cSld name="Interior - Foto gra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7922731" y="206543"/>
            <a:ext cx="986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/>
          <p:nvPr>
            <p:ph idx="2" type="media"/>
          </p:nvPr>
        </p:nvSpPr>
        <p:spPr>
          <a:xfrm>
            <a:off x="220302" y="1574449"/>
            <a:ext cx="86889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223615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81" name="Shape 181"/>
          <p:cNvSpPr txBox="1"/>
          <p:nvPr>
            <p:ph idx="3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4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Destacat Llistat 1">
  <p:cSld name="Interior - Destacat Llistat 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4572566" y="1574448"/>
            <a:ext cx="4319400" cy="7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572566" y="2371074"/>
            <a:ext cx="4319400" cy="74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3" type="body"/>
          </p:nvPr>
        </p:nvSpPr>
        <p:spPr>
          <a:xfrm>
            <a:off x="4572566" y="3170429"/>
            <a:ext cx="4319400" cy="741600"/>
          </a:xfrm>
          <a:prstGeom prst="rect">
            <a:avLst/>
          </a:prstGeom>
          <a:solidFill>
            <a:schemeClr val="accent2">
              <a:alpha val="98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4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96" name="Shape 196"/>
          <p:cNvSpPr txBox="1"/>
          <p:nvPr>
            <p:ph idx="5" type="body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6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7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Destacat Llistat 2">
  <p:cSld name="Interior - Destacat Llistat 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60243" y="1570114"/>
            <a:ext cx="4320600" cy="9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560242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>
            <p:ph idx="3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08" name="Shape 208"/>
          <p:cNvSpPr txBox="1"/>
          <p:nvPr>
            <p:ph idx="4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5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900">
                <a:solidFill>
                  <a:schemeClr val="dk2"/>
                </a:solidFill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6" type="body"/>
          </p:nvPr>
        </p:nvSpPr>
        <p:spPr>
          <a:xfrm>
            <a:off x="6756475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7" type="body"/>
          </p:nvPr>
        </p:nvSpPr>
        <p:spPr>
          <a:xfrm>
            <a:off x="4566391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8" type="body"/>
          </p:nvPr>
        </p:nvSpPr>
        <p:spPr>
          <a:xfrm>
            <a:off x="78472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9" type="body"/>
          </p:nvPr>
        </p:nvSpPr>
        <p:spPr>
          <a:xfrm>
            <a:off x="5653463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3" type="body"/>
          </p:nvPr>
        </p:nvSpPr>
        <p:spPr>
          <a:xfrm>
            <a:off x="67564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4" type="body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Blanc 2">
  <p:cSld name="Interior - Blanc 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07462" y="1279769"/>
            <a:ext cx="8889900" cy="7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224188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25964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224188" y="4857927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88" y="298396"/>
            <a:ext cx="1164300" cy="2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185" y="1095971"/>
            <a:ext cx="176700" cy="1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185" y="1358466"/>
            <a:ext cx="198900" cy="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907" y="1608427"/>
            <a:ext cx="188400" cy="1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" type="body"/>
          </p:nvPr>
        </p:nvSpPr>
        <p:spPr>
          <a:xfrm>
            <a:off x="487302" y="104493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2" type="body"/>
          </p:nvPr>
        </p:nvSpPr>
        <p:spPr>
          <a:xfrm>
            <a:off x="487302" y="130084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3" type="body"/>
          </p:nvPr>
        </p:nvSpPr>
        <p:spPr>
          <a:xfrm>
            <a:off x="487302" y="155230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>
  <p:cSld name="Diapositiva de título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/>
          <p:nvPr>
            <p:ph idx="1" type="subTitle"/>
          </p:nvPr>
        </p:nvSpPr>
        <p:spPr>
          <a:xfrm>
            <a:off x="1230714" y="3289563"/>
            <a:ext cx="6081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1130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747" lvl="1" marL="408147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3" name="Shape 2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132" y="225229"/>
            <a:ext cx="914400" cy="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233132" y="3255177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215411" y="3246251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>
            <a:hlinkClick r:id="rId3"/>
          </p:cNvPr>
          <p:cNvSpPr txBox="1"/>
          <p:nvPr/>
        </p:nvSpPr>
        <p:spPr>
          <a:xfrm>
            <a:off x="144095" y="3248838"/>
            <a:ext cx="718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ca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b="0" i="0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213636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614061" y="877437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215412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4615837" y="234948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33132" y="4885603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215411" y="4876677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>
            <p:ph type="ctrTitle"/>
          </p:nvPr>
        </p:nvSpPr>
        <p:spPr>
          <a:xfrm>
            <a:off x="1215399" y="891125"/>
            <a:ext cx="6816600" cy="2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-13791" l="0" r="0" t="0"/>
          <a:stretch/>
        </p:blipFill>
        <p:spPr>
          <a:xfrm>
            <a:off x="1213625" y="298800"/>
            <a:ext cx="138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dex">
  <p:cSld name="index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149016" y="1443285"/>
            <a:ext cx="1396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Font typeface="Arial"/>
              <a:buNone/>
            </a:pPr>
            <a:r>
              <a:rPr b="1" i="0" lang="ca" sz="32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Índex</a:t>
            </a:r>
            <a:endParaRPr b="1" i="0" sz="32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814951" y="17112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2" type="body"/>
          </p:nvPr>
        </p:nvSpPr>
        <p:spPr>
          <a:xfrm>
            <a:off x="4814951" y="18901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3" type="body"/>
          </p:nvPr>
        </p:nvSpPr>
        <p:spPr>
          <a:xfrm>
            <a:off x="4814951" y="20727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4" type="body"/>
          </p:nvPr>
        </p:nvSpPr>
        <p:spPr>
          <a:xfrm>
            <a:off x="4814951" y="22516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5" type="body"/>
          </p:nvPr>
        </p:nvSpPr>
        <p:spPr>
          <a:xfrm>
            <a:off x="8252586" y="1606919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Shape 284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88" name="Shape 288"/>
          <p:cNvSpPr txBox="1"/>
          <p:nvPr>
            <p:ph idx="6" type="body"/>
          </p:nvPr>
        </p:nvSpPr>
        <p:spPr>
          <a:xfrm>
            <a:off x="4566391" y="15592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7" type="body"/>
          </p:nvPr>
        </p:nvSpPr>
        <p:spPr>
          <a:xfrm>
            <a:off x="4814951" y="276220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8" type="body"/>
          </p:nvPr>
        </p:nvSpPr>
        <p:spPr>
          <a:xfrm>
            <a:off x="4814951" y="294111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9" type="body"/>
          </p:nvPr>
        </p:nvSpPr>
        <p:spPr>
          <a:xfrm>
            <a:off x="4814951" y="312366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3" type="body"/>
          </p:nvPr>
        </p:nvSpPr>
        <p:spPr>
          <a:xfrm>
            <a:off x="4814951" y="330257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4" type="body"/>
          </p:nvPr>
        </p:nvSpPr>
        <p:spPr>
          <a:xfrm>
            <a:off x="8252586" y="2650096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5" type="body"/>
          </p:nvPr>
        </p:nvSpPr>
        <p:spPr>
          <a:xfrm>
            <a:off x="4566391" y="2610164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6" type="body"/>
          </p:nvPr>
        </p:nvSpPr>
        <p:spPr>
          <a:xfrm>
            <a:off x="4814951" y="38321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7" type="body"/>
          </p:nvPr>
        </p:nvSpPr>
        <p:spPr>
          <a:xfrm>
            <a:off x="4814951" y="40110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8" type="body"/>
          </p:nvPr>
        </p:nvSpPr>
        <p:spPr>
          <a:xfrm>
            <a:off x="4814951" y="41936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9" type="body"/>
          </p:nvPr>
        </p:nvSpPr>
        <p:spPr>
          <a:xfrm>
            <a:off x="4814951" y="43725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20" type="body"/>
          </p:nvPr>
        </p:nvSpPr>
        <p:spPr>
          <a:xfrm>
            <a:off x="8252575" y="3599178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21" type="body"/>
          </p:nvPr>
        </p:nvSpPr>
        <p:spPr>
          <a:xfrm>
            <a:off x="4566391" y="36801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eta A">
  <p:cSld name="Portadeta A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0" y="-767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432" y="233931"/>
            <a:ext cx="59730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>
            <p:ph idx="1" type="body"/>
          </p:nvPr>
        </p:nvSpPr>
        <p:spPr>
          <a:xfrm>
            <a:off x="4566391" y="1521472"/>
            <a:ext cx="43446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5" name="Shape 305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08" name="Shape 308">
            <a:hlinkClick r:id="rId3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9503246" y="12371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b="-11731" l="0" r="-11731" t="0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>
            <p:ph idx="2" type="body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Shape 323"/>
          <p:cNvSpPr txBox="1"/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eta D">
  <p:cSld name="Portadeta D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27" name="Shape 327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Shape 331"/>
          <p:cNvSpPr txBox="1"/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ítol Text 2">
  <p:cSld name="Interior - Títol Text 2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Shape 334"/>
          <p:cNvSpPr/>
          <p:nvPr>
            <p:ph idx="2" type="media"/>
          </p:nvPr>
        </p:nvSpPr>
        <p:spPr>
          <a:xfrm>
            <a:off x="4566391" y="1574448"/>
            <a:ext cx="43140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37" name="Shape 337"/>
          <p:cNvSpPr txBox="1"/>
          <p:nvPr>
            <p:ph idx="3" type="body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4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5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Shape 340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ítol Llistat">
  <p:cSld name="Interior - Títol Llista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4566392" y="1505088"/>
            <a:ext cx="43284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47" name="Shape 347"/>
          <p:cNvSpPr txBox="1"/>
          <p:nvPr>
            <p:ph idx="2" type="body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3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4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Shape 350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ext Fotos">
  <p:cSld name="Interior - Text Fotos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media"/>
          </p:nvPr>
        </p:nvSpPr>
        <p:spPr>
          <a:xfrm>
            <a:off x="4566392" y="1574449"/>
            <a:ext cx="21030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Shape 356"/>
          <p:cNvSpPr/>
          <p:nvPr>
            <p:ph idx="3" type="media"/>
          </p:nvPr>
        </p:nvSpPr>
        <p:spPr>
          <a:xfrm>
            <a:off x="6730595" y="1574449"/>
            <a:ext cx="21270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Shape 357"/>
          <p:cNvSpPr/>
          <p:nvPr/>
        </p:nvSpPr>
        <p:spPr>
          <a:xfrm>
            <a:off x="6669328" y="1452220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4566391" y="4718539"/>
            <a:ext cx="2103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4" type="body"/>
          </p:nvPr>
        </p:nvSpPr>
        <p:spPr>
          <a:xfrm>
            <a:off x="6730595" y="4718539"/>
            <a:ext cx="2149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61" name="Shape 361"/>
          <p:cNvSpPr txBox="1"/>
          <p:nvPr>
            <p:ph idx="5" type="body"/>
          </p:nvPr>
        </p:nvSpPr>
        <p:spPr>
          <a:xfrm>
            <a:off x="220302" y="1514949"/>
            <a:ext cx="42849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Shape 362"/>
          <p:cNvSpPr txBox="1"/>
          <p:nvPr>
            <p:ph idx="6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7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Shape 364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Foto gran">
  <p:cSld name="Interior - Foto gran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7922731" y="206543"/>
            <a:ext cx="986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Shape 370"/>
          <p:cNvSpPr/>
          <p:nvPr>
            <p:ph idx="2" type="media"/>
          </p:nvPr>
        </p:nvSpPr>
        <p:spPr>
          <a:xfrm>
            <a:off x="220302" y="1574449"/>
            <a:ext cx="86889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6110" lvl="0" marL="306110" marR="0" rtl="0" algn="l"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6839" lvl="1" marL="663239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07570" lvl="2" marL="102037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09317" lvl="3" marL="142851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066" lvl="4" marL="183666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12812" lvl="5" marL="2244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14561" lvl="6" marL="265296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16308" lvl="7" marL="306110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05356" lvl="8" marL="346925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223615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73" name="Shape 373"/>
          <p:cNvSpPr txBox="1"/>
          <p:nvPr>
            <p:ph idx="3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4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Shape 375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Destacat Llistat 1">
  <p:cSld name="Interior - Destacat Llistat 1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4572566" y="1574448"/>
            <a:ext cx="4319400" cy="7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2" type="body"/>
          </p:nvPr>
        </p:nvSpPr>
        <p:spPr>
          <a:xfrm>
            <a:off x="4572566" y="2371074"/>
            <a:ext cx="4319400" cy="74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3" type="body"/>
          </p:nvPr>
        </p:nvSpPr>
        <p:spPr>
          <a:xfrm>
            <a:off x="4572566" y="3170429"/>
            <a:ext cx="4319400" cy="741600"/>
          </a:xfrm>
          <a:prstGeom prst="rect">
            <a:avLst/>
          </a:prstGeom>
          <a:solidFill>
            <a:schemeClr val="accent2">
              <a:alpha val="98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Shape 383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/>
          <p:nvPr>
            <p:ph idx="4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88" name="Shape 388"/>
          <p:cNvSpPr txBox="1"/>
          <p:nvPr>
            <p:ph idx="5" type="body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6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7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Destacat Llistat 2">
  <p:cSld name="Interior - Destacat Llistat 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4560243" y="1570114"/>
            <a:ext cx="4320600" cy="9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2" type="body"/>
          </p:nvPr>
        </p:nvSpPr>
        <p:spPr>
          <a:xfrm>
            <a:off x="4560242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Shape 395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/>
          <p:nvPr>
            <p:ph idx="3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400" name="Shape 400"/>
          <p:cNvSpPr txBox="1"/>
          <p:nvPr>
            <p:ph idx="4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5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900">
                <a:solidFill>
                  <a:schemeClr val="dk2"/>
                </a:solidFill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6" type="body"/>
          </p:nvPr>
        </p:nvSpPr>
        <p:spPr>
          <a:xfrm>
            <a:off x="6756475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7" type="body"/>
          </p:nvPr>
        </p:nvSpPr>
        <p:spPr>
          <a:xfrm>
            <a:off x="4566391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8" type="body"/>
          </p:nvPr>
        </p:nvSpPr>
        <p:spPr>
          <a:xfrm>
            <a:off x="78472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9" type="body"/>
          </p:nvPr>
        </p:nvSpPr>
        <p:spPr>
          <a:xfrm>
            <a:off x="5653463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13" type="body"/>
          </p:nvPr>
        </p:nvSpPr>
        <p:spPr>
          <a:xfrm>
            <a:off x="67564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4" type="body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Blanc 2">
  <p:cSld name="Interior - Blanc 2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07462" y="1279769"/>
            <a:ext cx="8889900" cy="7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Shape 413"/>
          <p:cNvSpPr txBox="1"/>
          <p:nvPr>
            <p:ph idx="2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/>
          <p:nvPr/>
        </p:nvSpPr>
        <p:spPr>
          <a:xfrm>
            <a:off x="224188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225964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224188" y="4857927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88" y="298396"/>
            <a:ext cx="1164300" cy="2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185" y="1095971"/>
            <a:ext cx="176700" cy="1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185" y="1358466"/>
            <a:ext cx="198900" cy="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907" y="1608427"/>
            <a:ext cx="188400" cy="1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>
            <p:ph idx="1" type="body"/>
          </p:nvPr>
        </p:nvSpPr>
        <p:spPr>
          <a:xfrm>
            <a:off x="487302" y="104493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2" type="body"/>
          </p:nvPr>
        </p:nvSpPr>
        <p:spPr>
          <a:xfrm>
            <a:off x="487302" y="130084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3" type="body"/>
          </p:nvPr>
        </p:nvSpPr>
        <p:spPr>
          <a:xfrm>
            <a:off x="487302" y="155230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>
  <p:cSld name="Diapositiva de título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/>
          <p:nvPr>
            <p:ph idx="1" type="subTitle"/>
          </p:nvPr>
        </p:nvSpPr>
        <p:spPr>
          <a:xfrm>
            <a:off x="1230714" y="3289563"/>
            <a:ext cx="6081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1130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1" name="Shape 4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132" y="225229"/>
            <a:ext cx="914400" cy="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/>
          <p:nvPr/>
        </p:nvSpPr>
        <p:spPr>
          <a:xfrm>
            <a:off x="233132" y="3255177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1215411" y="3246251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>
            <a:hlinkClick r:id="rId3"/>
          </p:cNvPr>
          <p:cNvSpPr txBox="1"/>
          <p:nvPr/>
        </p:nvSpPr>
        <p:spPr>
          <a:xfrm>
            <a:off x="144095" y="3248838"/>
            <a:ext cx="718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ca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1213636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4614061" y="877437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215412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615837" y="234948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233132" y="4885603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215411" y="4876677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/>
          <p:nvPr>
            <p:ph type="ctrTitle"/>
          </p:nvPr>
        </p:nvSpPr>
        <p:spPr>
          <a:xfrm>
            <a:off x="1215399" y="891125"/>
            <a:ext cx="6816600" cy="2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2" name="Shape 462"/>
          <p:cNvPicPr preferRelativeResize="0"/>
          <p:nvPr/>
        </p:nvPicPr>
        <p:blipFill rotWithShape="1">
          <a:blip r:embed="rId4">
            <a:alphaModFix/>
          </a:blip>
          <a:srcRect b="-13791" l="0" r="0" t="0"/>
          <a:stretch/>
        </p:blipFill>
        <p:spPr>
          <a:xfrm>
            <a:off x="1213625" y="298800"/>
            <a:ext cx="138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eta A">
  <p:cSld name="Portadeta A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0" y="-767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432" y="233931"/>
            <a:ext cx="597299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>
            <p:ph idx="1" type="body"/>
          </p:nvPr>
        </p:nvSpPr>
        <p:spPr>
          <a:xfrm>
            <a:off x="4566391" y="1521472"/>
            <a:ext cx="43446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b="1" i="0" sz="1900" u="none" cap="none" strike="noStrik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68" name="Shape 468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471" name="Shape 471">
            <a:hlinkClick r:id="rId3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ca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9503246" y="12371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4">
            <a:alphaModFix/>
          </a:blip>
          <a:srcRect b="-11731" l="0" r="-11731" t="0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>
            <p:ph idx="2" type="body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Shape 486"/>
          <p:cNvSpPr txBox="1"/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Blanc 2">
  <p:cSld name="Interior - Blanc 2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/>
        </p:nvSpPr>
        <p:spPr>
          <a:xfrm>
            <a:off x="107462" y="1279769"/>
            <a:ext cx="8889900" cy="7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Shape 490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Shape 492"/>
          <p:cNvSpPr txBox="1"/>
          <p:nvPr>
            <p:ph idx="2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8804" y="0"/>
            <a:ext cx="1715101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/>
          <p:nvPr/>
        </p:nvSpPr>
        <p:spPr>
          <a:xfrm>
            <a:off x="224188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225964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224188" y="4857927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88" y="298396"/>
            <a:ext cx="1164300" cy="2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185" y="1095971"/>
            <a:ext cx="176700" cy="1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185" y="1358466"/>
            <a:ext cx="198901" cy="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907" y="1608427"/>
            <a:ext cx="188400" cy="1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>
            <p:ph idx="1" type="body"/>
          </p:nvPr>
        </p:nvSpPr>
        <p:spPr>
          <a:xfrm>
            <a:off x="487302" y="104493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2" type="body"/>
          </p:nvPr>
        </p:nvSpPr>
        <p:spPr>
          <a:xfrm>
            <a:off x="487302" y="130084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Shape 505"/>
          <p:cNvSpPr txBox="1"/>
          <p:nvPr>
            <p:ph idx="3" type="body"/>
          </p:nvPr>
        </p:nvSpPr>
        <p:spPr>
          <a:xfrm>
            <a:off x="487302" y="155230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dex">
  <p:cSld name="index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149016" y="1443285"/>
            <a:ext cx="1396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200"/>
              <a:buFont typeface="Arial"/>
              <a:buNone/>
            </a:pPr>
            <a:r>
              <a:rPr b="1" i="0" lang="ca" sz="32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Índex</a:t>
            </a:r>
            <a:endParaRPr b="1" i="0" sz="32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4814951" y="17112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2" type="body"/>
          </p:nvPr>
        </p:nvSpPr>
        <p:spPr>
          <a:xfrm>
            <a:off x="4814951" y="18901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3" type="body"/>
          </p:nvPr>
        </p:nvSpPr>
        <p:spPr>
          <a:xfrm>
            <a:off x="4814951" y="20727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4" type="body"/>
          </p:nvPr>
        </p:nvSpPr>
        <p:spPr>
          <a:xfrm>
            <a:off x="4814951" y="22516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5" type="body"/>
          </p:nvPr>
        </p:nvSpPr>
        <p:spPr>
          <a:xfrm>
            <a:off x="8252586" y="1606919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Shape 515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Shape 518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19" name="Shape 519"/>
          <p:cNvSpPr txBox="1"/>
          <p:nvPr>
            <p:ph idx="6" type="body"/>
          </p:nvPr>
        </p:nvSpPr>
        <p:spPr>
          <a:xfrm>
            <a:off x="4566391" y="15592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7" type="body"/>
          </p:nvPr>
        </p:nvSpPr>
        <p:spPr>
          <a:xfrm>
            <a:off x="4814951" y="276220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8" type="body"/>
          </p:nvPr>
        </p:nvSpPr>
        <p:spPr>
          <a:xfrm>
            <a:off x="4814951" y="294111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9" type="body"/>
          </p:nvPr>
        </p:nvSpPr>
        <p:spPr>
          <a:xfrm>
            <a:off x="4814951" y="312366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3" type="body"/>
          </p:nvPr>
        </p:nvSpPr>
        <p:spPr>
          <a:xfrm>
            <a:off x="4814951" y="330257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4" type="body"/>
          </p:nvPr>
        </p:nvSpPr>
        <p:spPr>
          <a:xfrm>
            <a:off x="8252586" y="2650096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5" type="body"/>
          </p:nvPr>
        </p:nvSpPr>
        <p:spPr>
          <a:xfrm>
            <a:off x="4566391" y="2610164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Shape 526"/>
          <p:cNvSpPr txBox="1"/>
          <p:nvPr>
            <p:ph idx="16" type="body"/>
          </p:nvPr>
        </p:nvSpPr>
        <p:spPr>
          <a:xfrm>
            <a:off x="4814951" y="38321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7" type="body"/>
          </p:nvPr>
        </p:nvSpPr>
        <p:spPr>
          <a:xfrm>
            <a:off x="4814951" y="40110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8" type="body"/>
          </p:nvPr>
        </p:nvSpPr>
        <p:spPr>
          <a:xfrm>
            <a:off x="4814951" y="41936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9" type="body"/>
          </p:nvPr>
        </p:nvSpPr>
        <p:spPr>
          <a:xfrm>
            <a:off x="4814951" y="43725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20" type="body"/>
          </p:nvPr>
        </p:nvSpPr>
        <p:spPr>
          <a:xfrm>
            <a:off x="8252575" y="3599178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21" type="body"/>
          </p:nvPr>
        </p:nvSpPr>
        <p:spPr>
          <a:xfrm>
            <a:off x="4566391" y="36801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eta D">
  <p:cSld name="Portadeta D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35" name="Shape 535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Shape 539"/>
          <p:cNvSpPr txBox="1"/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ítol Text 2">
  <p:cSld name="Interior - Títol Text 2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Shape 542"/>
          <p:cNvSpPr/>
          <p:nvPr>
            <p:ph idx="2" type="media"/>
          </p:nvPr>
        </p:nvSpPr>
        <p:spPr>
          <a:xfrm>
            <a:off x="4566391" y="1574448"/>
            <a:ext cx="43140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45" name="Shape 545"/>
          <p:cNvSpPr txBox="1"/>
          <p:nvPr>
            <p:ph idx="3" type="body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4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5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Shape 548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ítol Llistat">
  <p:cSld name="Interior - Títol Llista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4566392" y="1505088"/>
            <a:ext cx="43284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Shape 553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55" name="Shape 555"/>
          <p:cNvSpPr txBox="1"/>
          <p:nvPr>
            <p:ph idx="2" type="body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3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4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Shape 558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Text Fotos">
  <p:cSld name="Interior - Text Fotos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idx="2" type="media"/>
          </p:nvPr>
        </p:nvSpPr>
        <p:spPr>
          <a:xfrm>
            <a:off x="4566392" y="1574449"/>
            <a:ext cx="21030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Shape 564"/>
          <p:cNvSpPr/>
          <p:nvPr>
            <p:ph idx="3" type="media"/>
          </p:nvPr>
        </p:nvSpPr>
        <p:spPr>
          <a:xfrm>
            <a:off x="6730595" y="1574449"/>
            <a:ext cx="21270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Shape 565"/>
          <p:cNvSpPr/>
          <p:nvPr/>
        </p:nvSpPr>
        <p:spPr>
          <a:xfrm>
            <a:off x="6669328" y="1452220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4566391" y="4718539"/>
            <a:ext cx="2103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4" type="body"/>
          </p:nvPr>
        </p:nvSpPr>
        <p:spPr>
          <a:xfrm>
            <a:off x="6730595" y="4718539"/>
            <a:ext cx="2149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69" name="Shape 569"/>
          <p:cNvSpPr txBox="1"/>
          <p:nvPr>
            <p:ph idx="5" type="body"/>
          </p:nvPr>
        </p:nvSpPr>
        <p:spPr>
          <a:xfrm>
            <a:off x="220302" y="1514949"/>
            <a:ext cx="42849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Shape 570"/>
          <p:cNvSpPr txBox="1"/>
          <p:nvPr>
            <p:ph idx="6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7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Shape 572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Foto gran">
  <p:cSld name="Interior - Foto gran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7922731" y="206543"/>
            <a:ext cx="986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Shape 578"/>
          <p:cNvSpPr/>
          <p:nvPr>
            <p:ph idx="2" type="media"/>
          </p:nvPr>
        </p:nvSpPr>
        <p:spPr>
          <a:xfrm>
            <a:off x="220302" y="1574449"/>
            <a:ext cx="86889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223615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81" name="Shape 581"/>
          <p:cNvSpPr txBox="1"/>
          <p:nvPr>
            <p:ph idx="3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Shape 582"/>
          <p:cNvSpPr txBox="1"/>
          <p:nvPr>
            <p:ph idx="4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Shape 583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Destacat Llistat 1">
  <p:cSld name="Interior - Destacat Llistat 1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4572566" y="1574448"/>
            <a:ext cx="4319400" cy="7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Shape 588"/>
          <p:cNvSpPr txBox="1"/>
          <p:nvPr>
            <p:ph idx="2" type="body"/>
          </p:nvPr>
        </p:nvSpPr>
        <p:spPr>
          <a:xfrm>
            <a:off x="4572566" y="2371074"/>
            <a:ext cx="4319400" cy="74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Shape 589"/>
          <p:cNvSpPr txBox="1"/>
          <p:nvPr>
            <p:ph idx="3" type="body"/>
          </p:nvPr>
        </p:nvSpPr>
        <p:spPr>
          <a:xfrm>
            <a:off x="4572566" y="3170429"/>
            <a:ext cx="4319400" cy="741600"/>
          </a:xfrm>
          <a:prstGeom prst="rect">
            <a:avLst/>
          </a:prstGeom>
          <a:solidFill>
            <a:schemeClr val="accent2">
              <a:alpha val="941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Shape 590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Shape 591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 txBox="1"/>
          <p:nvPr>
            <p:ph idx="4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Shape 595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96" name="Shape 596"/>
          <p:cNvSpPr txBox="1"/>
          <p:nvPr>
            <p:ph idx="5" type="body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6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Shape 598"/>
          <p:cNvSpPr txBox="1"/>
          <p:nvPr>
            <p:ph idx="7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ior - Destacat Llistat 2">
  <p:cSld name="Interior - Destacat Llistat 2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4560243" y="1570114"/>
            <a:ext cx="4320600" cy="9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Shape 602"/>
          <p:cNvSpPr txBox="1"/>
          <p:nvPr>
            <p:ph idx="2" type="body"/>
          </p:nvPr>
        </p:nvSpPr>
        <p:spPr>
          <a:xfrm>
            <a:off x="4560242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Shape 603"/>
          <p:cNvSpPr/>
          <p:nvPr/>
        </p:nvSpPr>
        <p:spPr>
          <a:xfrm flipH="1" rot="10800000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Shape 606"/>
          <p:cNvSpPr txBox="1"/>
          <p:nvPr>
            <p:ph idx="3" type="body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08" name="Shape 608"/>
          <p:cNvSpPr txBox="1"/>
          <p:nvPr>
            <p:ph idx="4" type="body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Shape 609"/>
          <p:cNvSpPr txBox="1"/>
          <p:nvPr>
            <p:ph idx="5" type="body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Shape 610"/>
          <p:cNvSpPr txBox="1"/>
          <p:nvPr>
            <p:ph idx="6" type="body"/>
          </p:nvPr>
        </p:nvSpPr>
        <p:spPr>
          <a:xfrm>
            <a:off x="6756475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Shape 611"/>
          <p:cNvSpPr txBox="1"/>
          <p:nvPr>
            <p:ph idx="7" type="body"/>
          </p:nvPr>
        </p:nvSpPr>
        <p:spPr>
          <a:xfrm>
            <a:off x="4566391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8" type="body"/>
          </p:nvPr>
        </p:nvSpPr>
        <p:spPr>
          <a:xfrm>
            <a:off x="78472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Shape 613"/>
          <p:cNvSpPr txBox="1"/>
          <p:nvPr>
            <p:ph idx="9" type="body"/>
          </p:nvPr>
        </p:nvSpPr>
        <p:spPr>
          <a:xfrm>
            <a:off x="5653463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Shape 614"/>
          <p:cNvSpPr txBox="1"/>
          <p:nvPr>
            <p:ph idx="13" type="body"/>
          </p:nvPr>
        </p:nvSpPr>
        <p:spPr>
          <a:xfrm>
            <a:off x="67564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Shape 615"/>
          <p:cNvSpPr txBox="1"/>
          <p:nvPr>
            <p:ph idx="14" type="body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hyperlink" Target="http://uoc.edu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9.png"/><Relationship Id="rId2" Type="http://schemas.openxmlformats.org/officeDocument/2006/relationships/hyperlink" Target="http://uoc.edu" TargetMode="External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17.png"/><Relationship Id="rId2" Type="http://schemas.openxmlformats.org/officeDocument/2006/relationships/hyperlink" Target="http://uoc.edu" TargetMode="External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0302" y="233215"/>
            <a:ext cx="59730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>
            <a:hlinkClick r:id="rId2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2407531" y="1490485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684191" y="1490484"/>
            <a:ext cx="320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20302" y="1490485"/>
            <a:ext cx="2132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-11731" l="0" r="-11731" t="0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5691493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0302" y="233215"/>
            <a:ext cx="59730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>
            <a:hlinkClick r:id="rId2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2407531" y="1490485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5684191" y="1490484"/>
            <a:ext cx="320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220302" y="1490485"/>
            <a:ext cx="2132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7" lvl="1" marL="4081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6" lvl="2" marL="81629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43" lvl="3" marL="12244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91" lvl="4" marL="163259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738" lvl="5" marL="204073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86" lvl="6" marL="24488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36" lvl="7" marL="285703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82" lvl="8" marL="326518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-11731" l="0" r="-11731" t="0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0302" y="233215"/>
            <a:ext cx="59730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>
            <a:hlinkClick r:id="rId2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ca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407531" y="1490485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5684191" y="1490484"/>
            <a:ext cx="320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220302" y="1490485"/>
            <a:ext cx="2132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>
            <p:ph idx="10" type="dt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b="-11731" l="0" r="-11731" t="0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jpg"/><Relationship Id="rId4" Type="http://schemas.openxmlformats.org/officeDocument/2006/relationships/hyperlink" Target="http://twitter.com/moocmicro" TargetMode="External"/><Relationship Id="rId5" Type="http://schemas.openxmlformats.org/officeDocument/2006/relationships/hyperlink" Target="https://twitter.com/search?q=OAMOOC&amp;src=typd" TargetMode="External"/><Relationship Id="rId6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akelet.com/wake/53fd0379-85ea-488b-afb0-a5967e6f90ec" TargetMode="External"/><Relationship Id="rId10" Type="http://schemas.openxmlformats.org/officeDocument/2006/relationships/image" Target="../media/image39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akelet.com/wake/081df498-fd56-42d8-b250-eca7d68476da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s://wakelet.com/wake/e38d5aab-30b5-45bd-81b7-9ec4f4c55916" TargetMode="External"/><Relationship Id="rId5" Type="http://schemas.openxmlformats.org/officeDocument/2006/relationships/hyperlink" Target="https://wakelet.com/wake/95a59793-0514-4353-b78a-6be2462cd2a2" TargetMode="External"/><Relationship Id="rId6" Type="http://schemas.openxmlformats.org/officeDocument/2006/relationships/image" Target="../media/image41.png"/><Relationship Id="rId7" Type="http://schemas.openxmlformats.org/officeDocument/2006/relationships/hyperlink" Target="https://wakelet.com/wake/daf22105-60d8-4add-abdb-39ee4955a4ae" TargetMode="External"/><Relationship Id="rId8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" type="subTitle"/>
          </p:nvPr>
        </p:nvSpPr>
        <p:spPr>
          <a:xfrm>
            <a:off x="1230722" y="3289575"/>
            <a:ext cx="41712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6th July</a:t>
            </a:r>
            <a:r>
              <a:rPr lang="ca"/>
              <a:t> 2018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Clara Riera Quintero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Rosa Padrós Cuxart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 txBox="1"/>
          <p:nvPr>
            <p:ph type="ctrTitle"/>
          </p:nvPr>
        </p:nvSpPr>
        <p:spPr>
          <a:xfrm>
            <a:off x="1215400" y="891125"/>
            <a:ext cx="7064700" cy="21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" sz="4000"/>
              <a:t>Micro #OAMOOC, fomenting literacy on Open Access through social media  </a:t>
            </a:r>
            <a:endParaRPr/>
          </a:p>
        </p:txBody>
      </p:sp>
      <p:pic>
        <p:nvPicPr>
          <p:cNvPr id="623" name="Shape 6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175" y="3394188"/>
            <a:ext cx="323850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30" name="Shape 630"/>
          <p:cNvSpPr txBox="1"/>
          <p:nvPr/>
        </p:nvSpPr>
        <p:spPr>
          <a:xfrm>
            <a:off x="1972902" y="3491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73EDFF"/>
                </a:solidFill>
              </a:rPr>
              <a:t>01.1</a:t>
            </a:r>
            <a:endParaRPr b="1" sz="1900">
              <a:solidFill>
                <a:srgbClr val="73EDFF"/>
              </a:solidFill>
            </a:endParaRPr>
          </a:p>
        </p:txBody>
      </p:sp>
      <p:sp>
        <p:nvSpPr>
          <p:cNvPr id="631" name="Shape 631"/>
          <p:cNvSpPr txBox="1"/>
          <p:nvPr/>
        </p:nvSpPr>
        <p:spPr>
          <a:xfrm>
            <a:off x="2609100" y="349200"/>
            <a:ext cx="4734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000078"/>
                </a:solidFill>
              </a:rPr>
              <a:t>What is a micro-MOOC on Open Acces?</a:t>
            </a:r>
            <a:endParaRPr b="1" sz="1900">
              <a:solidFill>
                <a:srgbClr val="000078"/>
              </a:solidFill>
            </a:endParaRPr>
          </a:p>
        </p:txBody>
      </p:sp>
      <p:pic>
        <p:nvPicPr>
          <p:cNvPr id="632" name="Shape 6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4500"/>
            <a:ext cx="7817276" cy="26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Shape 633"/>
          <p:cNvSpPr txBox="1"/>
          <p:nvPr>
            <p:ph type="title"/>
          </p:nvPr>
        </p:nvSpPr>
        <p:spPr>
          <a:xfrm>
            <a:off x="298975" y="3574100"/>
            <a:ext cx="8484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000">
                <a:solidFill>
                  <a:srgbClr val="000078"/>
                </a:solidFill>
              </a:rPr>
              <a:t>A crash course on Open Access via Twitter</a:t>
            </a:r>
            <a:endParaRPr b="1" sz="3000">
              <a:solidFill>
                <a:srgbClr val="000078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2"/>
                </a:solidFill>
                <a:highlight>
                  <a:srgbClr val="FFFFFF"/>
                </a:highlight>
              </a:rPr>
              <a:t>Teaching from 12 a.m. every day for 15 minutes, via </a:t>
            </a:r>
            <a:r>
              <a:rPr lang="ca" sz="1500" u="sng">
                <a:solidFill>
                  <a:schemeClr val="dk2"/>
                </a:solidFill>
                <a:highlight>
                  <a:srgbClr val="FFFFFF"/>
                </a:highlight>
                <a:hlinkClick r:id="rId4"/>
              </a:rPr>
              <a:t>@moocmicro</a:t>
            </a:r>
            <a:r>
              <a:rPr lang="ca" sz="1500">
                <a:solidFill>
                  <a:schemeClr val="dk2"/>
                </a:solidFill>
                <a:highlight>
                  <a:srgbClr val="FFFFFF"/>
                </a:highlight>
              </a:rPr>
              <a:t> under the hashtag </a:t>
            </a:r>
            <a:r>
              <a:rPr lang="ca" sz="1500" u="sng">
                <a:solidFill>
                  <a:schemeClr val="dk2"/>
                </a:solidFill>
                <a:highlight>
                  <a:srgbClr val="FFFFFF"/>
                </a:highlight>
                <a:hlinkClick r:id="rId5"/>
              </a:rPr>
              <a:t>#OAMOOC</a:t>
            </a:r>
            <a:r>
              <a:rPr lang="ca" sz="1500">
                <a:solidFill>
                  <a:schemeClr val="dk2"/>
                </a:solidFill>
                <a:highlight>
                  <a:srgbClr val="FFFFFF"/>
                </a:highlight>
              </a:rPr>
              <a:t>  </a:t>
            </a:r>
            <a:endParaRPr sz="15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</p:txBody>
      </p:sp>
      <p:pic>
        <p:nvPicPr>
          <p:cNvPr id="634" name="Shape 6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1667" y="762000"/>
            <a:ext cx="988200" cy="141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41" name="Shape 641"/>
          <p:cNvSpPr txBox="1"/>
          <p:nvPr/>
        </p:nvSpPr>
        <p:spPr>
          <a:xfrm>
            <a:off x="1972902" y="3491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73EDFF"/>
                </a:solidFill>
              </a:rPr>
              <a:t>01.1</a:t>
            </a:r>
            <a:endParaRPr b="1" sz="1900">
              <a:solidFill>
                <a:srgbClr val="73EDFF"/>
              </a:solidFill>
            </a:endParaRPr>
          </a:p>
        </p:txBody>
      </p:sp>
      <p:sp>
        <p:nvSpPr>
          <p:cNvPr id="642" name="Shape 642"/>
          <p:cNvSpPr txBox="1"/>
          <p:nvPr/>
        </p:nvSpPr>
        <p:spPr>
          <a:xfrm>
            <a:off x="2609100" y="349200"/>
            <a:ext cx="6353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000078"/>
                </a:solidFill>
              </a:rPr>
              <a:t>micro-MOOC on open access</a:t>
            </a:r>
            <a:endParaRPr b="1" sz="1900">
              <a:solidFill>
                <a:srgbClr val="000078"/>
              </a:solidFill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1008900" y="3151775"/>
            <a:ext cx="20277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Micro-MOOC </a:t>
            </a:r>
            <a:endParaRPr b="1">
              <a:solidFill>
                <a:srgbClr val="00007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Microbiology</a:t>
            </a:r>
            <a:endParaRPr b="1"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78"/>
              </a:solidFill>
            </a:endParaRPr>
          </a:p>
        </p:txBody>
      </p:sp>
      <p:pic>
        <p:nvPicPr>
          <p:cNvPr id="644" name="Shape 6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00" y="1320625"/>
            <a:ext cx="2851150" cy="13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00" y="3833125"/>
            <a:ext cx="3257082" cy="7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9854" y="1551575"/>
            <a:ext cx="1090700" cy="9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6085925" y="1384650"/>
            <a:ext cx="29235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- </a:t>
            </a:r>
            <a:r>
              <a:rPr b="1" lang="ca" sz="1500">
                <a:solidFill>
                  <a:srgbClr val="000078"/>
                </a:solidFill>
              </a:rPr>
              <a:t>10 Catalan universities + UJI</a:t>
            </a:r>
            <a:endParaRPr b="1" sz="1500"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Support of:</a:t>
            </a:r>
            <a:endParaRPr b="1"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- CSUC</a:t>
            </a:r>
            <a:endParaRPr b="1"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- LIBER</a:t>
            </a:r>
            <a:endParaRPr b="1"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- SPARC</a:t>
            </a:r>
            <a:endParaRPr b="1"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78"/>
                </a:solidFill>
              </a:rPr>
              <a:t>- EUA</a:t>
            </a:r>
            <a:endParaRPr b="1">
              <a:solidFill>
                <a:srgbClr val="000078"/>
              </a:solidFill>
            </a:endParaRPr>
          </a:p>
        </p:txBody>
      </p:sp>
      <p:sp>
        <p:nvSpPr>
          <p:cNvPr id="648" name="Shape 648"/>
          <p:cNvSpPr txBox="1"/>
          <p:nvPr/>
        </p:nvSpPr>
        <p:spPr>
          <a:xfrm>
            <a:off x="432675" y="2768775"/>
            <a:ext cx="22860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b="1" lang="ca" sz="1800">
                <a:solidFill>
                  <a:schemeClr val="dk2"/>
                </a:solidFill>
              </a:rPr>
              <a:t>Inspired on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5008325" y="860125"/>
            <a:ext cx="3438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Char char="★"/>
            </a:pPr>
            <a:r>
              <a:rPr b="1" lang="ca" sz="1800">
                <a:solidFill>
                  <a:srgbClr val="000078"/>
                </a:solidFill>
              </a:rPr>
              <a:t>A collaborative work:</a:t>
            </a:r>
            <a:endParaRPr b="1" sz="1800">
              <a:solidFill>
                <a:srgbClr val="000078"/>
              </a:solidFill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4915425" y="2994775"/>
            <a:ext cx="3738000" cy="1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❏"/>
            </a:pPr>
            <a:r>
              <a:rPr lang="ca">
                <a:solidFill>
                  <a:srgbClr val="000078"/>
                </a:solidFill>
              </a:rPr>
              <a:t>Opportunity to engage large number of researchers</a:t>
            </a:r>
            <a:endParaRPr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78"/>
              </a:solidFill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❏"/>
            </a:pPr>
            <a:r>
              <a:rPr lang="ca">
                <a:solidFill>
                  <a:srgbClr val="000078"/>
                </a:solidFill>
              </a:rPr>
              <a:t>Opportunity to reuse the open access content of each university and the existing content on open access landscape</a:t>
            </a:r>
            <a:endParaRPr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7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 txBox="1"/>
          <p:nvPr/>
        </p:nvSpPr>
        <p:spPr>
          <a:xfrm>
            <a:off x="432675" y="939975"/>
            <a:ext cx="30447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b="1" lang="ca" sz="1800">
                <a:solidFill>
                  <a:schemeClr val="dk2"/>
                </a:solidFill>
              </a:rPr>
              <a:t>An open initiative for 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652" name="Shape 6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050" y="1600200"/>
            <a:ext cx="925075" cy="8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59" name="Shape 659"/>
          <p:cNvSpPr txBox="1"/>
          <p:nvPr/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73EDFF"/>
                </a:solidFill>
              </a:rPr>
              <a:t>01.1</a:t>
            </a:r>
            <a:endParaRPr b="1" sz="1900">
              <a:solidFill>
                <a:srgbClr val="73EDFF"/>
              </a:solidFill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856500" y="654000"/>
            <a:ext cx="6353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000078"/>
                </a:solidFill>
              </a:rPr>
              <a:t>micro-MOOC content and target</a:t>
            </a:r>
            <a:endParaRPr b="1" sz="1900">
              <a:solidFill>
                <a:srgbClr val="000078"/>
              </a:solidFill>
            </a:endParaRP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 b="0" l="0" r="48815" t="0"/>
          <a:stretch/>
        </p:blipFill>
        <p:spPr>
          <a:xfrm>
            <a:off x="193950" y="1115225"/>
            <a:ext cx="3201124" cy="349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 txBox="1"/>
          <p:nvPr/>
        </p:nvSpPr>
        <p:spPr>
          <a:xfrm>
            <a:off x="3395075" y="1115250"/>
            <a:ext cx="3052800" cy="349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6AA84F"/>
                </a:solidFill>
              </a:rPr>
              <a:t>Content</a:t>
            </a:r>
            <a:endParaRPr sz="1800">
              <a:solidFill>
                <a:srgbClr val="6AA84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23/10/2017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300"/>
              <a:t>Introduction to Open Access. RRI and Open Science</a:t>
            </a:r>
            <a:endParaRPr sz="13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24/10/2017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/>
              <a:t>Publishing on Open Access</a:t>
            </a:r>
            <a:endParaRPr sz="13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25/10/2018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/>
              <a:t>Research data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26/10/2018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/>
              <a:t>Publishing licences and Authors’ rights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27/10/2018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/>
              <a:t>Visibility and impact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"/>
              <a:t>  </a:t>
            </a:r>
            <a:r>
              <a:rPr lang="ca" sz="1800">
                <a:solidFill>
                  <a:srgbClr val="6AA84F"/>
                </a:solidFill>
              </a:rPr>
              <a:t>#OAMOOC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Shape 663"/>
          <p:cNvSpPr txBox="1"/>
          <p:nvPr/>
        </p:nvSpPr>
        <p:spPr>
          <a:xfrm>
            <a:off x="6865825" y="986425"/>
            <a:ext cx="173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6AA84F"/>
                </a:solidFill>
              </a:rPr>
              <a:t>Target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  <a:highlight>
                  <a:srgbClr val="FFFFFF"/>
                </a:highlight>
              </a:rPr>
              <a:t>Researchers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  <a:highlight>
                  <a:srgbClr val="FFFFFF"/>
                </a:highlight>
              </a:rPr>
              <a:t>PhD and Master students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2"/>
                </a:solidFill>
                <a:highlight>
                  <a:srgbClr val="FFFFFF"/>
                </a:highlight>
              </a:rPr>
              <a:t>and anyone else with an interest in this area</a:t>
            </a:r>
            <a:endParaRPr/>
          </a:p>
        </p:txBody>
      </p:sp>
      <p:sp>
        <p:nvSpPr>
          <p:cNvPr id="664" name="Shape 664"/>
          <p:cNvSpPr txBox="1"/>
          <p:nvPr/>
        </p:nvSpPr>
        <p:spPr>
          <a:xfrm>
            <a:off x="6685775" y="3749975"/>
            <a:ext cx="2262600" cy="857100"/>
          </a:xfrm>
          <a:prstGeom prst="rect">
            <a:avLst/>
          </a:prstGeom>
          <a:noFill/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2"/>
                </a:solidFill>
              </a:rPr>
              <a:t>Catalan as course language to direct engagement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665" name="Shape 6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875" y="1122025"/>
            <a:ext cx="712451" cy="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Shape 6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4275" y="1122025"/>
            <a:ext cx="653851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73" name="Shape 673"/>
          <p:cNvSpPr txBox="1"/>
          <p:nvPr/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73EDFF"/>
                </a:solidFill>
              </a:rPr>
              <a:t>01.1</a:t>
            </a:r>
            <a:endParaRPr b="1" sz="1900">
              <a:solidFill>
                <a:srgbClr val="73EDFF"/>
              </a:solidFill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856500" y="654000"/>
            <a:ext cx="6353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000078"/>
                </a:solidFill>
              </a:rPr>
              <a:t>micro-MOOC team</a:t>
            </a:r>
            <a:endParaRPr b="1" sz="1900">
              <a:solidFill>
                <a:srgbClr val="000078"/>
              </a:solidFill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677500" y="1037050"/>
            <a:ext cx="1401300" cy="1365600"/>
          </a:xfrm>
          <a:prstGeom prst="ellipse">
            <a:avLst/>
          </a:prstGeom>
          <a:solidFill>
            <a:srgbClr val="73EDF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2231325" y="1037050"/>
            <a:ext cx="1401300" cy="1308000"/>
          </a:xfrm>
          <a:prstGeom prst="ellipse">
            <a:avLst/>
          </a:prstGeom>
          <a:solidFill>
            <a:srgbClr val="73ED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5613950" y="1037050"/>
            <a:ext cx="1632300" cy="1308000"/>
          </a:xfrm>
          <a:prstGeom prst="ellipse">
            <a:avLst/>
          </a:prstGeom>
          <a:solidFill>
            <a:srgbClr val="73ED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3845700" y="1037050"/>
            <a:ext cx="1632300" cy="1365600"/>
          </a:xfrm>
          <a:prstGeom prst="ellipse">
            <a:avLst/>
          </a:prstGeom>
          <a:solidFill>
            <a:srgbClr val="73ED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7324075" y="979450"/>
            <a:ext cx="1580700" cy="1365600"/>
          </a:xfrm>
          <a:prstGeom prst="ellipse">
            <a:avLst/>
          </a:prstGeom>
          <a:solidFill>
            <a:srgbClr val="73ED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522825" y="1437800"/>
            <a:ext cx="1632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000078"/>
                </a:solidFill>
              </a:rPr>
              <a:t>Coordinator</a:t>
            </a:r>
            <a:endParaRPr b="1" sz="1800">
              <a:solidFill>
                <a:srgbClr val="000078"/>
              </a:solidFill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3859150" y="1398450"/>
            <a:ext cx="1580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Content creators</a:t>
            </a:r>
            <a:endParaRPr b="1" sz="1800">
              <a:solidFill>
                <a:srgbClr val="000078"/>
              </a:solidFill>
            </a:endParaRPr>
          </a:p>
        </p:txBody>
      </p:sp>
      <p:sp>
        <p:nvSpPr>
          <p:cNvPr id="682" name="Shape 682"/>
          <p:cNvSpPr txBox="1"/>
          <p:nvPr/>
        </p:nvSpPr>
        <p:spPr>
          <a:xfrm>
            <a:off x="7146575" y="1252525"/>
            <a:ext cx="18591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000078"/>
                </a:solidFill>
              </a:rPr>
              <a:t>External collaborators</a:t>
            </a:r>
            <a:endParaRPr b="1" sz="1800">
              <a:solidFill>
                <a:srgbClr val="000078"/>
              </a:solidFill>
            </a:endParaRPr>
          </a:p>
        </p:txBody>
      </p:sp>
      <p:sp>
        <p:nvSpPr>
          <p:cNvPr id="683" name="Shape 683"/>
          <p:cNvSpPr txBox="1"/>
          <p:nvPr/>
        </p:nvSpPr>
        <p:spPr>
          <a:xfrm>
            <a:off x="533400" y="2488950"/>
            <a:ext cx="16323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Content coordinator 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Collaborators coordination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</a:rPr>
              <a:t>- Assure tweets consistence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Comunication plan</a:t>
            </a:r>
            <a:endParaRPr sz="1200"/>
          </a:p>
        </p:txBody>
      </p:sp>
      <p:sp>
        <p:nvSpPr>
          <p:cNvPr id="684" name="Shape 684"/>
          <p:cNvSpPr txBox="1"/>
          <p:nvPr/>
        </p:nvSpPr>
        <p:spPr>
          <a:xfrm>
            <a:off x="2263000" y="2465625"/>
            <a:ext cx="17697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Create specific Twitter account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New graphic image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Align story 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Schedule the tweets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Analyse impact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 txBox="1"/>
          <p:nvPr/>
        </p:nvSpPr>
        <p:spPr>
          <a:xfrm>
            <a:off x="5790675" y="2431425"/>
            <a:ext cx="15807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Dissemination</a:t>
            </a:r>
            <a:endParaRPr sz="1200"/>
          </a:p>
        </p:txBody>
      </p:sp>
      <p:sp>
        <p:nvSpPr>
          <p:cNvPr id="686" name="Shape 686"/>
          <p:cNvSpPr txBox="1"/>
          <p:nvPr/>
        </p:nvSpPr>
        <p:spPr>
          <a:xfrm>
            <a:off x="3880300" y="2517750"/>
            <a:ext cx="16323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R</a:t>
            </a:r>
            <a:r>
              <a:rPr lang="ca" sz="1200">
                <a:solidFill>
                  <a:schemeClr val="dk2"/>
                </a:solidFill>
              </a:rPr>
              <a:t>euse of European and contents of each university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Resources in their Original language 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87" name="Shape 687"/>
          <p:cNvSpPr txBox="1"/>
          <p:nvPr/>
        </p:nvSpPr>
        <p:spPr>
          <a:xfrm>
            <a:off x="7367675" y="2479650"/>
            <a:ext cx="15807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- </a:t>
            </a:r>
            <a:r>
              <a:rPr lang="ca" sz="1200">
                <a:solidFill>
                  <a:schemeClr val="dk2"/>
                </a:solidFill>
              </a:rPr>
              <a:t>Fomenting engagement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Dissemination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- Reuse their open access resources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2123025" y="1361600"/>
            <a:ext cx="1632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000078"/>
                </a:solidFill>
              </a:rPr>
              <a:t>Community manager</a:t>
            </a:r>
            <a:endParaRPr b="1" sz="1800">
              <a:solidFill>
                <a:srgbClr val="000078"/>
              </a:solidFill>
            </a:endParaRPr>
          </a:p>
        </p:txBody>
      </p:sp>
      <p:sp>
        <p:nvSpPr>
          <p:cNvPr id="689" name="Shape 689"/>
          <p:cNvSpPr txBox="1"/>
          <p:nvPr/>
        </p:nvSpPr>
        <p:spPr>
          <a:xfrm>
            <a:off x="5628225" y="1361600"/>
            <a:ext cx="16323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000078"/>
                </a:solidFill>
              </a:rPr>
              <a:t>Institutional support</a:t>
            </a:r>
            <a:endParaRPr b="1" sz="1800">
              <a:solidFill>
                <a:srgbClr val="000078"/>
              </a:solidFill>
            </a:endParaRPr>
          </a:p>
        </p:txBody>
      </p:sp>
      <p:pic>
        <p:nvPicPr>
          <p:cNvPr id="690" name="Shape 6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81" y="4143523"/>
            <a:ext cx="818644" cy="6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Shape 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331" y="4174848"/>
            <a:ext cx="818644" cy="6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x="3706900" y="4106450"/>
            <a:ext cx="18591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chemeClr val="dk2"/>
                </a:solidFill>
              </a:rPr>
              <a:t>Catalan Universities and UJI Libraries </a:t>
            </a:r>
            <a:endParaRPr b="1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 txBox="1"/>
          <p:nvPr/>
        </p:nvSpPr>
        <p:spPr>
          <a:xfrm>
            <a:off x="5734525" y="4106450"/>
            <a:ext cx="12297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2"/>
                </a:solidFill>
              </a:rPr>
              <a:t>Catalan Universities and UJI</a:t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4">
            <a:alphaModFix/>
          </a:blip>
          <a:srcRect b="0" l="0" r="63720" t="0"/>
          <a:stretch/>
        </p:blipFill>
        <p:spPr>
          <a:xfrm>
            <a:off x="8336415" y="3989000"/>
            <a:ext cx="433060" cy="4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Shape 6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6100" y="4040727"/>
            <a:ext cx="715739" cy="2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Shape 696"/>
          <p:cNvPicPr preferRelativeResize="0"/>
          <p:nvPr/>
        </p:nvPicPr>
        <p:blipFill rotWithShape="1">
          <a:blip r:embed="rId6">
            <a:alphaModFix/>
          </a:blip>
          <a:srcRect b="11872" l="10582" r="4757" t="12695"/>
          <a:stretch/>
        </p:blipFill>
        <p:spPr>
          <a:xfrm>
            <a:off x="7318452" y="4412889"/>
            <a:ext cx="818650" cy="424286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 txBox="1"/>
          <p:nvPr/>
        </p:nvSpPr>
        <p:spPr>
          <a:xfrm flipH="1" rot="-5400000">
            <a:off x="-176925" y="1552000"/>
            <a:ext cx="1126800" cy="338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-3600" lvl="0" marL="39599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">
                <a:solidFill>
                  <a:schemeClr val="dk2"/>
                </a:solidFill>
              </a:rPr>
              <a:t>Role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8" name="Shape 698"/>
          <p:cNvSpPr txBox="1"/>
          <p:nvPr/>
        </p:nvSpPr>
        <p:spPr>
          <a:xfrm flipH="1" rot="-5400000">
            <a:off x="-213500" y="3020950"/>
            <a:ext cx="1166700" cy="336300"/>
          </a:xfrm>
          <a:prstGeom prst="rect">
            <a:avLst/>
          </a:prstGeom>
          <a:noFill/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-3600" lvl="0" marL="39599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">
                <a:solidFill>
                  <a:schemeClr val="dk2"/>
                </a:solidFill>
              </a:rPr>
              <a:t>Tasks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9" name="Shape 699"/>
          <p:cNvSpPr txBox="1"/>
          <p:nvPr/>
        </p:nvSpPr>
        <p:spPr>
          <a:xfrm flipH="1" rot="-5400000">
            <a:off x="-19700" y="4283350"/>
            <a:ext cx="779100" cy="319500"/>
          </a:xfrm>
          <a:prstGeom prst="rect">
            <a:avLst/>
          </a:prstGeom>
          <a:noFill/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-3600" lvl="0" marL="39599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">
                <a:solidFill>
                  <a:schemeClr val="dk2"/>
                </a:solidFill>
              </a:rPr>
              <a:t>Who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700" name="Shape 700"/>
          <p:cNvCxnSpPr/>
          <p:nvPr/>
        </p:nvCxnSpPr>
        <p:spPr>
          <a:xfrm flipH="1" rot="10800000">
            <a:off x="722775" y="2444575"/>
            <a:ext cx="8127000" cy="16800"/>
          </a:xfrm>
          <a:prstGeom prst="straightConnector1">
            <a:avLst/>
          </a:prstGeom>
          <a:noFill/>
          <a:ln cap="flat" cmpd="sng" w="1905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1" name="Shape 701"/>
          <p:cNvCxnSpPr/>
          <p:nvPr/>
        </p:nvCxnSpPr>
        <p:spPr>
          <a:xfrm flipH="1" rot="10800000">
            <a:off x="646575" y="3892375"/>
            <a:ext cx="8127000" cy="16800"/>
          </a:xfrm>
          <a:prstGeom prst="straightConnector1">
            <a:avLst/>
          </a:prstGeom>
          <a:noFill/>
          <a:ln cap="flat" cmpd="sng" w="1905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2" name="Shape 7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4371" y="4410075"/>
            <a:ext cx="582000" cy="38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709" name="Shape 709"/>
          <p:cNvSpPr txBox="1"/>
          <p:nvPr/>
        </p:nvSpPr>
        <p:spPr>
          <a:xfrm>
            <a:off x="2075700" y="349200"/>
            <a:ext cx="3468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rgbClr val="000078"/>
                </a:solidFill>
              </a:rPr>
              <a:t>microMOOC impact</a:t>
            </a:r>
            <a:endParaRPr b="1" sz="2000">
              <a:solidFill>
                <a:srgbClr val="000078"/>
              </a:solidFill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685800" y="840250"/>
            <a:ext cx="1606500" cy="463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chemeClr val="dk2"/>
                </a:solidFill>
              </a:rPr>
              <a:t>#OAMOOC</a:t>
            </a:r>
            <a:endParaRPr b="1" sz="1900">
              <a:solidFill>
                <a:schemeClr val="dk2"/>
              </a:solidFill>
            </a:endParaRPr>
          </a:p>
        </p:txBody>
      </p:sp>
      <p:sp>
        <p:nvSpPr>
          <p:cNvPr id="711" name="Shape 711"/>
          <p:cNvSpPr txBox="1"/>
          <p:nvPr/>
        </p:nvSpPr>
        <p:spPr>
          <a:xfrm>
            <a:off x="432475" y="1500325"/>
            <a:ext cx="34683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chemeClr val="dk2"/>
                </a:solidFill>
              </a:rPr>
              <a:t>504</a:t>
            </a:r>
            <a:r>
              <a:rPr lang="ca" sz="2400">
                <a:solidFill>
                  <a:schemeClr val="dk2"/>
                </a:solidFill>
              </a:rPr>
              <a:t> participants</a:t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chemeClr val="dk2"/>
                </a:solidFill>
              </a:rPr>
              <a:t>3.191</a:t>
            </a:r>
            <a:r>
              <a:rPr lang="ca" sz="2400">
                <a:solidFill>
                  <a:schemeClr val="dk2"/>
                </a:solidFill>
              </a:rPr>
              <a:t> tweets</a:t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000">
                <a:solidFill>
                  <a:schemeClr val="dk2"/>
                </a:solidFill>
              </a:rPr>
              <a:t>740.492</a:t>
            </a:r>
            <a:r>
              <a:rPr lang="ca" sz="3000">
                <a:solidFill>
                  <a:schemeClr val="dk2"/>
                </a:solidFill>
              </a:rPr>
              <a:t> reach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5410200" y="840250"/>
            <a:ext cx="1818600" cy="463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chemeClr val="dk2"/>
                </a:solidFill>
              </a:rPr>
              <a:t>@moocmicro</a:t>
            </a:r>
            <a:endParaRPr b="1" sz="1900">
              <a:solidFill>
                <a:schemeClr val="dk2"/>
              </a:solidFill>
            </a:endParaRPr>
          </a:p>
        </p:txBody>
      </p:sp>
      <p:sp>
        <p:nvSpPr>
          <p:cNvPr id="713" name="Shape 713"/>
          <p:cNvSpPr txBox="1"/>
          <p:nvPr/>
        </p:nvSpPr>
        <p:spPr>
          <a:xfrm>
            <a:off x="4928275" y="1500325"/>
            <a:ext cx="38451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chemeClr val="dk2"/>
                </a:solidFill>
              </a:rPr>
              <a:t>674</a:t>
            </a:r>
            <a:r>
              <a:rPr lang="ca" sz="2400">
                <a:solidFill>
                  <a:schemeClr val="dk2"/>
                </a:solidFill>
              </a:rPr>
              <a:t> followers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chemeClr val="dk2"/>
                </a:solidFill>
              </a:rPr>
              <a:t>166</a:t>
            </a:r>
            <a:r>
              <a:rPr lang="ca" sz="2400">
                <a:solidFill>
                  <a:schemeClr val="dk2"/>
                </a:solidFill>
              </a:rPr>
              <a:t> tweets</a:t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400">
                <a:solidFill>
                  <a:schemeClr val="dk2"/>
                </a:solidFill>
              </a:rPr>
              <a:t>1.900</a:t>
            </a:r>
            <a:r>
              <a:rPr lang="ca" sz="2400">
                <a:solidFill>
                  <a:schemeClr val="dk2"/>
                </a:solidFill>
              </a:rPr>
              <a:t> retweets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000">
                <a:solidFill>
                  <a:schemeClr val="dk2"/>
                </a:solidFill>
              </a:rPr>
              <a:t>295</a:t>
            </a:r>
            <a:r>
              <a:rPr b="1" lang="ca" sz="3000">
                <a:solidFill>
                  <a:schemeClr val="dk2"/>
                </a:solidFill>
              </a:rPr>
              <a:t>.000</a:t>
            </a:r>
            <a:r>
              <a:rPr lang="ca" sz="3000">
                <a:solidFill>
                  <a:schemeClr val="dk2"/>
                </a:solidFill>
              </a:rPr>
              <a:t> impressions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4846425" y="3627200"/>
            <a:ext cx="3845100" cy="72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74425" y="2941400"/>
            <a:ext cx="3107100" cy="72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1503125" y="3814700"/>
            <a:ext cx="1910100" cy="728700"/>
          </a:xfrm>
          <a:prstGeom prst="wedgeEllipseCallout">
            <a:avLst>
              <a:gd fmla="val -12702" name="adj1"/>
              <a:gd fmla="val -5752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highlight>
                  <a:srgbClr val="FFFFFF"/>
                </a:highlight>
              </a:rPr>
              <a:t>number of people who </a:t>
            </a:r>
            <a:r>
              <a:rPr i="1" lang="ca" sz="1100">
                <a:solidFill>
                  <a:schemeClr val="dk2"/>
                </a:solidFill>
                <a:highlight>
                  <a:srgbClr val="FFFFFF"/>
                </a:highlight>
              </a:rPr>
              <a:t>may</a:t>
            </a:r>
            <a:r>
              <a:rPr lang="ca" sz="1100">
                <a:solidFill>
                  <a:schemeClr val="dk2"/>
                </a:solidFill>
                <a:highlight>
                  <a:srgbClr val="FFFFFF"/>
                </a:highlight>
              </a:rPr>
              <a:t> have seen your content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7228800" y="2051125"/>
            <a:ext cx="1829100" cy="14874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highlight>
                  <a:srgbClr val="FFFFFF"/>
                </a:highlight>
              </a:rPr>
              <a:t>number of times the reached people </a:t>
            </a:r>
            <a:r>
              <a:rPr i="1" lang="ca" sz="1100">
                <a:solidFill>
                  <a:schemeClr val="dk2"/>
                </a:solidFill>
                <a:highlight>
                  <a:srgbClr val="FFFFFF"/>
                </a:highlight>
              </a:rPr>
              <a:t>may</a:t>
            </a:r>
            <a:r>
              <a:rPr lang="ca" sz="1100">
                <a:solidFill>
                  <a:schemeClr val="dk2"/>
                </a:solidFill>
                <a:highlight>
                  <a:srgbClr val="FFFFFF"/>
                </a:highlight>
              </a:rPr>
              <a:t> have seen your content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724" name="Shape 724"/>
          <p:cNvSpPr txBox="1"/>
          <p:nvPr/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73EDFF"/>
                </a:solidFill>
              </a:rPr>
              <a:t>01.1</a:t>
            </a:r>
            <a:endParaRPr b="1" sz="1900">
              <a:solidFill>
                <a:srgbClr val="73EDFF"/>
              </a:solidFill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856500" y="654000"/>
            <a:ext cx="7814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000078"/>
                </a:solidFill>
              </a:rPr>
              <a:t>micro-MOOC impact and reuse</a:t>
            </a:r>
            <a:endParaRPr b="1" sz="1900">
              <a:solidFill>
                <a:srgbClr val="000078"/>
              </a:solidFill>
            </a:endParaRPr>
          </a:p>
        </p:txBody>
      </p:sp>
      <p:pic>
        <p:nvPicPr>
          <p:cNvPr id="726" name="Shape 7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575" y="971551"/>
            <a:ext cx="2141875" cy="211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Shape 7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1075" y="926837"/>
            <a:ext cx="2141875" cy="21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9575" y="904500"/>
            <a:ext cx="2005489" cy="20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80300" y="3091042"/>
            <a:ext cx="2261459" cy="175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49500" y="3091050"/>
            <a:ext cx="2332500" cy="18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7249450" y="3131500"/>
            <a:ext cx="16518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Training material for universities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/>
          <p:nvPr>
            <p:ph idx="12" type="sldNum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738" name="Shape 738"/>
          <p:cNvSpPr txBox="1"/>
          <p:nvPr/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73EDFF"/>
                </a:solidFill>
              </a:rPr>
              <a:t>01.1</a:t>
            </a:r>
            <a:endParaRPr b="1" sz="1900">
              <a:solidFill>
                <a:srgbClr val="73EDFF"/>
              </a:solidFill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856500" y="654000"/>
            <a:ext cx="81942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rgbClr val="000078"/>
                </a:solidFill>
              </a:rPr>
              <a:t>micro-MOOC Next steps</a:t>
            </a:r>
            <a:endParaRPr b="1" sz="1900">
              <a:solidFill>
                <a:srgbClr val="000078"/>
              </a:solidFill>
            </a:endParaRPr>
          </a:p>
        </p:txBody>
      </p:sp>
      <p:sp>
        <p:nvSpPr>
          <p:cNvPr id="740" name="Shape 740"/>
          <p:cNvSpPr txBox="1"/>
          <p:nvPr/>
        </p:nvSpPr>
        <p:spPr>
          <a:xfrm>
            <a:off x="2890050" y="1463975"/>
            <a:ext cx="5967000" cy="20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2"/>
                </a:solidFill>
              </a:rPr>
              <a:t>New edition of Micro-MOOC 2018 because ...</a:t>
            </a:r>
            <a:endParaRPr sz="16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❖"/>
            </a:pPr>
            <a:r>
              <a:rPr lang="ca" sz="1600">
                <a:solidFill>
                  <a:schemeClr val="dk2"/>
                </a:solidFill>
              </a:rPr>
              <a:t>Easy to update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❖"/>
            </a:pPr>
            <a:r>
              <a:rPr lang="ca" sz="1600">
                <a:solidFill>
                  <a:schemeClr val="dk2"/>
                </a:solidFill>
              </a:rPr>
              <a:t>Great way to raise awareness on open access with researchers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❖"/>
            </a:pPr>
            <a:r>
              <a:rPr lang="ca" sz="1600">
                <a:solidFill>
                  <a:schemeClr val="dk2"/>
                </a:solidFill>
              </a:rPr>
              <a:t>100% satisfaction of participants and collaborators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❖"/>
            </a:pPr>
            <a:r>
              <a:rPr lang="ca" sz="1600">
                <a:solidFill>
                  <a:schemeClr val="dk2"/>
                </a:solidFill>
              </a:rPr>
              <a:t>High impact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❖"/>
            </a:pPr>
            <a:r>
              <a:rPr lang="ca" sz="1600">
                <a:solidFill>
                  <a:schemeClr val="dk2"/>
                </a:solidFill>
              </a:rPr>
              <a:t>Benefits of a collaborative work</a:t>
            </a:r>
            <a:endParaRPr sz="16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41" name="Shape 7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90297"/>
            <a:ext cx="1733950" cy="19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x="487302" y="104493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c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UOC.universitat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 txBox="1"/>
          <p:nvPr>
            <p:ph idx="2" type="body"/>
          </p:nvPr>
        </p:nvSpPr>
        <p:spPr>
          <a:xfrm>
            <a:off x="487302" y="130084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c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@UOCuniversitat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 txBox="1"/>
          <p:nvPr>
            <p:ph idx="3" type="body"/>
          </p:nvPr>
        </p:nvSpPr>
        <p:spPr>
          <a:xfrm>
            <a:off x="487302" y="155230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c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@uocuniversitat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Shape 749"/>
          <p:cNvSpPr txBox="1"/>
          <p:nvPr/>
        </p:nvSpPr>
        <p:spPr>
          <a:xfrm>
            <a:off x="3152400" y="2273800"/>
            <a:ext cx="363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FFFFFF"/>
                </a:solidFill>
              </a:rPr>
              <a:t>Thank you for your attention !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UOC">
      <a:dk1>
        <a:srgbClr val="000000"/>
      </a:dk1>
      <a:lt1>
        <a:srgbClr val="FFFFFF"/>
      </a:lt1>
      <a:dk2>
        <a:srgbClr val="000078"/>
      </a:dk2>
      <a:lt2>
        <a:srgbClr val="FFFFFF"/>
      </a:lt2>
      <a:accent1>
        <a:srgbClr val="000078"/>
      </a:accent1>
      <a:accent2>
        <a:srgbClr val="73EDFF"/>
      </a:accent2>
      <a:accent3>
        <a:srgbClr val="BCF6FE"/>
      </a:accent3>
      <a:accent4>
        <a:srgbClr val="B4B4B4"/>
      </a:accent4>
      <a:accent5>
        <a:srgbClr val="B4B4B4"/>
      </a:accent5>
      <a:accent6>
        <a:srgbClr val="E6E6E6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UOC">
      <a:dk1>
        <a:srgbClr val="000000"/>
      </a:dk1>
      <a:lt1>
        <a:srgbClr val="FFFFFF"/>
      </a:lt1>
      <a:dk2>
        <a:srgbClr val="000078"/>
      </a:dk2>
      <a:lt2>
        <a:srgbClr val="FFFFFF"/>
      </a:lt2>
      <a:accent1>
        <a:srgbClr val="000078"/>
      </a:accent1>
      <a:accent2>
        <a:srgbClr val="73EDFF"/>
      </a:accent2>
      <a:accent3>
        <a:srgbClr val="BCF6FE"/>
      </a:accent3>
      <a:accent4>
        <a:srgbClr val="B4B4B4"/>
      </a:accent4>
      <a:accent5>
        <a:srgbClr val="B4B4B4"/>
      </a:accent5>
      <a:accent6>
        <a:srgbClr val="E6E6E6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e Office">
  <a:themeElements>
    <a:clrScheme name="UOC">
      <a:dk1>
        <a:srgbClr val="000000"/>
      </a:dk1>
      <a:lt1>
        <a:srgbClr val="FFFFFF"/>
      </a:lt1>
      <a:dk2>
        <a:srgbClr val="000078"/>
      </a:dk2>
      <a:lt2>
        <a:srgbClr val="FFFFFF"/>
      </a:lt2>
      <a:accent1>
        <a:srgbClr val="000078"/>
      </a:accent1>
      <a:accent2>
        <a:srgbClr val="73EDFF"/>
      </a:accent2>
      <a:accent3>
        <a:srgbClr val="BCF6FE"/>
      </a:accent3>
      <a:accent4>
        <a:srgbClr val="B4B4B4"/>
      </a:accent4>
      <a:accent5>
        <a:srgbClr val="B4B4B4"/>
      </a:accent5>
      <a:accent6>
        <a:srgbClr val="E6E6E6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