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30" r:id="rId1"/>
  </p:sldMasterIdLst>
  <p:notesMasterIdLst>
    <p:notesMasterId r:id="rId19"/>
  </p:notesMasterIdLst>
  <p:handoutMasterIdLst>
    <p:handoutMasterId r:id="rId20"/>
  </p:handoutMasterIdLst>
  <p:sldIdLst>
    <p:sldId id="256" r:id="rId2"/>
    <p:sldId id="257" r:id="rId3"/>
    <p:sldId id="258" r:id="rId4"/>
    <p:sldId id="259" r:id="rId5"/>
    <p:sldId id="260" r:id="rId6"/>
    <p:sldId id="273" r:id="rId7"/>
    <p:sldId id="262" r:id="rId8"/>
    <p:sldId id="274" r:id="rId9"/>
    <p:sldId id="278" r:id="rId10"/>
    <p:sldId id="275" r:id="rId11"/>
    <p:sldId id="276" r:id="rId12"/>
    <p:sldId id="279" r:id="rId13"/>
    <p:sldId id="267" r:id="rId14"/>
    <p:sldId id="268" r:id="rId15"/>
    <p:sldId id="269" r:id="rId16"/>
    <p:sldId id="271" r:id="rId17"/>
    <p:sldId id="270"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6666"/>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42729C21-4286-4270-AA27-FCE19F24BB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56D0CDD2-464D-4D0B-904B-7E8BF29DD8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85F98A-8853-49C3-8358-FBB1CBA6A542}" type="datetimeFigureOut">
              <a:rPr lang="es-ES" smtClean="0"/>
              <a:t>10/06/2018</a:t>
            </a:fld>
            <a:endParaRPr lang="es-ES"/>
          </a:p>
        </p:txBody>
      </p:sp>
      <p:sp>
        <p:nvSpPr>
          <p:cNvPr id="4" name="Marcador de pie de página 3">
            <a:extLst>
              <a:ext uri="{FF2B5EF4-FFF2-40B4-BE49-F238E27FC236}">
                <a16:creationId xmlns:a16="http://schemas.microsoft.com/office/drawing/2014/main" id="{C1DD45D4-4A3F-4BFE-A622-0F4FFB77435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s-ES"/>
              <a:t>María Isabel Sánchez González</a:t>
            </a:r>
          </a:p>
        </p:txBody>
      </p:sp>
      <p:sp>
        <p:nvSpPr>
          <p:cNvPr id="5" name="Marcador de número de diapositiva 4">
            <a:extLst>
              <a:ext uri="{FF2B5EF4-FFF2-40B4-BE49-F238E27FC236}">
                <a16:creationId xmlns:a16="http://schemas.microsoft.com/office/drawing/2014/main" id="{501A7252-638A-4264-A6B2-5DDFADF65D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2155BE-5430-45A4-9E22-5BB1FDC61F1E}" type="slidenum">
              <a:rPr lang="es-ES" smtClean="0"/>
              <a:t>‹Nº›</a:t>
            </a:fld>
            <a:endParaRPr lang="es-ES"/>
          </a:p>
        </p:txBody>
      </p:sp>
    </p:spTree>
    <p:extLst>
      <p:ext uri="{BB962C8B-B14F-4D97-AF65-F5344CB8AC3E}">
        <p14:creationId xmlns:p14="http://schemas.microsoft.com/office/powerpoint/2010/main" val="2082363427"/>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DC27C7-E7CC-4C50-AC99-68DDAC3382DE}" type="datetimeFigureOut">
              <a:rPr lang="es-ES" smtClean="0"/>
              <a:t>10/06/2018</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s-ES"/>
              <a:t>María Isabel Sánchez González</a:t>
            </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2AFD0E-18AE-4CD8-B465-D26FEE095313}" type="slidenum">
              <a:rPr lang="es-ES" smtClean="0"/>
              <a:t>‹Nº›</a:t>
            </a:fld>
            <a:endParaRPr lang="es-ES"/>
          </a:p>
        </p:txBody>
      </p:sp>
    </p:spTree>
    <p:extLst>
      <p:ext uri="{BB962C8B-B14F-4D97-AF65-F5344CB8AC3E}">
        <p14:creationId xmlns:p14="http://schemas.microsoft.com/office/powerpoint/2010/main" val="3568056259"/>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FBACE1E0-7F15-44A2-9FDA-B2850E01936A}" type="datetime1">
              <a:rPr lang="en-US" smtClean="0"/>
              <a:t>6/10/2018</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759634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19F9629-7C30-42AE-A1F9-E3F70F1BCC50}" type="datetime1">
              <a:rPr lang="en-US" smtClean="0"/>
              <a:t>6/10/2018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587377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DB83AAE0-34C5-4D96-A123-EAB8A86EBB34}" type="datetime1">
              <a:rPr lang="en-US" smtClean="0"/>
              <a:t>6/10/2018</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659940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2F0AD6D-6610-4D41-A15C-A17FE374DE3C}" type="datetime1">
              <a:rPr lang="en-US" smtClean="0"/>
              <a:t>6/10/2018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306768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9134276E-1FBE-42F5-B8C8-7A9C9E34DC64}" type="datetime1">
              <a:rPr lang="en-US" smtClean="0"/>
              <a:t>6/10/2018</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007010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0AE7B29-23C9-4D11-8DC5-633A3CA0D61A}" type="datetime1">
              <a:rPr lang="en-US" smtClean="0"/>
              <a:t>6/10/2018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159143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7ED4B6F-9593-49CC-93E7-685F7AD9DB62}" type="datetime1">
              <a:rPr lang="en-US" smtClean="0"/>
              <a:t>6/10/2018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840518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87CD176-2080-4B9C-8622-079CC8C628F9}" type="datetime1">
              <a:rPr lang="en-US" smtClean="0"/>
              <a:t>6/10/2018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285154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9A317A-DB58-4D1E-B27B-F3A0648594D4}" type="datetime1">
              <a:rPr lang="en-US" smtClean="0"/>
              <a:t>6/10/2018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959299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DEF99744-6B9F-4D8A-9F01-0114C6BFAC43}" type="datetime1">
              <a:rPr lang="en-US" smtClean="0"/>
              <a:t>6/10/2018</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5224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C94A385-54A6-4155-830B-1A57042F0EA0}" type="datetime1">
              <a:rPr lang="en-US" smtClean="0"/>
              <a:t>6/10/2018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170091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E4745231-5684-49CA-9E2C-58E1908F76F4}" type="datetime1">
              <a:rPr lang="en-US" smtClean="0"/>
              <a:t>6/10/2018</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6D22F896-40B5-4ADD-8801-0D06FADFA095}" type="slidenum">
              <a:rPr lang="en-US" smtClean="0"/>
              <a:pPr/>
              <a:t>‹Nº›</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79179683"/>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2.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8" Type="http://schemas.openxmlformats.org/officeDocument/2006/relationships/hyperlink" Target="http://www.iseamcc.net/eISEA/Vigilancia_tecnologica/informe_4.pdf" TargetMode="External"/><Relationship Id="rId13" Type="http://schemas.openxmlformats.org/officeDocument/2006/relationships/hyperlink" Target="http://www.fce.ues.edu.sv/uploads/pdf/siemens-2004-conectivismo.pdf" TargetMode="External"/><Relationship Id="rId3" Type="http://schemas.openxmlformats.org/officeDocument/2006/relationships/slideLayout" Target="../slideLayouts/slideLayout4.xml"/><Relationship Id="rId7" Type="http://schemas.openxmlformats.org/officeDocument/2006/relationships/hyperlink" Target="http://serviciosgate.upm.es/docs/asesoramiento/guia_implementacion_movil.pdf" TargetMode="External"/><Relationship Id="rId12" Type="http://schemas.openxmlformats.org/officeDocument/2006/relationships/hyperlink" Target="https://gredos.usal.es/jspui/bitstream/10366/129740/1/Tabletas.pdf"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dx.doi.org/10.12795/pixelbit.2016.i48.01" TargetMode="External"/><Relationship Id="rId11" Type="http://schemas.openxmlformats.org/officeDocument/2006/relationships/hyperlink" Target="http://dx.doi.org/10.6018/red/55/8" TargetMode="External"/><Relationship Id="rId5" Type="http://schemas.openxmlformats.org/officeDocument/2006/relationships/hyperlink" Target="https://dx.doi.org/10.18359/ravi.2241" TargetMode="External"/><Relationship Id="rId10" Type="http://schemas.openxmlformats.org/officeDocument/2006/relationships/hyperlink" Target="http://dx.doi.org/10.18381/Ap.v8n2.880" TargetMode="External"/><Relationship Id="rId4" Type="http://schemas.openxmlformats.org/officeDocument/2006/relationships/hyperlink" Target="https://issuu.com/tietarteve/docs/estudio_movil_smartphones_tablets_v" TargetMode="External"/><Relationship Id="rId9" Type="http://schemas.openxmlformats.org/officeDocument/2006/relationships/hyperlink" Target="http://dx.doi.org/10.17993/3ctic.2016.54.19-37" TargetMode="External"/><Relationship Id="rId1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7.jpe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87249B-8B8E-4110-9905-A159237C713A}"/>
              </a:ext>
            </a:extLst>
          </p:cNvPr>
          <p:cNvSpPr>
            <a:spLocks noGrp="1"/>
          </p:cNvSpPr>
          <p:nvPr>
            <p:ph type="ctrTitle"/>
          </p:nvPr>
        </p:nvSpPr>
        <p:spPr>
          <a:xfrm>
            <a:off x="516835" y="1643265"/>
            <a:ext cx="9448800" cy="1330016"/>
          </a:xfrm>
        </p:spPr>
        <p:txBody>
          <a:bodyPr>
            <a:noAutofit/>
          </a:bodyPr>
          <a:lstStyle/>
          <a:p>
            <a:pPr algn="ctr"/>
            <a:r>
              <a:rPr lang="es-ES" sz="4000" dirty="0">
                <a:latin typeface="Cambria" panose="02040503050406030204" pitchFamily="18" charset="0"/>
              </a:rPr>
              <a:t>HACIA UNA EDUCACIÓN PRIMARIA DE CALIDAD BASADA EN EL M-LEARNING</a:t>
            </a:r>
          </a:p>
        </p:txBody>
      </p:sp>
      <p:sp>
        <p:nvSpPr>
          <p:cNvPr id="4" name="CuadroTexto 3">
            <a:extLst>
              <a:ext uri="{FF2B5EF4-FFF2-40B4-BE49-F238E27FC236}">
                <a16:creationId xmlns:a16="http://schemas.microsoft.com/office/drawing/2014/main" id="{4C829FDF-1927-45C3-B0D2-C12AE5E91A88}"/>
              </a:ext>
            </a:extLst>
          </p:cNvPr>
          <p:cNvSpPr txBox="1"/>
          <p:nvPr/>
        </p:nvSpPr>
        <p:spPr>
          <a:xfrm>
            <a:off x="655983" y="3588026"/>
            <a:ext cx="10654748" cy="2308324"/>
          </a:xfrm>
          <a:prstGeom prst="rect">
            <a:avLst/>
          </a:prstGeom>
          <a:noFill/>
        </p:spPr>
        <p:txBody>
          <a:bodyPr wrap="square" rtlCol="0">
            <a:spAutoFit/>
          </a:bodyPr>
          <a:lstStyle/>
          <a:p>
            <a:r>
              <a:rPr lang="es-ES" dirty="0">
                <a:solidFill>
                  <a:schemeClr val="bg1"/>
                </a:solidFill>
              </a:rPr>
              <a:t>Autora: María Isabel Sánchez González</a:t>
            </a:r>
          </a:p>
          <a:p>
            <a:r>
              <a:rPr lang="es-ES" dirty="0">
                <a:solidFill>
                  <a:schemeClr val="bg1"/>
                </a:solidFill>
              </a:rPr>
              <a:t>Profesor colaborador: Santiago Mengual Andrés</a:t>
            </a:r>
          </a:p>
          <a:p>
            <a:r>
              <a:rPr lang="es-ES" dirty="0">
                <a:solidFill>
                  <a:schemeClr val="bg1"/>
                </a:solidFill>
              </a:rPr>
              <a:t>Máster en Educación y TIC</a:t>
            </a:r>
          </a:p>
          <a:p>
            <a:r>
              <a:rPr lang="es-ES" dirty="0">
                <a:solidFill>
                  <a:schemeClr val="bg1"/>
                </a:solidFill>
              </a:rPr>
              <a:t>Universitat Oberta de Catalunya</a:t>
            </a:r>
          </a:p>
          <a:p>
            <a:r>
              <a:rPr lang="es-ES" dirty="0">
                <a:solidFill>
                  <a:schemeClr val="bg1"/>
                </a:solidFill>
              </a:rPr>
              <a:t>Trabajo de Fin de Máster Profesionalizador Interno</a:t>
            </a:r>
          </a:p>
          <a:p>
            <a:r>
              <a:rPr lang="es-ES" dirty="0">
                <a:solidFill>
                  <a:schemeClr val="bg1"/>
                </a:solidFill>
              </a:rPr>
              <a:t>Especialización cursada: docencia en línea</a:t>
            </a:r>
          </a:p>
          <a:p>
            <a:r>
              <a:rPr lang="es-ES" dirty="0">
                <a:solidFill>
                  <a:schemeClr val="bg1"/>
                </a:solidFill>
              </a:rPr>
              <a:t>10 / 06/ 2018</a:t>
            </a:r>
          </a:p>
          <a:p>
            <a:r>
              <a:rPr lang="es-ES" dirty="0">
                <a:solidFill>
                  <a:schemeClr val="bg1"/>
                </a:solidFill>
              </a:rPr>
              <a:t>Murcia </a:t>
            </a:r>
          </a:p>
        </p:txBody>
      </p:sp>
      <p:pic>
        <p:nvPicPr>
          <p:cNvPr id="5" name="Imagen 4">
            <a:extLst>
              <a:ext uri="{FF2B5EF4-FFF2-40B4-BE49-F238E27FC236}">
                <a16:creationId xmlns:a16="http://schemas.microsoft.com/office/drawing/2014/main" id="{F5491FDE-A299-4706-B6FF-67699B307EEE}"/>
              </a:ext>
            </a:extLst>
          </p:cNvPr>
          <p:cNvPicPr/>
          <p:nvPr/>
        </p:nvPicPr>
        <p:blipFill rotWithShape="1">
          <a:blip r:embed="rId4">
            <a:extLst>
              <a:ext uri="{28A0092B-C50C-407E-A947-70E740481C1C}">
                <a14:useLocalDpi xmlns:a14="http://schemas.microsoft.com/office/drawing/2010/main" val="0"/>
              </a:ext>
            </a:extLst>
          </a:blip>
          <a:srcRect l="1" r="73064" b="-36091"/>
          <a:stretch/>
        </p:blipFill>
        <p:spPr>
          <a:xfrm>
            <a:off x="8653891" y="654104"/>
            <a:ext cx="2994770" cy="949405"/>
          </a:xfrm>
          <a:prstGeom prst="rect">
            <a:avLst/>
          </a:prstGeom>
        </p:spPr>
      </p:pic>
      <p:pic>
        <p:nvPicPr>
          <p:cNvPr id="3" name="portada">
            <a:hlinkClick r:id="" action="ppaction://media"/>
            <a:extLst>
              <a:ext uri="{FF2B5EF4-FFF2-40B4-BE49-F238E27FC236}">
                <a16:creationId xmlns:a16="http://schemas.microsoft.com/office/drawing/2014/main" id="{EAA86EBE-753A-489A-8CCD-A2CA069D59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1611304688"/>
      </p:ext>
    </p:extLst>
  </p:cSld>
  <p:clrMapOvr>
    <a:masterClrMapping/>
  </p:clrMapOvr>
  <mc:AlternateContent xmlns:mc="http://schemas.openxmlformats.org/markup-compatibility/2006" xmlns:p14="http://schemas.microsoft.com/office/powerpoint/2010/main">
    <mc:Choice Requires="p14">
      <p:transition p14:dur="220" advTm="220"/>
    </mc:Choice>
    <mc:Fallback xmlns="">
      <p:transition advTm="2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3333">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EA2881-668D-426F-84D4-67A5CE46ACF9}"/>
              </a:ext>
            </a:extLst>
          </p:cNvPr>
          <p:cNvSpPr>
            <a:spLocks noGrp="1"/>
          </p:cNvSpPr>
          <p:nvPr>
            <p:ph type="title" idx="4294967295"/>
          </p:nvPr>
        </p:nvSpPr>
        <p:spPr>
          <a:xfrm>
            <a:off x="437320" y="834195"/>
            <a:ext cx="10592629" cy="530777"/>
          </a:xfrm>
        </p:spPr>
        <p:txBody>
          <a:bodyPr/>
          <a:lstStyle/>
          <a:p>
            <a:r>
              <a:rPr lang="es-ES" cap="none" dirty="0">
                <a:solidFill>
                  <a:schemeClr val="accent1">
                    <a:lumMod val="90000"/>
                    <a:lumOff val="10000"/>
                  </a:schemeClr>
                </a:solidFill>
              </a:rPr>
              <a:t>Evolución de la problemática</a:t>
            </a:r>
          </a:p>
        </p:txBody>
      </p:sp>
      <p:sp>
        <p:nvSpPr>
          <p:cNvPr id="4" name="CuadroTexto 3">
            <a:extLst>
              <a:ext uri="{FF2B5EF4-FFF2-40B4-BE49-F238E27FC236}">
                <a16:creationId xmlns:a16="http://schemas.microsoft.com/office/drawing/2014/main" id="{ABA8ED87-8B10-435A-B0CA-49990ED6E7CC}"/>
              </a:ext>
            </a:extLst>
          </p:cNvPr>
          <p:cNvSpPr txBox="1"/>
          <p:nvPr/>
        </p:nvSpPr>
        <p:spPr>
          <a:xfrm>
            <a:off x="437321" y="1331775"/>
            <a:ext cx="11317358" cy="123111"/>
          </a:xfrm>
          <a:prstGeom prst="rect">
            <a:avLst/>
          </a:prstGeom>
          <a:solidFill>
            <a:schemeClr val="accent1"/>
          </a:solidFill>
        </p:spPr>
        <p:txBody>
          <a:bodyPr wrap="square" rtlCol="0">
            <a:spAutoFit/>
          </a:bodyPr>
          <a:lstStyle/>
          <a:p>
            <a:endParaRPr lang="es-ES" sz="200" dirty="0"/>
          </a:p>
        </p:txBody>
      </p:sp>
      <p:sp>
        <p:nvSpPr>
          <p:cNvPr id="7" name="Marcador de contenido 2">
            <a:extLst>
              <a:ext uri="{FF2B5EF4-FFF2-40B4-BE49-F238E27FC236}">
                <a16:creationId xmlns:a16="http://schemas.microsoft.com/office/drawing/2014/main" id="{DCE7680D-C5A6-4297-AE47-0983B3D75DF3}"/>
              </a:ext>
            </a:extLst>
          </p:cNvPr>
          <p:cNvSpPr txBox="1">
            <a:spLocks/>
          </p:cNvSpPr>
          <p:nvPr/>
        </p:nvSpPr>
        <p:spPr>
          <a:xfrm>
            <a:off x="510204" y="1754899"/>
            <a:ext cx="6195396" cy="1982213"/>
          </a:xfrm>
          <a:prstGeom prst="rect">
            <a:avLst/>
          </a:prstGeom>
        </p:spPr>
        <p:txBody>
          <a:bodyPr vert="horz" lIns="91440" tIns="45720" rIns="91440" bIns="45720" rtlCol="0" anchor="ctr">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just">
              <a:buFont typeface="Wingdings 2" panose="05020102010507070707" pitchFamily="18" charset="2"/>
              <a:buNone/>
            </a:pPr>
            <a:r>
              <a:rPr lang="es-ES" sz="1900" dirty="0">
                <a:solidFill>
                  <a:schemeClr val="accent1"/>
                </a:solidFill>
              </a:rPr>
              <a:t>Educación a distancia (mediados del siglo XX)</a:t>
            </a:r>
          </a:p>
          <a:p>
            <a:pPr marL="0" indent="0" algn="just">
              <a:buFont typeface="Wingdings 2" panose="05020102010507070707" pitchFamily="18" charset="2"/>
              <a:buNone/>
            </a:pPr>
            <a:endParaRPr lang="es-ES" sz="2000" dirty="0">
              <a:solidFill>
                <a:schemeClr val="accent1"/>
              </a:solidFill>
            </a:endParaRPr>
          </a:p>
          <a:p>
            <a:pPr algn="just"/>
            <a:r>
              <a:rPr lang="es-ES" dirty="0"/>
              <a:t>Años 60. Skinner – Instrucción basada en programas lineales</a:t>
            </a:r>
          </a:p>
          <a:p>
            <a:pPr algn="just"/>
            <a:r>
              <a:rPr lang="es-ES" dirty="0"/>
              <a:t>Años 80. CBE (</a:t>
            </a:r>
            <a:r>
              <a:rPr lang="es-ES" i="1" dirty="0" err="1"/>
              <a:t>Computer</a:t>
            </a:r>
            <a:r>
              <a:rPr lang="es-ES" i="1" dirty="0"/>
              <a:t> </a:t>
            </a:r>
            <a:r>
              <a:rPr lang="es-ES" i="1" dirty="0" err="1"/>
              <a:t>Based</a:t>
            </a:r>
            <a:r>
              <a:rPr lang="es-ES" i="1" dirty="0"/>
              <a:t> </a:t>
            </a:r>
            <a:r>
              <a:rPr lang="es-ES" i="1" dirty="0" err="1"/>
              <a:t>Education</a:t>
            </a:r>
            <a:r>
              <a:rPr lang="es-ES" i="1" dirty="0"/>
              <a:t>)</a:t>
            </a:r>
          </a:p>
          <a:p>
            <a:pPr algn="just"/>
            <a:r>
              <a:rPr lang="es-ES" dirty="0"/>
              <a:t>Años 90. E – learning </a:t>
            </a:r>
          </a:p>
        </p:txBody>
      </p:sp>
      <p:sp>
        <p:nvSpPr>
          <p:cNvPr id="6" name="Marcador de contenido 2">
            <a:extLst>
              <a:ext uri="{FF2B5EF4-FFF2-40B4-BE49-F238E27FC236}">
                <a16:creationId xmlns:a16="http://schemas.microsoft.com/office/drawing/2014/main" id="{0BB27D07-18C6-4F18-9642-EBA790D759BE}"/>
              </a:ext>
            </a:extLst>
          </p:cNvPr>
          <p:cNvSpPr txBox="1">
            <a:spLocks/>
          </p:cNvSpPr>
          <p:nvPr/>
        </p:nvSpPr>
        <p:spPr>
          <a:xfrm>
            <a:off x="6751984" y="1740433"/>
            <a:ext cx="4386472" cy="2180991"/>
          </a:xfrm>
          <a:prstGeom prst="rect">
            <a:avLst/>
          </a:prstGeom>
        </p:spPr>
        <p:txBody>
          <a:bodyPr vert="horz" lIns="91440" tIns="45720" rIns="91440" bIns="45720" rtlCol="0" anchor="ctr">
            <a:normAutofit fontScale="9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just">
              <a:buFont typeface="Wingdings 2" panose="05020102010507070707" pitchFamily="18" charset="2"/>
              <a:buNone/>
            </a:pPr>
            <a:r>
              <a:rPr lang="es-ES" sz="2000" dirty="0">
                <a:solidFill>
                  <a:schemeClr val="accent1"/>
                </a:solidFill>
              </a:rPr>
              <a:t>Tecnología educativa empleada</a:t>
            </a:r>
          </a:p>
          <a:p>
            <a:pPr marL="0" indent="0" algn="just">
              <a:buFont typeface="Wingdings 2" panose="05020102010507070707" pitchFamily="18" charset="2"/>
              <a:buNone/>
            </a:pPr>
            <a:endParaRPr lang="es-ES" sz="2000" dirty="0">
              <a:solidFill>
                <a:schemeClr val="accent1"/>
              </a:solidFill>
            </a:endParaRPr>
          </a:p>
          <a:p>
            <a:pPr algn="just"/>
            <a:r>
              <a:rPr lang="es-ES" dirty="0"/>
              <a:t>Sistemas de correspondencia.</a:t>
            </a:r>
          </a:p>
          <a:p>
            <a:pPr algn="just"/>
            <a:r>
              <a:rPr lang="es-ES" dirty="0"/>
              <a:t>Radio y televisión.</a:t>
            </a:r>
          </a:p>
          <a:p>
            <a:pPr algn="just"/>
            <a:r>
              <a:rPr lang="es-ES" dirty="0"/>
              <a:t>Informática y documentos electrónicos</a:t>
            </a:r>
          </a:p>
          <a:p>
            <a:pPr algn="just"/>
            <a:r>
              <a:rPr lang="es-ES" dirty="0"/>
              <a:t>Medios tecnológicos a través de redes</a:t>
            </a:r>
          </a:p>
        </p:txBody>
      </p:sp>
      <p:sp>
        <p:nvSpPr>
          <p:cNvPr id="9" name="Marcador de contenido 2">
            <a:extLst>
              <a:ext uri="{FF2B5EF4-FFF2-40B4-BE49-F238E27FC236}">
                <a16:creationId xmlns:a16="http://schemas.microsoft.com/office/drawing/2014/main" id="{A61CA369-8C6F-45CE-8350-69190CBC1268}"/>
              </a:ext>
            </a:extLst>
          </p:cNvPr>
          <p:cNvSpPr txBox="1">
            <a:spLocks/>
          </p:cNvSpPr>
          <p:nvPr/>
        </p:nvSpPr>
        <p:spPr>
          <a:xfrm>
            <a:off x="510205" y="4371994"/>
            <a:ext cx="4386472" cy="2280594"/>
          </a:xfrm>
          <a:prstGeom prst="rect">
            <a:avLst/>
          </a:prstGeom>
        </p:spPr>
        <p:txBody>
          <a:bodyPr vert="horz" lIns="91440" tIns="45720" rIns="91440" bIns="45720" rtlCol="0" anchor="ctr">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s-ES" sz="2000" dirty="0">
                <a:solidFill>
                  <a:schemeClr val="accent1"/>
                </a:solidFill>
              </a:rPr>
              <a:t>E – learning </a:t>
            </a:r>
          </a:p>
          <a:p>
            <a:pPr marL="0" indent="0" algn="just">
              <a:buFont typeface="Wingdings 2" panose="05020102010507070707" pitchFamily="18" charset="2"/>
              <a:buNone/>
            </a:pPr>
            <a:endParaRPr lang="es-ES" sz="2000" dirty="0">
              <a:solidFill>
                <a:schemeClr val="accent1"/>
              </a:solidFill>
            </a:endParaRPr>
          </a:p>
          <a:p>
            <a:pPr algn="just"/>
            <a:r>
              <a:rPr lang="es-ES" dirty="0"/>
              <a:t>Aprovecha las potencialidades de las TIC</a:t>
            </a:r>
          </a:p>
          <a:p>
            <a:pPr algn="just"/>
            <a:r>
              <a:rPr lang="es-ES" dirty="0"/>
              <a:t>Educación flexible y activa</a:t>
            </a:r>
          </a:p>
          <a:p>
            <a:pPr algn="just"/>
            <a:r>
              <a:rPr lang="es-ES" dirty="0"/>
              <a:t>Fomenta la adaptabilidad, accesibilidad o flexibilidad </a:t>
            </a:r>
          </a:p>
          <a:p>
            <a:pPr algn="just"/>
            <a:endParaRPr lang="es-ES" dirty="0"/>
          </a:p>
        </p:txBody>
      </p:sp>
      <p:sp>
        <p:nvSpPr>
          <p:cNvPr id="10" name="Marcador de contenido 2">
            <a:extLst>
              <a:ext uri="{FF2B5EF4-FFF2-40B4-BE49-F238E27FC236}">
                <a16:creationId xmlns:a16="http://schemas.microsoft.com/office/drawing/2014/main" id="{7B5DD71A-70A3-40CD-A0D6-760ECB35292B}"/>
              </a:ext>
            </a:extLst>
          </p:cNvPr>
          <p:cNvSpPr txBox="1">
            <a:spLocks/>
          </p:cNvSpPr>
          <p:nvPr/>
        </p:nvSpPr>
        <p:spPr>
          <a:xfrm>
            <a:off x="6751983" y="4412650"/>
            <a:ext cx="4737652" cy="2280594"/>
          </a:xfrm>
          <a:prstGeom prst="rect">
            <a:avLst/>
          </a:prstGeom>
        </p:spPr>
        <p:txBody>
          <a:bodyPr vert="horz" lIns="91440" tIns="45720" rIns="91440" bIns="45720" rtlCol="0" anchor="ctr">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just">
              <a:buFont typeface="Wingdings 2" panose="05020102010507070707" pitchFamily="18" charset="2"/>
              <a:buNone/>
            </a:pPr>
            <a:r>
              <a:rPr lang="es-ES" sz="2000" dirty="0">
                <a:solidFill>
                  <a:schemeClr val="accent1"/>
                </a:solidFill>
              </a:rPr>
              <a:t>M – learning </a:t>
            </a:r>
          </a:p>
          <a:p>
            <a:pPr marL="0" indent="0" algn="just">
              <a:buFont typeface="Wingdings 2" panose="05020102010507070707" pitchFamily="18" charset="2"/>
              <a:buNone/>
            </a:pPr>
            <a:endParaRPr lang="es-ES" sz="2000" dirty="0">
              <a:solidFill>
                <a:schemeClr val="accent1"/>
              </a:solidFill>
            </a:endParaRPr>
          </a:p>
          <a:p>
            <a:pPr algn="just"/>
            <a:r>
              <a:rPr lang="es-ES" dirty="0"/>
              <a:t>Diferencias conceptuales</a:t>
            </a:r>
          </a:p>
          <a:p>
            <a:pPr algn="just"/>
            <a:r>
              <a:rPr lang="es-ES" dirty="0"/>
              <a:t>Basado en los dispositivos móviles</a:t>
            </a:r>
          </a:p>
          <a:p>
            <a:pPr algn="just"/>
            <a:r>
              <a:rPr lang="es-ES" dirty="0"/>
              <a:t>Avance en los procesos educativos</a:t>
            </a:r>
          </a:p>
          <a:p>
            <a:pPr algn="just"/>
            <a:r>
              <a:rPr lang="es-ES" dirty="0"/>
              <a:t>Aumenta la motivación de los estudiantes</a:t>
            </a:r>
          </a:p>
        </p:txBody>
      </p:sp>
      <p:sp>
        <p:nvSpPr>
          <p:cNvPr id="15" name="Flecha: a la derecha 14">
            <a:extLst>
              <a:ext uri="{FF2B5EF4-FFF2-40B4-BE49-F238E27FC236}">
                <a16:creationId xmlns:a16="http://schemas.microsoft.com/office/drawing/2014/main" id="{216B2376-408C-48E6-AB23-8264FF6219DD}"/>
              </a:ext>
            </a:extLst>
          </p:cNvPr>
          <p:cNvSpPr/>
          <p:nvPr/>
        </p:nvSpPr>
        <p:spPr>
          <a:xfrm>
            <a:off x="3157330" y="4312987"/>
            <a:ext cx="3432318" cy="438541"/>
          </a:xfrm>
          <a:prstGeom prst="rightArrow">
            <a:avLst>
              <a:gd name="adj1" fmla="val 100000"/>
              <a:gd name="adj2" fmla="val 122525"/>
            </a:avLst>
          </a:pr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1400" dirty="0"/>
              <a:t>Desarrollo de dispositivos móviles e integración en el ámbito educativo</a:t>
            </a:r>
          </a:p>
        </p:txBody>
      </p:sp>
      <p:pic>
        <p:nvPicPr>
          <p:cNvPr id="3" name="evolución">
            <a:hlinkClick r:id="" action="ppaction://media"/>
            <a:extLst>
              <a:ext uri="{FF2B5EF4-FFF2-40B4-BE49-F238E27FC236}">
                <a16:creationId xmlns:a16="http://schemas.microsoft.com/office/drawing/2014/main" id="{CBF6C30C-D3E9-4030-95D4-982504F295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45079" y="683260"/>
            <a:ext cx="609600" cy="609600"/>
          </a:xfrm>
          <a:prstGeom prst="rect">
            <a:avLst/>
          </a:prstGeom>
        </p:spPr>
      </p:pic>
    </p:spTree>
    <p:extLst>
      <p:ext uri="{BB962C8B-B14F-4D97-AF65-F5344CB8AC3E}">
        <p14:creationId xmlns:p14="http://schemas.microsoft.com/office/powerpoint/2010/main" val="239449302"/>
      </p:ext>
    </p:extLst>
  </p:cSld>
  <p:clrMapOvr>
    <a:masterClrMapping/>
  </p:clrMapOvr>
  <mc:AlternateContent xmlns:mc="http://schemas.openxmlformats.org/markup-compatibility/2006" xmlns:p15="http://schemas.microsoft.com/office/powerpoint/2012/main">
    <mc:Choice Requires="p15">
      <p:transition advTm="500">
        <p15:prstTrans prst="pageCurlDouble"/>
      </p:transition>
    </mc:Choice>
    <mc:Fallback xmlns="">
      <p:transition advTm="5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EA2881-668D-426F-84D4-67A5CE46ACF9}"/>
              </a:ext>
            </a:extLst>
          </p:cNvPr>
          <p:cNvSpPr>
            <a:spLocks noGrp="1"/>
          </p:cNvSpPr>
          <p:nvPr>
            <p:ph type="title" idx="4294967295"/>
          </p:nvPr>
        </p:nvSpPr>
        <p:spPr>
          <a:xfrm>
            <a:off x="437320" y="834195"/>
            <a:ext cx="10592629" cy="530777"/>
          </a:xfrm>
        </p:spPr>
        <p:txBody>
          <a:bodyPr/>
          <a:lstStyle/>
          <a:p>
            <a:r>
              <a:rPr lang="es-ES" cap="none" dirty="0">
                <a:solidFill>
                  <a:schemeClr val="accent1">
                    <a:lumMod val="90000"/>
                    <a:lumOff val="10000"/>
                  </a:schemeClr>
                </a:solidFill>
              </a:rPr>
              <a:t>Conceptualización del diseño de una propuesta</a:t>
            </a:r>
          </a:p>
        </p:txBody>
      </p:sp>
      <p:sp>
        <p:nvSpPr>
          <p:cNvPr id="4" name="CuadroTexto 3">
            <a:extLst>
              <a:ext uri="{FF2B5EF4-FFF2-40B4-BE49-F238E27FC236}">
                <a16:creationId xmlns:a16="http://schemas.microsoft.com/office/drawing/2014/main" id="{ABA8ED87-8B10-435A-B0CA-49990ED6E7CC}"/>
              </a:ext>
            </a:extLst>
          </p:cNvPr>
          <p:cNvSpPr txBox="1"/>
          <p:nvPr/>
        </p:nvSpPr>
        <p:spPr>
          <a:xfrm>
            <a:off x="437321" y="1331775"/>
            <a:ext cx="11317358" cy="123111"/>
          </a:xfrm>
          <a:prstGeom prst="rect">
            <a:avLst/>
          </a:prstGeom>
          <a:solidFill>
            <a:schemeClr val="accent1"/>
          </a:solidFill>
        </p:spPr>
        <p:txBody>
          <a:bodyPr wrap="square" rtlCol="0">
            <a:spAutoFit/>
          </a:bodyPr>
          <a:lstStyle/>
          <a:p>
            <a:endParaRPr lang="es-ES" sz="200" dirty="0"/>
          </a:p>
        </p:txBody>
      </p:sp>
      <p:sp>
        <p:nvSpPr>
          <p:cNvPr id="7" name="Marcador de contenido 2">
            <a:extLst>
              <a:ext uri="{FF2B5EF4-FFF2-40B4-BE49-F238E27FC236}">
                <a16:creationId xmlns:a16="http://schemas.microsoft.com/office/drawing/2014/main" id="{DCE7680D-C5A6-4297-AE47-0983B3D75DF3}"/>
              </a:ext>
            </a:extLst>
          </p:cNvPr>
          <p:cNvSpPr txBox="1">
            <a:spLocks/>
          </p:cNvSpPr>
          <p:nvPr/>
        </p:nvSpPr>
        <p:spPr>
          <a:xfrm>
            <a:off x="393009" y="1669774"/>
            <a:ext cx="5340625" cy="508883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just"/>
            <a:r>
              <a:rPr lang="es-ES" dirty="0"/>
              <a:t>Modelo pedagógico. Conectivismo (Siemens, 2004).</a:t>
            </a:r>
          </a:p>
          <a:p>
            <a:pPr lvl="1" algn="just">
              <a:buFont typeface="Courier New" panose="02070309020205020404" pitchFamily="49" charset="0"/>
              <a:buChar char="o"/>
            </a:pPr>
            <a:r>
              <a:rPr lang="es-ES" dirty="0"/>
              <a:t>Teoría de aprendizaje para la era digital. </a:t>
            </a:r>
          </a:p>
          <a:p>
            <a:pPr lvl="1" algn="just">
              <a:buFont typeface="Courier New" panose="02070309020205020404" pitchFamily="49" charset="0"/>
              <a:buChar char="o"/>
            </a:pPr>
            <a:r>
              <a:rPr lang="es-ES" dirty="0"/>
              <a:t>Considera al individuo como punto de partida.</a:t>
            </a:r>
          </a:p>
          <a:p>
            <a:pPr lvl="1" algn="just">
              <a:buFont typeface="Courier New" panose="02070309020205020404" pitchFamily="49" charset="0"/>
              <a:buChar char="o"/>
            </a:pPr>
            <a:r>
              <a:rPr lang="es-ES" dirty="0"/>
              <a:t>El aprendizaje deja de ser individual e interno </a:t>
            </a:r>
          </a:p>
          <a:p>
            <a:pPr lvl="1" algn="just">
              <a:buFont typeface="Courier New" panose="02070309020205020404" pitchFamily="49" charset="0"/>
              <a:buChar char="o"/>
            </a:pPr>
            <a:r>
              <a:rPr lang="es-ES" dirty="0"/>
              <a:t>Capacidad de gestión cooperativa, ya que permite la edición, organización y recuperación de información </a:t>
            </a:r>
          </a:p>
          <a:p>
            <a:pPr lvl="1" algn="just">
              <a:buFont typeface="Courier New" panose="02070309020205020404" pitchFamily="49" charset="0"/>
              <a:buChar char="o"/>
            </a:pPr>
            <a:endParaRPr lang="es-ES" dirty="0"/>
          </a:p>
          <a:p>
            <a:pPr algn="just"/>
            <a:r>
              <a:rPr lang="es-ES" dirty="0"/>
              <a:t>Metodología.  Aprendizaje cooperativo.</a:t>
            </a:r>
          </a:p>
          <a:p>
            <a:pPr lvl="1" algn="just">
              <a:buFont typeface="Courier New" panose="02070309020205020404" pitchFamily="49" charset="0"/>
              <a:buChar char="o"/>
            </a:pPr>
            <a:r>
              <a:rPr lang="es-ES" dirty="0"/>
              <a:t>Aporta grandes beneficios.</a:t>
            </a:r>
          </a:p>
          <a:p>
            <a:pPr lvl="1" algn="just">
              <a:buFont typeface="Courier New" panose="02070309020205020404" pitchFamily="49" charset="0"/>
              <a:buChar char="o"/>
            </a:pPr>
            <a:r>
              <a:rPr lang="es-ES" dirty="0"/>
              <a:t>Puede aprovechar al máximo las potencialidades de los dispositivos móviles.</a:t>
            </a:r>
          </a:p>
          <a:p>
            <a:pPr lvl="1" algn="just">
              <a:buFont typeface="Courier New" panose="02070309020205020404" pitchFamily="49" charset="0"/>
              <a:buChar char="o"/>
            </a:pPr>
            <a:r>
              <a:rPr lang="es-ES" dirty="0"/>
              <a:t>Los alumnos son protagonistas de su aprendizaje. </a:t>
            </a:r>
          </a:p>
          <a:p>
            <a:pPr lvl="1" algn="just">
              <a:buFont typeface="Courier New" panose="02070309020205020404" pitchFamily="49" charset="0"/>
              <a:buChar char="o"/>
            </a:pPr>
            <a:r>
              <a:rPr lang="es-ES" dirty="0"/>
              <a:t>Fomenta la interacción.</a:t>
            </a:r>
          </a:p>
          <a:p>
            <a:pPr lvl="1" algn="just">
              <a:buFont typeface="Courier New" panose="02070309020205020404" pitchFamily="49" charset="0"/>
              <a:buChar char="o"/>
            </a:pPr>
            <a:endParaRPr lang="es-ES" dirty="0"/>
          </a:p>
        </p:txBody>
      </p:sp>
      <p:sp>
        <p:nvSpPr>
          <p:cNvPr id="5" name="Marcador de contenido 2">
            <a:extLst>
              <a:ext uri="{FF2B5EF4-FFF2-40B4-BE49-F238E27FC236}">
                <a16:creationId xmlns:a16="http://schemas.microsoft.com/office/drawing/2014/main" id="{537091D8-C669-4782-9DBA-FCC278B1215C}"/>
              </a:ext>
            </a:extLst>
          </p:cNvPr>
          <p:cNvSpPr txBox="1">
            <a:spLocks/>
          </p:cNvSpPr>
          <p:nvPr/>
        </p:nvSpPr>
        <p:spPr>
          <a:xfrm>
            <a:off x="7010400" y="1678080"/>
            <a:ext cx="4969564" cy="3914406"/>
          </a:xfrm>
          <a:prstGeom prst="rect">
            <a:avLst/>
          </a:prstGeom>
        </p:spPr>
        <p:txBody>
          <a:bodyPr vert="horz" lIns="91440" tIns="45720" rIns="91440" bIns="45720" rtlCol="0" anchor="ctr">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just"/>
            <a:r>
              <a:rPr lang="es-ES" dirty="0"/>
              <a:t>Tratamiento de los contenidos.</a:t>
            </a:r>
          </a:p>
          <a:p>
            <a:pPr lvl="1" algn="just">
              <a:buFont typeface="Courier New" panose="02070309020205020404" pitchFamily="49" charset="0"/>
              <a:buChar char="o"/>
            </a:pPr>
            <a:r>
              <a:rPr lang="es-ES" dirty="0"/>
              <a:t>Durabilidad</a:t>
            </a:r>
          </a:p>
          <a:p>
            <a:pPr lvl="1" algn="just">
              <a:buFont typeface="Courier New" panose="02070309020205020404" pitchFamily="49" charset="0"/>
              <a:buChar char="o"/>
            </a:pPr>
            <a:r>
              <a:rPr lang="es-ES" dirty="0"/>
              <a:t>Interoperabilidad</a:t>
            </a:r>
          </a:p>
          <a:p>
            <a:pPr lvl="1" algn="just">
              <a:buFont typeface="Courier New" panose="02070309020205020404" pitchFamily="49" charset="0"/>
              <a:buChar char="o"/>
            </a:pPr>
            <a:r>
              <a:rPr lang="es-ES" dirty="0"/>
              <a:t>Accesibilidad</a:t>
            </a:r>
          </a:p>
          <a:p>
            <a:pPr lvl="1" algn="just">
              <a:buFont typeface="Courier New" panose="02070309020205020404" pitchFamily="49" charset="0"/>
              <a:buChar char="o"/>
            </a:pPr>
            <a:r>
              <a:rPr lang="es-ES" dirty="0"/>
              <a:t>Reusabilidad </a:t>
            </a:r>
          </a:p>
          <a:p>
            <a:pPr lvl="1" algn="just">
              <a:buFont typeface="Courier New" panose="02070309020205020404" pitchFamily="49" charset="0"/>
              <a:buChar char="o"/>
            </a:pPr>
            <a:r>
              <a:rPr lang="es-ES" dirty="0"/>
              <a:t>Simplicidad </a:t>
            </a:r>
          </a:p>
          <a:p>
            <a:pPr lvl="1" algn="just">
              <a:buFont typeface="Courier New" panose="02070309020205020404" pitchFamily="49" charset="0"/>
              <a:buChar char="o"/>
            </a:pPr>
            <a:r>
              <a:rPr lang="es-ES" dirty="0"/>
              <a:t>Segmentación la información</a:t>
            </a:r>
          </a:p>
          <a:p>
            <a:pPr lvl="1" algn="just">
              <a:buFont typeface="Courier New" panose="02070309020205020404" pitchFamily="49" charset="0"/>
              <a:buChar char="o"/>
            </a:pPr>
            <a:r>
              <a:rPr lang="es-ES" dirty="0"/>
              <a:t>Elementos multimedia</a:t>
            </a:r>
          </a:p>
          <a:p>
            <a:pPr lvl="1" algn="just">
              <a:buFont typeface="Courier New" panose="02070309020205020404" pitchFamily="49" charset="0"/>
              <a:buChar char="o"/>
            </a:pPr>
            <a:r>
              <a:rPr lang="es-ES" dirty="0"/>
              <a:t>Continuamente actualizados</a:t>
            </a:r>
          </a:p>
          <a:p>
            <a:pPr lvl="1" algn="just">
              <a:buFont typeface="Courier New" panose="02070309020205020404" pitchFamily="49" charset="0"/>
              <a:buChar char="o"/>
            </a:pPr>
            <a:r>
              <a:rPr lang="es-ES" dirty="0"/>
              <a:t>Servicios web</a:t>
            </a:r>
          </a:p>
          <a:p>
            <a:pPr marL="324000" lvl="1" indent="0" algn="just">
              <a:buNone/>
            </a:pPr>
            <a:r>
              <a:rPr lang="es-ES" dirty="0"/>
              <a:t>ISEA (2009); GATE (2013)</a:t>
            </a:r>
          </a:p>
        </p:txBody>
      </p:sp>
      <p:pic>
        <p:nvPicPr>
          <p:cNvPr id="6" name="parte 1 propuesta">
            <a:hlinkClick r:id="" action="ppaction://media"/>
            <a:extLst>
              <a:ext uri="{FF2B5EF4-FFF2-40B4-BE49-F238E27FC236}">
                <a16:creationId xmlns:a16="http://schemas.microsoft.com/office/drawing/2014/main" id="{BE07A28D-EC03-42DE-9226-50E7C60E68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89391" y="6149009"/>
            <a:ext cx="609600" cy="609600"/>
          </a:xfrm>
          <a:prstGeom prst="rect">
            <a:avLst/>
          </a:prstGeom>
        </p:spPr>
      </p:pic>
    </p:spTree>
    <p:extLst>
      <p:ext uri="{BB962C8B-B14F-4D97-AF65-F5344CB8AC3E}">
        <p14:creationId xmlns:p14="http://schemas.microsoft.com/office/powerpoint/2010/main" val="284186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340" advTm="340">
        <p15:prstTrans prst="pageCurlDouble"/>
      </p:transition>
    </mc:Choice>
    <mc:Fallback xmlns="">
      <p:transition advTm="34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EA2881-668D-426F-84D4-67A5CE46ACF9}"/>
              </a:ext>
            </a:extLst>
          </p:cNvPr>
          <p:cNvSpPr>
            <a:spLocks noGrp="1"/>
          </p:cNvSpPr>
          <p:nvPr>
            <p:ph type="title" idx="4294967295"/>
          </p:nvPr>
        </p:nvSpPr>
        <p:spPr>
          <a:xfrm>
            <a:off x="437320" y="834195"/>
            <a:ext cx="10592629" cy="530777"/>
          </a:xfrm>
        </p:spPr>
        <p:txBody>
          <a:bodyPr/>
          <a:lstStyle/>
          <a:p>
            <a:r>
              <a:rPr lang="es-ES" cap="none" dirty="0">
                <a:solidFill>
                  <a:schemeClr val="accent1">
                    <a:lumMod val="90000"/>
                    <a:lumOff val="10000"/>
                  </a:schemeClr>
                </a:solidFill>
              </a:rPr>
              <a:t>Conceptualización del diseño de una propuesta</a:t>
            </a:r>
          </a:p>
        </p:txBody>
      </p:sp>
      <p:sp>
        <p:nvSpPr>
          <p:cNvPr id="4" name="CuadroTexto 3">
            <a:extLst>
              <a:ext uri="{FF2B5EF4-FFF2-40B4-BE49-F238E27FC236}">
                <a16:creationId xmlns:a16="http://schemas.microsoft.com/office/drawing/2014/main" id="{ABA8ED87-8B10-435A-B0CA-49990ED6E7CC}"/>
              </a:ext>
            </a:extLst>
          </p:cNvPr>
          <p:cNvSpPr txBox="1"/>
          <p:nvPr/>
        </p:nvSpPr>
        <p:spPr>
          <a:xfrm>
            <a:off x="437321" y="1331775"/>
            <a:ext cx="11317358" cy="123111"/>
          </a:xfrm>
          <a:prstGeom prst="rect">
            <a:avLst/>
          </a:prstGeom>
          <a:solidFill>
            <a:schemeClr val="accent1"/>
          </a:solidFill>
        </p:spPr>
        <p:txBody>
          <a:bodyPr wrap="square" rtlCol="0">
            <a:spAutoFit/>
          </a:bodyPr>
          <a:lstStyle/>
          <a:p>
            <a:endParaRPr lang="es-ES" sz="200" dirty="0"/>
          </a:p>
        </p:txBody>
      </p:sp>
      <p:sp>
        <p:nvSpPr>
          <p:cNvPr id="7" name="Marcador de contenido 2">
            <a:extLst>
              <a:ext uri="{FF2B5EF4-FFF2-40B4-BE49-F238E27FC236}">
                <a16:creationId xmlns:a16="http://schemas.microsoft.com/office/drawing/2014/main" id="{DCE7680D-C5A6-4297-AE47-0983B3D75DF3}"/>
              </a:ext>
            </a:extLst>
          </p:cNvPr>
          <p:cNvSpPr txBox="1">
            <a:spLocks/>
          </p:cNvSpPr>
          <p:nvPr/>
        </p:nvSpPr>
        <p:spPr>
          <a:xfrm>
            <a:off x="583097" y="1414990"/>
            <a:ext cx="4969564" cy="1351722"/>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just"/>
            <a:r>
              <a:rPr lang="es-ES" dirty="0"/>
              <a:t>Actividades de aprendizaje</a:t>
            </a:r>
          </a:p>
          <a:p>
            <a:pPr algn="just"/>
            <a:endParaRPr lang="es-ES" dirty="0"/>
          </a:p>
        </p:txBody>
      </p:sp>
      <p:sp>
        <p:nvSpPr>
          <p:cNvPr id="5" name="Marcador de contenido 2">
            <a:extLst>
              <a:ext uri="{FF2B5EF4-FFF2-40B4-BE49-F238E27FC236}">
                <a16:creationId xmlns:a16="http://schemas.microsoft.com/office/drawing/2014/main" id="{537091D8-C669-4782-9DBA-FCC278B1215C}"/>
              </a:ext>
            </a:extLst>
          </p:cNvPr>
          <p:cNvSpPr txBox="1">
            <a:spLocks/>
          </p:cNvSpPr>
          <p:nvPr/>
        </p:nvSpPr>
        <p:spPr>
          <a:xfrm>
            <a:off x="6785115" y="1800426"/>
            <a:ext cx="4969564" cy="4810539"/>
          </a:xfrm>
          <a:prstGeom prst="rect">
            <a:avLst/>
          </a:prstGeom>
        </p:spPr>
        <p:txBody>
          <a:bodyPr vert="horz" lIns="91440" tIns="45720" rIns="91440" bIns="45720" rtlCol="0" anchor="ctr">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just"/>
            <a:r>
              <a:rPr lang="es-ES" dirty="0"/>
              <a:t>Recursos de aprendizaje. </a:t>
            </a:r>
          </a:p>
          <a:p>
            <a:pPr lvl="1" algn="just">
              <a:buFont typeface="Courier New" panose="02070309020205020404" pitchFamily="49" charset="0"/>
              <a:buChar char="o"/>
            </a:pPr>
            <a:r>
              <a:rPr lang="es-ES" dirty="0"/>
              <a:t>Tabletas digitales. Fomentan la adquisición de aprendizajes significativos, además del aprendizaje cooperativo y la motivación del alumnado.</a:t>
            </a:r>
          </a:p>
          <a:p>
            <a:pPr lvl="1" algn="just">
              <a:buFont typeface="Courier New" panose="02070309020205020404" pitchFamily="49" charset="0"/>
              <a:buChar char="o"/>
            </a:pPr>
            <a:r>
              <a:rPr lang="es-ES" dirty="0"/>
              <a:t> Aplicaciones educativas</a:t>
            </a:r>
          </a:p>
          <a:p>
            <a:pPr lvl="1" algn="just">
              <a:buFont typeface="Courier New" panose="02070309020205020404" pitchFamily="49" charset="0"/>
              <a:buChar char="o"/>
            </a:pPr>
            <a:r>
              <a:rPr lang="es-ES" dirty="0"/>
              <a:t>Plataformas de aprendizaje</a:t>
            </a:r>
          </a:p>
          <a:p>
            <a:pPr lvl="1" algn="just">
              <a:buFont typeface="Courier New" panose="02070309020205020404" pitchFamily="49" charset="0"/>
              <a:buChar char="o"/>
            </a:pPr>
            <a:r>
              <a:rPr lang="es-ES" dirty="0"/>
              <a:t>E – portafolio </a:t>
            </a:r>
          </a:p>
          <a:p>
            <a:pPr algn="just"/>
            <a:endParaRPr lang="es-ES" dirty="0"/>
          </a:p>
          <a:p>
            <a:pPr algn="just"/>
            <a:r>
              <a:rPr lang="es-ES" dirty="0"/>
              <a:t>Evaluación mediante e – portafolio.</a:t>
            </a:r>
          </a:p>
          <a:p>
            <a:pPr lvl="1" algn="just">
              <a:buFont typeface="Courier New" panose="02070309020205020404" pitchFamily="49" charset="0"/>
              <a:buChar char="o"/>
            </a:pPr>
            <a:r>
              <a:rPr lang="es-ES" dirty="0"/>
              <a:t>Evaluación formativa o continua mediante la recolección de las diferentes actividades y tareas realizadas por el grupo de trabajo y la reflexión sobre las mismas. </a:t>
            </a:r>
          </a:p>
          <a:p>
            <a:pPr lvl="1" algn="just">
              <a:buFont typeface="Courier New" panose="02070309020205020404" pitchFamily="49" charset="0"/>
              <a:buChar char="o"/>
            </a:pPr>
            <a:r>
              <a:rPr lang="es-ES" dirty="0"/>
              <a:t>Incorporación de estrategias de evaluación como la autoevaluación y la coevaluación. </a:t>
            </a:r>
          </a:p>
          <a:p>
            <a:pPr algn="just"/>
            <a:endParaRPr lang="es-ES" dirty="0"/>
          </a:p>
        </p:txBody>
      </p:sp>
      <p:pic>
        <p:nvPicPr>
          <p:cNvPr id="6" name="Imagen 5">
            <a:extLst>
              <a:ext uri="{FF2B5EF4-FFF2-40B4-BE49-F238E27FC236}">
                <a16:creationId xmlns:a16="http://schemas.microsoft.com/office/drawing/2014/main" id="{1F82399E-E851-4981-870F-2F8302C3EF0C}"/>
              </a:ext>
            </a:extLst>
          </p:cNvPr>
          <p:cNvPicPr>
            <a:picLocks noChangeAspect="1"/>
          </p:cNvPicPr>
          <p:nvPr/>
        </p:nvPicPr>
        <p:blipFill>
          <a:blip r:embed="rId4"/>
          <a:stretch>
            <a:fillRect/>
          </a:stretch>
        </p:blipFill>
        <p:spPr>
          <a:xfrm>
            <a:off x="437320" y="2090851"/>
            <a:ext cx="5887272" cy="4229690"/>
          </a:xfrm>
          <a:prstGeom prst="rect">
            <a:avLst/>
          </a:prstGeom>
        </p:spPr>
      </p:pic>
      <p:sp>
        <p:nvSpPr>
          <p:cNvPr id="8" name="Rectángulo 7">
            <a:extLst>
              <a:ext uri="{FF2B5EF4-FFF2-40B4-BE49-F238E27FC236}">
                <a16:creationId xmlns:a16="http://schemas.microsoft.com/office/drawing/2014/main" id="{34D01238-4F8A-47A1-AC11-3C4B764ABC76}"/>
              </a:ext>
            </a:extLst>
          </p:cNvPr>
          <p:cNvSpPr/>
          <p:nvPr/>
        </p:nvSpPr>
        <p:spPr>
          <a:xfrm>
            <a:off x="583097" y="6395904"/>
            <a:ext cx="1987826" cy="369332"/>
          </a:xfrm>
          <a:prstGeom prst="rect">
            <a:avLst/>
          </a:prstGeom>
        </p:spPr>
        <p:txBody>
          <a:bodyPr wrap="square">
            <a:spAutoFit/>
          </a:bodyPr>
          <a:lstStyle/>
          <a:p>
            <a:r>
              <a:rPr lang="es-ES" sz="900" i="1" dirty="0">
                <a:solidFill>
                  <a:srgbClr val="006666"/>
                </a:solidFill>
                <a:latin typeface="Arial" panose="020B0604020202020204" pitchFamily="34" charset="0"/>
              </a:rPr>
              <a:t>Figura 1. </a:t>
            </a:r>
            <a:r>
              <a:rPr lang="es-ES" sz="900" dirty="0">
                <a:solidFill>
                  <a:srgbClr val="006666"/>
                </a:solidFill>
                <a:latin typeface="Arial" panose="020B0604020202020204" pitchFamily="34" charset="0"/>
              </a:rPr>
              <a:t>Aplicaciones del M-PLE. </a:t>
            </a:r>
          </a:p>
          <a:p>
            <a:r>
              <a:rPr lang="es-ES" sz="900" dirty="0">
                <a:solidFill>
                  <a:srgbClr val="006666"/>
                </a:solidFill>
                <a:latin typeface="Arial" panose="020B0604020202020204" pitchFamily="34" charset="0"/>
              </a:rPr>
              <a:t>Elaboración propia </a:t>
            </a:r>
            <a:endParaRPr lang="es-ES" dirty="0">
              <a:solidFill>
                <a:srgbClr val="006666"/>
              </a:solidFill>
            </a:endParaRPr>
          </a:p>
        </p:txBody>
      </p:sp>
      <p:pic>
        <p:nvPicPr>
          <p:cNvPr id="3" name="parte2">
            <a:hlinkClick r:id="" action="ppaction://media"/>
            <a:extLst>
              <a:ext uri="{FF2B5EF4-FFF2-40B4-BE49-F238E27FC236}">
                <a16:creationId xmlns:a16="http://schemas.microsoft.com/office/drawing/2014/main" id="{EBBC0D7C-F461-4C9C-9A9A-E0FE180340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3775" y="566183"/>
            <a:ext cx="609600" cy="609600"/>
          </a:xfrm>
          <a:prstGeom prst="rect">
            <a:avLst/>
          </a:prstGeom>
        </p:spPr>
      </p:pic>
    </p:spTree>
    <p:extLst>
      <p:ext uri="{BB962C8B-B14F-4D97-AF65-F5344CB8AC3E}">
        <p14:creationId xmlns:p14="http://schemas.microsoft.com/office/powerpoint/2010/main" val="3645234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330" advTm="330">
        <p15:prstTrans prst="pageCurlDouble"/>
      </p:transition>
    </mc:Choice>
    <mc:Fallback xmlns="">
      <p:transition advTm="33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0645ED-EE4D-4CAB-981D-12BB710A1917}"/>
              </a:ext>
            </a:extLst>
          </p:cNvPr>
          <p:cNvSpPr>
            <a:spLocks noGrp="1"/>
          </p:cNvSpPr>
          <p:nvPr>
            <p:ph type="title"/>
          </p:nvPr>
        </p:nvSpPr>
        <p:spPr/>
        <p:txBody>
          <a:bodyPr/>
          <a:lstStyle/>
          <a:p>
            <a:r>
              <a:rPr lang="es-ES" dirty="0"/>
              <a:t>Principales CONCLUSIONES</a:t>
            </a:r>
          </a:p>
        </p:txBody>
      </p:sp>
      <p:sp>
        <p:nvSpPr>
          <p:cNvPr id="3" name="Marcador de contenido 2">
            <a:extLst>
              <a:ext uri="{FF2B5EF4-FFF2-40B4-BE49-F238E27FC236}">
                <a16:creationId xmlns:a16="http://schemas.microsoft.com/office/drawing/2014/main" id="{CBF09714-9ECD-4300-871A-3A198391E4F3}"/>
              </a:ext>
            </a:extLst>
          </p:cNvPr>
          <p:cNvSpPr>
            <a:spLocks noGrp="1"/>
          </p:cNvSpPr>
          <p:nvPr>
            <p:ph idx="1"/>
          </p:nvPr>
        </p:nvSpPr>
        <p:spPr>
          <a:xfrm>
            <a:off x="581192" y="1715956"/>
            <a:ext cx="11029615" cy="4963140"/>
          </a:xfrm>
        </p:spPr>
        <p:txBody>
          <a:bodyPr>
            <a:normAutofit/>
          </a:bodyPr>
          <a:lstStyle/>
          <a:p>
            <a:pPr algn="just">
              <a:spcAft>
                <a:spcPts val="1200"/>
              </a:spcAft>
            </a:pPr>
            <a:r>
              <a:rPr lang="es-ES" dirty="0"/>
              <a:t>Necesidad de fomentar una educación para el alumnado del siglo XXI.</a:t>
            </a:r>
          </a:p>
          <a:p>
            <a:pPr algn="just">
              <a:spcAft>
                <a:spcPts val="1200"/>
              </a:spcAft>
            </a:pPr>
            <a:r>
              <a:rPr lang="es-ES" dirty="0"/>
              <a:t>Las experiencias educativas basadas en el </a:t>
            </a:r>
            <a:r>
              <a:rPr lang="es-ES" i="1" dirty="0"/>
              <a:t>m– learning </a:t>
            </a:r>
            <a:r>
              <a:rPr lang="es-ES" dirty="0"/>
              <a:t>proporcionan grandes beneficios a los estudiantes, quienes permanecen motivados y comprometidos con el trabajo tanto individual, como cooperativamente </a:t>
            </a:r>
          </a:p>
          <a:p>
            <a:pPr algn="just">
              <a:spcAft>
                <a:spcPts val="1200"/>
              </a:spcAft>
            </a:pPr>
            <a:r>
              <a:rPr lang="es-ES" dirty="0"/>
              <a:t>El trabajo cooperativo, gracias a espacios como los </a:t>
            </a:r>
            <a:r>
              <a:rPr lang="es-ES" i="1" dirty="0"/>
              <a:t>M– PLE</a:t>
            </a:r>
            <a:r>
              <a:rPr lang="es-ES" dirty="0"/>
              <a:t>, brinda multitud de oportunidades </a:t>
            </a:r>
          </a:p>
          <a:p>
            <a:pPr algn="just">
              <a:spcAft>
                <a:spcPts val="1200"/>
              </a:spcAft>
            </a:pPr>
            <a:r>
              <a:rPr lang="es-ES" dirty="0"/>
              <a:t>Es necesaria una adecuada formación del profesorado.</a:t>
            </a:r>
          </a:p>
          <a:p>
            <a:pPr algn="just">
              <a:spcAft>
                <a:spcPts val="1200"/>
              </a:spcAft>
            </a:pPr>
            <a:r>
              <a:rPr lang="es-ES" dirty="0"/>
              <a:t>“Uno de los aspectos importantes para la incorporación de las TIC, no es plantearnos su utilización para hacer mejor las cosas que hacemos usualmente, sino fundamentalmente para plantearnos hacer cosas diferentes” (Cabrero, 2017, p. 54)</a:t>
            </a:r>
          </a:p>
          <a:p>
            <a:pPr algn="just">
              <a:spcAft>
                <a:spcPts val="1200"/>
              </a:spcAft>
            </a:pPr>
            <a:r>
              <a:rPr lang="es-ES" dirty="0"/>
              <a:t>Para lograr una educación de calidad para todos se necesita un cambio metodológico y actitudinal.</a:t>
            </a:r>
          </a:p>
          <a:p>
            <a:pPr algn="just">
              <a:spcAft>
                <a:spcPts val="1200"/>
              </a:spcAft>
            </a:pPr>
            <a:r>
              <a:rPr lang="es-ES" dirty="0"/>
              <a:t>Se necesita compromiso y responsabilidad por parte de docentes, discentes y sus familias.</a:t>
            </a:r>
          </a:p>
        </p:txBody>
      </p:sp>
      <p:pic>
        <p:nvPicPr>
          <p:cNvPr id="4" name="conclusiones">
            <a:hlinkClick r:id="" action="ppaction://media"/>
            <a:extLst>
              <a:ext uri="{FF2B5EF4-FFF2-40B4-BE49-F238E27FC236}">
                <a16:creationId xmlns:a16="http://schemas.microsoft.com/office/drawing/2014/main" id="{BC0A22A4-0B65-468B-8B3D-6F2AA6BC1C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06007" y="6046305"/>
            <a:ext cx="609600" cy="632791"/>
          </a:xfrm>
          <a:prstGeom prst="rect">
            <a:avLst/>
          </a:prstGeom>
        </p:spPr>
      </p:pic>
    </p:spTree>
    <p:extLst>
      <p:ext uri="{BB962C8B-B14F-4D97-AF65-F5344CB8AC3E}">
        <p14:creationId xmlns:p14="http://schemas.microsoft.com/office/powerpoint/2010/main" val="3923319565"/>
      </p:ext>
    </p:extLst>
  </p:cSld>
  <p:clrMapOvr>
    <a:masterClrMapping/>
  </p:clrMapOvr>
  <mc:AlternateContent xmlns:mc="http://schemas.openxmlformats.org/markup-compatibility/2006" xmlns:p14="http://schemas.microsoft.com/office/powerpoint/2010/main">
    <mc:Choice Requires="p14">
      <p:transition spd="med" p14:dur="510" advTm="510">
        <p:push dir="u"/>
      </p:transition>
    </mc:Choice>
    <mc:Fallback xmlns="">
      <p:transition spd="med" advTm="51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D93FBA-42AF-439B-92C6-4741D9D94709}"/>
              </a:ext>
            </a:extLst>
          </p:cNvPr>
          <p:cNvSpPr>
            <a:spLocks noGrp="1"/>
          </p:cNvSpPr>
          <p:nvPr>
            <p:ph type="title"/>
          </p:nvPr>
        </p:nvSpPr>
        <p:spPr/>
        <p:txBody>
          <a:bodyPr/>
          <a:lstStyle/>
          <a:p>
            <a:r>
              <a:rPr lang="es-ES" dirty="0"/>
              <a:t>LIMITACIONES DEL TRABAJO</a:t>
            </a:r>
          </a:p>
        </p:txBody>
      </p:sp>
      <p:sp>
        <p:nvSpPr>
          <p:cNvPr id="3" name="Marcador de contenido 2">
            <a:extLst>
              <a:ext uri="{FF2B5EF4-FFF2-40B4-BE49-F238E27FC236}">
                <a16:creationId xmlns:a16="http://schemas.microsoft.com/office/drawing/2014/main" id="{7400AFB9-297C-41F3-B0E4-9B91A2A5F8DC}"/>
              </a:ext>
            </a:extLst>
          </p:cNvPr>
          <p:cNvSpPr>
            <a:spLocks noGrp="1"/>
          </p:cNvSpPr>
          <p:nvPr>
            <p:ph idx="1"/>
          </p:nvPr>
        </p:nvSpPr>
        <p:spPr>
          <a:xfrm>
            <a:off x="477548" y="2445540"/>
            <a:ext cx="11237374" cy="2245729"/>
          </a:xfrm>
        </p:spPr>
        <p:txBody>
          <a:bodyPr>
            <a:normAutofit lnSpcReduction="10000"/>
          </a:bodyPr>
          <a:lstStyle/>
          <a:p>
            <a:pPr>
              <a:lnSpc>
                <a:spcPct val="150000"/>
              </a:lnSpc>
              <a:spcAft>
                <a:spcPts val="1800"/>
              </a:spcAft>
            </a:pPr>
            <a:r>
              <a:rPr lang="es-ES" dirty="0"/>
              <a:t>Ausencia de investigaciones significativas.</a:t>
            </a:r>
          </a:p>
          <a:p>
            <a:pPr>
              <a:lnSpc>
                <a:spcPct val="150000"/>
              </a:lnSpc>
              <a:spcAft>
                <a:spcPts val="1800"/>
              </a:spcAft>
            </a:pPr>
            <a:r>
              <a:rPr lang="es-ES" dirty="0"/>
              <a:t>Existen más experiencias en Educación superior que en la Educación básica.</a:t>
            </a:r>
          </a:p>
          <a:p>
            <a:pPr>
              <a:lnSpc>
                <a:spcPct val="150000"/>
              </a:lnSpc>
              <a:spcAft>
                <a:spcPts val="1800"/>
              </a:spcAft>
            </a:pPr>
            <a:r>
              <a:rPr lang="es-ES" dirty="0"/>
              <a:t>La incorporación del </a:t>
            </a:r>
            <a:r>
              <a:rPr lang="es-ES" i="1" dirty="0"/>
              <a:t>m– learning </a:t>
            </a:r>
            <a:r>
              <a:rPr lang="es-ES" dirty="0"/>
              <a:t>en las escuelas primarias necesita de un periodo en el que validar su aplicabilidad y los resultados obtenidos.</a:t>
            </a:r>
          </a:p>
        </p:txBody>
      </p:sp>
      <p:pic>
        <p:nvPicPr>
          <p:cNvPr id="4" name="limitaciones trabajo">
            <a:hlinkClick r:id="" action="ppaction://media"/>
            <a:extLst>
              <a:ext uri="{FF2B5EF4-FFF2-40B4-BE49-F238E27FC236}">
                <a16:creationId xmlns:a16="http://schemas.microsoft.com/office/drawing/2014/main" id="{04B6A602-66E4-4760-9AA8-FBAE77B8DF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98087" y="6155844"/>
            <a:ext cx="609600" cy="609600"/>
          </a:xfrm>
          <a:prstGeom prst="rect">
            <a:avLst/>
          </a:prstGeom>
        </p:spPr>
      </p:pic>
    </p:spTree>
    <p:extLst>
      <p:ext uri="{BB962C8B-B14F-4D97-AF65-F5344CB8AC3E}">
        <p14:creationId xmlns:p14="http://schemas.microsoft.com/office/powerpoint/2010/main" val="1542087768"/>
      </p:ext>
    </p:extLst>
  </p:cSld>
  <p:clrMapOvr>
    <a:masterClrMapping/>
  </p:clrMapOvr>
  <mc:AlternateContent xmlns:mc="http://schemas.openxmlformats.org/markup-compatibility/2006" xmlns:p14="http://schemas.microsoft.com/office/powerpoint/2010/main">
    <mc:Choice Requires="p14">
      <p:transition p14:dur="200" advTm="200">
        <p:push dir="u"/>
      </p:transition>
    </mc:Choice>
    <mc:Fallback xmlns="">
      <p:transition advTm="2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C8BB2B-E697-4BC6-AB0C-15B4B287758A}"/>
              </a:ext>
            </a:extLst>
          </p:cNvPr>
          <p:cNvSpPr>
            <a:spLocks noGrp="1"/>
          </p:cNvSpPr>
          <p:nvPr>
            <p:ph type="title"/>
          </p:nvPr>
        </p:nvSpPr>
        <p:spPr/>
        <p:txBody>
          <a:bodyPr/>
          <a:lstStyle/>
          <a:p>
            <a:r>
              <a:rPr lang="es-ES" dirty="0"/>
              <a:t>LÍNEAS FUTURAS</a:t>
            </a:r>
          </a:p>
        </p:txBody>
      </p:sp>
      <p:sp>
        <p:nvSpPr>
          <p:cNvPr id="6" name="Marcador de contenido 2">
            <a:extLst>
              <a:ext uri="{FF2B5EF4-FFF2-40B4-BE49-F238E27FC236}">
                <a16:creationId xmlns:a16="http://schemas.microsoft.com/office/drawing/2014/main" id="{A807817C-4FAB-4DAA-B4EC-C3531A62D5F2}"/>
              </a:ext>
            </a:extLst>
          </p:cNvPr>
          <p:cNvSpPr txBox="1">
            <a:spLocks/>
          </p:cNvSpPr>
          <p:nvPr/>
        </p:nvSpPr>
        <p:spPr>
          <a:xfrm>
            <a:off x="382409" y="2219641"/>
            <a:ext cx="11418627" cy="3134239"/>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just">
              <a:spcAft>
                <a:spcPts val="1800"/>
              </a:spcAft>
            </a:pPr>
            <a:r>
              <a:rPr lang="es-ES" dirty="0"/>
              <a:t>Se recomienda realizar investigaciones sobre:</a:t>
            </a:r>
          </a:p>
          <a:p>
            <a:pPr lvl="1" algn="just">
              <a:spcAft>
                <a:spcPts val="1800"/>
              </a:spcAft>
              <a:buFont typeface="Courier New" panose="02070309020205020404" pitchFamily="49" charset="0"/>
              <a:buChar char="o"/>
            </a:pPr>
            <a:r>
              <a:rPr lang="es-ES" dirty="0"/>
              <a:t>La implementación efectiva del </a:t>
            </a:r>
            <a:r>
              <a:rPr lang="es-ES" i="1" dirty="0"/>
              <a:t>m– learning </a:t>
            </a:r>
            <a:r>
              <a:rPr lang="es-ES" dirty="0"/>
              <a:t>en las aulas de Educación Primaria, teniendo en cuenta muestras significativas</a:t>
            </a:r>
          </a:p>
          <a:p>
            <a:pPr lvl="1" algn="just">
              <a:spcAft>
                <a:spcPts val="1800"/>
              </a:spcAft>
              <a:buFont typeface="Courier New" panose="02070309020205020404" pitchFamily="49" charset="0"/>
              <a:buChar char="o"/>
            </a:pPr>
            <a:r>
              <a:rPr lang="es-ES" dirty="0"/>
              <a:t>La formación del profesorado </a:t>
            </a:r>
          </a:p>
          <a:p>
            <a:pPr lvl="1" algn="just">
              <a:spcAft>
                <a:spcPts val="1800"/>
              </a:spcAft>
              <a:buFont typeface="Courier New" panose="02070309020205020404" pitchFamily="49" charset="0"/>
              <a:buChar char="o"/>
            </a:pPr>
            <a:r>
              <a:rPr lang="es-ES" dirty="0"/>
              <a:t>Etapas educativas inferiores, así como las superiores. </a:t>
            </a:r>
          </a:p>
          <a:p>
            <a:pPr lvl="1" algn="just">
              <a:spcAft>
                <a:spcPts val="1800"/>
              </a:spcAft>
              <a:buFont typeface="Courier New" panose="02070309020205020404" pitchFamily="49" charset="0"/>
              <a:buChar char="o"/>
            </a:pPr>
            <a:r>
              <a:rPr lang="es-ES" dirty="0"/>
              <a:t>Aplicaciones que resulten útiles y eficaces en dichas etapas educativas. </a:t>
            </a:r>
          </a:p>
        </p:txBody>
      </p:sp>
      <p:pic>
        <p:nvPicPr>
          <p:cNvPr id="2050" name="Picture 2" descr="Los Hombres, Siluetas, TelÃ©fono, ComunicaciÃ³n, Color">
            <a:extLst>
              <a:ext uri="{FF2B5EF4-FFF2-40B4-BE49-F238E27FC236}">
                <a16:creationId xmlns:a16="http://schemas.microsoft.com/office/drawing/2014/main" id="{C52DA4B2-A3FC-4C7D-994C-F227E5AEA4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4895" y="4029905"/>
            <a:ext cx="3193774" cy="225560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53B88D70-6A4F-46EE-A15C-59F31B44C7C9}"/>
              </a:ext>
            </a:extLst>
          </p:cNvPr>
          <p:cNvPicPr>
            <a:picLocks noChangeAspect="1"/>
          </p:cNvPicPr>
          <p:nvPr/>
        </p:nvPicPr>
        <p:blipFill>
          <a:blip r:embed="rId5"/>
          <a:stretch>
            <a:fillRect/>
          </a:stretch>
        </p:blipFill>
        <p:spPr>
          <a:xfrm>
            <a:off x="10442697" y="6275029"/>
            <a:ext cx="981212" cy="247685"/>
          </a:xfrm>
          <a:prstGeom prst="rect">
            <a:avLst/>
          </a:prstGeom>
        </p:spPr>
      </p:pic>
      <p:pic>
        <p:nvPicPr>
          <p:cNvPr id="3" name="Imagen 2">
            <a:extLst>
              <a:ext uri="{FF2B5EF4-FFF2-40B4-BE49-F238E27FC236}">
                <a16:creationId xmlns:a16="http://schemas.microsoft.com/office/drawing/2014/main" id="{C4A3707C-A90F-4E11-B31B-17B146101C28}"/>
              </a:ext>
            </a:extLst>
          </p:cNvPr>
          <p:cNvPicPr>
            <a:picLocks noChangeAspect="1"/>
          </p:cNvPicPr>
          <p:nvPr/>
        </p:nvPicPr>
        <p:blipFill>
          <a:blip r:embed="rId6"/>
          <a:stretch>
            <a:fillRect/>
          </a:stretch>
        </p:blipFill>
        <p:spPr>
          <a:xfrm>
            <a:off x="11437165" y="6275029"/>
            <a:ext cx="264490" cy="260684"/>
          </a:xfrm>
          <a:prstGeom prst="rect">
            <a:avLst/>
          </a:prstGeom>
        </p:spPr>
      </p:pic>
      <p:pic>
        <p:nvPicPr>
          <p:cNvPr id="4" name="lineas futuras">
            <a:hlinkClick r:id="" action="ppaction://media"/>
            <a:extLst>
              <a:ext uri="{FF2B5EF4-FFF2-40B4-BE49-F238E27FC236}">
                <a16:creationId xmlns:a16="http://schemas.microsoft.com/office/drawing/2014/main" id="{E117A8DB-486E-4083-A402-80A25ABA77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2409" y="6094071"/>
            <a:ext cx="609600" cy="609600"/>
          </a:xfrm>
          <a:prstGeom prst="rect">
            <a:avLst/>
          </a:prstGeom>
        </p:spPr>
      </p:pic>
    </p:spTree>
    <p:extLst>
      <p:ext uri="{BB962C8B-B14F-4D97-AF65-F5344CB8AC3E}">
        <p14:creationId xmlns:p14="http://schemas.microsoft.com/office/powerpoint/2010/main" val="3895918304"/>
      </p:ext>
    </p:extLst>
  </p:cSld>
  <p:clrMapOvr>
    <a:masterClrMapping/>
  </p:clrMapOvr>
  <mc:AlternateContent xmlns:mc="http://schemas.openxmlformats.org/markup-compatibility/2006" xmlns:p14="http://schemas.microsoft.com/office/powerpoint/2010/main">
    <mc:Choice Requires="p14">
      <p:transition p14:dur="220" advTm="220">
        <p:push dir="u"/>
      </p:transition>
    </mc:Choice>
    <mc:Fallback xmlns="">
      <p:transition advTm="22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4CCC41-6D33-4222-8CCB-488DC34DDC75}"/>
              </a:ext>
            </a:extLst>
          </p:cNvPr>
          <p:cNvSpPr>
            <a:spLocks noGrp="1"/>
          </p:cNvSpPr>
          <p:nvPr>
            <p:ph type="title"/>
          </p:nvPr>
        </p:nvSpPr>
        <p:spPr/>
        <p:txBody>
          <a:bodyPr/>
          <a:lstStyle/>
          <a:p>
            <a:r>
              <a:rPr lang="es-ES" dirty="0"/>
              <a:t>Referencias bibliográficas</a:t>
            </a:r>
          </a:p>
        </p:txBody>
      </p:sp>
      <p:sp>
        <p:nvSpPr>
          <p:cNvPr id="6" name="Marcador de contenido 5">
            <a:extLst>
              <a:ext uri="{FF2B5EF4-FFF2-40B4-BE49-F238E27FC236}">
                <a16:creationId xmlns:a16="http://schemas.microsoft.com/office/drawing/2014/main" id="{FE77EA55-45DE-476D-8769-9E40472F665E}"/>
              </a:ext>
            </a:extLst>
          </p:cNvPr>
          <p:cNvSpPr>
            <a:spLocks noGrp="1"/>
          </p:cNvSpPr>
          <p:nvPr>
            <p:ph sz="half" idx="1"/>
          </p:nvPr>
        </p:nvSpPr>
        <p:spPr>
          <a:xfrm>
            <a:off x="0" y="1631657"/>
            <a:ext cx="6188417" cy="5471508"/>
          </a:xfrm>
        </p:spPr>
        <p:txBody>
          <a:bodyPr>
            <a:normAutofit fontScale="40000" lnSpcReduction="20000"/>
          </a:bodyPr>
          <a:lstStyle/>
          <a:p>
            <a:r>
              <a:rPr lang="es-ES" dirty="0"/>
              <a:t>Barberà. E., </a:t>
            </a:r>
            <a:r>
              <a:rPr lang="es-ES" dirty="0" err="1"/>
              <a:t>Gewerc</a:t>
            </a:r>
            <a:r>
              <a:rPr lang="es-ES" dirty="0"/>
              <a:t>, A. &amp; Rodríguez, J. L. (2009). Portafolios electrónicos y educación superior en España: Situación y tendencias. </a:t>
            </a:r>
            <a:r>
              <a:rPr lang="es-ES" i="1" dirty="0"/>
              <a:t>Revista de Docencia Universitaria</a:t>
            </a:r>
            <a:r>
              <a:rPr lang="es-ES" dirty="0"/>
              <a:t> (monográfico III).</a:t>
            </a:r>
          </a:p>
          <a:p>
            <a:r>
              <a:rPr lang="es-ES" dirty="0"/>
              <a:t>Barragán, R. &amp; Mimbrero, C. (2010). La evaluación de la formación a través de dispositivos móviles: diseño de software educativo con perspectiva de género. En Congreso Euro-Iberoamericano de Alfabetización Mediática y Culturas Digitales, Sevilla: Universidad de Sevilla.</a:t>
            </a:r>
          </a:p>
          <a:p>
            <a:r>
              <a:rPr lang="es-ES" dirty="0"/>
              <a:t>Brazuelo, F. &amp; Gallego, D. J. (2014). Estado del </a:t>
            </a:r>
            <a:r>
              <a:rPr lang="es-ES" i="1" dirty="0"/>
              <a:t>Mobile Learning</a:t>
            </a:r>
            <a:r>
              <a:rPr lang="es-ES" dirty="0"/>
              <a:t> en España.  </a:t>
            </a:r>
            <a:r>
              <a:rPr lang="es-ES" i="1" dirty="0"/>
              <a:t>Educar em Revista </a:t>
            </a:r>
            <a:r>
              <a:rPr lang="es-ES" dirty="0"/>
              <a:t>(4), 99 – 128</a:t>
            </a:r>
            <a:r>
              <a:rPr lang="es-ES" i="1" dirty="0"/>
              <a:t>.</a:t>
            </a:r>
            <a:r>
              <a:rPr lang="es-ES" dirty="0"/>
              <a:t> </a:t>
            </a:r>
          </a:p>
          <a:p>
            <a:r>
              <a:rPr lang="es-ES" dirty="0"/>
              <a:t>Cabrero, J. (2017). La formación en la era digital: ambientes enriquecidos por la tecnología. </a:t>
            </a:r>
            <a:r>
              <a:rPr lang="es-ES" i="1" dirty="0"/>
              <a:t>Gestión de la innovación en educación superior 2 </a:t>
            </a:r>
            <a:r>
              <a:rPr lang="es-ES" dirty="0"/>
              <a:t>(2), p. 41 – 64.</a:t>
            </a:r>
          </a:p>
          <a:p>
            <a:r>
              <a:rPr lang="es-ES" dirty="0" err="1"/>
              <a:t>Caldeiro</a:t>
            </a:r>
            <a:r>
              <a:rPr lang="es-ES" dirty="0"/>
              <a:t>, M. C., </a:t>
            </a:r>
            <a:r>
              <a:rPr lang="es-ES" dirty="0" err="1"/>
              <a:t>Yot</a:t>
            </a:r>
            <a:r>
              <a:rPr lang="es-ES" dirty="0"/>
              <a:t>, C. &amp; Castro, A. (2018). Detección de buenas prácticas docentes de uso de dispositivos móviles en primaria a través del análisis documental. </a:t>
            </a:r>
            <a:r>
              <a:rPr lang="es-ES" i="1" dirty="0"/>
              <a:t>Prisma social</a:t>
            </a:r>
            <a:r>
              <a:rPr lang="es-ES" dirty="0"/>
              <a:t> (20), pp</a:t>
            </a:r>
            <a:r>
              <a:rPr lang="es-ES" i="1" dirty="0"/>
              <a:t>.</a:t>
            </a:r>
            <a:r>
              <a:rPr lang="es-ES" dirty="0"/>
              <a:t> 58 – 75.</a:t>
            </a:r>
          </a:p>
          <a:p>
            <a:r>
              <a:rPr lang="es-ES" dirty="0"/>
              <a:t>Camacho, M. (2017). </a:t>
            </a:r>
            <a:r>
              <a:rPr lang="es-ES" i="1" dirty="0" err="1"/>
              <a:t>Tablets</a:t>
            </a:r>
            <a:r>
              <a:rPr lang="es-ES" i="1" dirty="0"/>
              <a:t> en educación. Hacia un aprendizaje basado en competencias.</a:t>
            </a:r>
            <a:r>
              <a:rPr lang="es-ES" dirty="0"/>
              <a:t> Madrid: Samsung </a:t>
            </a:r>
            <a:r>
              <a:rPr lang="es-ES" dirty="0" err="1"/>
              <a:t>Electronics</a:t>
            </a:r>
            <a:r>
              <a:rPr lang="es-ES" dirty="0"/>
              <a:t> Iberia, S.A.U.</a:t>
            </a:r>
          </a:p>
          <a:p>
            <a:r>
              <a:rPr lang="es-ES" dirty="0"/>
              <a:t>Cánovas, G. (2014). </a:t>
            </a:r>
            <a:r>
              <a:rPr lang="es-ES" i="1" dirty="0"/>
              <a:t>Menores de edad y conectividad móvil en España: </a:t>
            </a:r>
            <a:r>
              <a:rPr lang="es-ES" i="1" dirty="0" err="1"/>
              <a:t>Tablets</a:t>
            </a:r>
            <a:r>
              <a:rPr lang="es-ES" i="1" dirty="0"/>
              <a:t> y Smartphones. </a:t>
            </a:r>
            <a:r>
              <a:rPr lang="es-ES" dirty="0"/>
              <a:t>Centro de Seguridad en Internet para los Menores en España: PROTEGELES, dependiente del </a:t>
            </a:r>
            <a:r>
              <a:rPr lang="es-ES" dirty="0" err="1"/>
              <a:t>Safer</a:t>
            </a:r>
            <a:r>
              <a:rPr lang="es-ES" dirty="0"/>
              <a:t> Internet Programa de la Comisión Europea. Recuperado de:</a:t>
            </a:r>
          </a:p>
          <a:p>
            <a:r>
              <a:rPr lang="es-ES" u="sng" dirty="0">
                <a:hlinkClick r:id="rId4"/>
              </a:rPr>
              <a:t>https://issuu.com/tietarteve/docs/estudio_movil_smartphones_tablets_v</a:t>
            </a:r>
            <a:r>
              <a:rPr lang="es-ES" dirty="0"/>
              <a:t> </a:t>
            </a:r>
          </a:p>
          <a:p>
            <a:r>
              <a:rPr lang="es-ES" dirty="0"/>
              <a:t>Cantillo, C., Roura, M. &amp; Sánchez, A. (2012). Tendencias actuales en el uso de dispositivos móviles en educación. </a:t>
            </a:r>
            <a:r>
              <a:rPr lang="es-ES" i="1" dirty="0"/>
              <a:t>La </a:t>
            </a:r>
            <a:r>
              <a:rPr lang="es-ES" i="1" dirty="0" err="1"/>
              <a:t>Educ@ción</a:t>
            </a:r>
            <a:r>
              <a:rPr lang="es-ES" i="1" dirty="0"/>
              <a:t> digital magazine</a:t>
            </a:r>
            <a:r>
              <a:rPr lang="es-ES" dirty="0"/>
              <a:t> (147), 1 - 21</a:t>
            </a:r>
            <a:r>
              <a:rPr lang="es-ES" i="1" dirty="0"/>
              <a:t>.</a:t>
            </a:r>
            <a:endParaRPr lang="es-ES" dirty="0"/>
          </a:p>
          <a:p>
            <a:r>
              <a:rPr lang="es-ES" dirty="0"/>
              <a:t>Chaves, A., (2017). La educación a distancia como respuesta a las necesidades educativas del siglo XXI. </a:t>
            </a:r>
            <a:r>
              <a:rPr lang="es-ES" i="1" dirty="0"/>
              <a:t>Revista Academia y Virtualidad, 10 </a:t>
            </a:r>
            <a:r>
              <a:rPr lang="es-ES" dirty="0"/>
              <a:t>(1), 23 – 41. DOI: </a:t>
            </a:r>
            <a:r>
              <a:rPr lang="es-ES" u="sng" dirty="0">
                <a:hlinkClick r:id="rId5"/>
              </a:rPr>
              <a:t>https://dx.doi.org/10.18359/ravi.2241</a:t>
            </a:r>
            <a:endParaRPr lang="es-ES" dirty="0"/>
          </a:p>
          <a:p>
            <a:r>
              <a:rPr lang="es-ES" dirty="0"/>
              <a:t>Fernández, L. (2016). El uso didáctico y metodológico de las tabletas digitales en aulas de educación primaria y secundaria de Cataluña. </a:t>
            </a:r>
            <a:r>
              <a:rPr lang="es-ES" i="1" dirty="0"/>
              <a:t>Pixel-Bit. Revista de Medios y Educación</a:t>
            </a:r>
            <a:r>
              <a:rPr lang="es-ES" dirty="0"/>
              <a:t> (48), 9 – 25. DOI: </a:t>
            </a:r>
            <a:r>
              <a:rPr lang="es-ES" u="sng" dirty="0">
                <a:hlinkClick r:id="rId6"/>
              </a:rPr>
              <a:t>http://dx.doi.org/10.12795/pixelbit.2016.i48.01</a:t>
            </a:r>
            <a:endParaRPr lang="es-ES" dirty="0"/>
          </a:p>
          <a:p>
            <a:r>
              <a:rPr lang="es-ES" u="sng" dirty="0"/>
              <a:t>Gabinete de Tele – Educación (2013). Guía para la implantación del Mobile Learning. </a:t>
            </a:r>
            <a:r>
              <a:rPr lang="es-ES" dirty="0"/>
              <a:t>Vicerrectorado de planificación académica y doctorado. </a:t>
            </a:r>
            <a:r>
              <a:rPr lang="es-ES" u="sng" dirty="0"/>
              <a:t>Universidad Politécnica de Madrid. Recuperado de: </a:t>
            </a:r>
            <a:endParaRPr lang="es-ES" dirty="0"/>
          </a:p>
          <a:p>
            <a:r>
              <a:rPr lang="es-ES" u="sng" dirty="0">
                <a:hlinkClick r:id="rId7"/>
              </a:rPr>
              <a:t>http://serviciosgate.upm.es/docs/asesoramiento/guia_implementacion_movil.pdf</a:t>
            </a:r>
            <a:r>
              <a:rPr lang="es-ES" dirty="0"/>
              <a:t> </a:t>
            </a:r>
          </a:p>
          <a:p>
            <a:r>
              <a:rPr lang="es-ES" u="sng" dirty="0"/>
              <a:t>Gómez, P. &amp; Monge, C. (2013). Potencialidades del teléfono móvil como recurso innovador en el aula: una revisión teórica. </a:t>
            </a:r>
            <a:r>
              <a:rPr lang="es-ES" i="1" u="sng" dirty="0"/>
              <a:t> Didáctica, Innovación y Multimedia</a:t>
            </a:r>
            <a:r>
              <a:rPr lang="es-ES" u="sng" dirty="0"/>
              <a:t> (26), 1 – 16. </a:t>
            </a:r>
            <a:endParaRPr lang="es-ES" dirty="0"/>
          </a:p>
          <a:p>
            <a:r>
              <a:rPr lang="es-ES" dirty="0"/>
              <a:t>Herrera, S. &amp; </a:t>
            </a:r>
            <a:r>
              <a:rPr lang="es-ES" dirty="0" err="1"/>
              <a:t>Fennema</a:t>
            </a:r>
            <a:r>
              <a:rPr lang="es-ES" dirty="0"/>
              <a:t>, M. (2011). Tecnologías móviles aplicadas a la educación superior. En AAVV, </a:t>
            </a:r>
            <a:r>
              <a:rPr lang="es-ES" i="1" dirty="0"/>
              <a:t>Actas del XVII Congreso Argentino de Ciencias de la Computación </a:t>
            </a:r>
            <a:r>
              <a:rPr lang="es-ES" dirty="0"/>
              <a:t>(pp. 620-630).</a:t>
            </a:r>
          </a:p>
          <a:p>
            <a:r>
              <a:rPr lang="es-ES" dirty="0"/>
              <a:t>ISEA </a:t>
            </a:r>
            <a:r>
              <a:rPr lang="es-ES" dirty="0" err="1"/>
              <a:t>S.Coop</a:t>
            </a:r>
            <a:r>
              <a:rPr lang="es-ES" dirty="0"/>
              <a:t>. (2009). </a:t>
            </a:r>
            <a:r>
              <a:rPr lang="es-ES" i="1" dirty="0"/>
              <a:t>Mobile </a:t>
            </a:r>
            <a:r>
              <a:rPr lang="es-ES" i="1" dirty="0" err="1"/>
              <a:t>learning,análisis</a:t>
            </a:r>
            <a:r>
              <a:rPr lang="es-ES" i="1" dirty="0"/>
              <a:t> prospectivo de las potencialidades asociadas al Mobile Learning</a:t>
            </a:r>
            <a:r>
              <a:rPr lang="es-ES" dirty="0"/>
              <a:t>. Recuperado de:</a:t>
            </a:r>
          </a:p>
          <a:p>
            <a:r>
              <a:rPr lang="es-ES" u="sng" dirty="0">
                <a:hlinkClick r:id="rId8"/>
              </a:rPr>
              <a:t>http://www.iseamcc.net/eISEA/Vigilancia_tecnologica/informe_4.pdf</a:t>
            </a:r>
            <a:r>
              <a:rPr lang="es-ES" dirty="0"/>
              <a:t> </a:t>
            </a:r>
          </a:p>
          <a:p>
            <a:r>
              <a:rPr lang="es-ES" dirty="0"/>
              <a:t>Madrid, D., Mayorga, M. J. &amp; Núñez, F. (2013). Aplicación del m-learning en el aula de primaria: Experiencia práctica y propuesta de formación para docentes. </a:t>
            </a:r>
            <a:r>
              <a:rPr lang="es-ES" i="1" dirty="0"/>
              <a:t>EDUTEC, Revista Electrónica de Tecnología Educativa, </a:t>
            </a:r>
            <a:r>
              <a:rPr lang="es-ES" dirty="0"/>
              <a:t>(45), 1 – 12.</a:t>
            </a:r>
          </a:p>
          <a:p>
            <a:endParaRPr lang="es-ES" dirty="0"/>
          </a:p>
        </p:txBody>
      </p:sp>
      <p:sp>
        <p:nvSpPr>
          <p:cNvPr id="7" name="Marcador de contenido 6">
            <a:extLst>
              <a:ext uri="{FF2B5EF4-FFF2-40B4-BE49-F238E27FC236}">
                <a16:creationId xmlns:a16="http://schemas.microsoft.com/office/drawing/2014/main" id="{B7DF067B-FC64-4388-9183-D817AD28A82D}"/>
              </a:ext>
            </a:extLst>
          </p:cNvPr>
          <p:cNvSpPr>
            <a:spLocks noGrp="1"/>
          </p:cNvSpPr>
          <p:nvPr>
            <p:ph sz="half" idx="2"/>
          </p:nvPr>
        </p:nvSpPr>
        <p:spPr>
          <a:xfrm>
            <a:off x="6188417" y="2146851"/>
            <a:ext cx="5833209" cy="4363555"/>
          </a:xfrm>
        </p:spPr>
        <p:txBody>
          <a:bodyPr>
            <a:normAutofit fontScale="40000" lnSpcReduction="20000"/>
          </a:bodyPr>
          <a:lstStyle/>
          <a:p>
            <a:r>
              <a:rPr lang="es-ES" dirty="0"/>
              <a:t>Mora, F. (2013). El mobile learning y algunos de sus beneficios. </a:t>
            </a:r>
            <a:r>
              <a:rPr lang="es-ES" i="1" dirty="0"/>
              <a:t>Revista Calidad en la Educación Superior, 4 </a:t>
            </a:r>
            <a:r>
              <a:rPr lang="es-ES" dirty="0"/>
              <a:t>(1), 47 – 67. </a:t>
            </a:r>
          </a:p>
          <a:p>
            <a:r>
              <a:rPr lang="es-ES" dirty="0"/>
              <a:t>Moreno, N. M., Leiva, J. J., &amp; Matas, A. (2016). Mobile learning, Gamificación y Realidad Aumentada para la enseñanza-aprendizaje de idiomas. </a:t>
            </a:r>
            <a:r>
              <a:rPr lang="en-US" i="1" dirty="0"/>
              <a:t>International Journal of Educational Research and Innovation (IJERI)</a:t>
            </a:r>
            <a:r>
              <a:rPr lang="en-US" dirty="0"/>
              <a:t>, 6, 16-34</a:t>
            </a:r>
            <a:endParaRPr lang="es-ES" dirty="0"/>
          </a:p>
          <a:p>
            <a:r>
              <a:rPr lang="en-US" u="sng" dirty="0"/>
              <a:t>Rivera, P., Alonso, C. &amp; Sancho, J. (2017). </a:t>
            </a:r>
            <a:r>
              <a:rPr lang="es-ES" u="sng" dirty="0"/>
              <a:t>Desde la educación a distancia al e –learning: emergencia, evolución y consolidación. </a:t>
            </a:r>
            <a:r>
              <a:rPr lang="es-ES" i="1" u="sng" dirty="0"/>
              <a:t> Educación y Tecnología, 1</a:t>
            </a:r>
            <a:r>
              <a:rPr lang="es-ES" u="sng" dirty="0"/>
              <a:t>(10), 1 – 13. </a:t>
            </a:r>
            <a:endParaRPr lang="es-ES" dirty="0"/>
          </a:p>
          <a:p>
            <a:r>
              <a:rPr lang="es-ES" dirty="0"/>
              <a:t>Rivero, C. &amp; Suarez, C. (2017). Mobile learning y el aprendizaje de las Matemáticas: El caso del Proyecto Mati–</a:t>
            </a:r>
            <a:r>
              <a:rPr lang="es-ES" dirty="0" err="1"/>
              <a:t>Tec</a:t>
            </a:r>
            <a:r>
              <a:rPr lang="es-ES" dirty="0"/>
              <a:t> en el Perú. </a:t>
            </a:r>
            <a:r>
              <a:rPr lang="es-ES" i="1" dirty="0"/>
              <a:t>Tendencias pedagógicas </a:t>
            </a:r>
            <a:r>
              <a:rPr lang="es-ES" dirty="0"/>
              <a:t>(30), 37–52. </a:t>
            </a:r>
          </a:p>
          <a:p>
            <a:r>
              <a:rPr lang="es-ES" dirty="0"/>
              <a:t>Ruiz, F. J. (2017). TIC en Educación Primaria: una propuesta formativa en la asignatura didáctica de la medida basada en el uso de la tecnología. </a:t>
            </a:r>
            <a:r>
              <a:rPr lang="es-ES" i="1" dirty="0"/>
              <a:t>Tendencias pedagógicas, </a:t>
            </a:r>
            <a:r>
              <a:rPr lang="es-ES" dirty="0"/>
              <a:t>(30), 53 – 70.</a:t>
            </a:r>
          </a:p>
          <a:p>
            <a:r>
              <a:rPr lang="es-ES" dirty="0"/>
              <a:t>Sabater, L. (2016). Entorno personal de aprendizaje móvil (M-PLE). </a:t>
            </a:r>
            <a:r>
              <a:rPr lang="es-ES" i="1" dirty="0"/>
              <a:t>3C TIC: Cuadernos</a:t>
            </a:r>
            <a:r>
              <a:rPr lang="es-ES" dirty="0"/>
              <a:t> </a:t>
            </a:r>
            <a:r>
              <a:rPr lang="es-ES" i="1" dirty="0"/>
              <a:t>de desarrollo aplicados a las TIC, </a:t>
            </a:r>
            <a:r>
              <a:rPr lang="es-ES" dirty="0"/>
              <a:t>5(4), 19-37. DOI: </a:t>
            </a:r>
          </a:p>
          <a:p>
            <a:r>
              <a:rPr lang="es-ES" u="sng" dirty="0">
                <a:hlinkClick r:id="rId9"/>
              </a:rPr>
              <a:t>http://dx.doi.org/10.17993/3ctic.2016.54.19-37</a:t>
            </a:r>
            <a:r>
              <a:rPr lang="es-ES" b="1" dirty="0"/>
              <a:t> </a:t>
            </a:r>
            <a:endParaRPr lang="es-ES" dirty="0"/>
          </a:p>
          <a:p>
            <a:r>
              <a:rPr lang="es-ES" dirty="0"/>
              <a:t>Sahagún, C., Ramírez, S. &amp; Monroy, F. J. (2016). Integración de tabletas digitales como herramienta mediadora en procesos de aprendizaje. </a:t>
            </a:r>
            <a:r>
              <a:rPr lang="es-ES" i="1" dirty="0"/>
              <a:t>Apertura, 8</a:t>
            </a:r>
            <a:r>
              <a:rPr lang="es-ES" dirty="0"/>
              <a:t>(2), 70 – 83. DOI: </a:t>
            </a:r>
            <a:r>
              <a:rPr lang="es-ES" u="sng" dirty="0">
                <a:hlinkClick r:id="rId10"/>
              </a:rPr>
              <a:t>http://dx.doi.org/10.18381/Ap.v8n2.880</a:t>
            </a:r>
            <a:endParaRPr lang="es-ES" dirty="0"/>
          </a:p>
          <a:p>
            <a:r>
              <a:rPr lang="es-ES" dirty="0"/>
              <a:t>Sánchez, J. M. &amp; Toledo, P. (2017). Tecnologías convergentes para la enseñanza: Realidad Aumentada, BYOD, </a:t>
            </a:r>
            <a:r>
              <a:rPr lang="es-ES" dirty="0" err="1"/>
              <a:t>Flipped</a:t>
            </a:r>
            <a:r>
              <a:rPr lang="es-ES" dirty="0"/>
              <a:t> </a:t>
            </a:r>
            <a:r>
              <a:rPr lang="es-ES" dirty="0" err="1"/>
              <a:t>Classroom</a:t>
            </a:r>
            <a:r>
              <a:rPr lang="es-ES" dirty="0"/>
              <a:t>. </a:t>
            </a:r>
            <a:r>
              <a:rPr lang="es-ES" i="1" dirty="0"/>
              <a:t>Revista de Educación a Distancia 8 </a:t>
            </a:r>
            <a:r>
              <a:rPr lang="es-ES" dirty="0"/>
              <a:t>(55). DOI: </a:t>
            </a:r>
            <a:r>
              <a:rPr lang="es-ES" u="sng" dirty="0">
                <a:hlinkClick r:id="rId11"/>
              </a:rPr>
              <a:t>http://dx.doi.org/10.6018/red/55/8</a:t>
            </a:r>
            <a:r>
              <a:rPr lang="es-ES" dirty="0"/>
              <a:t> </a:t>
            </a:r>
          </a:p>
          <a:p>
            <a:r>
              <a:rPr lang="es-ES" dirty="0"/>
              <a:t>Sánchez, J. C., Olmos, S., García, F. J. &amp; Torrecilla, E. M. (2016). Las tabletas digitales en educación formal: Características principales y posibilidades pedagógicas. Universidad de Salamanca. Recuperado de: </a:t>
            </a:r>
          </a:p>
          <a:p>
            <a:r>
              <a:rPr lang="es-ES" u="sng" dirty="0">
                <a:hlinkClick r:id="rId12"/>
              </a:rPr>
              <a:t>https://gredos.usal.es/jspui/bitstream/10366/129740/1/Tabletas.pdf</a:t>
            </a:r>
            <a:r>
              <a:rPr lang="es-ES" dirty="0"/>
              <a:t> </a:t>
            </a:r>
          </a:p>
          <a:p>
            <a:r>
              <a:rPr lang="es-ES" dirty="0"/>
              <a:t>Siemens, G. (2004). Conectivismo: Una teoría de aprendizaje para la era digital. Trad. D. Leal (2007). [En línea]. En:  </a:t>
            </a:r>
            <a:r>
              <a:rPr lang="es-ES" u="sng" dirty="0">
                <a:hlinkClick r:id="rId13"/>
              </a:rPr>
              <a:t>http://www.fce.ues.edu.sv/uploads/pdf/siemens-2004-conectivismo.pdf</a:t>
            </a:r>
            <a:endParaRPr lang="es-ES" dirty="0"/>
          </a:p>
          <a:p>
            <a:r>
              <a:rPr lang="es-ES" dirty="0"/>
              <a:t>Sobrino, A. (2011). Las Tecnologías de la Información y de la Comunicación (TIC) y los nuevos contextos de aprendizaje. </a:t>
            </a:r>
            <a:r>
              <a:rPr lang="es-ES" i="1" dirty="0"/>
              <a:t>Revista semestral del departamento de educación Facultad de Filosofía y Letras, 20,</a:t>
            </a:r>
            <a:r>
              <a:rPr lang="es-ES" dirty="0"/>
              <a:t> (NÚMERO MONOGRÁFICO), 117-140.</a:t>
            </a:r>
          </a:p>
          <a:p>
            <a:r>
              <a:rPr lang="es-ES" dirty="0"/>
              <a:t>Suarez, R., </a:t>
            </a:r>
            <a:r>
              <a:rPr lang="es-ES" dirty="0" err="1"/>
              <a:t>Crescenzi</a:t>
            </a:r>
            <a:r>
              <a:rPr lang="es-ES" dirty="0"/>
              <a:t>, L. &amp; Grané, M. (2013). Análisis del entorno colaborativo creado para una experiencia de mobile learning. </a:t>
            </a:r>
            <a:r>
              <a:rPr lang="es-ES" i="1" dirty="0"/>
              <a:t>Teoría de la Educación. Educación y Cultura en la Sociedad de la Información, 14 </a:t>
            </a:r>
            <a:r>
              <a:rPr lang="es-ES" dirty="0"/>
              <a:t>(1)</a:t>
            </a:r>
            <a:r>
              <a:rPr lang="es-ES" i="1" dirty="0"/>
              <a:t>, </a:t>
            </a:r>
            <a:r>
              <a:rPr lang="es-ES" dirty="0"/>
              <a:t>101 – 122.</a:t>
            </a:r>
          </a:p>
          <a:p>
            <a:r>
              <a:rPr lang="es-ES" dirty="0"/>
              <a:t>UNESCO (2013). Directrices para las políticas de aprendizaje móvil: París, Francia.</a:t>
            </a:r>
          </a:p>
          <a:p>
            <a:r>
              <a:rPr lang="es-ES" dirty="0"/>
              <a:t>UNESCO (2015). La educación para todos, 2000 – 2015: logros y desafíos. Informe de Seguimiento de la EPT en el Mundo: París, Francia.</a:t>
            </a:r>
          </a:p>
          <a:p>
            <a:r>
              <a:rPr lang="es-ES" dirty="0"/>
              <a:t>Vilamajor &amp; Esteve (2016). Dispositivos móviles y aprendizaje cooperativo: diseño de una intervención con dispositivos móviles en un entorno de aprendizaje cooperativo en la etapa de educación primaria. </a:t>
            </a:r>
            <a:r>
              <a:rPr lang="es-ES" i="1" dirty="0"/>
              <a:t>EDUTEC</a:t>
            </a:r>
            <a:r>
              <a:rPr lang="es-ES" dirty="0"/>
              <a:t> (58), 50 – 64. </a:t>
            </a:r>
          </a:p>
          <a:p>
            <a:endParaRPr lang="es-ES" dirty="0"/>
          </a:p>
        </p:txBody>
      </p:sp>
      <p:pic>
        <p:nvPicPr>
          <p:cNvPr id="3" name="bibliografía">
            <a:hlinkClick r:id="" action="ppaction://media"/>
            <a:extLst>
              <a:ext uri="{FF2B5EF4-FFF2-40B4-BE49-F238E27FC236}">
                <a16:creationId xmlns:a16="http://schemas.microsoft.com/office/drawing/2014/main" id="{3C6EECEE-6DB4-4D1F-AC83-2737DA5E1B9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06009" y="6128342"/>
            <a:ext cx="609600" cy="609600"/>
          </a:xfrm>
          <a:prstGeom prst="rect">
            <a:avLst/>
          </a:prstGeom>
        </p:spPr>
      </p:pic>
    </p:spTree>
    <p:extLst>
      <p:ext uri="{BB962C8B-B14F-4D97-AF65-F5344CB8AC3E}">
        <p14:creationId xmlns:p14="http://schemas.microsoft.com/office/powerpoint/2010/main" val="3152693440"/>
      </p:ext>
    </p:extLst>
  </p:cSld>
  <p:clrMapOvr>
    <a:masterClrMapping/>
  </p:clrMapOvr>
  <mc:AlternateContent xmlns:mc="http://schemas.openxmlformats.org/markup-compatibility/2006" xmlns:p14="http://schemas.microsoft.com/office/powerpoint/2010/main">
    <mc:Choice Requires="p14">
      <p:transition p14:dur="80" advTm="80">
        <p:push dir="u"/>
      </p:transition>
    </mc:Choice>
    <mc:Fallback xmlns="">
      <p:transition advTm="8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590FC22-3712-48D5-982E-7A9BC9D36DF9}"/>
              </a:ext>
            </a:extLst>
          </p:cNvPr>
          <p:cNvSpPr>
            <a:spLocks noGrp="1"/>
          </p:cNvSpPr>
          <p:nvPr>
            <p:ph type="title"/>
          </p:nvPr>
        </p:nvSpPr>
        <p:spPr>
          <a:xfrm>
            <a:off x="1667871" y="1056084"/>
            <a:ext cx="9198911" cy="1497507"/>
          </a:xfrm>
        </p:spPr>
        <p:txBody>
          <a:bodyPr/>
          <a:lstStyle/>
          <a:p>
            <a:r>
              <a:rPr lang="es-ES" dirty="0"/>
              <a:t>MUCHAS GRACIAS POR SU ATENCIÓN</a:t>
            </a:r>
          </a:p>
        </p:txBody>
      </p:sp>
      <p:sp>
        <p:nvSpPr>
          <p:cNvPr id="5" name="Marcador de texto 4">
            <a:extLst>
              <a:ext uri="{FF2B5EF4-FFF2-40B4-BE49-F238E27FC236}">
                <a16:creationId xmlns:a16="http://schemas.microsoft.com/office/drawing/2014/main" id="{17704698-D5EC-45D7-A670-ACF6213FE3ED}"/>
              </a:ext>
            </a:extLst>
          </p:cNvPr>
          <p:cNvSpPr>
            <a:spLocks noGrp="1"/>
          </p:cNvSpPr>
          <p:nvPr>
            <p:ph type="body" idx="1"/>
          </p:nvPr>
        </p:nvSpPr>
        <p:spPr/>
        <p:txBody>
          <a:bodyPr>
            <a:normAutofit/>
          </a:bodyPr>
          <a:lstStyle/>
          <a:p>
            <a:pPr algn="r"/>
            <a:r>
              <a:rPr lang="es-ES" sz="2400" cap="none" dirty="0"/>
              <a:t>María Isabel Sánchez González</a:t>
            </a:r>
          </a:p>
        </p:txBody>
      </p:sp>
    </p:spTree>
    <p:extLst>
      <p:ext uri="{BB962C8B-B14F-4D97-AF65-F5344CB8AC3E}">
        <p14:creationId xmlns:p14="http://schemas.microsoft.com/office/powerpoint/2010/main" val="81736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0">
        <p15:prstTrans prst="wind"/>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FB67EA-AC68-426C-8ECF-32549CD64FB4}"/>
              </a:ext>
            </a:extLst>
          </p:cNvPr>
          <p:cNvSpPr>
            <a:spLocks noGrp="1"/>
          </p:cNvSpPr>
          <p:nvPr>
            <p:ph type="title"/>
          </p:nvPr>
        </p:nvSpPr>
        <p:spPr>
          <a:xfrm>
            <a:off x="581192" y="1113182"/>
            <a:ext cx="11029616" cy="602773"/>
          </a:xfrm>
        </p:spPr>
        <p:txBody>
          <a:bodyPr/>
          <a:lstStyle/>
          <a:p>
            <a:r>
              <a:rPr lang="es-ES" dirty="0"/>
              <a:t>introducción</a:t>
            </a:r>
          </a:p>
        </p:txBody>
      </p:sp>
      <p:sp>
        <p:nvSpPr>
          <p:cNvPr id="3" name="Marcador de contenido 2">
            <a:extLst>
              <a:ext uri="{FF2B5EF4-FFF2-40B4-BE49-F238E27FC236}">
                <a16:creationId xmlns:a16="http://schemas.microsoft.com/office/drawing/2014/main" id="{52365D0C-6B9D-4CDE-B622-604DB48AACDF}"/>
              </a:ext>
            </a:extLst>
          </p:cNvPr>
          <p:cNvSpPr>
            <a:spLocks noGrp="1"/>
          </p:cNvSpPr>
          <p:nvPr>
            <p:ph idx="1"/>
          </p:nvPr>
        </p:nvSpPr>
        <p:spPr>
          <a:xfrm>
            <a:off x="581192" y="1855305"/>
            <a:ext cx="11029615" cy="4717774"/>
          </a:xfrm>
        </p:spPr>
        <p:txBody>
          <a:bodyPr>
            <a:normAutofit/>
          </a:bodyPr>
          <a:lstStyle/>
          <a:p>
            <a:endParaRPr lang="es-ES" dirty="0"/>
          </a:p>
          <a:p>
            <a:r>
              <a:rPr lang="es-ES" dirty="0"/>
              <a:t>Vivimos en una sociedad altamente mediatizada, por lo que existe la necesidad de desarrollar recursos educativos basados en las TIC y que respondan a las necesidades del alumnado.</a:t>
            </a:r>
          </a:p>
          <a:p>
            <a:endParaRPr lang="es-ES" dirty="0"/>
          </a:p>
          <a:p>
            <a:r>
              <a:rPr lang="es-ES" dirty="0"/>
              <a:t>El gran desarrollo de los dispositivos móviles ha dado lugar a una nueva tendencia educativa, llamada </a:t>
            </a:r>
            <a:r>
              <a:rPr lang="es-ES" i="1" dirty="0"/>
              <a:t>mobile learning</a:t>
            </a:r>
            <a:r>
              <a:rPr lang="es-ES" dirty="0"/>
              <a:t> o aprendizaje móvil.</a:t>
            </a:r>
          </a:p>
          <a:p>
            <a:endParaRPr lang="es-ES" dirty="0"/>
          </a:p>
          <a:p>
            <a:r>
              <a:rPr lang="es-ES" dirty="0"/>
              <a:t>La principal finalidad es investigar sobre la calidad educativa de los procesos de enseñanza – aprendizaje basados en el m– learning en el segundo tramo de Educación Primaria, es decir, 4º, 5º y 6º curso.</a:t>
            </a:r>
          </a:p>
          <a:p>
            <a:endParaRPr lang="es-ES" dirty="0"/>
          </a:p>
          <a:p>
            <a:endParaRPr lang="es-ES" dirty="0"/>
          </a:p>
        </p:txBody>
      </p:sp>
      <p:pic>
        <p:nvPicPr>
          <p:cNvPr id="6" name="Imagen 5" descr="MatemÃ¡ticas, FÃ³rmula, Smartphone, TelÃ©fono MÃ³vil">
            <a:extLst>
              <a:ext uri="{FF2B5EF4-FFF2-40B4-BE49-F238E27FC236}">
                <a16:creationId xmlns:a16="http://schemas.microsoft.com/office/drawing/2014/main" id="{5489D3F1-6783-4920-9E16-F5DE86B3BFA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303027" y="629836"/>
            <a:ext cx="2438400" cy="1225469"/>
          </a:xfrm>
          <a:prstGeom prst="rect">
            <a:avLst/>
          </a:prstGeom>
          <a:noFill/>
          <a:ln>
            <a:noFill/>
          </a:ln>
        </p:spPr>
      </p:pic>
      <p:pic>
        <p:nvPicPr>
          <p:cNvPr id="7" name="Imagen 6">
            <a:extLst>
              <a:ext uri="{FF2B5EF4-FFF2-40B4-BE49-F238E27FC236}">
                <a16:creationId xmlns:a16="http://schemas.microsoft.com/office/drawing/2014/main" id="{1C5B5B4F-AA41-4A5C-857B-011576D0D66C}"/>
              </a:ext>
            </a:extLst>
          </p:cNvPr>
          <p:cNvPicPr>
            <a:picLocks noChangeAspect="1"/>
          </p:cNvPicPr>
          <p:nvPr/>
        </p:nvPicPr>
        <p:blipFill>
          <a:blip r:embed="rId5"/>
          <a:stretch>
            <a:fillRect/>
          </a:stretch>
        </p:blipFill>
        <p:spPr>
          <a:xfrm>
            <a:off x="10508957" y="1848960"/>
            <a:ext cx="981212" cy="247685"/>
          </a:xfrm>
          <a:prstGeom prst="rect">
            <a:avLst/>
          </a:prstGeom>
        </p:spPr>
      </p:pic>
      <p:pic>
        <p:nvPicPr>
          <p:cNvPr id="8" name="Imagen 7">
            <a:extLst>
              <a:ext uri="{FF2B5EF4-FFF2-40B4-BE49-F238E27FC236}">
                <a16:creationId xmlns:a16="http://schemas.microsoft.com/office/drawing/2014/main" id="{CF3171AD-8DE2-4FA4-97FD-662B403428BF}"/>
              </a:ext>
            </a:extLst>
          </p:cNvPr>
          <p:cNvPicPr>
            <a:picLocks noChangeAspect="1"/>
          </p:cNvPicPr>
          <p:nvPr/>
        </p:nvPicPr>
        <p:blipFill>
          <a:blip r:embed="rId6"/>
          <a:stretch>
            <a:fillRect/>
          </a:stretch>
        </p:blipFill>
        <p:spPr>
          <a:xfrm>
            <a:off x="11529929" y="1848801"/>
            <a:ext cx="264490" cy="260684"/>
          </a:xfrm>
          <a:prstGeom prst="rect">
            <a:avLst/>
          </a:prstGeom>
        </p:spPr>
      </p:pic>
      <p:pic>
        <p:nvPicPr>
          <p:cNvPr id="4" name="introducción">
            <a:hlinkClick r:id="" action="ppaction://media"/>
            <a:extLst>
              <a:ext uri="{FF2B5EF4-FFF2-40B4-BE49-F238E27FC236}">
                <a16:creationId xmlns:a16="http://schemas.microsoft.com/office/drawing/2014/main" id="{32C2E672-FB0D-475F-B195-20ABC6A9E4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6627" y="5923364"/>
            <a:ext cx="609600" cy="609600"/>
          </a:xfrm>
          <a:prstGeom prst="rect">
            <a:avLst/>
          </a:prstGeom>
        </p:spPr>
      </p:pic>
    </p:spTree>
    <p:extLst>
      <p:ext uri="{BB962C8B-B14F-4D97-AF65-F5344CB8AC3E}">
        <p14:creationId xmlns:p14="http://schemas.microsoft.com/office/powerpoint/2010/main" val="3689282961"/>
      </p:ext>
    </p:extLst>
  </p:cSld>
  <p:clrMapOvr>
    <a:masterClrMapping/>
  </p:clrMapOvr>
  <mc:AlternateContent xmlns:mc="http://schemas.openxmlformats.org/markup-compatibility/2006" xmlns:p14="http://schemas.microsoft.com/office/powerpoint/2010/main">
    <mc:Choice Requires="p14">
      <p:transition p14:dur="350" advTm="350">
        <p:push dir="u"/>
      </p:transition>
    </mc:Choice>
    <mc:Fallback xmlns="">
      <p:transition advTm="35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FE368B43-787B-4A39-A862-A06BCEF95E3E}"/>
              </a:ext>
            </a:extLst>
          </p:cNvPr>
          <p:cNvSpPr txBox="1">
            <a:spLocks noGrp="1"/>
          </p:cNvSpPr>
          <p:nvPr>
            <p:ph idx="4294967295"/>
          </p:nvPr>
        </p:nvSpPr>
        <p:spPr>
          <a:xfrm>
            <a:off x="437321" y="2022199"/>
            <a:ext cx="11029950" cy="3678238"/>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s-ES" dirty="0">
                <a:solidFill>
                  <a:schemeClr val="accent1"/>
                </a:solidFill>
              </a:rPr>
              <a:t>OBJETIVOS GENERALES</a:t>
            </a:r>
          </a:p>
          <a:p>
            <a:pPr algn="just"/>
            <a:r>
              <a:rPr lang="es-ES" dirty="0"/>
              <a:t>Investigar y reflexionar sobre el uso de dispositivos móviles en el 2º tramo de Educación Primaria.</a:t>
            </a:r>
          </a:p>
          <a:p>
            <a:r>
              <a:rPr lang="es-ES" dirty="0"/>
              <a:t>Proporcionar una base teórica sobre el </a:t>
            </a:r>
            <a:r>
              <a:rPr lang="es-ES" i="1" dirty="0"/>
              <a:t>m– learning.</a:t>
            </a:r>
            <a:endParaRPr lang="es-ES" dirty="0"/>
          </a:p>
          <a:p>
            <a:pPr marL="0" indent="0">
              <a:buNone/>
            </a:pPr>
            <a:endParaRPr lang="es-ES" dirty="0">
              <a:solidFill>
                <a:schemeClr val="accent1"/>
              </a:solidFill>
            </a:endParaRPr>
          </a:p>
          <a:p>
            <a:pPr marL="0" indent="0">
              <a:buNone/>
            </a:pPr>
            <a:r>
              <a:rPr lang="es-ES" dirty="0">
                <a:solidFill>
                  <a:schemeClr val="accent1"/>
                </a:solidFill>
              </a:rPr>
              <a:t>OBJETIVOS ESPECÍFICOS</a:t>
            </a:r>
          </a:p>
          <a:p>
            <a:pPr algn="just"/>
            <a:r>
              <a:rPr lang="es-ES" dirty="0"/>
              <a:t>Analizar la calidad educativa de los procesos de enseñanza – aprendizaje basados en el m – learning. </a:t>
            </a:r>
          </a:p>
          <a:p>
            <a:pPr algn="just"/>
            <a:r>
              <a:rPr lang="es-ES" dirty="0"/>
              <a:t>Proporcionar una serie de aplicaciones que nos ayuden a conseguir esta calidad educativa en el 2º tramo de Educación Primaria. </a:t>
            </a:r>
          </a:p>
          <a:p>
            <a:endParaRPr lang="es-ES" dirty="0"/>
          </a:p>
        </p:txBody>
      </p:sp>
      <p:sp>
        <p:nvSpPr>
          <p:cNvPr id="2" name="Título 1">
            <a:extLst>
              <a:ext uri="{FF2B5EF4-FFF2-40B4-BE49-F238E27FC236}">
                <a16:creationId xmlns:a16="http://schemas.microsoft.com/office/drawing/2014/main" id="{3218A521-76AC-4371-BF77-355497D5594E}"/>
              </a:ext>
            </a:extLst>
          </p:cNvPr>
          <p:cNvSpPr>
            <a:spLocks noGrp="1"/>
          </p:cNvSpPr>
          <p:nvPr>
            <p:ph type="title" idx="4294967295"/>
          </p:nvPr>
        </p:nvSpPr>
        <p:spPr>
          <a:xfrm>
            <a:off x="437321" y="608909"/>
            <a:ext cx="11029950" cy="1014413"/>
          </a:xfrm>
        </p:spPr>
        <p:txBody>
          <a:bodyPr/>
          <a:lstStyle/>
          <a:p>
            <a:r>
              <a:rPr lang="es-ES" cap="none" dirty="0">
                <a:solidFill>
                  <a:schemeClr val="accent1"/>
                </a:solidFill>
              </a:rPr>
              <a:t>Objetivos</a:t>
            </a:r>
          </a:p>
        </p:txBody>
      </p:sp>
      <p:sp>
        <p:nvSpPr>
          <p:cNvPr id="3" name="CuadroTexto 2">
            <a:extLst>
              <a:ext uri="{FF2B5EF4-FFF2-40B4-BE49-F238E27FC236}">
                <a16:creationId xmlns:a16="http://schemas.microsoft.com/office/drawing/2014/main" id="{B723119B-B5A7-4054-90C0-A58636791C15}"/>
              </a:ext>
            </a:extLst>
          </p:cNvPr>
          <p:cNvSpPr txBox="1"/>
          <p:nvPr/>
        </p:nvSpPr>
        <p:spPr>
          <a:xfrm>
            <a:off x="437321" y="1623322"/>
            <a:ext cx="11317358" cy="123111"/>
          </a:xfrm>
          <a:prstGeom prst="rect">
            <a:avLst/>
          </a:prstGeom>
          <a:solidFill>
            <a:schemeClr val="accent1"/>
          </a:solidFill>
        </p:spPr>
        <p:txBody>
          <a:bodyPr wrap="square" rtlCol="0">
            <a:spAutoFit/>
          </a:bodyPr>
          <a:lstStyle/>
          <a:p>
            <a:endParaRPr lang="es-ES" sz="200" dirty="0"/>
          </a:p>
        </p:txBody>
      </p:sp>
      <p:pic>
        <p:nvPicPr>
          <p:cNvPr id="5" name="objetivos">
            <a:hlinkClick r:id="" action="ppaction://media"/>
            <a:extLst>
              <a:ext uri="{FF2B5EF4-FFF2-40B4-BE49-F238E27FC236}">
                <a16:creationId xmlns:a16="http://schemas.microsoft.com/office/drawing/2014/main" id="{248AC97E-3FE4-42B1-A42D-4052D54A3A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7113" y="6248400"/>
            <a:ext cx="609600" cy="609600"/>
          </a:xfrm>
          <a:prstGeom prst="rect">
            <a:avLst/>
          </a:prstGeom>
        </p:spPr>
      </p:pic>
    </p:spTree>
    <p:extLst>
      <p:ext uri="{BB962C8B-B14F-4D97-AF65-F5344CB8AC3E}">
        <p14:creationId xmlns:p14="http://schemas.microsoft.com/office/powerpoint/2010/main" val="3776698045"/>
      </p:ext>
    </p:extLst>
  </p:cSld>
  <p:clrMapOvr>
    <a:masterClrMapping/>
  </p:clrMapOvr>
  <mc:AlternateContent xmlns:mc="http://schemas.openxmlformats.org/markup-compatibility/2006" xmlns:p14="http://schemas.microsoft.com/office/powerpoint/2010/main">
    <mc:Choice Requires="p14">
      <p:transition p14:dur="250" advTm="250">
        <p:wipe/>
      </p:transition>
    </mc:Choice>
    <mc:Fallback xmlns="">
      <p:transition advTm="25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7686EF-5F66-49D0-9118-022324962BC1}"/>
              </a:ext>
            </a:extLst>
          </p:cNvPr>
          <p:cNvSpPr>
            <a:spLocks noGrp="1"/>
          </p:cNvSpPr>
          <p:nvPr>
            <p:ph type="title"/>
          </p:nvPr>
        </p:nvSpPr>
        <p:spPr/>
        <p:txBody>
          <a:bodyPr/>
          <a:lstStyle/>
          <a:p>
            <a:r>
              <a:rPr lang="es-ES" dirty="0"/>
              <a:t>antecedentes</a:t>
            </a:r>
          </a:p>
        </p:txBody>
      </p:sp>
      <p:sp>
        <p:nvSpPr>
          <p:cNvPr id="3" name="Marcador de contenido 2">
            <a:extLst>
              <a:ext uri="{FF2B5EF4-FFF2-40B4-BE49-F238E27FC236}">
                <a16:creationId xmlns:a16="http://schemas.microsoft.com/office/drawing/2014/main" id="{DB343986-53E4-4276-9F3A-C87C4D9F1128}"/>
              </a:ext>
            </a:extLst>
          </p:cNvPr>
          <p:cNvSpPr>
            <a:spLocks noGrp="1"/>
          </p:cNvSpPr>
          <p:nvPr>
            <p:ph idx="1"/>
          </p:nvPr>
        </p:nvSpPr>
        <p:spPr>
          <a:xfrm>
            <a:off x="384314" y="2160103"/>
            <a:ext cx="11383616" cy="4916557"/>
          </a:xfrm>
        </p:spPr>
        <p:txBody>
          <a:bodyPr>
            <a:normAutofit fontScale="92500" lnSpcReduction="20000"/>
          </a:bodyPr>
          <a:lstStyle/>
          <a:p>
            <a:pPr algn="just"/>
            <a:r>
              <a:rPr lang="es-ES" dirty="0"/>
              <a:t>Fernández (2016). </a:t>
            </a:r>
          </a:p>
          <a:p>
            <a:pPr lvl="1" algn="just">
              <a:buFont typeface="Courier New" panose="02070309020205020404" pitchFamily="49" charset="0"/>
              <a:buChar char="o"/>
            </a:pPr>
            <a:r>
              <a:rPr lang="es-ES" dirty="0"/>
              <a:t>Estudio basado en el programa </a:t>
            </a:r>
            <a:r>
              <a:rPr lang="es-ES" dirty="0" err="1"/>
              <a:t>mSchools</a:t>
            </a:r>
            <a:r>
              <a:rPr lang="es-ES" dirty="0"/>
              <a:t> sobre el uso didáctico y metodológico de las tabletas digitales en las aulas de Educación Primaria y Secundaria. </a:t>
            </a:r>
          </a:p>
          <a:p>
            <a:pPr lvl="1" algn="just">
              <a:buFont typeface="Courier New" panose="02070309020205020404" pitchFamily="49" charset="0"/>
              <a:buChar char="o"/>
            </a:pPr>
            <a:endParaRPr lang="es-ES" dirty="0"/>
          </a:p>
          <a:p>
            <a:pPr algn="just"/>
            <a:r>
              <a:rPr lang="es-ES" dirty="0"/>
              <a:t>Sahagún, Ramírez y Monroy (2016)</a:t>
            </a:r>
          </a:p>
          <a:p>
            <a:pPr lvl="1" algn="just">
              <a:buFont typeface="Courier New" panose="02070309020205020404" pitchFamily="49" charset="0"/>
              <a:buChar char="o"/>
            </a:pPr>
            <a:r>
              <a:rPr lang="es-ES" dirty="0"/>
              <a:t>Investigación basada en el uso de las tabletas digitales en 4º de Primaria.</a:t>
            </a:r>
          </a:p>
          <a:p>
            <a:pPr algn="just"/>
            <a:endParaRPr lang="es-ES" dirty="0"/>
          </a:p>
          <a:p>
            <a:pPr algn="just"/>
            <a:r>
              <a:rPr lang="es-ES" dirty="0"/>
              <a:t>Camacho (2017).</a:t>
            </a:r>
          </a:p>
          <a:p>
            <a:pPr lvl="1" algn="just">
              <a:buFont typeface="Courier New" panose="02070309020205020404" pitchFamily="49" charset="0"/>
              <a:buChar char="o"/>
            </a:pPr>
            <a:r>
              <a:rPr lang="es-ES" dirty="0"/>
              <a:t>Se basa en el proyecto </a:t>
            </a:r>
            <a:r>
              <a:rPr lang="es-ES" i="1" dirty="0"/>
              <a:t>Samsung Smart </a:t>
            </a:r>
            <a:r>
              <a:rPr lang="es-ES" i="1" dirty="0" err="1"/>
              <a:t>School</a:t>
            </a:r>
            <a:r>
              <a:rPr lang="es-ES" i="1" dirty="0"/>
              <a:t> . </a:t>
            </a:r>
            <a:r>
              <a:rPr lang="es-ES" dirty="0"/>
              <a:t>Estudia el impacto del uso de tabletas digitales en el rendimiento académico del alumnado de 5º y 6º de Primaria </a:t>
            </a:r>
          </a:p>
          <a:p>
            <a:pPr lvl="1" algn="just">
              <a:buFont typeface="Courier New" panose="02070309020205020404" pitchFamily="49" charset="0"/>
              <a:buChar char="o"/>
            </a:pPr>
            <a:endParaRPr lang="es-ES" i="1" dirty="0"/>
          </a:p>
          <a:p>
            <a:pPr algn="just"/>
            <a:r>
              <a:rPr lang="es-ES" dirty="0"/>
              <a:t>Rivero y Suarez (2017).</a:t>
            </a:r>
          </a:p>
          <a:p>
            <a:pPr lvl="1" algn="just">
              <a:buFont typeface="Courier New" panose="02070309020205020404" pitchFamily="49" charset="0"/>
              <a:buChar char="o"/>
            </a:pPr>
            <a:r>
              <a:rPr lang="es-ES" dirty="0"/>
              <a:t>Estudio sobre la aplicación para dispositivos móviles </a:t>
            </a:r>
            <a:r>
              <a:rPr lang="es-ES" i="1" dirty="0"/>
              <a:t>Mati – </a:t>
            </a:r>
            <a:r>
              <a:rPr lang="es-ES" i="1" dirty="0" err="1"/>
              <a:t>Tec</a:t>
            </a:r>
            <a:r>
              <a:rPr lang="es-ES" i="1" dirty="0"/>
              <a:t> </a:t>
            </a:r>
            <a:r>
              <a:rPr lang="es-ES" dirty="0"/>
              <a:t>en 4º, 5º y 6º de primaria.</a:t>
            </a:r>
          </a:p>
          <a:p>
            <a:pPr algn="just"/>
            <a:endParaRPr lang="es-ES" dirty="0"/>
          </a:p>
          <a:p>
            <a:pPr algn="just"/>
            <a:r>
              <a:rPr lang="es-ES" dirty="0" err="1"/>
              <a:t>Caldeiro</a:t>
            </a:r>
            <a:r>
              <a:rPr lang="es-ES" dirty="0"/>
              <a:t>, </a:t>
            </a:r>
            <a:r>
              <a:rPr lang="es-ES" dirty="0" err="1"/>
              <a:t>Yot</a:t>
            </a:r>
            <a:r>
              <a:rPr lang="es-ES" dirty="0"/>
              <a:t> y Castro (2018)</a:t>
            </a:r>
          </a:p>
          <a:p>
            <a:pPr lvl="1" algn="just">
              <a:buFont typeface="Courier New" panose="02070309020205020404" pitchFamily="49" charset="0"/>
              <a:buChar char="o"/>
            </a:pPr>
            <a:r>
              <a:rPr lang="es-ES" dirty="0"/>
              <a:t>Investigación sobre el uso de dispositivos móviles en Educación Primaria </a:t>
            </a:r>
          </a:p>
          <a:p>
            <a:pPr lvl="1" algn="just">
              <a:buFont typeface="Courier New" panose="02070309020205020404" pitchFamily="49" charset="0"/>
              <a:buChar char="o"/>
            </a:pPr>
            <a:endParaRPr lang="es-ES" dirty="0"/>
          </a:p>
          <a:p>
            <a:pPr algn="just"/>
            <a:endParaRPr lang="es-ES" dirty="0"/>
          </a:p>
        </p:txBody>
      </p:sp>
      <p:pic>
        <p:nvPicPr>
          <p:cNvPr id="4" name="antecedentes">
            <a:hlinkClick r:id="" action="ppaction://media"/>
            <a:extLst>
              <a:ext uri="{FF2B5EF4-FFF2-40B4-BE49-F238E27FC236}">
                <a16:creationId xmlns:a16="http://schemas.microsoft.com/office/drawing/2014/main" id="{B7C00887-5040-4DC4-97A9-CB22DB51FB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06008" y="6013174"/>
            <a:ext cx="609600" cy="609600"/>
          </a:xfrm>
          <a:prstGeom prst="rect">
            <a:avLst/>
          </a:prstGeom>
        </p:spPr>
      </p:pic>
    </p:spTree>
    <p:extLst>
      <p:ext uri="{BB962C8B-B14F-4D97-AF65-F5344CB8AC3E}">
        <p14:creationId xmlns:p14="http://schemas.microsoft.com/office/powerpoint/2010/main" val="2359260020"/>
      </p:ext>
    </p:extLst>
  </p:cSld>
  <p:clrMapOvr>
    <a:masterClrMapping/>
  </p:clrMapOvr>
  <mc:AlternateContent xmlns:mc="http://schemas.openxmlformats.org/markup-compatibility/2006" xmlns:p14="http://schemas.microsoft.com/office/powerpoint/2010/main">
    <mc:Choice Requires="p14">
      <p:transition spd="slow" p14:dur="1220" advTm="1220">
        <p:push dir="u"/>
      </p:transition>
    </mc:Choice>
    <mc:Fallback xmlns="">
      <p:transition spd="slow" advTm="122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657FDA-4699-4B91-BC3E-71AEA59C289C}"/>
              </a:ext>
            </a:extLst>
          </p:cNvPr>
          <p:cNvSpPr>
            <a:spLocks noGrp="1"/>
          </p:cNvSpPr>
          <p:nvPr>
            <p:ph type="title"/>
          </p:nvPr>
        </p:nvSpPr>
        <p:spPr/>
        <p:txBody>
          <a:bodyPr/>
          <a:lstStyle/>
          <a:p>
            <a:r>
              <a:rPr lang="es-ES" dirty="0"/>
              <a:t>Marco teórico</a:t>
            </a:r>
          </a:p>
        </p:txBody>
      </p:sp>
      <p:sp>
        <p:nvSpPr>
          <p:cNvPr id="4" name="Marcador de texto 3">
            <a:extLst>
              <a:ext uri="{FF2B5EF4-FFF2-40B4-BE49-F238E27FC236}">
                <a16:creationId xmlns:a16="http://schemas.microsoft.com/office/drawing/2014/main" id="{5BB043BF-48F7-4368-A024-CAFE89AAFDD6}"/>
              </a:ext>
            </a:extLst>
          </p:cNvPr>
          <p:cNvSpPr>
            <a:spLocks noGrp="1"/>
          </p:cNvSpPr>
          <p:nvPr>
            <p:ph type="body" idx="1"/>
          </p:nvPr>
        </p:nvSpPr>
        <p:spPr>
          <a:xfrm>
            <a:off x="582420" y="2317152"/>
            <a:ext cx="5087075" cy="536005"/>
          </a:xfrm>
        </p:spPr>
        <p:txBody>
          <a:bodyPr/>
          <a:lstStyle/>
          <a:p>
            <a:r>
              <a:rPr lang="es-ES" sz="2000" dirty="0"/>
              <a:t>Ventajas</a:t>
            </a:r>
            <a:r>
              <a:rPr lang="es-ES" dirty="0"/>
              <a:t> </a:t>
            </a:r>
          </a:p>
        </p:txBody>
      </p:sp>
      <p:sp>
        <p:nvSpPr>
          <p:cNvPr id="3" name="Marcador de contenido 2">
            <a:extLst>
              <a:ext uri="{FF2B5EF4-FFF2-40B4-BE49-F238E27FC236}">
                <a16:creationId xmlns:a16="http://schemas.microsoft.com/office/drawing/2014/main" id="{29AFFC2B-9241-4448-B209-E823777F0709}"/>
              </a:ext>
            </a:extLst>
          </p:cNvPr>
          <p:cNvSpPr>
            <a:spLocks noGrp="1"/>
          </p:cNvSpPr>
          <p:nvPr>
            <p:ph sz="half" idx="2"/>
          </p:nvPr>
        </p:nvSpPr>
        <p:spPr>
          <a:xfrm>
            <a:off x="581193" y="2823135"/>
            <a:ext cx="5942541" cy="4333037"/>
          </a:xfrm>
        </p:spPr>
        <p:txBody>
          <a:bodyPr>
            <a:normAutofit fontScale="77500" lnSpcReduction="20000"/>
          </a:bodyPr>
          <a:lstStyle/>
          <a:p>
            <a:pPr algn="just">
              <a:spcAft>
                <a:spcPts val="0"/>
              </a:spcAft>
            </a:pPr>
            <a:r>
              <a:rPr lang="es-ES" dirty="0"/>
              <a:t>Mayor alcance e igualdad de oportunidades en la educación. </a:t>
            </a:r>
          </a:p>
          <a:p>
            <a:pPr algn="just">
              <a:lnSpc>
                <a:spcPct val="170000"/>
              </a:lnSpc>
            </a:pPr>
            <a:r>
              <a:rPr lang="es-ES" dirty="0"/>
              <a:t>Facilidad para el aprendizaje personalizado. </a:t>
            </a:r>
          </a:p>
          <a:p>
            <a:pPr algn="just"/>
            <a:r>
              <a:rPr lang="es-ES" dirty="0"/>
              <a:t>Respuesta y evaluación inmediatas. </a:t>
            </a:r>
          </a:p>
          <a:p>
            <a:pPr algn="just"/>
            <a:r>
              <a:rPr lang="es-ES" dirty="0"/>
              <a:t>Aprendizaje en cualquier momento y lugar. </a:t>
            </a:r>
          </a:p>
          <a:p>
            <a:pPr algn="just"/>
            <a:r>
              <a:rPr lang="es-ES" dirty="0"/>
              <a:t>Empleo productivo del tiempo pasado en el aula. </a:t>
            </a:r>
          </a:p>
          <a:p>
            <a:pPr algn="just"/>
            <a:r>
              <a:rPr lang="es-ES" dirty="0"/>
              <a:t>Creación de nuevas comunidades de educandos. </a:t>
            </a:r>
          </a:p>
          <a:p>
            <a:pPr algn="just"/>
            <a:r>
              <a:rPr lang="es-ES" dirty="0"/>
              <a:t>Apoyo al aprendizaje en lugares concretos. </a:t>
            </a:r>
          </a:p>
          <a:p>
            <a:pPr algn="just"/>
            <a:r>
              <a:rPr lang="es-ES" dirty="0"/>
              <a:t>Mejora del aprendizaje continuo. </a:t>
            </a:r>
          </a:p>
          <a:p>
            <a:pPr algn="just"/>
            <a:r>
              <a:rPr lang="es-ES" dirty="0"/>
              <a:t>Vínculo entre la educación formal y no formal. </a:t>
            </a:r>
          </a:p>
          <a:p>
            <a:pPr algn="just"/>
            <a:r>
              <a:rPr lang="es-ES" dirty="0"/>
              <a:t>Mínimos trastornos para el aprendizaje en las zonas de conflicto y desastre. </a:t>
            </a:r>
          </a:p>
          <a:p>
            <a:pPr algn="just"/>
            <a:r>
              <a:rPr lang="es-ES" dirty="0"/>
              <a:t>Apoyo a los educandos con discapacidad. </a:t>
            </a:r>
          </a:p>
          <a:p>
            <a:pPr algn="just"/>
            <a:r>
              <a:rPr lang="es-ES" dirty="0"/>
              <a:t>Mejora de la comunicación y la administración. </a:t>
            </a:r>
          </a:p>
          <a:p>
            <a:pPr algn="just"/>
            <a:r>
              <a:rPr lang="es-ES" dirty="0"/>
              <a:t>Máxima eficacia en función de los costos. </a:t>
            </a:r>
          </a:p>
          <a:p>
            <a:pPr marL="0" indent="0" algn="just">
              <a:buNone/>
            </a:pPr>
            <a:r>
              <a:rPr lang="es-ES" dirty="0"/>
              <a:t>UNESCO (2013) </a:t>
            </a:r>
            <a:endParaRPr lang="es-ES" i="1" dirty="0"/>
          </a:p>
        </p:txBody>
      </p:sp>
      <p:sp>
        <p:nvSpPr>
          <p:cNvPr id="5" name="Marcador de texto 4">
            <a:extLst>
              <a:ext uri="{FF2B5EF4-FFF2-40B4-BE49-F238E27FC236}">
                <a16:creationId xmlns:a16="http://schemas.microsoft.com/office/drawing/2014/main" id="{8DACA674-1E79-4D40-9AD0-B6B0D7C4BBE1}"/>
              </a:ext>
            </a:extLst>
          </p:cNvPr>
          <p:cNvSpPr>
            <a:spLocks noGrp="1"/>
          </p:cNvSpPr>
          <p:nvPr>
            <p:ph type="body" sz="quarter" idx="3"/>
          </p:nvPr>
        </p:nvSpPr>
        <p:spPr>
          <a:xfrm>
            <a:off x="6934549" y="2515934"/>
            <a:ext cx="5087073" cy="553373"/>
          </a:xfrm>
        </p:spPr>
        <p:txBody>
          <a:bodyPr/>
          <a:lstStyle/>
          <a:p>
            <a:r>
              <a:rPr lang="es-ES" sz="2000" dirty="0"/>
              <a:t>Inconvenientes</a:t>
            </a:r>
            <a:r>
              <a:rPr lang="es-ES" dirty="0"/>
              <a:t> </a:t>
            </a:r>
          </a:p>
        </p:txBody>
      </p:sp>
      <p:sp>
        <p:nvSpPr>
          <p:cNvPr id="9" name="Marcador de contenido 8">
            <a:extLst>
              <a:ext uri="{FF2B5EF4-FFF2-40B4-BE49-F238E27FC236}">
                <a16:creationId xmlns:a16="http://schemas.microsoft.com/office/drawing/2014/main" id="{387DA222-7E7C-40BD-A1C7-95EC8C24C61A}"/>
              </a:ext>
            </a:extLst>
          </p:cNvPr>
          <p:cNvSpPr>
            <a:spLocks noGrp="1"/>
          </p:cNvSpPr>
          <p:nvPr>
            <p:ph sz="quarter" idx="4"/>
          </p:nvPr>
        </p:nvSpPr>
        <p:spPr>
          <a:xfrm>
            <a:off x="6959823" y="3138086"/>
            <a:ext cx="4781596" cy="3673531"/>
          </a:xfrm>
        </p:spPr>
        <p:txBody>
          <a:bodyPr>
            <a:normAutofit fontScale="77500" lnSpcReduction="20000"/>
          </a:bodyPr>
          <a:lstStyle/>
          <a:p>
            <a:pPr algn="just">
              <a:lnSpc>
                <a:spcPct val="170000"/>
              </a:lnSpc>
            </a:pPr>
            <a:r>
              <a:rPr lang="es-ES" dirty="0"/>
              <a:t>Coste económico de los dispositivos móviles</a:t>
            </a:r>
          </a:p>
          <a:p>
            <a:pPr algn="just">
              <a:lnSpc>
                <a:spcPct val="120000"/>
              </a:lnSpc>
            </a:pPr>
            <a:r>
              <a:rPr lang="es-ES" dirty="0"/>
              <a:t>Diversidad de sistemas operativos que puede afectar a la compatibilidad de los materiales</a:t>
            </a:r>
          </a:p>
          <a:p>
            <a:pPr algn="just">
              <a:lnSpc>
                <a:spcPct val="170000"/>
              </a:lnSpc>
            </a:pPr>
            <a:r>
              <a:rPr lang="es-ES" dirty="0"/>
              <a:t>Tamaño de la pantalla de los dispositivos</a:t>
            </a:r>
          </a:p>
          <a:p>
            <a:pPr algn="just">
              <a:lnSpc>
                <a:spcPct val="120000"/>
              </a:lnSpc>
            </a:pPr>
            <a:r>
              <a:rPr lang="es-ES" dirty="0"/>
              <a:t>Necesidad de un análisis previo y una planificación detallada del proceso educativo </a:t>
            </a:r>
          </a:p>
          <a:p>
            <a:pPr marL="0" indent="0" algn="just">
              <a:lnSpc>
                <a:spcPct val="170000"/>
              </a:lnSpc>
              <a:buNone/>
            </a:pPr>
            <a:r>
              <a:rPr lang="es-ES" dirty="0"/>
              <a:t>(Mora, 2013). </a:t>
            </a:r>
          </a:p>
        </p:txBody>
      </p:sp>
      <p:sp>
        <p:nvSpPr>
          <p:cNvPr id="7" name="CuadroTexto 6">
            <a:extLst>
              <a:ext uri="{FF2B5EF4-FFF2-40B4-BE49-F238E27FC236}">
                <a16:creationId xmlns:a16="http://schemas.microsoft.com/office/drawing/2014/main" id="{47092FDC-C8F1-4747-8BB7-0148AF73194F}"/>
              </a:ext>
            </a:extLst>
          </p:cNvPr>
          <p:cNvSpPr txBox="1"/>
          <p:nvPr/>
        </p:nvSpPr>
        <p:spPr>
          <a:xfrm>
            <a:off x="581191" y="1911915"/>
            <a:ext cx="11029616" cy="584775"/>
          </a:xfrm>
          <a:prstGeom prst="rect">
            <a:avLst/>
          </a:prstGeom>
          <a:noFill/>
        </p:spPr>
        <p:txBody>
          <a:bodyPr wrap="square" rtlCol="0">
            <a:spAutoFit/>
          </a:bodyPr>
          <a:lstStyle/>
          <a:p>
            <a:pPr algn="just"/>
            <a:r>
              <a:rPr lang="es-ES" sz="1600" dirty="0"/>
              <a:t>“El aprendizaje móvil comporta la utilización de tecnología móvil, sola o en combinación con cualquier otro tipo de tecnología de la información y las comunicaciones (TIC), a fin de facilitar el aprendizaje en cualquier momento y lugar” (UNESCO, 2013 p.6)</a:t>
            </a:r>
            <a:endParaRPr lang="es-ES" sz="1600" i="1" dirty="0"/>
          </a:p>
        </p:txBody>
      </p:sp>
      <p:pic>
        <p:nvPicPr>
          <p:cNvPr id="6" name="marco teorico">
            <a:hlinkClick r:id="" action="ppaction://media"/>
            <a:extLst>
              <a:ext uri="{FF2B5EF4-FFF2-40B4-BE49-F238E27FC236}">
                <a16:creationId xmlns:a16="http://schemas.microsoft.com/office/drawing/2014/main" id="{EC78443E-9178-4C7D-87F1-543DDEF4D4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31819" y="6128342"/>
            <a:ext cx="609600" cy="609600"/>
          </a:xfrm>
          <a:prstGeom prst="rect">
            <a:avLst/>
          </a:prstGeom>
        </p:spPr>
      </p:pic>
    </p:spTree>
    <p:extLst>
      <p:ext uri="{BB962C8B-B14F-4D97-AF65-F5344CB8AC3E}">
        <p14:creationId xmlns:p14="http://schemas.microsoft.com/office/powerpoint/2010/main" val="2254799338"/>
      </p:ext>
    </p:extLst>
  </p:cSld>
  <p:clrMapOvr>
    <a:masterClrMapping/>
  </p:clrMapOvr>
  <mc:AlternateContent xmlns:mc="http://schemas.openxmlformats.org/markup-compatibility/2006" xmlns:p14="http://schemas.microsoft.com/office/powerpoint/2010/main">
    <mc:Choice Requires="p14">
      <p:transition spd="slow" p14:dur="1230" advTm="1230">
        <p:pull/>
      </p:transition>
    </mc:Choice>
    <mc:Fallback xmlns="">
      <p:transition spd="slow" advTm="1230">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FE368B43-787B-4A39-A862-A06BCEF95E3E}"/>
              </a:ext>
            </a:extLst>
          </p:cNvPr>
          <p:cNvSpPr txBox="1">
            <a:spLocks noGrp="1"/>
          </p:cNvSpPr>
          <p:nvPr>
            <p:ph idx="4294967295"/>
          </p:nvPr>
        </p:nvSpPr>
        <p:spPr>
          <a:xfrm>
            <a:off x="437322" y="3646063"/>
            <a:ext cx="4699664" cy="3436948"/>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endParaRPr lang="es-ES" dirty="0"/>
          </a:p>
          <a:p>
            <a:r>
              <a:rPr lang="es-ES" dirty="0"/>
              <a:t>Múltiples beneficios</a:t>
            </a:r>
          </a:p>
          <a:p>
            <a:r>
              <a:rPr lang="es-ES" dirty="0"/>
              <a:t>Potencialidades educativas</a:t>
            </a:r>
          </a:p>
          <a:p>
            <a:r>
              <a:rPr lang="es-ES" dirty="0"/>
              <a:t>Funciones didácticas:</a:t>
            </a:r>
          </a:p>
          <a:p>
            <a:pPr marL="666900" lvl="1" indent="-342900">
              <a:buFont typeface="+mj-lt"/>
              <a:buAutoNum type="arabicPeriod"/>
            </a:pPr>
            <a:r>
              <a:rPr lang="es-ES" dirty="0"/>
              <a:t>Son fuente de documentación e información</a:t>
            </a:r>
          </a:p>
          <a:p>
            <a:pPr marL="666900" lvl="1" indent="-342900">
              <a:buFont typeface="+mj-lt"/>
              <a:buAutoNum type="arabicPeriod"/>
            </a:pPr>
            <a:r>
              <a:rPr lang="es-ES" dirty="0"/>
              <a:t>Son laboratorios multimedia</a:t>
            </a:r>
          </a:p>
          <a:p>
            <a:pPr marL="666900" lvl="1" indent="-342900">
              <a:buFont typeface="+mj-lt"/>
              <a:buAutoNum type="arabicPeriod"/>
            </a:pPr>
            <a:r>
              <a:rPr lang="es-ES" dirty="0"/>
              <a:t>Son herramientas de comunicación</a:t>
            </a:r>
          </a:p>
          <a:p>
            <a:pPr marL="666900" lvl="1" indent="-342900">
              <a:buFont typeface="+mj-lt"/>
              <a:buAutoNum type="arabicPeriod"/>
            </a:pPr>
            <a:r>
              <a:rPr lang="es-ES" dirty="0"/>
              <a:t>Poseen aplicaciones específicas para el aprendizaje de áreas curriculares</a:t>
            </a:r>
          </a:p>
          <a:p>
            <a:pPr lvl="1"/>
            <a:endParaRPr lang="es-ES" dirty="0"/>
          </a:p>
        </p:txBody>
      </p:sp>
      <p:sp>
        <p:nvSpPr>
          <p:cNvPr id="2" name="Título 1">
            <a:extLst>
              <a:ext uri="{FF2B5EF4-FFF2-40B4-BE49-F238E27FC236}">
                <a16:creationId xmlns:a16="http://schemas.microsoft.com/office/drawing/2014/main" id="{3218A521-76AC-4371-BF77-355497D5594E}"/>
              </a:ext>
            </a:extLst>
          </p:cNvPr>
          <p:cNvSpPr>
            <a:spLocks noGrp="1"/>
          </p:cNvSpPr>
          <p:nvPr>
            <p:ph type="title" idx="4294967295"/>
          </p:nvPr>
        </p:nvSpPr>
        <p:spPr>
          <a:xfrm>
            <a:off x="431405" y="654681"/>
            <a:ext cx="11029950" cy="675159"/>
          </a:xfrm>
        </p:spPr>
        <p:txBody>
          <a:bodyPr/>
          <a:lstStyle/>
          <a:p>
            <a:r>
              <a:rPr lang="es-ES" cap="none" dirty="0">
                <a:solidFill>
                  <a:schemeClr val="accent2">
                    <a:lumMod val="50000"/>
                  </a:schemeClr>
                </a:solidFill>
              </a:rPr>
              <a:t>Dispositivos móviles: hacia la tendencia </a:t>
            </a:r>
            <a:r>
              <a:rPr lang="es-ES" i="1" dirty="0" err="1">
                <a:solidFill>
                  <a:schemeClr val="accent2">
                    <a:lumMod val="50000"/>
                  </a:schemeClr>
                </a:solidFill>
              </a:rPr>
              <a:t>byod</a:t>
            </a:r>
            <a:endParaRPr lang="es-ES" cap="none" dirty="0">
              <a:solidFill>
                <a:schemeClr val="accent2">
                  <a:lumMod val="50000"/>
                </a:schemeClr>
              </a:solidFill>
            </a:endParaRPr>
          </a:p>
        </p:txBody>
      </p:sp>
      <p:sp>
        <p:nvSpPr>
          <p:cNvPr id="3" name="CuadroTexto 2">
            <a:extLst>
              <a:ext uri="{FF2B5EF4-FFF2-40B4-BE49-F238E27FC236}">
                <a16:creationId xmlns:a16="http://schemas.microsoft.com/office/drawing/2014/main" id="{B723119B-B5A7-4054-90C0-A58636791C15}"/>
              </a:ext>
            </a:extLst>
          </p:cNvPr>
          <p:cNvSpPr txBox="1"/>
          <p:nvPr/>
        </p:nvSpPr>
        <p:spPr>
          <a:xfrm>
            <a:off x="437321" y="1331775"/>
            <a:ext cx="11317358" cy="123111"/>
          </a:xfrm>
          <a:prstGeom prst="rect">
            <a:avLst/>
          </a:prstGeom>
          <a:solidFill>
            <a:schemeClr val="accent1"/>
          </a:solidFill>
        </p:spPr>
        <p:txBody>
          <a:bodyPr wrap="square" rtlCol="0">
            <a:spAutoFit/>
          </a:bodyPr>
          <a:lstStyle/>
          <a:p>
            <a:endParaRPr lang="es-ES" sz="200" dirty="0"/>
          </a:p>
        </p:txBody>
      </p:sp>
      <p:sp>
        <p:nvSpPr>
          <p:cNvPr id="9" name="Marcador de texto 3">
            <a:extLst>
              <a:ext uri="{FF2B5EF4-FFF2-40B4-BE49-F238E27FC236}">
                <a16:creationId xmlns:a16="http://schemas.microsoft.com/office/drawing/2014/main" id="{672B037B-6404-429D-BEFE-26E7F7004396}"/>
              </a:ext>
            </a:extLst>
          </p:cNvPr>
          <p:cNvSpPr txBox="1">
            <a:spLocks/>
          </p:cNvSpPr>
          <p:nvPr/>
        </p:nvSpPr>
        <p:spPr>
          <a:xfrm>
            <a:off x="431405" y="3427127"/>
            <a:ext cx="5244321" cy="442171"/>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200" b="0" kern="1200">
                <a:solidFill>
                  <a:schemeClr val="accent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000" b="1"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1"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r>
              <a:rPr lang="es-ES" sz="2000" dirty="0"/>
              <a:t>Tabletas digitales</a:t>
            </a:r>
          </a:p>
        </p:txBody>
      </p:sp>
      <p:sp>
        <p:nvSpPr>
          <p:cNvPr id="10" name="Marcador de contenido 4">
            <a:extLst>
              <a:ext uri="{FF2B5EF4-FFF2-40B4-BE49-F238E27FC236}">
                <a16:creationId xmlns:a16="http://schemas.microsoft.com/office/drawing/2014/main" id="{28DDD75A-8546-41C1-9C87-F6324F9834C8}"/>
              </a:ext>
            </a:extLst>
          </p:cNvPr>
          <p:cNvSpPr txBox="1">
            <a:spLocks/>
          </p:cNvSpPr>
          <p:nvPr/>
        </p:nvSpPr>
        <p:spPr>
          <a:xfrm>
            <a:off x="6212499" y="4051069"/>
            <a:ext cx="5393100" cy="2321805"/>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s-ES" dirty="0"/>
              <a:t>Dispositivo imprescindible en la vida cotidiana</a:t>
            </a:r>
          </a:p>
          <a:p>
            <a:r>
              <a:rPr lang="es-ES" dirty="0"/>
              <a:t>Potencialidades educativas</a:t>
            </a:r>
          </a:p>
          <a:p>
            <a:r>
              <a:rPr lang="es-ES" dirty="0"/>
              <a:t>Inconvenientes o riesgos</a:t>
            </a:r>
          </a:p>
        </p:txBody>
      </p:sp>
      <p:sp>
        <p:nvSpPr>
          <p:cNvPr id="11" name="Marcador de texto 5">
            <a:extLst>
              <a:ext uri="{FF2B5EF4-FFF2-40B4-BE49-F238E27FC236}">
                <a16:creationId xmlns:a16="http://schemas.microsoft.com/office/drawing/2014/main" id="{3101B497-A761-4CCC-8C52-65560527D1B6}"/>
              </a:ext>
            </a:extLst>
          </p:cNvPr>
          <p:cNvSpPr txBox="1">
            <a:spLocks/>
          </p:cNvSpPr>
          <p:nvPr/>
        </p:nvSpPr>
        <p:spPr>
          <a:xfrm>
            <a:off x="6096000" y="3440243"/>
            <a:ext cx="5244319" cy="456499"/>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200" b="0" kern="1200">
                <a:solidFill>
                  <a:schemeClr val="accent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000" b="1"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1"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r>
              <a:rPr lang="es-ES" sz="2000" dirty="0"/>
              <a:t>Smartphones</a:t>
            </a:r>
            <a:endParaRPr lang="es-ES" dirty="0"/>
          </a:p>
        </p:txBody>
      </p:sp>
      <p:sp>
        <p:nvSpPr>
          <p:cNvPr id="12" name="Marcador de contenido 6">
            <a:extLst>
              <a:ext uri="{FF2B5EF4-FFF2-40B4-BE49-F238E27FC236}">
                <a16:creationId xmlns:a16="http://schemas.microsoft.com/office/drawing/2014/main" id="{DC980CDB-D0BD-4849-AF7C-4339BEE4B599}"/>
              </a:ext>
            </a:extLst>
          </p:cNvPr>
          <p:cNvSpPr txBox="1">
            <a:spLocks/>
          </p:cNvSpPr>
          <p:nvPr/>
        </p:nvSpPr>
        <p:spPr>
          <a:xfrm>
            <a:off x="6129147" y="4183081"/>
            <a:ext cx="5559805" cy="2421192"/>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endParaRPr lang="es-ES"/>
          </a:p>
        </p:txBody>
      </p:sp>
      <p:pic>
        <p:nvPicPr>
          <p:cNvPr id="1026" name="Picture 2" descr="Dispositivo De Apoyo, MÃ³viles, Comprimido, Ver, Apoyo">
            <a:extLst>
              <a:ext uri="{FF2B5EF4-FFF2-40B4-BE49-F238E27FC236}">
                <a16:creationId xmlns:a16="http://schemas.microsoft.com/office/drawing/2014/main" id="{2CC529AF-C246-4A5A-8C2F-4602007022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3180" y="5045847"/>
            <a:ext cx="3612986" cy="196325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B83376BF-24A4-4F30-9DC3-1BD77A000F59}"/>
              </a:ext>
            </a:extLst>
          </p:cNvPr>
          <p:cNvPicPr>
            <a:picLocks noChangeAspect="1"/>
          </p:cNvPicPr>
          <p:nvPr/>
        </p:nvPicPr>
        <p:blipFill>
          <a:blip r:embed="rId5"/>
          <a:stretch>
            <a:fillRect/>
          </a:stretch>
        </p:blipFill>
        <p:spPr>
          <a:xfrm>
            <a:off x="10429448" y="6566736"/>
            <a:ext cx="981212" cy="247685"/>
          </a:xfrm>
          <a:prstGeom prst="rect">
            <a:avLst/>
          </a:prstGeom>
        </p:spPr>
      </p:pic>
      <p:sp>
        <p:nvSpPr>
          <p:cNvPr id="16" name="Marcador de contenido 2">
            <a:extLst>
              <a:ext uri="{FF2B5EF4-FFF2-40B4-BE49-F238E27FC236}">
                <a16:creationId xmlns:a16="http://schemas.microsoft.com/office/drawing/2014/main" id="{73C27811-44A3-4BE0-8243-2E74C72288ED}"/>
              </a:ext>
            </a:extLst>
          </p:cNvPr>
          <p:cNvSpPr txBox="1">
            <a:spLocks/>
          </p:cNvSpPr>
          <p:nvPr/>
        </p:nvSpPr>
        <p:spPr>
          <a:xfrm>
            <a:off x="348051" y="874643"/>
            <a:ext cx="11406628" cy="2617093"/>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endParaRPr lang="es-ES" dirty="0"/>
          </a:p>
          <a:p>
            <a:r>
              <a:rPr lang="es-ES" dirty="0"/>
              <a:t>Los dispositivos móviles son empleados para realizar un sinfín de tareas cotidianas.</a:t>
            </a:r>
          </a:p>
          <a:p>
            <a:r>
              <a:rPr lang="es-ES" dirty="0"/>
              <a:t>¿Por qué no usarlos también para favorecer los procesos educativos? </a:t>
            </a:r>
          </a:p>
          <a:p>
            <a:r>
              <a:rPr lang="es-ES" dirty="0"/>
              <a:t>El </a:t>
            </a:r>
            <a:r>
              <a:rPr lang="es-ES" i="1" dirty="0"/>
              <a:t>BYOD </a:t>
            </a:r>
            <a:r>
              <a:rPr lang="es-ES" dirty="0"/>
              <a:t>apuesta por que los estudiantes lleven a la escuela sus propios dispositivos móviles.</a:t>
            </a:r>
          </a:p>
        </p:txBody>
      </p:sp>
      <p:pic>
        <p:nvPicPr>
          <p:cNvPr id="13" name="Imagen 12">
            <a:extLst>
              <a:ext uri="{FF2B5EF4-FFF2-40B4-BE49-F238E27FC236}">
                <a16:creationId xmlns:a16="http://schemas.microsoft.com/office/drawing/2014/main" id="{C598FE34-DF22-439A-BBF9-006381A473AE}"/>
              </a:ext>
            </a:extLst>
          </p:cNvPr>
          <p:cNvPicPr>
            <a:picLocks noChangeAspect="1"/>
          </p:cNvPicPr>
          <p:nvPr/>
        </p:nvPicPr>
        <p:blipFill>
          <a:blip r:embed="rId6"/>
          <a:stretch>
            <a:fillRect/>
          </a:stretch>
        </p:blipFill>
        <p:spPr>
          <a:xfrm>
            <a:off x="11437165" y="6579829"/>
            <a:ext cx="264490" cy="260684"/>
          </a:xfrm>
          <a:prstGeom prst="rect">
            <a:avLst/>
          </a:prstGeom>
        </p:spPr>
      </p:pic>
      <p:pic>
        <p:nvPicPr>
          <p:cNvPr id="14" name="Imagen 13" descr="Lectura, Libro, Leer, Pantalla TÃ¡ctil">
            <a:extLst>
              <a:ext uri="{FF2B5EF4-FFF2-40B4-BE49-F238E27FC236}">
                <a16:creationId xmlns:a16="http://schemas.microsoft.com/office/drawing/2014/main" id="{F98016F8-CA9F-4A54-8005-943CCA08DB57}"/>
              </a:ext>
            </a:extLst>
          </p:cNvPr>
          <p:cNvPicPr/>
          <p:nvPr/>
        </p:nvPicPr>
        <p:blipFill rotWithShape="1">
          <a:blip r:embed="rId7">
            <a:extLst>
              <a:ext uri="{28A0092B-C50C-407E-A947-70E740481C1C}">
                <a14:useLocalDpi xmlns:a14="http://schemas.microsoft.com/office/drawing/2010/main" val="0"/>
              </a:ext>
            </a:extLst>
          </a:blip>
          <a:srcRect l="15874" r="20803"/>
          <a:stretch/>
        </p:blipFill>
        <p:spPr bwMode="auto">
          <a:xfrm>
            <a:off x="10747310" y="1629270"/>
            <a:ext cx="980868" cy="1233198"/>
          </a:xfrm>
          <a:prstGeom prst="rect">
            <a:avLst/>
          </a:prstGeom>
          <a:noFill/>
          <a:ln>
            <a:noFill/>
          </a:ln>
          <a:extLst>
            <a:ext uri="{53640926-AAD7-44D8-BBD7-CCE9431645EC}">
              <a14:shadowObscured xmlns:a14="http://schemas.microsoft.com/office/drawing/2010/main"/>
            </a:ext>
          </a:extLst>
        </p:spPr>
      </p:pic>
      <p:pic>
        <p:nvPicPr>
          <p:cNvPr id="15" name="Imagen 14">
            <a:extLst>
              <a:ext uri="{FF2B5EF4-FFF2-40B4-BE49-F238E27FC236}">
                <a16:creationId xmlns:a16="http://schemas.microsoft.com/office/drawing/2014/main" id="{866DDF74-0EB9-4021-A524-A3DEEF6393D5}"/>
              </a:ext>
            </a:extLst>
          </p:cNvPr>
          <p:cNvPicPr>
            <a:picLocks noChangeAspect="1"/>
          </p:cNvPicPr>
          <p:nvPr/>
        </p:nvPicPr>
        <p:blipFill>
          <a:blip r:embed="rId5"/>
          <a:stretch>
            <a:fillRect/>
          </a:stretch>
        </p:blipFill>
        <p:spPr>
          <a:xfrm>
            <a:off x="10680702" y="2822919"/>
            <a:ext cx="981212" cy="247685"/>
          </a:xfrm>
          <a:prstGeom prst="rect">
            <a:avLst/>
          </a:prstGeom>
        </p:spPr>
      </p:pic>
      <p:pic>
        <p:nvPicPr>
          <p:cNvPr id="17" name="Imagen 16">
            <a:extLst>
              <a:ext uri="{FF2B5EF4-FFF2-40B4-BE49-F238E27FC236}">
                <a16:creationId xmlns:a16="http://schemas.microsoft.com/office/drawing/2014/main" id="{F2B992B8-69C9-4F5A-B142-78049CC12DD5}"/>
              </a:ext>
            </a:extLst>
          </p:cNvPr>
          <p:cNvPicPr>
            <a:picLocks noChangeAspect="1"/>
          </p:cNvPicPr>
          <p:nvPr/>
        </p:nvPicPr>
        <p:blipFill>
          <a:blip r:embed="rId6"/>
          <a:stretch>
            <a:fillRect/>
          </a:stretch>
        </p:blipFill>
        <p:spPr>
          <a:xfrm>
            <a:off x="11622162" y="2822919"/>
            <a:ext cx="264490" cy="260684"/>
          </a:xfrm>
          <a:prstGeom prst="rect">
            <a:avLst/>
          </a:prstGeom>
        </p:spPr>
      </p:pic>
      <p:pic>
        <p:nvPicPr>
          <p:cNvPr id="5" name="BYOD">
            <a:hlinkClick r:id="" action="ppaction://media"/>
            <a:extLst>
              <a:ext uri="{FF2B5EF4-FFF2-40B4-BE49-F238E27FC236}">
                <a16:creationId xmlns:a16="http://schemas.microsoft.com/office/drawing/2014/main" id="{FE9E2016-F056-4FE5-801F-5A8AF43215C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56555" y="658606"/>
            <a:ext cx="609600" cy="609600"/>
          </a:xfrm>
          <a:prstGeom prst="rect">
            <a:avLst/>
          </a:prstGeom>
        </p:spPr>
      </p:pic>
    </p:spTree>
    <p:extLst>
      <p:ext uri="{BB962C8B-B14F-4D97-AF65-F5344CB8AC3E}">
        <p14:creationId xmlns:p14="http://schemas.microsoft.com/office/powerpoint/2010/main" val="2569234203"/>
      </p:ext>
    </p:extLst>
  </p:cSld>
  <p:clrMapOvr>
    <a:masterClrMapping/>
  </p:clrMapOvr>
  <mc:AlternateContent xmlns:mc="http://schemas.openxmlformats.org/markup-compatibility/2006" xmlns:p14="http://schemas.microsoft.com/office/powerpoint/2010/main">
    <mc:Choice Requires="p14">
      <p:transition spd="slow" p14:dur="1100" advTm="1100">
        <p14:prism isInverted="1"/>
      </p:transition>
    </mc:Choice>
    <mc:Fallback xmlns="">
      <p:transition spd="slow" advTm="11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EA2881-668D-426F-84D4-67A5CE46ACF9}"/>
              </a:ext>
            </a:extLst>
          </p:cNvPr>
          <p:cNvSpPr>
            <a:spLocks noGrp="1"/>
          </p:cNvSpPr>
          <p:nvPr>
            <p:ph type="title" idx="4294967295"/>
          </p:nvPr>
        </p:nvSpPr>
        <p:spPr>
          <a:xfrm>
            <a:off x="437320" y="834195"/>
            <a:ext cx="10592629" cy="530777"/>
          </a:xfrm>
        </p:spPr>
        <p:txBody>
          <a:bodyPr/>
          <a:lstStyle/>
          <a:p>
            <a:r>
              <a:rPr lang="es-ES" dirty="0">
                <a:solidFill>
                  <a:schemeClr val="accent1">
                    <a:lumMod val="90000"/>
                    <a:lumOff val="10000"/>
                  </a:schemeClr>
                </a:solidFill>
              </a:rPr>
              <a:t>M– PLE </a:t>
            </a:r>
            <a:r>
              <a:rPr lang="es-ES" cap="none" dirty="0">
                <a:solidFill>
                  <a:schemeClr val="accent1">
                    <a:lumMod val="90000"/>
                    <a:lumOff val="10000"/>
                  </a:schemeClr>
                </a:solidFill>
              </a:rPr>
              <a:t>y aprendizaje cooperativo </a:t>
            </a:r>
            <a:endParaRPr lang="es-ES" dirty="0">
              <a:solidFill>
                <a:schemeClr val="accent1">
                  <a:lumMod val="90000"/>
                  <a:lumOff val="10000"/>
                </a:schemeClr>
              </a:solidFill>
            </a:endParaRPr>
          </a:p>
        </p:txBody>
      </p:sp>
      <p:sp>
        <p:nvSpPr>
          <p:cNvPr id="4" name="CuadroTexto 3">
            <a:extLst>
              <a:ext uri="{FF2B5EF4-FFF2-40B4-BE49-F238E27FC236}">
                <a16:creationId xmlns:a16="http://schemas.microsoft.com/office/drawing/2014/main" id="{ABA8ED87-8B10-435A-B0CA-49990ED6E7CC}"/>
              </a:ext>
            </a:extLst>
          </p:cNvPr>
          <p:cNvSpPr txBox="1"/>
          <p:nvPr/>
        </p:nvSpPr>
        <p:spPr>
          <a:xfrm>
            <a:off x="437321" y="1331775"/>
            <a:ext cx="11317358" cy="123111"/>
          </a:xfrm>
          <a:prstGeom prst="rect">
            <a:avLst/>
          </a:prstGeom>
          <a:solidFill>
            <a:schemeClr val="accent1"/>
          </a:solidFill>
        </p:spPr>
        <p:txBody>
          <a:bodyPr wrap="square" rtlCol="0">
            <a:spAutoFit/>
          </a:bodyPr>
          <a:lstStyle/>
          <a:p>
            <a:endParaRPr lang="es-ES" sz="200" dirty="0"/>
          </a:p>
        </p:txBody>
      </p:sp>
      <p:sp>
        <p:nvSpPr>
          <p:cNvPr id="7" name="Marcador de contenido 2">
            <a:extLst>
              <a:ext uri="{FF2B5EF4-FFF2-40B4-BE49-F238E27FC236}">
                <a16:creationId xmlns:a16="http://schemas.microsoft.com/office/drawing/2014/main" id="{DCE7680D-C5A6-4297-AE47-0983B3D75DF3}"/>
              </a:ext>
            </a:extLst>
          </p:cNvPr>
          <p:cNvSpPr txBox="1">
            <a:spLocks/>
          </p:cNvSpPr>
          <p:nvPr/>
        </p:nvSpPr>
        <p:spPr>
          <a:xfrm>
            <a:off x="437320" y="1541255"/>
            <a:ext cx="11317358" cy="3984970"/>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just"/>
            <a:r>
              <a:rPr lang="es-ES" dirty="0"/>
              <a:t>Debido al notable desarrollo de las herramientas Web 2.0 surgen los entornos personales de aprendizaje (PLE).</a:t>
            </a:r>
          </a:p>
          <a:p>
            <a:pPr algn="just"/>
            <a:r>
              <a:rPr lang="es-ES" dirty="0"/>
              <a:t>Permiten al estudiante ser el protagonista del proceso de enseñanza – aprendizaje, además de crear, organizar y compartir conocimientos. </a:t>
            </a:r>
          </a:p>
          <a:p>
            <a:pPr algn="just"/>
            <a:r>
              <a:rPr lang="es-ES" dirty="0"/>
              <a:t>PLE + m– learning = M– PLE</a:t>
            </a:r>
          </a:p>
          <a:p>
            <a:pPr lvl="1" algn="just">
              <a:buFont typeface="Courier New" panose="02070309020205020404" pitchFamily="49" charset="0"/>
              <a:buChar char="o"/>
            </a:pPr>
            <a:r>
              <a:rPr lang="es-ES" dirty="0"/>
              <a:t>Ofrecen una educación continua a la que se puede acceder en cualquier momento y lugar.</a:t>
            </a:r>
          </a:p>
          <a:p>
            <a:pPr lvl="1" algn="just">
              <a:buFont typeface="Courier New" panose="02070309020205020404" pitchFamily="49" charset="0"/>
              <a:buChar char="o"/>
            </a:pPr>
            <a:r>
              <a:rPr lang="es-ES" dirty="0"/>
              <a:t>Favorecen la interacción entre estudiantes y la construcción conjunta de conocimientos, fomentando el aprendizaje cooperativo, modelo de aprendizaje que permite aprovechar las potencialidades de los dispositivos móviles.</a:t>
            </a:r>
          </a:p>
          <a:p>
            <a:pPr lvl="1" algn="just">
              <a:buFont typeface="Courier New" panose="02070309020205020404" pitchFamily="49" charset="0"/>
              <a:buChar char="o"/>
            </a:pPr>
            <a:r>
              <a:rPr lang="es-ES" dirty="0"/>
              <a:t>Normas de cooperación. </a:t>
            </a:r>
          </a:p>
          <a:p>
            <a:pPr lvl="1" algn="just"/>
            <a:endParaRPr lang="es-ES" dirty="0"/>
          </a:p>
        </p:txBody>
      </p:sp>
      <p:pic>
        <p:nvPicPr>
          <p:cNvPr id="6" name="Imagen 5">
            <a:extLst>
              <a:ext uri="{FF2B5EF4-FFF2-40B4-BE49-F238E27FC236}">
                <a16:creationId xmlns:a16="http://schemas.microsoft.com/office/drawing/2014/main" id="{B345575D-2A3B-4CDC-BC53-DCDCBCA1011F}"/>
              </a:ext>
            </a:extLst>
          </p:cNvPr>
          <p:cNvPicPr>
            <a:picLocks noChangeAspect="1"/>
          </p:cNvPicPr>
          <p:nvPr/>
        </p:nvPicPr>
        <p:blipFill>
          <a:blip r:embed="rId4"/>
          <a:stretch>
            <a:fillRect/>
          </a:stretch>
        </p:blipFill>
        <p:spPr>
          <a:xfrm>
            <a:off x="10588472" y="6487224"/>
            <a:ext cx="981212" cy="247685"/>
          </a:xfrm>
          <a:prstGeom prst="rect">
            <a:avLst/>
          </a:prstGeom>
        </p:spPr>
      </p:pic>
      <p:pic>
        <p:nvPicPr>
          <p:cNvPr id="8" name="Marcador de contenido 4">
            <a:extLst>
              <a:ext uri="{FF2B5EF4-FFF2-40B4-BE49-F238E27FC236}">
                <a16:creationId xmlns:a16="http://schemas.microsoft.com/office/drawing/2014/main" id="{CF531526-BA65-46EE-99B7-085137527253}"/>
              </a:ext>
            </a:extLst>
          </p:cNvPr>
          <p:cNvPicPr>
            <a:picLocks noChangeAspect="1"/>
          </p:cNvPicPr>
          <p:nvPr/>
        </p:nvPicPr>
        <p:blipFill>
          <a:blip r:embed="rId5"/>
          <a:stretch>
            <a:fillRect/>
          </a:stretch>
        </p:blipFill>
        <p:spPr>
          <a:xfrm>
            <a:off x="8026671" y="4590920"/>
            <a:ext cx="3728000" cy="1849209"/>
          </a:xfrm>
          <a:prstGeom prst="rect">
            <a:avLst/>
          </a:prstGeom>
        </p:spPr>
      </p:pic>
      <p:pic>
        <p:nvPicPr>
          <p:cNvPr id="9" name="Imagen 8">
            <a:extLst>
              <a:ext uri="{FF2B5EF4-FFF2-40B4-BE49-F238E27FC236}">
                <a16:creationId xmlns:a16="http://schemas.microsoft.com/office/drawing/2014/main" id="{23FEE024-2F9E-4B71-A0B0-12C6BA2D037E}"/>
              </a:ext>
            </a:extLst>
          </p:cNvPr>
          <p:cNvPicPr>
            <a:picLocks noChangeAspect="1"/>
          </p:cNvPicPr>
          <p:nvPr/>
        </p:nvPicPr>
        <p:blipFill>
          <a:blip r:embed="rId6"/>
          <a:stretch>
            <a:fillRect/>
          </a:stretch>
        </p:blipFill>
        <p:spPr>
          <a:xfrm>
            <a:off x="11569685" y="6460557"/>
            <a:ext cx="264490" cy="260684"/>
          </a:xfrm>
          <a:prstGeom prst="rect">
            <a:avLst/>
          </a:prstGeom>
        </p:spPr>
      </p:pic>
      <p:pic>
        <p:nvPicPr>
          <p:cNvPr id="3" name="MPLEs">
            <a:hlinkClick r:id="" action="ppaction://media"/>
            <a:extLst>
              <a:ext uri="{FF2B5EF4-FFF2-40B4-BE49-F238E27FC236}">
                <a16:creationId xmlns:a16="http://schemas.microsoft.com/office/drawing/2014/main" id="{E32C6B87-4A07-4491-B315-B9786A3ACB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2316" y="5981299"/>
            <a:ext cx="609600" cy="609600"/>
          </a:xfrm>
          <a:prstGeom prst="rect">
            <a:avLst/>
          </a:prstGeom>
        </p:spPr>
      </p:pic>
    </p:spTree>
    <p:extLst>
      <p:ext uri="{BB962C8B-B14F-4D97-AF65-F5344CB8AC3E}">
        <p14:creationId xmlns:p14="http://schemas.microsoft.com/office/powerpoint/2010/main" val="4290612261"/>
      </p:ext>
    </p:extLst>
  </p:cSld>
  <p:clrMapOvr>
    <a:masterClrMapping/>
  </p:clrMapOvr>
  <mc:AlternateContent xmlns:mc="http://schemas.openxmlformats.org/markup-compatibility/2006" xmlns:p14="http://schemas.microsoft.com/office/powerpoint/2010/main">
    <mc:Choice Requires="p14">
      <p:transition p14:dur="250" advTm="250">
        <p14:prism isInverted="1"/>
      </p:transition>
    </mc:Choice>
    <mc:Fallback xmlns="">
      <p:transition advTm="2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EA2881-668D-426F-84D4-67A5CE46ACF9}"/>
              </a:ext>
            </a:extLst>
          </p:cNvPr>
          <p:cNvSpPr>
            <a:spLocks noGrp="1"/>
          </p:cNvSpPr>
          <p:nvPr>
            <p:ph type="title" idx="4294967295"/>
          </p:nvPr>
        </p:nvSpPr>
        <p:spPr>
          <a:xfrm>
            <a:off x="437320" y="834195"/>
            <a:ext cx="10592629" cy="530777"/>
          </a:xfrm>
        </p:spPr>
        <p:txBody>
          <a:bodyPr/>
          <a:lstStyle/>
          <a:p>
            <a:r>
              <a:rPr lang="es-ES" cap="none" dirty="0">
                <a:solidFill>
                  <a:schemeClr val="accent1">
                    <a:lumMod val="90000"/>
                    <a:lumOff val="10000"/>
                  </a:schemeClr>
                </a:solidFill>
              </a:rPr>
              <a:t>Aplicaciones educativas </a:t>
            </a:r>
            <a:endParaRPr lang="es-ES" dirty="0">
              <a:solidFill>
                <a:schemeClr val="accent1">
                  <a:lumMod val="90000"/>
                  <a:lumOff val="10000"/>
                </a:schemeClr>
              </a:solidFill>
            </a:endParaRPr>
          </a:p>
        </p:txBody>
      </p:sp>
      <p:sp>
        <p:nvSpPr>
          <p:cNvPr id="4" name="CuadroTexto 3">
            <a:extLst>
              <a:ext uri="{FF2B5EF4-FFF2-40B4-BE49-F238E27FC236}">
                <a16:creationId xmlns:a16="http://schemas.microsoft.com/office/drawing/2014/main" id="{ABA8ED87-8B10-435A-B0CA-49990ED6E7CC}"/>
              </a:ext>
            </a:extLst>
          </p:cNvPr>
          <p:cNvSpPr txBox="1"/>
          <p:nvPr/>
        </p:nvSpPr>
        <p:spPr>
          <a:xfrm>
            <a:off x="437321" y="1331775"/>
            <a:ext cx="11317358" cy="123111"/>
          </a:xfrm>
          <a:prstGeom prst="rect">
            <a:avLst/>
          </a:prstGeom>
          <a:solidFill>
            <a:schemeClr val="accent1"/>
          </a:solidFill>
        </p:spPr>
        <p:txBody>
          <a:bodyPr wrap="square" rtlCol="0">
            <a:spAutoFit/>
          </a:bodyPr>
          <a:lstStyle/>
          <a:p>
            <a:endParaRPr lang="es-ES" sz="200" dirty="0"/>
          </a:p>
        </p:txBody>
      </p:sp>
      <p:sp>
        <p:nvSpPr>
          <p:cNvPr id="5" name="Marcador de contenido 2">
            <a:extLst>
              <a:ext uri="{FF2B5EF4-FFF2-40B4-BE49-F238E27FC236}">
                <a16:creationId xmlns:a16="http://schemas.microsoft.com/office/drawing/2014/main" id="{EC533180-EC26-4AF6-A328-8E7127C3F670}"/>
              </a:ext>
            </a:extLst>
          </p:cNvPr>
          <p:cNvSpPr txBox="1">
            <a:spLocks/>
          </p:cNvSpPr>
          <p:nvPr/>
        </p:nvSpPr>
        <p:spPr>
          <a:xfrm>
            <a:off x="348051" y="874643"/>
            <a:ext cx="11406628" cy="2617093"/>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endParaRPr lang="es-ES" dirty="0"/>
          </a:p>
          <a:p>
            <a:endParaRPr lang="es-ES" dirty="0"/>
          </a:p>
        </p:txBody>
      </p:sp>
      <p:pic>
        <p:nvPicPr>
          <p:cNvPr id="6" name="Imagen 5">
            <a:extLst>
              <a:ext uri="{FF2B5EF4-FFF2-40B4-BE49-F238E27FC236}">
                <a16:creationId xmlns:a16="http://schemas.microsoft.com/office/drawing/2014/main" id="{2A5AAAC4-F3C2-4486-855D-1F669AE4639C}"/>
              </a:ext>
            </a:extLst>
          </p:cNvPr>
          <p:cNvPicPr>
            <a:picLocks noChangeAspect="1"/>
          </p:cNvPicPr>
          <p:nvPr/>
        </p:nvPicPr>
        <p:blipFill>
          <a:blip r:embed="rId4"/>
          <a:stretch>
            <a:fillRect/>
          </a:stretch>
        </p:blipFill>
        <p:spPr>
          <a:xfrm>
            <a:off x="464012" y="1607499"/>
            <a:ext cx="5221171" cy="5153744"/>
          </a:xfrm>
          <a:prstGeom prst="rect">
            <a:avLst/>
          </a:prstGeom>
        </p:spPr>
      </p:pic>
      <p:pic>
        <p:nvPicPr>
          <p:cNvPr id="7" name="Imagen 6">
            <a:extLst>
              <a:ext uri="{FF2B5EF4-FFF2-40B4-BE49-F238E27FC236}">
                <a16:creationId xmlns:a16="http://schemas.microsoft.com/office/drawing/2014/main" id="{2A37EFD6-1FE6-4690-BA50-FFF32A7C412B}"/>
              </a:ext>
            </a:extLst>
          </p:cNvPr>
          <p:cNvPicPr>
            <a:picLocks noChangeAspect="1"/>
          </p:cNvPicPr>
          <p:nvPr/>
        </p:nvPicPr>
        <p:blipFill>
          <a:blip r:embed="rId5"/>
          <a:stretch>
            <a:fillRect/>
          </a:stretch>
        </p:blipFill>
        <p:spPr>
          <a:xfrm>
            <a:off x="6756110" y="1976150"/>
            <a:ext cx="4998569" cy="4124901"/>
          </a:xfrm>
          <a:prstGeom prst="rect">
            <a:avLst/>
          </a:prstGeom>
        </p:spPr>
      </p:pic>
      <p:pic>
        <p:nvPicPr>
          <p:cNvPr id="8" name="Imagen 7">
            <a:extLst>
              <a:ext uri="{FF2B5EF4-FFF2-40B4-BE49-F238E27FC236}">
                <a16:creationId xmlns:a16="http://schemas.microsoft.com/office/drawing/2014/main" id="{F975F73D-8F53-4087-A8E8-9BA88F737591}"/>
              </a:ext>
            </a:extLst>
          </p:cNvPr>
          <p:cNvPicPr>
            <a:picLocks noChangeAspect="1"/>
          </p:cNvPicPr>
          <p:nvPr/>
        </p:nvPicPr>
        <p:blipFill>
          <a:blip r:embed="rId6"/>
          <a:stretch>
            <a:fillRect/>
          </a:stretch>
        </p:blipFill>
        <p:spPr>
          <a:xfrm>
            <a:off x="6756110" y="1622500"/>
            <a:ext cx="4971878" cy="353331"/>
          </a:xfrm>
          <a:prstGeom prst="rect">
            <a:avLst/>
          </a:prstGeom>
        </p:spPr>
      </p:pic>
      <p:sp>
        <p:nvSpPr>
          <p:cNvPr id="9" name="Rectángulo 8">
            <a:extLst>
              <a:ext uri="{FF2B5EF4-FFF2-40B4-BE49-F238E27FC236}">
                <a16:creationId xmlns:a16="http://schemas.microsoft.com/office/drawing/2014/main" id="{C06010AB-AF82-434B-A53C-5158DF670FD7}"/>
              </a:ext>
            </a:extLst>
          </p:cNvPr>
          <p:cNvSpPr/>
          <p:nvPr/>
        </p:nvSpPr>
        <p:spPr>
          <a:xfrm>
            <a:off x="6702295" y="6270383"/>
            <a:ext cx="4535551" cy="447430"/>
          </a:xfrm>
          <a:prstGeom prst="rect">
            <a:avLst/>
          </a:prstGeom>
        </p:spPr>
        <p:txBody>
          <a:bodyPr wrap="square">
            <a:spAutoFit/>
          </a:bodyPr>
          <a:lstStyle/>
          <a:p>
            <a:pPr>
              <a:lnSpc>
                <a:spcPct val="115000"/>
              </a:lnSpc>
              <a:spcAft>
                <a:spcPts val="0"/>
              </a:spcAft>
            </a:pPr>
            <a:r>
              <a:rPr lang="es-ES" sz="1000" i="1" dirty="0">
                <a:solidFill>
                  <a:srgbClr val="10687A"/>
                </a:solidFill>
                <a:latin typeface="Arial" panose="020B0604020202020204" pitchFamily="34" charset="0"/>
                <a:ea typeface="Calibri" panose="020F0502020204030204" pitchFamily="34" charset="0"/>
                <a:cs typeface="Times New Roman" panose="02020603050405020304" pitchFamily="18" charset="0"/>
              </a:rPr>
              <a:t>Tabla 1. </a:t>
            </a:r>
            <a:r>
              <a:rPr lang="es-ES" sz="1000" dirty="0">
                <a:solidFill>
                  <a:srgbClr val="10687A"/>
                </a:solidFill>
                <a:latin typeface="Arial" panose="020B0604020202020204" pitchFamily="34" charset="0"/>
                <a:ea typeface="Calibri" panose="020F0502020204030204" pitchFamily="34" charset="0"/>
                <a:cs typeface="Times New Roman" panose="02020603050405020304" pitchFamily="18" charset="0"/>
              </a:rPr>
              <a:t>Apps educativas para el segundo tramo de Educación Primaria. </a:t>
            </a:r>
            <a:endParaRPr lang="es-ES" sz="1000" i="1" dirty="0">
              <a:solidFill>
                <a:srgbClr val="92278F"/>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s-ES" sz="1050" dirty="0">
                <a:solidFill>
                  <a:srgbClr val="10687A"/>
                </a:solidFill>
                <a:latin typeface="Arial" panose="020B0604020202020204" pitchFamily="34" charset="0"/>
                <a:ea typeface="Calibri" panose="020F0502020204030204" pitchFamily="34" charset="0"/>
                <a:cs typeface="Times New Roman" panose="02020603050405020304" pitchFamily="18" charset="0"/>
              </a:rPr>
              <a:t>Elaboración propia</a:t>
            </a:r>
            <a:endParaRPr lang="es-ES" sz="1050" i="1" dirty="0">
              <a:solidFill>
                <a:srgbClr val="92278F"/>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3" name="APPS">
            <a:hlinkClick r:id="" action="ppaction://media"/>
            <a:extLst>
              <a:ext uri="{FF2B5EF4-FFF2-40B4-BE49-F238E27FC236}">
                <a16:creationId xmlns:a16="http://schemas.microsoft.com/office/drawing/2014/main" id="{0EB8DA48-6042-4C84-BA14-ADE165713C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7514" y="529395"/>
            <a:ext cx="609600" cy="609600"/>
          </a:xfrm>
          <a:prstGeom prst="rect">
            <a:avLst/>
          </a:prstGeom>
        </p:spPr>
      </p:pic>
    </p:spTree>
    <p:extLst>
      <p:ext uri="{BB962C8B-B14F-4D97-AF65-F5344CB8AC3E}">
        <p14:creationId xmlns:p14="http://schemas.microsoft.com/office/powerpoint/2010/main" val="1375030237"/>
      </p:ext>
    </p:extLst>
  </p:cSld>
  <p:clrMapOvr>
    <a:masterClrMapping/>
  </p:clrMapOvr>
  <mc:AlternateContent xmlns:mc="http://schemas.openxmlformats.org/markup-compatibility/2006" xmlns:p14="http://schemas.microsoft.com/office/powerpoint/2010/main">
    <mc:Choice Requires="p14">
      <p:transition p14:dur="320" advTm="320">
        <p14:prism isInverted="1"/>
      </p:transition>
    </mc:Choice>
    <mc:Fallback xmlns="">
      <p:transition advTm="32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968342-3B30-484C-8FC3-0AF94C02027D}"/>
              </a:ext>
            </a:extLst>
          </p:cNvPr>
          <p:cNvSpPr>
            <a:spLocks noGrp="1"/>
          </p:cNvSpPr>
          <p:nvPr>
            <p:ph type="title"/>
          </p:nvPr>
        </p:nvSpPr>
        <p:spPr/>
        <p:txBody>
          <a:bodyPr/>
          <a:lstStyle/>
          <a:p>
            <a:r>
              <a:rPr lang="es-ES" dirty="0"/>
              <a:t>Análisis y discusión</a:t>
            </a:r>
          </a:p>
        </p:txBody>
      </p:sp>
      <p:sp>
        <p:nvSpPr>
          <p:cNvPr id="3" name="Marcador de contenido 2">
            <a:extLst>
              <a:ext uri="{FF2B5EF4-FFF2-40B4-BE49-F238E27FC236}">
                <a16:creationId xmlns:a16="http://schemas.microsoft.com/office/drawing/2014/main" id="{18BC1220-05E1-4B80-8305-6B2118EF387A}"/>
              </a:ext>
            </a:extLst>
          </p:cNvPr>
          <p:cNvSpPr>
            <a:spLocks noGrp="1"/>
          </p:cNvSpPr>
          <p:nvPr>
            <p:ph idx="1"/>
          </p:nvPr>
        </p:nvSpPr>
        <p:spPr>
          <a:xfrm>
            <a:off x="581192" y="2180496"/>
            <a:ext cx="11029615" cy="3975348"/>
          </a:xfrm>
        </p:spPr>
        <p:txBody>
          <a:bodyPr/>
          <a:lstStyle/>
          <a:p>
            <a:pPr>
              <a:spcAft>
                <a:spcPts val="3000"/>
              </a:spcAft>
            </a:pPr>
            <a:r>
              <a:rPr lang="es-ES" dirty="0"/>
              <a:t>Aproximación histórica al </a:t>
            </a:r>
            <a:r>
              <a:rPr lang="es-ES" i="1" dirty="0"/>
              <a:t>m– learning</a:t>
            </a:r>
          </a:p>
          <a:p>
            <a:pPr>
              <a:spcAft>
                <a:spcPts val="3000"/>
              </a:spcAft>
            </a:pPr>
            <a:r>
              <a:rPr lang="es-ES" dirty="0"/>
              <a:t>Evolución de las tecnologías en el ámbito educativo </a:t>
            </a:r>
          </a:p>
          <a:p>
            <a:pPr>
              <a:spcAft>
                <a:spcPts val="3000"/>
              </a:spcAft>
            </a:pPr>
            <a:r>
              <a:rPr lang="es-ES" dirty="0"/>
              <a:t>Diseño de una posible propuesta de intervención destinada al segundo tramo de Educación Primaria y basada en el </a:t>
            </a:r>
            <a:r>
              <a:rPr lang="es-ES" i="1" dirty="0"/>
              <a:t>m– learning </a:t>
            </a:r>
            <a:endParaRPr lang="es-ES" dirty="0"/>
          </a:p>
        </p:txBody>
      </p:sp>
      <p:pic>
        <p:nvPicPr>
          <p:cNvPr id="4" name="análisis y discusión">
            <a:hlinkClick r:id="" action="ppaction://media"/>
            <a:extLst>
              <a:ext uri="{FF2B5EF4-FFF2-40B4-BE49-F238E27FC236}">
                <a16:creationId xmlns:a16="http://schemas.microsoft.com/office/drawing/2014/main" id="{570AF675-F461-40DD-9853-D0689BDCAC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01207" y="6010784"/>
            <a:ext cx="609600" cy="609600"/>
          </a:xfrm>
          <a:prstGeom prst="rect">
            <a:avLst/>
          </a:prstGeom>
        </p:spPr>
      </p:pic>
    </p:spTree>
    <p:extLst>
      <p:ext uri="{BB962C8B-B14F-4D97-AF65-F5344CB8AC3E}">
        <p14:creationId xmlns:p14="http://schemas.microsoft.com/office/powerpoint/2010/main" val="3206317403"/>
      </p:ext>
    </p:extLst>
  </p:cSld>
  <p:clrMapOvr>
    <a:masterClrMapping/>
  </p:clrMapOvr>
  <mc:AlternateContent xmlns:mc="http://schemas.openxmlformats.org/markup-compatibility/2006" xmlns:p14="http://schemas.microsoft.com/office/powerpoint/2010/main">
    <mc:Choice Requires="p14">
      <p:transition p14:dur="150" advTm="150">
        <p:push dir="u"/>
      </p:transition>
    </mc:Choice>
    <mc:Fallback xmlns="">
      <p:transition advTm="15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Dividendo">
  <a:themeElements>
    <a:clrScheme name="Dividendo">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o">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TM03457464[[fn=Dividendo]]</Template>
  <TotalTime>789</TotalTime>
  <Words>2225</Words>
  <Application>Microsoft Office PowerPoint</Application>
  <PresentationFormat>Panorámica</PresentationFormat>
  <Paragraphs>210</Paragraphs>
  <Slides>17</Slides>
  <Notes>0</Notes>
  <HiddenSlides>0</HiddenSlides>
  <MMClips>16</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17</vt:i4>
      </vt:variant>
    </vt:vector>
  </HeadingPairs>
  <TitlesOfParts>
    <vt:vector size="25" baseType="lpstr">
      <vt:lpstr>Arial</vt:lpstr>
      <vt:lpstr>Calibri</vt:lpstr>
      <vt:lpstr>Cambria</vt:lpstr>
      <vt:lpstr>Courier New</vt:lpstr>
      <vt:lpstr>Gill Sans MT</vt:lpstr>
      <vt:lpstr>Times New Roman</vt:lpstr>
      <vt:lpstr>Wingdings 2</vt:lpstr>
      <vt:lpstr>Dividendo</vt:lpstr>
      <vt:lpstr>HACIA UNA EDUCACIÓN PRIMARIA DE CALIDAD BASADA EN EL M-LEARNING</vt:lpstr>
      <vt:lpstr>introducción</vt:lpstr>
      <vt:lpstr>Objetivos</vt:lpstr>
      <vt:lpstr>antecedentes</vt:lpstr>
      <vt:lpstr>Marco teórico</vt:lpstr>
      <vt:lpstr>Dispositivos móviles: hacia la tendencia byod</vt:lpstr>
      <vt:lpstr>M– PLE y aprendizaje cooperativo </vt:lpstr>
      <vt:lpstr>Aplicaciones educativas </vt:lpstr>
      <vt:lpstr>Análisis y discusión</vt:lpstr>
      <vt:lpstr>Evolución de la problemática</vt:lpstr>
      <vt:lpstr>Conceptualización del diseño de una propuesta</vt:lpstr>
      <vt:lpstr>Conceptualización del diseño de una propuesta</vt:lpstr>
      <vt:lpstr>Principales CONCLUSIONES</vt:lpstr>
      <vt:lpstr>LIMITACIONES DEL TRABAJO</vt:lpstr>
      <vt:lpstr>LÍNEAS FUTURAS</vt:lpstr>
      <vt:lpstr>Referencias bibliográficas</vt:lpstr>
      <vt:lpstr>MUCHAS GRACIAS POR SU ATENCIÓN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HACIA UNA EDUCACIÓN PRIMARIA DE CALIDAD BASADA EN EL M-LEARNING</dc:title>
  <dc:creator>Maria Isabel</dc:creator>
  <cp:lastModifiedBy>Maria Isabel</cp:lastModifiedBy>
  <cp:revision>95</cp:revision>
  <dcterms:created xsi:type="dcterms:W3CDTF">2018-06-08T18:33:38Z</dcterms:created>
  <dcterms:modified xsi:type="dcterms:W3CDTF">2018-06-10T14:57:24Z</dcterms:modified>
</cp:coreProperties>
</file>