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5b55cf4fbf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5b55cf4fbf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5b55cf4fbf_0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5b55cf4fbf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595401f789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595401f789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b55cf4fbf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b55cf4fbf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5b55cf4fbf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5b55cf4fbf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5b55cf4fbf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5b55cf4fbf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595401f7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595401f7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5957b13fe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5957b13fe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5b55cf4fbf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5b55cf4fbf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b55cf4fbf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b55cf4fbf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b55cf4fbf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b55cf4fbf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5957b13fe3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5957b13fe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5b55cf4fbf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5b55cf4fbf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595401f78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595401f78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5b55cf4fbf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5b55cf4fbf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5b55cf4fbf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5b55cf4fbf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6.png"/><Relationship Id="rId5" Type="http://schemas.openxmlformats.org/officeDocument/2006/relationships/image" Target="../media/image2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5.jpg"/><Relationship Id="rId4" Type="http://schemas.openxmlformats.org/officeDocument/2006/relationships/image" Target="../media/image17.png"/><Relationship Id="rId5"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4.jpg"/><Relationship Id="rId4" Type="http://schemas.openxmlformats.org/officeDocument/2006/relationships/image" Target="../media/image18.png"/><Relationship Id="rId5"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jpg"/><Relationship Id="rId4" Type="http://schemas.openxmlformats.org/officeDocument/2006/relationships/image" Target="../media/image22.png"/><Relationship Id="rId5"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g"/><Relationship Id="rId4" Type="http://schemas.openxmlformats.org/officeDocument/2006/relationships/image" Target="../media/image26.png"/><Relationship Id="rId5"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idx="1" type="subTitle"/>
          </p:nvPr>
        </p:nvSpPr>
        <p:spPr>
          <a:xfrm>
            <a:off x="121800" y="1468350"/>
            <a:ext cx="4450200" cy="17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de" sz="1800">
                <a:solidFill>
                  <a:srgbClr val="FFFFFF"/>
                </a:solidFill>
              </a:rPr>
              <a:t>Diseño, desarrollo y posicionamiento de una Web para ofrecer servicios de diseño web y marketing online orientada a pequeñas empresas y autónomos.</a:t>
            </a:r>
            <a:endParaRPr b="1">
              <a:solidFill>
                <a:srgbClr val="FFFFFF"/>
              </a:solidFill>
            </a:endParaRPr>
          </a:p>
        </p:txBody>
      </p:sp>
      <p:pic>
        <p:nvPicPr>
          <p:cNvPr id="55" name="Google Shape;55;p13"/>
          <p:cNvPicPr preferRelativeResize="0"/>
          <p:nvPr/>
        </p:nvPicPr>
        <p:blipFill>
          <a:blip r:embed="rId4">
            <a:alphaModFix/>
          </a:blip>
          <a:stretch>
            <a:fillRect/>
          </a:stretch>
        </p:blipFill>
        <p:spPr>
          <a:xfrm>
            <a:off x="6186200" y="0"/>
            <a:ext cx="2957800" cy="1190517"/>
          </a:xfrm>
          <a:prstGeom prst="rect">
            <a:avLst/>
          </a:prstGeom>
          <a:noFill/>
          <a:ln>
            <a:noFill/>
          </a:ln>
        </p:spPr>
      </p:pic>
      <p:sp>
        <p:nvSpPr>
          <p:cNvPr id="56" name="Google Shape;56;p13"/>
          <p:cNvSpPr txBox="1"/>
          <p:nvPr/>
        </p:nvSpPr>
        <p:spPr>
          <a:xfrm>
            <a:off x="500100" y="3576975"/>
            <a:ext cx="8143800" cy="1231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de" sz="1600">
                <a:solidFill>
                  <a:srgbClr val="FFFFFF"/>
                </a:solidFill>
              </a:rPr>
              <a:t>Presentación de Proyecto Final de Máster</a:t>
            </a:r>
            <a:endParaRPr sz="1600">
              <a:solidFill>
                <a:srgbClr val="FFFFFF"/>
              </a:solidFill>
            </a:endParaRPr>
          </a:p>
          <a:p>
            <a:pPr indent="0" lvl="0" marL="0" rtl="0" algn="ctr">
              <a:lnSpc>
                <a:spcPct val="115000"/>
              </a:lnSpc>
              <a:spcBef>
                <a:spcPts val="0"/>
              </a:spcBef>
              <a:spcAft>
                <a:spcPts val="0"/>
              </a:spcAft>
              <a:buNone/>
            </a:pPr>
            <a:r>
              <a:rPr b="1" lang="de" sz="1600">
                <a:solidFill>
                  <a:srgbClr val="FFFFFF"/>
                </a:solidFill>
              </a:rPr>
              <a:t>Aplicaciones multimedias</a:t>
            </a:r>
            <a:endParaRPr b="1" sz="1600">
              <a:solidFill>
                <a:srgbClr val="FFFFFF"/>
              </a:solidFill>
            </a:endParaRPr>
          </a:p>
          <a:p>
            <a:pPr indent="0" lvl="0" marL="0" rtl="0" algn="ctr">
              <a:lnSpc>
                <a:spcPct val="115000"/>
              </a:lnSpc>
              <a:spcBef>
                <a:spcPts val="0"/>
              </a:spcBef>
              <a:spcAft>
                <a:spcPts val="0"/>
              </a:spcAft>
              <a:buNone/>
            </a:pPr>
            <a:r>
              <a:rPr b="1" lang="de" sz="1600">
                <a:solidFill>
                  <a:srgbClr val="FFFFFF"/>
                </a:solidFill>
              </a:rPr>
              <a:t>Junio de 2019</a:t>
            </a:r>
            <a:endParaRPr b="1" sz="1600">
              <a:solidFill>
                <a:srgbClr val="FFFFFF"/>
              </a:solidFill>
            </a:endParaRPr>
          </a:p>
          <a:p>
            <a:pPr indent="0" lvl="0" marL="0" rtl="0" algn="ctr">
              <a:lnSpc>
                <a:spcPct val="115000"/>
              </a:lnSpc>
              <a:spcBef>
                <a:spcPts val="0"/>
              </a:spcBef>
              <a:spcAft>
                <a:spcPts val="0"/>
              </a:spcAft>
              <a:buNone/>
            </a:pPr>
            <a:r>
              <a:rPr b="1" lang="de" sz="1600">
                <a:solidFill>
                  <a:srgbClr val="FFFFFF"/>
                </a:solidFill>
              </a:rPr>
              <a:t>Rahel-Katharina Biehlig</a:t>
            </a:r>
            <a:endParaRPr b="1" sz="1600">
              <a:solidFill>
                <a:srgbClr val="FFFFFF"/>
              </a:solidFill>
            </a:endParaRPr>
          </a:p>
        </p:txBody>
      </p:sp>
      <p:pic>
        <p:nvPicPr>
          <p:cNvPr id="57" name="Google Shape;57;p13"/>
          <p:cNvPicPr preferRelativeResize="0"/>
          <p:nvPr/>
        </p:nvPicPr>
        <p:blipFill>
          <a:blip r:embed="rId5">
            <a:alphaModFix/>
          </a:blip>
          <a:stretch>
            <a:fillRect/>
          </a:stretch>
        </p:blipFill>
        <p:spPr>
          <a:xfrm>
            <a:off x="0" y="0"/>
            <a:ext cx="2957801" cy="1074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3300"/>
                                        <p:tgtEl>
                                          <p:spTgt spid="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highlight>
                  <a:srgbClr val="E8BA73"/>
                </a:highlight>
              </a:rPr>
              <a:t>Posicionamiento SEO</a:t>
            </a:r>
            <a:endParaRPr>
              <a:highlight>
                <a:srgbClr val="E8BA73"/>
              </a:highlight>
            </a:endParaRPr>
          </a:p>
        </p:txBody>
      </p:sp>
      <p:sp>
        <p:nvSpPr>
          <p:cNvPr id="115" name="Google Shape;115;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de">
                <a:highlight>
                  <a:srgbClr val="E8BA73"/>
                </a:highlight>
              </a:rPr>
              <a:t>C</a:t>
            </a:r>
            <a:r>
              <a:rPr lang="de">
                <a:highlight>
                  <a:srgbClr val="E8BA73"/>
                </a:highlight>
              </a:rPr>
              <a:t>reación de backlinks a redes sociales y páginas de proyectos anteriores</a:t>
            </a:r>
            <a:endParaRPr>
              <a:highlight>
                <a:srgbClr val="E8BA73"/>
              </a:highlight>
            </a:endParaRPr>
          </a:p>
          <a:p>
            <a:pPr indent="-317500" lvl="1" marL="914400" rtl="0" algn="just">
              <a:spcBef>
                <a:spcPts val="0"/>
              </a:spcBef>
              <a:spcAft>
                <a:spcPts val="0"/>
              </a:spcAft>
              <a:buSzPts val="1400"/>
              <a:buChar char="-"/>
            </a:pPr>
            <a:r>
              <a:rPr lang="de">
                <a:highlight>
                  <a:srgbClr val="E8BA73"/>
                </a:highlight>
              </a:rPr>
              <a:t>http://www.artoffreakxsoul.epizy.com/</a:t>
            </a:r>
            <a:endParaRPr>
              <a:highlight>
                <a:srgbClr val="E8BA73"/>
              </a:highlight>
            </a:endParaRPr>
          </a:p>
          <a:p>
            <a:pPr indent="-317500" lvl="1" marL="914400" rtl="0" algn="just">
              <a:spcBef>
                <a:spcPts val="0"/>
              </a:spcBef>
              <a:spcAft>
                <a:spcPts val="0"/>
              </a:spcAft>
              <a:buSzPts val="1400"/>
              <a:buChar char="-"/>
            </a:pPr>
            <a:r>
              <a:rPr lang="de">
                <a:highlight>
                  <a:srgbClr val="E8BA73"/>
                </a:highlight>
              </a:rPr>
              <a:t>https://silviabelmonte.com/</a:t>
            </a:r>
            <a:endParaRPr>
              <a:highlight>
                <a:srgbClr val="E8BA73"/>
              </a:highlight>
            </a:endParaRPr>
          </a:p>
          <a:p>
            <a:pPr indent="-317500" lvl="1" marL="914400" rtl="0" algn="just">
              <a:spcBef>
                <a:spcPts val="0"/>
              </a:spcBef>
              <a:spcAft>
                <a:spcPts val="0"/>
              </a:spcAft>
              <a:buSzPts val="1400"/>
              <a:buChar char="-"/>
            </a:pPr>
            <a:r>
              <a:rPr lang="de">
                <a:highlight>
                  <a:srgbClr val="E8BA73"/>
                </a:highlight>
              </a:rPr>
              <a:t>https://www.linkedin.com/company/feencode</a:t>
            </a:r>
            <a:endParaRPr>
              <a:highlight>
                <a:srgbClr val="E8BA73"/>
              </a:highlight>
            </a:endParaRPr>
          </a:p>
          <a:p>
            <a:pPr indent="-317500" lvl="1" marL="914400" rtl="0" algn="just">
              <a:spcBef>
                <a:spcPts val="0"/>
              </a:spcBef>
              <a:spcAft>
                <a:spcPts val="0"/>
              </a:spcAft>
              <a:buSzPts val="1400"/>
              <a:buChar char="-"/>
            </a:pPr>
            <a:r>
              <a:rPr lang="de">
                <a:highlight>
                  <a:srgbClr val="E8BA73"/>
                </a:highlight>
              </a:rPr>
              <a:t>https://www.facebook.com/Feencode-2424864597796863/</a:t>
            </a:r>
            <a:endParaRPr>
              <a:highlight>
                <a:srgbClr val="E8BA73"/>
              </a:highlight>
            </a:endParaRPr>
          </a:p>
          <a:p>
            <a:pPr indent="-317500" lvl="1" marL="914400" rtl="0" algn="just">
              <a:spcBef>
                <a:spcPts val="0"/>
              </a:spcBef>
              <a:spcAft>
                <a:spcPts val="0"/>
              </a:spcAft>
              <a:buSzPts val="1400"/>
              <a:buChar char="-"/>
            </a:pPr>
            <a:r>
              <a:rPr lang="de">
                <a:highlight>
                  <a:srgbClr val="E8BA73"/>
                </a:highlight>
              </a:rPr>
              <a:t>http://www.karlbiehlig.de/</a:t>
            </a:r>
            <a:endParaRPr>
              <a:highlight>
                <a:srgbClr val="E8BA73"/>
              </a:highlight>
            </a:endParaRPr>
          </a:p>
          <a:p>
            <a:pPr indent="-342900" lvl="0" marL="457200" rtl="0" algn="just">
              <a:spcBef>
                <a:spcPts val="0"/>
              </a:spcBef>
              <a:spcAft>
                <a:spcPts val="0"/>
              </a:spcAft>
              <a:buSzPts val="1800"/>
              <a:buChar char="-"/>
            </a:pPr>
            <a:r>
              <a:rPr lang="de">
                <a:highlight>
                  <a:srgbClr val="E8BA73"/>
                </a:highlight>
              </a:rPr>
              <a:t>Mejorar rendimiento de la Web </a:t>
            </a:r>
            <a:endParaRPr>
              <a:highlight>
                <a:srgbClr val="E8BA73"/>
              </a:highlight>
            </a:endParaRPr>
          </a:p>
          <a:p>
            <a:pPr indent="-317500" lvl="1" marL="914400" rtl="0" algn="just">
              <a:spcBef>
                <a:spcPts val="0"/>
              </a:spcBef>
              <a:spcAft>
                <a:spcPts val="0"/>
              </a:spcAft>
              <a:buSzPts val="1400"/>
              <a:buChar char="-"/>
            </a:pPr>
            <a:r>
              <a:rPr lang="de">
                <a:highlight>
                  <a:srgbClr val="E8BA73"/>
                </a:highlight>
              </a:rPr>
              <a:t>Imagenes grandes a SVG</a:t>
            </a:r>
            <a:endParaRPr>
              <a:highlight>
                <a:srgbClr val="E8BA73"/>
              </a:highlight>
            </a:endParaRPr>
          </a:p>
          <a:p>
            <a:pPr indent="-317500" lvl="1" marL="914400" rtl="0" algn="just">
              <a:spcBef>
                <a:spcPts val="0"/>
              </a:spcBef>
              <a:spcAft>
                <a:spcPts val="0"/>
              </a:spcAft>
              <a:buSzPts val="1400"/>
              <a:buChar char="-"/>
            </a:pPr>
            <a:r>
              <a:rPr lang="de">
                <a:highlight>
                  <a:srgbClr val="E8BA73"/>
                </a:highlight>
              </a:rPr>
              <a:t>Reducir peso de código e </a:t>
            </a:r>
            <a:r>
              <a:rPr lang="de">
                <a:highlight>
                  <a:srgbClr val="E8BA73"/>
                </a:highlight>
              </a:rPr>
              <a:t>imágenes</a:t>
            </a:r>
            <a:r>
              <a:rPr lang="de">
                <a:highlight>
                  <a:srgbClr val="E8BA73"/>
                </a:highlight>
              </a:rPr>
              <a:t> (comprimir)</a:t>
            </a:r>
            <a:endParaRPr>
              <a:highlight>
                <a:srgbClr val="E8BA73"/>
              </a:highlight>
            </a:endParaRPr>
          </a:p>
          <a:p>
            <a:pPr indent="-317500" lvl="1" marL="914400" rtl="0" algn="just">
              <a:spcBef>
                <a:spcPts val="0"/>
              </a:spcBef>
              <a:spcAft>
                <a:spcPts val="0"/>
              </a:spcAft>
              <a:buSzPts val="1400"/>
              <a:buChar char="-"/>
            </a:pPr>
            <a:r>
              <a:rPr lang="de">
                <a:highlight>
                  <a:srgbClr val="E8BA73"/>
                </a:highlight>
              </a:rPr>
              <a:t>Incluir un caché para HTML, CSS, JS, JPG, SVG  y MP4 </a:t>
            </a:r>
            <a:endParaRPr>
              <a:highlight>
                <a:srgbClr val="E8BA73"/>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9" name="Shape 119"/>
        <p:cNvGrpSpPr/>
        <p:nvPr/>
      </p:nvGrpSpPr>
      <p:grpSpPr>
        <a:xfrm>
          <a:off x="0" y="0"/>
          <a:ext cx="0" cy="0"/>
          <a:chOff x="0" y="0"/>
          <a:chExt cx="0" cy="0"/>
        </a:xfrm>
      </p:grpSpPr>
      <p:sp>
        <p:nvSpPr>
          <p:cNvPr id="120" name="Google Shape;120;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highlight>
                  <a:srgbClr val="E8BA73"/>
                </a:highlight>
              </a:rPr>
              <a:t>Medir resultados </a:t>
            </a:r>
            <a:endParaRPr i="1" sz="2400">
              <a:solidFill>
                <a:srgbClr val="666666"/>
              </a:solidFill>
              <a:highlight>
                <a:srgbClr val="E8BA73"/>
              </a:highlight>
            </a:endParaRPr>
          </a:p>
        </p:txBody>
      </p:sp>
      <p:sp>
        <p:nvSpPr>
          <p:cNvPr id="121" name="Google Shape;121;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de">
                <a:highlight>
                  <a:srgbClr val="E8BA73"/>
                </a:highlight>
              </a:rPr>
              <a:t>GTmetrix da resultados sobresalientes</a:t>
            </a:r>
            <a:endParaRPr>
              <a:highlight>
                <a:srgbClr val="E8BA73"/>
              </a:highlight>
            </a:endParaRPr>
          </a:p>
          <a:p>
            <a:pPr indent="0" lvl="0" marL="457200" rtl="0" algn="l">
              <a:spcBef>
                <a:spcPts val="1600"/>
              </a:spcBef>
              <a:spcAft>
                <a:spcPts val="0"/>
              </a:spcAft>
              <a:buNone/>
            </a:pPr>
            <a:r>
              <a:t/>
            </a:r>
            <a:endParaRPr/>
          </a:p>
          <a:p>
            <a:pPr indent="0" lvl="0" marL="0" rtl="0" algn="l">
              <a:spcBef>
                <a:spcPts val="1600"/>
              </a:spcBef>
              <a:spcAft>
                <a:spcPts val="0"/>
              </a:spcAft>
              <a:buNone/>
            </a:pPr>
            <a:r>
              <a:t/>
            </a:r>
            <a:endParaRPr>
              <a:highlight>
                <a:srgbClr val="E8BA73"/>
              </a:highlight>
            </a:endParaRPr>
          </a:p>
          <a:p>
            <a:pPr indent="-342900" lvl="0" marL="457200" rtl="0" algn="l">
              <a:spcBef>
                <a:spcPts val="1600"/>
              </a:spcBef>
              <a:spcAft>
                <a:spcPts val="0"/>
              </a:spcAft>
              <a:buSzPts val="1800"/>
              <a:buChar char="-"/>
            </a:pPr>
            <a:r>
              <a:rPr lang="de">
                <a:highlight>
                  <a:srgbClr val="E8BA73"/>
                </a:highlight>
              </a:rPr>
              <a:t>Velocidad es muy rápido según PageSpeed Insights</a:t>
            </a:r>
            <a:endParaRPr>
              <a:highlight>
                <a:srgbClr val="E8BA73"/>
              </a:highlight>
            </a:endParaRPr>
          </a:p>
          <a:p>
            <a:pPr indent="0" lvl="0" marL="457200" rtl="0" algn="l">
              <a:spcBef>
                <a:spcPts val="1600"/>
              </a:spcBef>
              <a:spcAft>
                <a:spcPts val="0"/>
              </a:spcAft>
              <a:buNone/>
            </a:pPr>
            <a:r>
              <a:t/>
            </a:r>
            <a:endParaRPr/>
          </a:p>
          <a:p>
            <a:pPr indent="0" lvl="0" marL="914400" rtl="0" algn="l">
              <a:spcBef>
                <a:spcPts val="1600"/>
              </a:spcBef>
              <a:spcAft>
                <a:spcPts val="1600"/>
              </a:spcAft>
              <a:buNone/>
            </a:pPr>
            <a:r>
              <a:t/>
            </a:r>
            <a:endParaRPr/>
          </a:p>
        </p:txBody>
      </p:sp>
      <p:pic>
        <p:nvPicPr>
          <p:cNvPr id="122" name="Google Shape;122;p23"/>
          <p:cNvPicPr preferRelativeResize="0"/>
          <p:nvPr/>
        </p:nvPicPr>
        <p:blipFill>
          <a:blip r:embed="rId4">
            <a:alphaModFix/>
          </a:blip>
          <a:stretch>
            <a:fillRect/>
          </a:stretch>
        </p:blipFill>
        <p:spPr>
          <a:xfrm>
            <a:off x="5404775" y="1258850"/>
            <a:ext cx="2728375" cy="1312900"/>
          </a:xfrm>
          <a:prstGeom prst="rect">
            <a:avLst/>
          </a:prstGeom>
          <a:noFill/>
          <a:ln>
            <a:noFill/>
          </a:ln>
        </p:spPr>
      </p:pic>
      <p:pic>
        <p:nvPicPr>
          <p:cNvPr id="123" name="Google Shape;123;p23"/>
          <p:cNvPicPr preferRelativeResize="0"/>
          <p:nvPr/>
        </p:nvPicPr>
        <p:blipFill>
          <a:blip r:embed="rId5">
            <a:alphaModFix/>
          </a:blip>
          <a:stretch>
            <a:fillRect/>
          </a:stretch>
        </p:blipFill>
        <p:spPr>
          <a:xfrm>
            <a:off x="5404775" y="3337300"/>
            <a:ext cx="2728375" cy="1236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highlight>
                  <a:srgbClr val="E8BA73"/>
                </a:highlight>
              </a:rPr>
              <a:t>Medir resultados </a:t>
            </a:r>
            <a:endParaRPr i="1" sz="2400">
              <a:solidFill>
                <a:srgbClr val="666666"/>
              </a:solidFill>
              <a:highlight>
                <a:srgbClr val="E8BA73"/>
              </a:highlight>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de">
                <a:highlight>
                  <a:srgbClr val="E8BA73"/>
                </a:highlight>
              </a:rPr>
              <a:t>Google Analytics y Search Console</a:t>
            </a:r>
            <a:endParaRPr>
              <a:highlight>
                <a:srgbClr val="E8BA73"/>
              </a:highlight>
            </a:endParaRPr>
          </a:p>
          <a:p>
            <a:pPr indent="-317500" lvl="1" marL="914400" rtl="0" algn="just">
              <a:spcBef>
                <a:spcPts val="0"/>
              </a:spcBef>
              <a:spcAft>
                <a:spcPts val="0"/>
              </a:spcAft>
              <a:buSzPts val="1400"/>
              <a:buChar char="-"/>
            </a:pPr>
            <a:r>
              <a:rPr lang="de">
                <a:highlight>
                  <a:srgbClr val="E8BA73"/>
                </a:highlight>
              </a:rPr>
              <a:t>45 visitas a la página web, de cuál 24 usuarios</a:t>
            </a:r>
            <a:r>
              <a:rPr lang="de">
                <a:highlight>
                  <a:srgbClr val="E8BA73"/>
                </a:highlight>
              </a:rPr>
              <a:t> </a:t>
            </a:r>
            <a:endParaRPr>
              <a:highlight>
                <a:srgbClr val="E8BA73"/>
              </a:highlight>
            </a:endParaRPr>
          </a:p>
          <a:p>
            <a:pPr indent="-317500" lvl="1" marL="914400" rtl="0" algn="just">
              <a:spcBef>
                <a:spcPts val="0"/>
              </a:spcBef>
              <a:spcAft>
                <a:spcPts val="0"/>
              </a:spcAft>
              <a:buSzPts val="1400"/>
              <a:buChar char="-"/>
            </a:pPr>
            <a:r>
              <a:rPr lang="de">
                <a:highlight>
                  <a:srgbClr val="E8BA73"/>
                </a:highlight>
              </a:rPr>
              <a:t>Según Search Console, solo un usu</a:t>
            </a:r>
            <a:r>
              <a:rPr lang="de">
                <a:highlight>
                  <a:srgbClr val="E8BA73"/>
                </a:highlight>
              </a:rPr>
              <a:t>ario ha entrado de </a:t>
            </a:r>
            <a:endParaRPr>
              <a:highlight>
                <a:srgbClr val="E8BA73"/>
              </a:highlight>
            </a:endParaRPr>
          </a:p>
          <a:p>
            <a:pPr indent="0" lvl="0" marL="914400" rtl="0" algn="just">
              <a:spcBef>
                <a:spcPts val="0"/>
              </a:spcBef>
              <a:spcAft>
                <a:spcPts val="0"/>
              </a:spcAft>
              <a:buNone/>
            </a:pPr>
            <a:r>
              <a:rPr lang="de" sz="1400">
                <a:highlight>
                  <a:srgbClr val="E8BA73"/>
                </a:highlight>
              </a:rPr>
              <a:t>manera orgánica </a:t>
            </a:r>
            <a:endParaRPr sz="1400">
              <a:highlight>
                <a:srgbClr val="E8BA73"/>
              </a:highlight>
            </a:endParaRPr>
          </a:p>
          <a:p>
            <a:pPr indent="0" lvl="0" marL="0" rtl="0" algn="l">
              <a:spcBef>
                <a:spcPts val="0"/>
              </a:spcBef>
              <a:spcAft>
                <a:spcPts val="0"/>
              </a:spcAft>
              <a:buNone/>
            </a:pPr>
            <a:r>
              <a:t/>
            </a:r>
            <a:endParaRPr>
              <a:highlight>
                <a:srgbClr val="E8BA73"/>
              </a:highlight>
            </a:endParaRPr>
          </a:p>
          <a:p>
            <a:pPr indent="0" lvl="0" marL="0" rtl="0" algn="l">
              <a:spcBef>
                <a:spcPts val="1600"/>
              </a:spcBef>
              <a:spcAft>
                <a:spcPts val="0"/>
              </a:spcAft>
              <a:buNone/>
            </a:pPr>
            <a:r>
              <a:t/>
            </a:r>
            <a:endParaRPr>
              <a:highlight>
                <a:srgbClr val="E8BA73"/>
              </a:highlight>
            </a:endParaRPr>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0" lvl="0" marL="914400" rtl="0" algn="l">
              <a:spcBef>
                <a:spcPts val="1600"/>
              </a:spcBef>
              <a:spcAft>
                <a:spcPts val="1600"/>
              </a:spcAft>
              <a:buNone/>
            </a:pPr>
            <a:r>
              <a:t/>
            </a:r>
            <a:endParaRPr/>
          </a:p>
        </p:txBody>
      </p:sp>
      <p:pic>
        <p:nvPicPr>
          <p:cNvPr id="130" name="Google Shape;130;p24"/>
          <p:cNvPicPr preferRelativeResize="0"/>
          <p:nvPr/>
        </p:nvPicPr>
        <p:blipFill>
          <a:blip r:embed="rId4">
            <a:alphaModFix/>
          </a:blip>
          <a:stretch>
            <a:fillRect/>
          </a:stretch>
        </p:blipFill>
        <p:spPr>
          <a:xfrm>
            <a:off x="107150" y="2381500"/>
            <a:ext cx="5195225" cy="2407750"/>
          </a:xfrm>
          <a:prstGeom prst="rect">
            <a:avLst/>
          </a:prstGeom>
          <a:noFill/>
          <a:ln>
            <a:noFill/>
          </a:ln>
        </p:spPr>
      </p:pic>
      <p:pic>
        <p:nvPicPr>
          <p:cNvPr id="131" name="Google Shape;131;p24"/>
          <p:cNvPicPr preferRelativeResize="0"/>
          <p:nvPr/>
        </p:nvPicPr>
        <p:blipFill>
          <a:blip r:embed="rId5">
            <a:alphaModFix/>
          </a:blip>
          <a:stretch>
            <a:fillRect/>
          </a:stretch>
        </p:blipFill>
        <p:spPr>
          <a:xfrm>
            <a:off x="5725812" y="1202525"/>
            <a:ext cx="3338413" cy="3586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5" name="Shape 135"/>
        <p:cNvGrpSpPr/>
        <p:nvPr/>
      </p:nvGrpSpPr>
      <p:grpSpPr>
        <a:xfrm>
          <a:off x="0" y="0"/>
          <a:ext cx="0" cy="0"/>
          <a:chOff x="0" y="0"/>
          <a:chExt cx="0" cy="0"/>
        </a:xfrm>
      </p:grpSpPr>
      <p:sp>
        <p:nvSpPr>
          <p:cNvPr id="136" name="Google Shape;136;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highlight>
                  <a:srgbClr val="E8BA73"/>
                </a:highlight>
              </a:rPr>
              <a:t>Resultado final</a:t>
            </a:r>
            <a:endParaRPr>
              <a:highlight>
                <a:srgbClr val="E8BA73"/>
              </a:highlight>
            </a:endParaRPr>
          </a:p>
        </p:txBody>
      </p:sp>
      <p:sp>
        <p:nvSpPr>
          <p:cNvPr id="137" name="Google Shape;137;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de">
                <a:highlight>
                  <a:srgbClr val="E8BA73"/>
                </a:highlight>
              </a:rPr>
              <a:t>La página principal en versión escritorio y móvil</a:t>
            </a:r>
            <a:endParaRPr>
              <a:highlight>
                <a:srgbClr val="E8BA73"/>
              </a:highlight>
            </a:endParaRPr>
          </a:p>
        </p:txBody>
      </p:sp>
      <p:pic>
        <p:nvPicPr>
          <p:cNvPr id="138" name="Google Shape;138;p25"/>
          <p:cNvPicPr preferRelativeResize="0"/>
          <p:nvPr/>
        </p:nvPicPr>
        <p:blipFill>
          <a:blip r:embed="rId4">
            <a:alphaModFix/>
          </a:blip>
          <a:stretch>
            <a:fillRect/>
          </a:stretch>
        </p:blipFill>
        <p:spPr>
          <a:xfrm>
            <a:off x="613175" y="2209800"/>
            <a:ext cx="3752850" cy="2019300"/>
          </a:xfrm>
          <a:prstGeom prst="rect">
            <a:avLst/>
          </a:prstGeom>
          <a:noFill/>
          <a:ln>
            <a:noFill/>
          </a:ln>
        </p:spPr>
      </p:pic>
      <p:pic>
        <p:nvPicPr>
          <p:cNvPr id="139" name="Google Shape;139;p25"/>
          <p:cNvPicPr preferRelativeResize="0"/>
          <p:nvPr/>
        </p:nvPicPr>
        <p:blipFill>
          <a:blip r:embed="rId5">
            <a:alphaModFix/>
          </a:blip>
          <a:stretch>
            <a:fillRect/>
          </a:stretch>
        </p:blipFill>
        <p:spPr>
          <a:xfrm>
            <a:off x="6005525" y="1165225"/>
            <a:ext cx="1876425" cy="3390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highlight>
                  <a:srgbClr val="E8BA73"/>
                </a:highlight>
              </a:rPr>
              <a:t>Decisiones tomadas</a:t>
            </a:r>
            <a:endParaRPr>
              <a:highlight>
                <a:srgbClr val="E8BA73"/>
              </a:highlight>
            </a:endParaRPr>
          </a:p>
        </p:txBody>
      </p:sp>
      <p:sp>
        <p:nvSpPr>
          <p:cNvPr id="145" name="Google Shape;145;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de">
                <a:highlight>
                  <a:srgbClr val="E8BA73"/>
                </a:highlight>
              </a:rPr>
              <a:t>Poner un v</a:t>
            </a:r>
            <a:r>
              <a:rPr lang="de">
                <a:highlight>
                  <a:srgbClr val="E8BA73"/>
                </a:highlight>
              </a:rPr>
              <a:t>ideo al inicio, aunque baja la velocidad (favor a diseño)</a:t>
            </a:r>
            <a:endParaRPr>
              <a:highlight>
                <a:srgbClr val="E8BA73"/>
              </a:highlight>
            </a:endParaRPr>
          </a:p>
          <a:p>
            <a:pPr indent="-342900" lvl="0" marL="457200" rtl="0" algn="l">
              <a:spcBef>
                <a:spcPts val="0"/>
              </a:spcBef>
              <a:spcAft>
                <a:spcPts val="0"/>
              </a:spcAft>
              <a:buSzPts val="1800"/>
              <a:buChar char="-"/>
            </a:pPr>
            <a:r>
              <a:rPr lang="de">
                <a:highlight>
                  <a:srgbClr val="E8BA73"/>
                </a:highlight>
              </a:rPr>
              <a:t>Quitar el video y algunos imágenes en </a:t>
            </a:r>
            <a:r>
              <a:rPr lang="de">
                <a:highlight>
                  <a:srgbClr val="E8BA73"/>
                </a:highlight>
              </a:rPr>
              <a:t>versión</a:t>
            </a:r>
            <a:r>
              <a:rPr lang="de">
                <a:highlight>
                  <a:srgbClr val="E8BA73"/>
                </a:highlight>
              </a:rPr>
              <a:t> móvil para mejorar visibilidad y velocidad</a:t>
            </a:r>
            <a:endParaRPr>
              <a:highlight>
                <a:srgbClr val="E8BA73"/>
              </a:highlight>
            </a:endParaRPr>
          </a:p>
          <a:p>
            <a:pPr indent="-342900" lvl="0" marL="457200" rtl="0" algn="l">
              <a:spcBef>
                <a:spcPts val="0"/>
              </a:spcBef>
              <a:spcAft>
                <a:spcPts val="0"/>
              </a:spcAft>
              <a:buSzPts val="1800"/>
              <a:buChar char="-"/>
            </a:pPr>
            <a:r>
              <a:rPr lang="de">
                <a:highlight>
                  <a:srgbClr val="E8BA73"/>
                </a:highlight>
              </a:rPr>
              <a:t>Quitar filtro gris en versión Ipad y móvil, porque no existe la función </a:t>
            </a:r>
            <a:r>
              <a:rPr i="1" lang="de">
                <a:highlight>
                  <a:srgbClr val="E8BA73"/>
                </a:highlight>
              </a:rPr>
              <a:t>hover</a:t>
            </a:r>
            <a:endParaRPr i="1">
              <a:highlight>
                <a:srgbClr val="E8BA73"/>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9" name="Shape 149"/>
        <p:cNvGrpSpPr/>
        <p:nvPr/>
      </p:nvGrpSpPr>
      <p:grpSpPr>
        <a:xfrm>
          <a:off x="0" y="0"/>
          <a:ext cx="0" cy="0"/>
          <a:chOff x="0" y="0"/>
          <a:chExt cx="0" cy="0"/>
        </a:xfrm>
      </p:grpSpPr>
      <p:sp>
        <p:nvSpPr>
          <p:cNvPr id="150" name="Google Shape;150;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highlight>
                  <a:srgbClr val="E8BA73"/>
                </a:highlight>
              </a:rPr>
              <a:t>Conclusión</a:t>
            </a:r>
            <a:endParaRPr>
              <a:highlight>
                <a:srgbClr val="E8BA73"/>
              </a:highlight>
            </a:endParaRPr>
          </a:p>
        </p:txBody>
      </p:sp>
      <p:sp>
        <p:nvSpPr>
          <p:cNvPr id="151" name="Google Shape;151;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just">
              <a:spcBef>
                <a:spcPts val="0"/>
              </a:spcBef>
              <a:spcAft>
                <a:spcPts val="0"/>
              </a:spcAft>
              <a:buSzPts val="1800"/>
              <a:buChar char="-"/>
            </a:pPr>
            <a:r>
              <a:rPr lang="de">
                <a:highlight>
                  <a:srgbClr val="E8BA73"/>
                </a:highlight>
              </a:rPr>
              <a:t>Dificultades durante la fase inicial, la preparación del entorno y la fase de la subida de a página web</a:t>
            </a:r>
            <a:endParaRPr>
              <a:highlight>
                <a:srgbClr val="E8BA73"/>
              </a:highlight>
            </a:endParaRPr>
          </a:p>
          <a:p>
            <a:pPr indent="-342900" lvl="0" marL="457200" rtl="0" algn="just">
              <a:spcBef>
                <a:spcPts val="0"/>
              </a:spcBef>
              <a:spcAft>
                <a:spcPts val="0"/>
              </a:spcAft>
              <a:buSzPts val="1800"/>
              <a:buChar char="-"/>
            </a:pPr>
            <a:r>
              <a:rPr lang="de">
                <a:highlight>
                  <a:srgbClr val="E8BA73"/>
                </a:highlight>
              </a:rPr>
              <a:t>Objetivos logrados, pero falta tiempo para poder analizar bien el rendimiento de la Web</a:t>
            </a:r>
            <a:endParaRPr>
              <a:highlight>
                <a:srgbClr val="E8BA73"/>
              </a:highlight>
            </a:endParaRPr>
          </a:p>
          <a:p>
            <a:pPr indent="-317500" lvl="1" marL="914400" rtl="0" algn="just">
              <a:spcBef>
                <a:spcPts val="0"/>
              </a:spcBef>
              <a:spcAft>
                <a:spcPts val="0"/>
              </a:spcAft>
              <a:buSzPts val="1400"/>
              <a:buChar char="-"/>
            </a:pPr>
            <a:r>
              <a:rPr lang="de">
                <a:highlight>
                  <a:srgbClr val="E8BA73"/>
                </a:highlight>
              </a:rPr>
              <a:t>Indexación tarda alrededor  cuatro semanas</a:t>
            </a:r>
            <a:endParaRPr>
              <a:highlight>
                <a:srgbClr val="E8BA73"/>
              </a:highlight>
            </a:endParaRPr>
          </a:p>
          <a:p>
            <a:pPr indent="-317500" lvl="1" marL="914400" rtl="0" algn="just">
              <a:spcBef>
                <a:spcPts val="0"/>
              </a:spcBef>
              <a:spcAft>
                <a:spcPts val="0"/>
              </a:spcAft>
              <a:buSzPts val="1400"/>
              <a:buChar char="-"/>
            </a:pPr>
            <a:r>
              <a:rPr lang="de">
                <a:highlight>
                  <a:srgbClr val="E8BA73"/>
                </a:highlight>
              </a:rPr>
              <a:t>Herramientas como GTmetrix predicen un buen posicionamiento</a:t>
            </a:r>
            <a:endParaRPr>
              <a:highlight>
                <a:srgbClr val="E8BA73"/>
              </a:highlight>
            </a:endParaRPr>
          </a:p>
          <a:p>
            <a:pPr indent="-342900" lvl="0" marL="457200" rtl="0" algn="just">
              <a:spcBef>
                <a:spcPts val="0"/>
              </a:spcBef>
              <a:spcAft>
                <a:spcPts val="0"/>
              </a:spcAft>
              <a:buSzPts val="1800"/>
              <a:buChar char="-"/>
            </a:pPr>
            <a:r>
              <a:rPr lang="de">
                <a:highlight>
                  <a:srgbClr val="E8BA73"/>
                </a:highlight>
              </a:rPr>
              <a:t>Autor está muy satisfecho con lo que ha aprendido, el diseño de la Web, su diseño adaptable y el rendimiento </a:t>
            </a:r>
            <a:endParaRPr>
              <a:highlight>
                <a:srgbClr val="E8BA73"/>
              </a:highlight>
            </a:endParaRPr>
          </a:p>
          <a:p>
            <a:pPr indent="-342900" lvl="0" marL="457200" rtl="0" algn="just">
              <a:spcBef>
                <a:spcPts val="0"/>
              </a:spcBef>
              <a:spcAft>
                <a:spcPts val="0"/>
              </a:spcAft>
              <a:buSzPts val="1800"/>
              <a:buChar char="-"/>
            </a:pPr>
            <a:r>
              <a:rPr lang="de">
                <a:highlight>
                  <a:srgbClr val="E8BA73"/>
                </a:highlight>
              </a:rPr>
              <a:t>Con solo uno cambios se ha podido optimizar la Web de mediocre a sobresaliente 	</a:t>
            </a:r>
            <a:endParaRPr>
              <a:highlight>
                <a:srgbClr val="E8BA73"/>
              </a:highlight>
            </a:endParaRPr>
          </a:p>
          <a:p>
            <a:pPr indent="-317500" lvl="1" marL="914400" rtl="0" algn="just">
              <a:spcBef>
                <a:spcPts val="0"/>
              </a:spcBef>
              <a:spcAft>
                <a:spcPts val="0"/>
              </a:spcAft>
              <a:buSzPts val="1400"/>
              <a:buChar char="-"/>
            </a:pPr>
            <a:r>
              <a:rPr lang="de">
                <a:highlight>
                  <a:srgbClr val="E8BA73"/>
                </a:highlight>
              </a:rPr>
              <a:t>Mayor optimización ha sido el cambio del formato de </a:t>
            </a:r>
            <a:r>
              <a:rPr lang="de">
                <a:highlight>
                  <a:srgbClr val="E8BA73"/>
                </a:highlight>
              </a:rPr>
              <a:t>imágenes</a:t>
            </a:r>
            <a:r>
              <a:rPr lang="de">
                <a:highlight>
                  <a:srgbClr val="E8BA73"/>
                </a:highlight>
              </a:rPr>
              <a:t> grandes de JPG a SVG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55" name="Shape 155"/>
        <p:cNvGrpSpPr/>
        <p:nvPr/>
      </p:nvGrpSpPr>
      <p:grpSpPr>
        <a:xfrm>
          <a:off x="0" y="0"/>
          <a:ext cx="0" cy="0"/>
          <a:chOff x="0" y="0"/>
          <a:chExt cx="0" cy="0"/>
        </a:xfrm>
      </p:grpSpPr>
      <p:sp>
        <p:nvSpPr>
          <p:cNvPr id="156" name="Google Shape;156;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highlight>
                  <a:srgbClr val="E8BA73"/>
                </a:highlight>
              </a:rPr>
              <a:t>Lineas del futuro</a:t>
            </a:r>
            <a:endParaRPr>
              <a:highlight>
                <a:srgbClr val="E8BA73"/>
              </a:highlight>
            </a:endParaRPr>
          </a:p>
        </p:txBody>
      </p:sp>
      <p:sp>
        <p:nvSpPr>
          <p:cNvPr id="157" name="Google Shape;157;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de">
                <a:highlight>
                  <a:srgbClr val="E8BA73"/>
                </a:highlight>
              </a:rPr>
              <a:t>T</a:t>
            </a:r>
            <a:r>
              <a:rPr lang="de">
                <a:highlight>
                  <a:srgbClr val="E8BA73"/>
                </a:highlight>
              </a:rPr>
              <a:t>raducir al alemán, inglés y </a:t>
            </a:r>
            <a:r>
              <a:rPr lang="de">
                <a:highlight>
                  <a:srgbClr val="E8BA73"/>
                </a:highlight>
              </a:rPr>
              <a:t>holandés</a:t>
            </a:r>
            <a:endParaRPr>
              <a:highlight>
                <a:srgbClr val="E8BA73"/>
              </a:highlight>
            </a:endParaRPr>
          </a:p>
          <a:p>
            <a:pPr indent="-342900" lvl="0" marL="457200" rtl="0" algn="l">
              <a:spcBef>
                <a:spcPts val="0"/>
              </a:spcBef>
              <a:spcAft>
                <a:spcPts val="0"/>
              </a:spcAft>
              <a:buSzPts val="1800"/>
              <a:buChar char="-"/>
            </a:pPr>
            <a:r>
              <a:rPr lang="de">
                <a:highlight>
                  <a:srgbClr val="E8BA73"/>
                </a:highlight>
              </a:rPr>
              <a:t>Crear un blog con temas de desarrollo web, SEO y marketing digital</a:t>
            </a:r>
            <a:endParaRPr>
              <a:highlight>
                <a:srgbClr val="E8BA73"/>
              </a:highlight>
            </a:endParaRPr>
          </a:p>
          <a:p>
            <a:pPr indent="-342900" lvl="0" marL="457200" rtl="0" algn="l">
              <a:spcBef>
                <a:spcPts val="0"/>
              </a:spcBef>
              <a:spcAft>
                <a:spcPts val="0"/>
              </a:spcAft>
              <a:buSzPts val="1800"/>
              <a:buChar char="-"/>
            </a:pPr>
            <a:r>
              <a:rPr lang="de">
                <a:highlight>
                  <a:srgbClr val="E8BA73"/>
                </a:highlight>
              </a:rPr>
              <a:t>Crear más </a:t>
            </a:r>
            <a:r>
              <a:rPr i="1" lang="de">
                <a:highlight>
                  <a:srgbClr val="E8BA73"/>
                </a:highlight>
              </a:rPr>
              <a:t>backlinks</a:t>
            </a:r>
            <a:r>
              <a:rPr lang="de">
                <a:highlight>
                  <a:srgbClr val="E8BA73"/>
                </a:highlight>
              </a:rPr>
              <a:t> (crear enlaces a y desde páginas web de buena cualidad)</a:t>
            </a:r>
            <a:endParaRPr>
              <a:highlight>
                <a:srgbClr val="E8BA73"/>
              </a:highlight>
            </a:endParaRPr>
          </a:p>
          <a:p>
            <a:pPr indent="-342900" lvl="0" marL="457200" rtl="0" algn="l">
              <a:spcBef>
                <a:spcPts val="0"/>
              </a:spcBef>
              <a:spcAft>
                <a:spcPts val="0"/>
              </a:spcAft>
              <a:buSzPts val="1800"/>
              <a:buChar char="-"/>
            </a:pPr>
            <a:r>
              <a:rPr lang="de">
                <a:highlight>
                  <a:srgbClr val="E8BA73"/>
                </a:highlight>
              </a:rPr>
              <a:t>Usar a plataforma Facebook y Google Adwords para promocionarse</a:t>
            </a:r>
            <a:endParaRPr>
              <a:highlight>
                <a:srgbClr val="E8BA73"/>
              </a:highlight>
            </a:endParaRPr>
          </a:p>
          <a:p>
            <a:pPr indent="-342900" lvl="0" marL="457200" rtl="0" algn="l">
              <a:spcBef>
                <a:spcPts val="0"/>
              </a:spcBef>
              <a:spcAft>
                <a:spcPts val="0"/>
              </a:spcAft>
              <a:buSzPts val="1800"/>
              <a:buChar char="-"/>
            </a:pPr>
            <a:r>
              <a:rPr lang="de">
                <a:highlight>
                  <a:srgbClr val="E8BA73"/>
                </a:highlight>
              </a:rPr>
              <a:t>Dibujar </a:t>
            </a:r>
            <a:r>
              <a:rPr lang="de">
                <a:highlight>
                  <a:srgbClr val="E8BA73"/>
                </a:highlight>
              </a:rPr>
              <a:t>imágenes</a:t>
            </a:r>
            <a:r>
              <a:rPr lang="de">
                <a:highlight>
                  <a:srgbClr val="E8BA73"/>
                </a:highlight>
              </a:rPr>
              <a:t> e intercambiarlos con los imagenes actuales</a:t>
            </a:r>
            <a:endParaRPr>
              <a:highlight>
                <a:srgbClr val="E8BA73"/>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61" name="Shape 161"/>
        <p:cNvGrpSpPr/>
        <p:nvPr/>
      </p:nvGrpSpPr>
      <p:grpSpPr>
        <a:xfrm>
          <a:off x="0" y="0"/>
          <a:ext cx="0" cy="0"/>
          <a:chOff x="0" y="0"/>
          <a:chExt cx="0" cy="0"/>
        </a:xfrm>
      </p:grpSpPr>
      <p:sp>
        <p:nvSpPr>
          <p:cNvPr id="162" name="Google Shape;162;p29"/>
          <p:cNvSpPr txBox="1"/>
          <p:nvPr>
            <p:ph idx="1" type="subTitle"/>
          </p:nvPr>
        </p:nvSpPr>
        <p:spPr>
          <a:xfrm>
            <a:off x="121800" y="1468350"/>
            <a:ext cx="4450200" cy="17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de" sz="1800">
                <a:solidFill>
                  <a:srgbClr val="FFFFFF"/>
                </a:solidFill>
              </a:rPr>
              <a:t>¡Muchas gracias por su atención, valoración y su apoyo durante el proyecto final de máster!</a:t>
            </a:r>
            <a:endParaRPr b="1">
              <a:solidFill>
                <a:srgbClr val="FFFFFF"/>
              </a:solidFill>
            </a:endParaRPr>
          </a:p>
        </p:txBody>
      </p:sp>
      <p:pic>
        <p:nvPicPr>
          <p:cNvPr id="163" name="Google Shape;163;p29"/>
          <p:cNvPicPr preferRelativeResize="0"/>
          <p:nvPr/>
        </p:nvPicPr>
        <p:blipFill>
          <a:blip r:embed="rId4">
            <a:alphaModFix/>
          </a:blip>
          <a:stretch>
            <a:fillRect/>
          </a:stretch>
        </p:blipFill>
        <p:spPr>
          <a:xfrm>
            <a:off x="6186200" y="0"/>
            <a:ext cx="2957800" cy="1190517"/>
          </a:xfrm>
          <a:prstGeom prst="rect">
            <a:avLst/>
          </a:prstGeom>
          <a:noFill/>
          <a:ln>
            <a:noFill/>
          </a:ln>
        </p:spPr>
      </p:pic>
      <p:sp>
        <p:nvSpPr>
          <p:cNvPr id="164" name="Google Shape;164;p29"/>
          <p:cNvSpPr txBox="1"/>
          <p:nvPr/>
        </p:nvSpPr>
        <p:spPr>
          <a:xfrm>
            <a:off x="500100" y="3576975"/>
            <a:ext cx="8143800" cy="1231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de" sz="1600">
                <a:solidFill>
                  <a:srgbClr val="FFFFFF"/>
                </a:solidFill>
              </a:rPr>
              <a:t>Proyecto Final de Máster</a:t>
            </a:r>
            <a:endParaRPr sz="1600">
              <a:solidFill>
                <a:srgbClr val="FFFFFF"/>
              </a:solidFill>
            </a:endParaRPr>
          </a:p>
          <a:p>
            <a:pPr indent="0" lvl="0" marL="0" rtl="0" algn="ctr">
              <a:lnSpc>
                <a:spcPct val="115000"/>
              </a:lnSpc>
              <a:spcBef>
                <a:spcPts val="0"/>
              </a:spcBef>
              <a:spcAft>
                <a:spcPts val="0"/>
              </a:spcAft>
              <a:buNone/>
            </a:pPr>
            <a:r>
              <a:rPr b="1" lang="de" sz="1600">
                <a:solidFill>
                  <a:srgbClr val="FFFFFF"/>
                </a:solidFill>
              </a:rPr>
              <a:t>Aplicaciones multimedias</a:t>
            </a:r>
            <a:endParaRPr b="1" sz="1600">
              <a:solidFill>
                <a:srgbClr val="FFFFFF"/>
              </a:solidFill>
            </a:endParaRPr>
          </a:p>
          <a:p>
            <a:pPr indent="0" lvl="0" marL="0" rtl="0" algn="ctr">
              <a:lnSpc>
                <a:spcPct val="115000"/>
              </a:lnSpc>
              <a:spcBef>
                <a:spcPts val="0"/>
              </a:spcBef>
              <a:spcAft>
                <a:spcPts val="0"/>
              </a:spcAft>
              <a:buNone/>
            </a:pPr>
            <a:r>
              <a:rPr b="1" lang="de" sz="1600">
                <a:solidFill>
                  <a:srgbClr val="FFFFFF"/>
                </a:solidFill>
              </a:rPr>
              <a:t>Junio de 2019</a:t>
            </a:r>
            <a:endParaRPr b="1" sz="1600">
              <a:solidFill>
                <a:srgbClr val="FFFFFF"/>
              </a:solidFill>
            </a:endParaRPr>
          </a:p>
          <a:p>
            <a:pPr indent="0" lvl="0" marL="0" rtl="0" algn="ctr">
              <a:lnSpc>
                <a:spcPct val="115000"/>
              </a:lnSpc>
              <a:spcBef>
                <a:spcPts val="0"/>
              </a:spcBef>
              <a:spcAft>
                <a:spcPts val="0"/>
              </a:spcAft>
              <a:buNone/>
            </a:pPr>
            <a:r>
              <a:rPr b="1" lang="de" sz="1600">
                <a:solidFill>
                  <a:srgbClr val="FFFFFF"/>
                </a:solidFill>
              </a:rPr>
              <a:t>Rahel-Katharina Biehlig</a:t>
            </a:r>
            <a:endParaRPr b="1" sz="1600">
              <a:solidFill>
                <a:srgbClr val="FFFFFF"/>
              </a:solidFill>
            </a:endParaRPr>
          </a:p>
        </p:txBody>
      </p:sp>
      <p:pic>
        <p:nvPicPr>
          <p:cNvPr id="165" name="Google Shape;165;p29"/>
          <p:cNvPicPr preferRelativeResize="0"/>
          <p:nvPr/>
        </p:nvPicPr>
        <p:blipFill>
          <a:blip r:embed="rId5">
            <a:alphaModFix/>
          </a:blip>
          <a:stretch>
            <a:fillRect/>
          </a:stretch>
        </p:blipFill>
        <p:spPr>
          <a:xfrm>
            <a:off x="0" y="0"/>
            <a:ext cx="2957801" cy="1074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highlight>
                  <a:srgbClr val="E8BA73"/>
                </a:highlight>
              </a:rPr>
              <a:t>Ínidice de contenidos</a:t>
            </a:r>
            <a:endParaRPr>
              <a:highlight>
                <a:srgbClr val="E8BA73"/>
              </a:highlight>
            </a:endParaRPr>
          </a:p>
        </p:txBody>
      </p:sp>
      <p:sp>
        <p:nvSpPr>
          <p:cNvPr id="63" name="Google Shape;63;p14"/>
          <p:cNvSpPr txBox="1"/>
          <p:nvPr>
            <p:ph idx="1" type="body"/>
          </p:nvPr>
        </p:nvSpPr>
        <p:spPr>
          <a:xfrm>
            <a:off x="439350" y="1211725"/>
            <a:ext cx="4179000" cy="2408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de">
                <a:highlight>
                  <a:srgbClr val="E8BA73"/>
                </a:highlight>
              </a:rPr>
              <a:t>Introducción </a:t>
            </a:r>
            <a:endParaRPr>
              <a:highlight>
                <a:srgbClr val="E8BA73"/>
              </a:highlight>
            </a:endParaRPr>
          </a:p>
          <a:p>
            <a:pPr indent="0" lvl="0" marL="0" rtl="0" algn="l">
              <a:lnSpc>
                <a:spcPct val="115000"/>
              </a:lnSpc>
              <a:spcBef>
                <a:spcPts val="1600"/>
              </a:spcBef>
              <a:spcAft>
                <a:spcPts val="0"/>
              </a:spcAft>
              <a:buNone/>
            </a:pPr>
            <a:r>
              <a:rPr lang="de">
                <a:highlight>
                  <a:srgbClr val="E8BA73"/>
                </a:highlight>
              </a:rPr>
              <a:t>Cambios de </a:t>
            </a:r>
            <a:r>
              <a:rPr lang="de">
                <a:highlight>
                  <a:srgbClr val="E8BA73"/>
                </a:highlight>
              </a:rPr>
              <a:t>planificación</a:t>
            </a:r>
            <a:r>
              <a:rPr lang="de">
                <a:highlight>
                  <a:srgbClr val="E8BA73"/>
                </a:highlight>
              </a:rPr>
              <a:t> y problemas</a:t>
            </a:r>
            <a:endParaRPr>
              <a:highlight>
                <a:srgbClr val="E8BA73"/>
              </a:highlight>
            </a:endParaRPr>
          </a:p>
          <a:p>
            <a:pPr indent="0" lvl="0" marL="0" rtl="0" algn="l">
              <a:lnSpc>
                <a:spcPct val="115000"/>
              </a:lnSpc>
              <a:spcBef>
                <a:spcPts val="1600"/>
              </a:spcBef>
              <a:spcAft>
                <a:spcPts val="0"/>
              </a:spcAft>
              <a:buNone/>
            </a:pPr>
            <a:r>
              <a:rPr lang="de">
                <a:highlight>
                  <a:srgbClr val="E8BA73"/>
                </a:highlight>
              </a:rPr>
              <a:t>Diseño web</a:t>
            </a:r>
            <a:endParaRPr>
              <a:highlight>
                <a:srgbClr val="E8BA73"/>
              </a:highlight>
            </a:endParaRPr>
          </a:p>
          <a:p>
            <a:pPr indent="0" lvl="0" marL="0" rtl="0" algn="l">
              <a:lnSpc>
                <a:spcPct val="115000"/>
              </a:lnSpc>
              <a:spcBef>
                <a:spcPts val="1600"/>
              </a:spcBef>
              <a:spcAft>
                <a:spcPts val="0"/>
              </a:spcAft>
              <a:buNone/>
            </a:pPr>
            <a:r>
              <a:rPr lang="de">
                <a:highlight>
                  <a:srgbClr val="E8BA73"/>
                </a:highlight>
              </a:rPr>
              <a:t>Desarrollo web</a:t>
            </a:r>
            <a:endParaRPr>
              <a:highlight>
                <a:srgbClr val="E8BA73"/>
              </a:highlight>
            </a:endParaRPr>
          </a:p>
          <a:p>
            <a:pPr indent="0" lvl="0" marL="0" rtl="0" algn="l">
              <a:lnSpc>
                <a:spcPct val="115000"/>
              </a:lnSpc>
              <a:spcBef>
                <a:spcPts val="1600"/>
              </a:spcBef>
              <a:spcAft>
                <a:spcPts val="0"/>
              </a:spcAft>
              <a:buNone/>
            </a:pPr>
            <a:r>
              <a:rPr lang="de">
                <a:highlight>
                  <a:srgbClr val="E8BA73"/>
                </a:highlight>
              </a:rPr>
              <a:t>Subir web</a:t>
            </a:r>
            <a:endParaRPr>
              <a:highlight>
                <a:srgbClr val="E8BA73"/>
              </a:highlight>
            </a:endParaRPr>
          </a:p>
          <a:p>
            <a:pPr indent="0" lvl="0" marL="0" rtl="0" algn="l">
              <a:lnSpc>
                <a:spcPct val="100000"/>
              </a:lnSpc>
              <a:spcBef>
                <a:spcPts val="1600"/>
              </a:spcBef>
              <a:spcAft>
                <a:spcPts val="0"/>
              </a:spcAft>
              <a:buClr>
                <a:schemeClr val="dk1"/>
              </a:buClr>
              <a:buSzPts val="1100"/>
              <a:buFont typeface="Arial"/>
              <a:buNone/>
            </a:pPr>
            <a:r>
              <a:t/>
            </a:r>
            <a:endParaRPr sz="1400"/>
          </a:p>
          <a:p>
            <a:pPr indent="0" lvl="0" marL="0" rtl="0" algn="l">
              <a:lnSpc>
                <a:spcPct val="100000"/>
              </a:lnSpc>
              <a:spcBef>
                <a:spcPts val="1600"/>
              </a:spcBef>
              <a:spcAft>
                <a:spcPts val="0"/>
              </a:spcAft>
              <a:buNone/>
            </a:pPr>
            <a:r>
              <a:t/>
            </a:r>
            <a:endParaRPr sz="1400"/>
          </a:p>
          <a:p>
            <a:pPr indent="0" lvl="0" marL="0" rtl="0" algn="l">
              <a:lnSpc>
                <a:spcPct val="100000"/>
              </a:lnSpc>
              <a:spcBef>
                <a:spcPts val="1600"/>
              </a:spcBef>
              <a:spcAft>
                <a:spcPts val="0"/>
              </a:spcAft>
              <a:buNone/>
            </a:pPr>
            <a:r>
              <a:t/>
            </a:r>
            <a:endParaRPr sz="1400"/>
          </a:p>
          <a:p>
            <a:pPr indent="0" lvl="0" marL="0" rtl="0" algn="l">
              <a:lnSpc>
                <a:spcPct val="100000"/>
              </a:lnSpc>
              <a:spcBef>
                <a:spcPts val="1600"/>
              </a:spcBef>
              <a:spcAft>
                <a:spcPts val="1600"/>
              </a:spcAft>
              <a:buNone/>
            </a:pPr>
            <a:r>
              <a:t/>
            </a:r>
            <a:endParaRPr sz="1400"/>
          </a:p>
        </p:txBody>
      </p:sp>
      <p:sp>
        <p:nvSpPr>
          <p:cNvPr id="64" name="Google Shape;64;p14"/>
          <p:cNvSpPr txBox="1"/>
          <p:nvPr/>
        </p:nvSpPr>
        <p:spPr>
          <a:xfrm>
            <a:off x="5832300" y="1211725"/>
            <a:ext cx="30000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de" sz="1800">
                <a:solidFill>
                  <a:schemeClr val="dk2"/>
                </a:solidFill>
                <a:highlight>
                  <a:srgbClr val="E8BA73"/>
                </a:highlight>
              </a:rPr>
              <a:t>Posicionamiento SEO</a:t>
            </a:r>
            <a:endParaRPr sz="1800">
              <a:solidFill>
                <a:schemeClr val="dk2"/>
              </a:solidFill>
              <a:highlight>
                <a:srgbClr val="E8BA73"/>
              </a:highlight>
            </a:endParaRPr>
          </a:p>
          <a:p>
            <a:pPr indent="0" lvl="0" marL="0" rtl="0" algn="l">
              <a:lnSpc>
                <a:spcPct val="115000"/>
              </a:lnSpc>
              <a:spcBef>
                <a:spcPts val="1600"/>
              </a:spcBef>
              <a:spcAft>
                <a:spcPts val="0"/>
              </a:spcAft>
              <a:buNone/>
            </a:pPr>
            <a:r>
              <a:rPr lang="de" sz="1800">
                <a:solidFill>
                  <a:schemeClr val="dk2"/>
                </a:solidFill>
                <a:highlight>
                  <a:srgbClr val="E8BA73"/>
                </a:highlight>
              </a:rPr>
              <a:t>Medir resultados</a:t>
            </a:r>
            <a:endParaRPr sz="1800">
              <a:solidFill>
                <a:schemeClr val="dk2"/>
              </a:solidFill>
              <a:highlight>
                <a:srgbClr val="E8BA73"/>
              </a:highlight>
            </a:endParaRPr>
          </a:p>
          <a:p>
            <a:pPr indent="0" lvl="0" marL="0" rtl="0" algn="l">
              <a:lnSpc>
                <a:spcPct val="115000"/>
              </a:lnSpc>
              <a:spcBef>
                <a:spcPts val="1600"/>
              </a:spcBef>
              <a:spcAft>
                <a:spcPts val="0"/>
              </a:spcAft>
              <a:buNone/>
            </a:pPr>
            <a:r>
              <a:rPr lang="de" sz="1800">
                <a:solidFill>
                  <a:schemeClr val="dk2"/>
                </a:solidFill>
                <a:highlight>
                  <a:srgbClr val="E8BA73"/>
                </a:highlight>
              </a:rPr>
              <a:t>Resultado final</a:t>
            </a:r>
            <a:endParaRPr sz="1800">
              <a:solidFill>
                <a:schemeClr val="dk2"/>
              </a:solidFill>
              <a:highlight>
                <a:srgbClr val="E8BA73"/>
              </a:highlight>
            </a:endParaRPr>
          </a:p>
          <a:p>
            <a:pPr indent="0" lvl="0" marL="0" rtl="0" algn="l">
              <a:lnSpc>
                <a:spcPct val="115000"/>
              </a:lnSpc>
              <a:spcBef>
                <a:spcPts val="1600"/>
              </a:spcBef>
              <a:spcAft>
                <a:spcPts val="0"/>
              </a:spcAft>
              <a:buNone/>
            </a:pPr>
            <a:r>
              <a:rPr lang="de" sz="1800">
                <a:solidFill>
                  <a:schemeClr val="dk2"/>
                </a:solidFill>
                <a:highlight>
                  <a:srgbClr val="E8BA73"/>
                </a:highlight>
              </a:rPr>
              <a:t>Decisiones tomadas</a:t>
            </a:r>
            <a:endParaRPr sz="1800">
              <a:solidFill>
                <a:schemeClr val="dk2"/>
              </a:solidFill>
              <a:highlight>
                <a:srgbClr val="E8BA73"/>
              </a:highlight>
            </a:endParaRPr>
          </a:p>
          <a:p>
            <a:pPr indent="0" lvl="0" marL="0" rtl="0" algn="l">
              <a:lnSpc>
                <a:spcPct val="115000"/>
              </a:lnSpc>
              <a:spcBef>
                <a:spcPts val="1600"/>
              </a:spcBef>
              <a:spcAft>
                <a:spcPts val="1600"/>
              </a:spcAft>
              <a:buNone/>
            </a:pPr>
            <a:r>
              <a:rPr lang="de" sz="1800">
                <a:solidFill>
                  <a:schemeClr val="dk2"/>
                </a:solidFill>
                <a:highlight>
                  <a:srgbClr val="E8BA73"/>
                </a:highlight>
              </a:rPr>
              <a:t>Conclusión</a:t>
            </a:r>
            <a:endParaRPr sz="1800">
              <a:solidFill>
                <a:schemeClr val="dk2"/>
              </a:solidFill>
              <a:highlight>
                <a:srgbClr val="E8BA73"/>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highlight>
                  <a:srgbClr val="E8BA73"/>
                </a:highlight>
              </a:rPr>
              <a:t>Introducción</a:t>
            </a:r>
            <a:endParaRPr>
              <a:highlight>
                <a:srgbClr val="E8BA73"/>
              </a:highlight>
            </a:endParaRPr>
          </a:p>
        </p:txBody>
      </p:sp>
      <p:sp>
        <p:nvSpPr>
          <p:cNvPr id="70" name="Google Shape;70;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de">
                <a:highlight>
                  <a:srgbClr val="E8BA73"/>
                </a:highlight>
              </a:rPr>
              <a:t>Creación</a:t>
            </a:r>
            <a:r>
              <a:rPr lang="de">
                <a:highlight>
                  <a:srgbClr val="E8BA73"/>
                </a:highlight>
              </a:rPr>
              <a:t> de una página web desde cero</a:t>
            </a:r>
            <a:endParaRPr>
              <a:highlight>
                <a:srgbClr val="E8BA73"/>
              </a:highlight>
            </a:endParaRPr>
          </a:p>
          <a:p>
            <a:pPr indent="-342900" lvl="0" marL="457200" rtl="0" algn="l">
              <a:spcBef>
                <a:spcPts val="0"/>
              </a:spcBef>
              <a:spcAft>
                <a:spcPts val="0"/>
              </a:spcAft>
              <a:buSzPts val="1800"/>
              <a:buAutoNum type="arabicPeriod"/>
            </a:pPr>
            <a:r>
              <a:rPr lang="de">
                <a:highlight>
                  <a:srgbClr val="E8BA73"/>
                </a:highlight>
              </a:rPr>
              <a:t>Diseño, desarrollo y posicionamiento</a:t>
            </a:r>
            <a:endParaRPr>
              <a:highlight>
                <a:srgbClr val="E8BA73"/>
              </a:highlight>
            </a:endParaRPr>
          </a:p>
          <a:p>
            <a:pPr indent="-342900" lvl="0" marL="457200" rtl="0" algn="l">
              <a:spcBef>
                <a:spcPts val="0"/>
              </a:spcBef>
              <a:spcAft>
                <a:spcPts val="0"/>
              </a:spcAft>
              <a:buSzPts val="1800"/>
              <a:buAutoNum type="arabicPeriod"/>
            </a:pPr>
            <a:r>
              <a:rPr lang="de">
                <a:highlight>
                  <a:srgbClr val="E8BA73"/>
                </a:highlight>
              </a:rPr>
              <a:t>Página</a:t>
            </a:r>
            <a:r>
              <a:rPr lang="de">
                <a:highlight>
                  <a:srgbClr val="E8BA73"/>
                </a:highlight>
              </a:rPr>
              <a:t> web ofrece los siguiente servicios en la zona de Alicante:</a:t>
            </a:r>
            <a:endParaRPr>
              <a:highlight>
                <a:srgbClr val="E8BA73"/>
              </a:highlight>
            </a:endParaRPr>
          </a:p>
          <a:p>
            <a:pPr indent="-317500" lvl="1" marL="914400" rtl="0" algn="l">
              <a:spcBef>
                <a:spcPts val="0"/>
              </a:spcBef>
              <a:spcAft>
                <a:spcPts val="0"/>
              </a:spcAft>
              <a:buSzPts val="1400"/>
              <a:buAutoNum type="alphaLcPeriod"/>
            </a:pPr>
            <a:r>
              <a:rPr lang="de">
                <a:highlight>
                  <a:srgbClr val="E8BA73"/>
                </a:highlight>
              </a:rPr>
              <a:t>Diseño y desarrollo web</a:t>
            </a:r>
            <a:endParaRPr>
              <a:highlight>
                <a:srgbClr val="E8BA73"/>
              </a:highlight>
            </a:endParaRPr>
          </a:p>
          <a:p>
            <a:pPr indent="-317500" lvl="1" marL="914400" rtl="0" algn="l">
              <a:spcBef>
                <a:spcPts val="0"/>
              </a:spcBef>
              <a:spcAft>
                <a:spcPts val="0"/>
              </a:spcAft>
              <a:buSzPts val="1400"/>
              <a:buAutoNum type="alphaLcPeriod"/>
            </a:pPr>
            <a:r>
              <a:rPr lang="de">
                <a:highlight>
                  <a:srgbClr val="E8BA73"/>
                </a:highlight>
              </a:rPr>
              <a:t>Marketing digital</a:t>
            </a:r>
            <a:endParaRPr>
              <a:highlight>
                <a:srgbClr val="E8BA73"/>
              </a:highlight>
            </a:endParaRPr>
          </a:p>
          <a:p>
            <a:pPr indent="-317500" lvl="1" marL="914400" rtl="0" algn="l">
              <a:spcBef>
                <a:spcPts val="0"/>
              </a:spcBef>
              <a:spcAft>
                <a:spcPts val="0"/>
              </a:spcAft>
              <a:buSzPts val="1400"/>
              <a:buAutoNum type="alphaLcPeriod"/>
            </a:pPr>
            <a:r>
              <a:rPr lang="de">
                <a:highlight>
                  <a:srgbClr val="E8BA73"/>
                </a:highlight>
              </a:rPr>
              <a:t>SEO y traducciones</a:t>
            </a:r>
            <a:endParaRPr>
              <a:highlight>
                <a:srgbClr val="E8BA73"/>
              </a:highlight>
            </a:endParaRPr>
          </a:p>
          <a:p>
            <a:pPr indent="-342900" lvl="0" marL="457200" rtl="0" algn="l">
              <a:spcBef>
                <a:spcPts val="0"/>
              </a:spcBef>
              <a:spcAft>
                <a:spcPts val="0"/>
              </a:spcAft>
              <a:buSzPts val="1800"/>
              <a:buAutoNum type="arabicPeriod"/>
            </a:pPr>
            <a:r>
              <a:rPr lang="de">
                <a:highlight>
                  <a:srgbClr val="E8BA73"/>
                </a:highlight>
              </a:rPr>
              <a:t>Clientes principales serán </a:t>
            </a:r>
            <a:r>
              <a:rPr lang="de">
                <a:highlight>
                  <a:srgbClr val="E8BA73"/>
                </a:highlight>
              </a:rPr>
              <a:t>autónomos</a:t>
            </a:r>
            <a:r>
              <a:rPr lang="de">
                <a:highlight>
                  <a:srgbClr val="E8BA73"/>
                </a:highlight>
              </a:rPr>
              <a:t> y empresas pequeñas</a:t>
            </a:r>
            <a:endParaRPr>
              <a:highlight>
                <a:srgbClr val="E8BA73"/>
              </a:highlight>
            </a:endParaRPr>
          </a:p>
          <a:p>
            <a:pPr indent="-342900" lvl="0" marL="457200" rtl="0" algn="l">
              <a:spcBef>
                <a:spcPts val="0"/>
              </a:spcBef>
              <a:spcAft>
                <a:spcPts val="0"/>
              </a:spcAft>
              <a:buSzPts val="1800"/>
              <a:buAutoNum type="arabicPeriod"/>
            </a:pPr>
            <a:r>
              <a:rPr lang="de">
                <a:highlight>
                  <a:srgbClr val="E8BA73"/>
                </a:highlight>
              </a:rPr>
              <a:t>Diseño debe ser atrevido que destaca de la competencia</a:t>
            </a:r>
            <a:endParaRPr>
              <a:highlight>
                <a:srgbClr val="E8BA73"/>
              </a:highlight>
            </a:endParaRPr>
          </a:p>
          <a:p>
            <a:pPr indent="0" lvl="0" marL="45720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highlight>
                  <a:srgbClr val="E8BA73"/>
                </a:highlight>
              </a:rPr>
              <a:t>Introducción </a:t>
            </a:r>
            <a:r>
              <a:rPr i="1" lang="de" sz="2400">
                <a:solidFill>
                  <a:schemeClr val="dk2"/>
                </a:solidFill>
                <a:highlight>
                  <a:srgbClr val="E8BA73"/>
                </a:highlight>
              </a:rPr>
              <a:t>objetivos y motivación</a:t>
            </a:r>
            <a:endParaRPr i="1" sz="2400">
              <a:solidFill>
                <a:schemeClr val="dk2"/>
              </a:solidFill>
              <a:highlight>
                <a:srgbClr val="E8BA73"/>
              </a:highlight>
            </a:endParaRPr>
          </a:p>
        </p:txBody>
      </p:sp>
      <p:sp>
        <p:nvSpPr>
          <p:cNvPr id="76" name="Google Shape;76;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just">
              <a:spcBef>
                <a:spcPts val="0"/>
              </a:spcBef>
              <a:spcAft>
                <a:spcPts val="0"/>
              </a:spcAft>
              <a:buSzPts val="1800"/>
              <a:buAutoNum type="arabicPeriod"/>
            </a:pPr>
            <a:r>
              <a:rPr lang="de">
                <a:highlight>
                  <a:srgbClr val="E8BA73"/>
                </a:highlight>
              </a:rPr>
              <a:t>Destacar en el entorno de la competencia con el servicio, diseño y el posicionamiento </a:t>
            </a:r>
            <a:endParaRPr>
              <a:highlight>
                <a:srgbClr val="E8BA73"/>
              </a:highlight>
            </a:endParaRPr>
          </a:p>
          <a:p>
            <a:pPr indent="-342900" lvl="0" marL="457200" rtl="0" algn="just">
              <a:spcBef>
                <a:spcPts val="0"/>
              </a:spcBef>
              <a:spcAft>
                <a:spcPts val="0"/>
              </a:spcAft>
              <a:buSzPts val="1800"/>
              <a:buAutoNum type="arabicPeriod"/>
            </a:pPr>
            <a:r>
              <a:rPr lang="de">
                <a:highlight>
                  <a:srgbClr val="E8BA73"/>
                </a:highlight>
              </a:rPr>
              <a:t>Integrar todo los conocimientos obtenidos al largo del máster que incluye sobre todo el diseño, HTML, CSS y el SEO</a:t>
            </a:r>
            <a:endParaRPr>
              <a:highlight>
                <a:srgbClr val="E8BA73"/>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highlight>
                  <a:srgbClr val="E8BA73"/>
                </a:highlight>
              </a:rPr>
              <a:t>Cambios de planificación y problemas</a:t>
            </a:r>
            <a:endParaRPr i="1" sz="2400">
              <a:solidFill>
                <a:srgbClr val="666666"/>
              </a:solidFill>
              <a:highlight>
                <a:srgbClr val="E8BA73"/>
              </a:highlight>
            </a:endParaRPr>
          </a:p>
        </p:txBody>
      </p:sp>
      <p:sp>
        <p:nvSpPr>
          <p:cNvPr id="82" name="Google Shape;82;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just">
              <a:spcBef>
                <a:spcPts val="0"/>
              </a:spcBef>
              <a:spcAft>
                <a:spcPts val="0"/>
              </a:spcAft>
              <a:buSzPts val="1800"/>
              <a:buChar char="-"/>
            </a:pPr>
            <a:r>
              <a:rPr lang="de">
                <a:highlight>
                  <a:srgbClr val="E8BA73"/>
                </a:highlight>
              </a:rPr>
              <a:t>Se ha introducido algunos pequeños cambios de la planificación</a:t>
            </a:r>
            <a:endParaRPr>
              <a:highlight>
                <a:srgbClr val="E8BA73"/>
              </a:highlight>
            </a:endParaRPr>
          </a:p>
          <a:p>
            <a:pPr indent="-317500" lvl="1" marL="1371600" rtl="0" algn="just">
              <a:spcBef>
                <a:spcPts val="0"/>
              </a:spcBef>
              <a:spcAft>
                <a:spcPts val="0"/>
              </a:spcAft>
              <a:buSzPts val="1400"/>
              <a:buChar char="-"/>
            </a:pPr>
            <a:r>
              <a:rPr lang="de">
                <a:highlight>
                  <a:srgbClr val="E8BA73"/>
                </a:highlight>
              </a:rPr>
              <a:t>Más tiempo para creación del entorno y la subida de la página web</a:t>
            </a:r>
            <a:endParaRPr>
              <a:highlight>
                <a:srgbClr val="E8BA73"/>
              </a:highlight>
            </a:endParaRPr>
          </a:p>
          <a:p>
            <a:pPr indent="-317500" lvl="1" marL="1371600" rtl="0" algn="just">
              <a:spcBef>
                <a:spcPts val="0"/>
              </a:spcBef>
              <a:spcAft>
                <a:spcPts val="0"/>
              </a:spcAft>
              <a:buSzPts val="1400"/>
              <a:buChar char="-"/>
            </a:pPr>
            <a:r>
              <a:rPr lang="de">
                <a:highlight>
                  <a:srgbClr val="E8BA73"/>
                </a:highlight>
              </a:rPr>
              <a:t>Añadir la tarea de la </a:t>
            </a:r>
            <a:r>
              <a:rPr lang="de">
                <a:highlight>
                  <a:srgbClr val="E8BA73"/>
                </a:highlight>
              </a:rPr>
              <a:t>creación</a:t>
            </a:r>
            <a:r>
              <a:rPr lang="de">
                <a:highlight>
                  <a:srgbClr val="E8BA73"/>
                </a:highlight>
              </a:rPr>
              <a:t> del logotipo</a:t>
            </a:r>
            <a:endParaRPr>
              <a:highlight>
                <a:srgbClr val="E8BA73"/>
              </a:highlight>
            </a:endParaRPr>
          </a:p>
          <a:p>
            <a:pPr indent="-317500" lvl="1" marL="1371600" rtl="0" algn="just">
              <a:spcBef>
                <a:spcPts val="0"/>
              </a:spcBef>
              <a:spcAft>
                <a:spcPts val="0"/>
              </a:spcAft>
              <a:buSzPts val="1400"/>
              <a:buChar char="-"/>
            </a:pPr>
            <a:r>
              <a:rPr lang="de">
                <a:highlight>
                  <a:srgbClr val="E8BA73"/>
                </a:highlight>
              </a:rPr>
              <a:t>Combinar algunas tareas (p.ej. creación de contenido junto al desarrollo)</a:t>
            </a:r>
            <a:endParaRPr>
              <a:highlight>
                <a:srgbClr val="E8BA73"/>
              </a:highlight>
            </a:endParaRPr>
          </a:p>
          <a:p>
            <a:pPr indent="0" lvl="0" marL="1371600" rtl="0" algn="just">
              <a:spcBef>
                <a:spcPts val="0"/>
              </a:spcBef>
              <a:spcAft>
                <a:spcPts val="0"/>
              </a:spcAft>
              <a:buNone/>
            </a:pPr>
            <a:r>
              <a:t/>
            </a:r>
            <a:endParaRPr>
              <a:highlight>
                <a:srgbClr val="E8BA73"/>
              </a:highlight>
            </a:endParaRPr>
          </a:p>
          <a:p>
            <a:pPr indent="-342900" lvl="0" marL="457200" rtl="0" algn="just">
              <a:spcBef>
                <a:spcPts val="0"/>
              </a:spcBef>
              <a:spcAft>
                <a:spcPts val="0"/>
              </a:spcAft>
              <a:buSzPts val="1800"/>
              <a:buChar char="-"/>
            </a:pPr>
            <a:r>
              <a:rPr lang="de">
                <a:highlight>
                  <a:srgbClr val="E8BA73"/>
                </a:highlight>
              </a:rPr>
              <a:t>Problemas se solía </a:t>
            </a:r>
            <a:r>
              <a:rPr lang="de">
                <a:highlight>
                  <a:srgbClr val="E8BA73"/>
                </a:highlight>
              </a:rPr>
              <a:t>solucionar</a:t>
            </a:r>
            <a:r>
              <a:rPr lang="de">
                <a:highlight>
                  <a:srgbClr val="E8BA73"/>
                </a:highlight>
              </a:rPr>
              <a:t> con la ayuda de talleres en Youtube y </a:t>
            </a:r>
            <a:r>
              <a:rPr lang="de">
                <a:highlight>
                  <a:srgbClr val="E8BA73"/>
                </a:highlight>
              </a:rPr>
              <a:t>discusiones</a:t>
            </a:r>
            <a:r>
              <a:rPr lang="de">
                <a:highlight>
                  <a:srgbClr val="E8BA73"/>
                </a:highlight>
              </a:rPr>
              <a:t> en foros </a:t>
            </a:r>
            <a:endParaRPr>
              <a:highlight>
                <a:srgbClr val="E8BA73"/>
              </a:highlight>
            </a:endParaRPr>
          </a:p>
          <a:p>
            <a:pPr indent="-317500" lvl="1" marL="914400" rtl="0" algn="just">
              <a:spcBef>
                <a:spcPts val="0"/>
              </a:spcBef>
              <a:spcAft>
                <a:spcPts val="0"/>
              </a:spcAft>
              <a:buSzPts val="1400"/>
              <a:buChar char="-"/>
            </a:pPr>
            <a:r>
              <a:rPr lang="de">
                <a:highlight>
                  <a:srgbClr val="E8BA73"/>
                </a:highlight>
              </a:rPr>
              <a:t>La nueva versión de escribir el código Gulp</a:t>
            </a:r>
            <a:endParaRPr>
              <a:highlight>
                <a:srgbClr val="E8BA73"/>
              </a:highlight>
            </a:endParaRPr>
          </a:p>
          <a:p>
            <a:pPr indent="-317500" lvl="1" marL="914400" rtl="0" algn="just">
              <a:spcBef>
                <a:spcPts val="0"/>
              </a:spcBef>
              <a:spcAft>
                <a:spcPts val="0"/>
              </a:spcAft>
              <a:buSzPts val="1400"/>
              <a:buChar char="-"/>
            </a:pPr>
            <a:r>
              <a:rPr lang="de">
                <a:highlight>
                  <a:srgbClr val="E8BA73"/>
                </a:highlight>
              </a:rPr>
              <a:t>Enlaces internos mandan el usuario a la sección, pero empezando detrás del menú</a:t>
            </a:r>
            <a:endParaRPr>
              <a:highlight>
                <a:srgbClr val="E8BA73"/>
              </a:highlight>
            </a:endParaRPr>
          </a:p>
          <a:p>
            <a:pPr indent="-317500" lvl="1" marL="914400" rtl="0" algn="just">
              <a:spcBef>
                <a:spcPts val="0"/>
              </a:spcBef>
              <a:spcAft>
                <a:spcPts val="0"/>
              </a:spcAft>
              <a:buSzPts val="1400"/>
              <a:buChar char="-"/>
            </a:pPr>
            <a:r>
              <a:rPr lang="de">
                <a:highlight>
                  <a:srgbClr val="E8BA73"/>
                </a:highlight>
              </a:rPr>
              <a:t>Falta de experiencia con la subida de la página costaba mucho tiempo</a:t>
            </a:r>
            <a:endParaRPr>
              <a:highlight>
                <a:srgbClr val="E8BA73"/>
              </a:highlight>
            </a:endParaRPr>
          </a:p>
          <a:p>
            <a:pPr indent="-317500" lvl="1" marL="914400" rtl="0" algn="just">
              <a:spcBef>
                <a:spcPts val="0"/>
              </a:spcBef>
              <a:spcAft>
                <a:spcPts val="0"/>
              </a:spcAft>
              <a:buSzPts val="1400"/>
              <a:buChar char="-"/>
            </a:pPr>
            <a:r>
              <a:rPr lang="de">
                <a:highlight>
                  <a:srgbClr val="E8BA73"/>
                </a:highlight>
              </a:rPr>
              <a:t>Búsqueda</a:t>
            </a:r>
            <a:r>
              <a:rPr lang="de">
                <a:highlight>
                  <a:srgbClr val="E8BA73"/>
                </a:highlight>
              </a:rPr>
              <a:t> del Host y proveedor de dominio ha sido más </a:t>
            </a:r>
            <a:r>
              <a:rPr lang="de">
                <a:highlight>
                  <a:srgbClr val="E8BA73"/>
                </a:highlight>
              </a:rPr>
              <a:t>difícil</a:t>
            </a:r>
            <a:r>
              <a:rPr lang="de">
                <a:highlight>
                  <a:srgbClr val="E8BA73"/>
                </a:highlight>
              </a:rPr>
              <a:t> que </a:t>
            </a:r>
            <a:r>
              <a:rPr lang="de">
                <a:highlight>
                  <a:srgbClr val="E8BA73"/>
                </a:highlight>
              </a:rPr>
              <a:t>anticipado</a:t>
            </a:r>
            <a:r>
              <a:rPr lang="de">
                <a:highlight>
                  <a:srgbClr val="E8BA73"/>
                </a:highlight>
              </a:rPr>
              <a:t>: coste - cualidad</a:t>
            </a:r>
            <a:endParaRPr>
              <a:highlight>
                <a:srgbClr val="E8BA73"/>
              </a:highlight>
            </a:endParaRPr>
          </a:p>
          <a:p>
            <a:pPr indent="0" lvl="0" marL="0" rtl="0" algn="just">
              <a:spcBef>
                <a:spcPts val="0"/>
              </a:spcBef>
              <a:spcAft>
                <a:spcPts val="0"/>
              </a:spcAft>
              <a:buNone/>
            </a:pPr>
            <a:r>
              <a:t/>
            </a:r>
            <a:endParaRPr>
              <a:solidFill>
                <a:srgbClr val="434343"/>
              </a:solidFill>
              <a:highlight>
                <a:srgbClr val="E8BA73"/>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highlight>
                  <a:srgbClr val="E8BA73"/>
                </a:highlight>
              </a:rPr>
              <a:t>Diseño web </a:t>
            </a:r>
            <a:r>
              <a:rPr i="1" lang="de" sz="2400">
                <a:solidFill>
                  <a:schemeClr val="dk2"/>
                </a:solidFill>
                <a:highlight>
                  <a:srgbClr val="E8BA73"/>
                </a:highlight>
              </a:rPr>
              <a:t>nombre</a:t>
            </a:r>
            <a:endParaRPr i="1" sz="2400">
              <a:solidFill>
                <a:schemeClr val="dk2"/>
              </a:solidFill>
              <a:highlight>
                <a:srgbClr val="E8BA73"/>
              </a:highlight>
            </a:endParaRPr>
          </a:p>
        </p:txBody>
      </p:sp>
      <p:sp>
        <p:nvSpPr>
          <p:cNvPr id="88" name="Google Shape;88;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298450" lvl="0" marL="457200" rtl="0" algn="just">
              <a:spcBef>
                <a:spcPts val="0"/>
              </a:spcBef>
              <a:spcAft>
                <a:spcPts val="0"/>
              </a:spcAft>
              <a:buSzPts val="1100"/>
              <a:buChar char="-"/>
            </a:pPr>
            <a:r>
              <a:rPr lang="de">
                <a:highlight>
                  <a:srgbClr val="E8BA73"/>
                </a:highlight>
              </a:rPr>
              <a:t>D</a:t>
            </a:r>
            <a:r>
              <a:rPr lang="de">
                <a:highlight>
                  <a:srgbClr val="E8BA73"/>
                </a:highlight>
              </a:rPr>
              <a:t>ominio es importante para el SEO y el </a:t>
            </a:r>
            <a:r>
              <a:rPr lang="de">
                <a:highlight>
                  <a:srgbClr val="E8BA73"/>
                </a:highlight>
              </a:rPr>
              <a:t>carácter</a:t>
            </a:r>
            <a:r>
              <a:rPr lang="de">
                <a:highlight>
                  <a:srgbClr val="E8BA73"/>
                </a:highlight>
              </a:rPr>
              <a:t> de la Web</a:t>
            </a:r>
            <a:endParaRPr>
              <a:highlight>
                <a:srgbClr val="E8BA73"/>
              </a:highlight>
            </a:endParaRPr>
          </a:p>
          <a:p>
            <a:pPr indent="-317500" lvl="1" marL="914400" rtl="0" algn="just">
              <a:spcBef>
                <a:spcPts val="0"/>
              </a:spcBef>
              <a:spcAft>
                <a:spcPts val="0"/>
              </a:spcAft>
              <a:buSzPts val="1400"/>
              <a:buChar char="-"/>
            </a:pPr>
            <a:r>
              <a:rPr lang="de">
                <a:highlight>
                  <a:srgbClr val="E8BA73"/>
                </a:highlight>
              </a:rPr>
              <a:t>E</a:t>
            </a:r>
            <a:r>
              <a:rPr lang="de">
                <a:highlight>
                  <a:srgbClr val="E8BA73"/>
                </a:highlight>
              </a:rPr>
              <a:t>legir una palabra clave importante en combinación con algo personal</a:t>
            </a:r>
            <a:endParaRPr>
              <a:highlight>
                <a:srgbClr val="E8BA73"/>
              </a:highlight>
            </a:endParaRPr>
          </a:p>
          <a:p>
            <a:pPr indent="-317500" lvl="1" marL="914400" rtl="0" algn="just">
              <a:spcBef>
                <a:spcPts val="0"/>
              </a:spcBef>
              <a:spcAft>
                <a:spcPts val="0"/>
              </a:spcAft>
              <a:buSzPts val="1400"/>
              <a:buChar char="-"/>
            </a:pPr>
            <a:r>
              <a:rPr lang="de">
                <a:highlight>
                  <a:srgbClr val="E8BA73"/>
                </a:highlight>
              </a:rPr>
              <a:t>Si tiene un doble sentido aún mejor</a:t>
            </a:r>
            <a:endParaRPr>
              <a:highlight>
                <a:srgbClr val="E8BA73"/>
              </a:highlight>
            </a:endParaRPr>
          </a:p>
          <a:p>
            <a:pPr indent="-317500" lvl="1" marL="914400" rtl="0" algn="just">
              <a:spcBef>
                <a:spcPts val="0"/>
              </a:spcBef>
              <a:spcAft>
                <a:spcPts val="0"/>
              </a:spcAft>
              <a:buSzPts val="1400"/>
              <a:buChar char="-"/>
            </a:pPr>
            <a:r>
              <a:rPr lang="de">
                <a:highlight>
                  <a:srgbClr val="E8BA73"/>
                </a:highlight>
              </a:rPr>
              <a:t>Debe ser fácil para recordar y escribir</a:t>
            </a:r>
            <a:endParaRPr>
              <a:highlight>
                <a:srgbClr val="E8BA73"/>
              </a:highlight>
            </a:endParaRPr>
          </a:p>
          <a:p>
            <a:pPr indent="-317500" lvl="1" marL="914400" rtl="0" algn="just">
              <a:spcBef>
                <a:spcPts val="0"/>
              </a:spcBef>
              <a:spcAft>
                <a:spcPts val="0"/>
              </a:spcAft>
              <a:buSzPts val="1400"/>
              <a:buChar char="-"/>
            </a:pPr>
            <a:r>
              <a:rPr lang="de">
                <a:highlight>
                  <a:srgbClr val="E8BA73"/>
                </a:highlight>
              </a:rPr>
              <a:t>Debería ser entendible para varios idiomas</a:t>
            </a:r>
            <a:endParaRPr sz="1100">
              <a:highlight>
                <a:srgbClr val="E8BA73"/>
              </a:highlight>
            </a:endParaRPr>
          </a:p>
          <a:p>
            <a:pPr indent="-317500" lvl="0" marL="457200" rtl="0" algn="just">
              <a:spcBef>
                <a:spcPts val="0"/>
              </a:spcBef>
              <a:spcAft>
                <a:spcPts val="0"/>
              </a:spcAft>
              <a:buSzPts val="1400"/>
              <a:buChar char="-"/>
            </a:pPr>
            <a:r>
              <a:rPr lang="de" sz="1800">
                <a:highlight>
                  <a:srgbClr val="E8BA73"/>
                </a:highlight>
              </a:rPr>
              <a:t>Elección final: Feencode.com</a:t>
            </a:r>
            <a:endParaRPr sz="1800">
              <a:highlight>
                <a:srgbClr val="E8BA73"/>
              </a:highlight>
            </a:endParaRPr>
          </a:p>
          <a:p>
            <a:pPr indent="-342900" lvl="1" marL="914400" rtl="0" algn="just">
              <a:spcBef>
                <a:spcPts val="0"/>
              </a:spcBef>
              <a:spcAft>
                <a:spcPts val="0"/>
              </a:spcAft>
              <a:buSzPts val="1800"/>
              <a:buChar char="-"/>
            </a:pPr>
            <a:r>
              <a:rPr lang="de">
                <a:highlight>
                  <a:srgbClr val="E8BA73"/>
                </a:highlight>
              </a:rPr>
              <a:t>Doble sentido: “fé en code” en español y “código del hada” en alemán</a:t>
            </a:r>
            <a:endParaRPr>
              <a:highlight>
                <a:srgbClr val="E8BA73"/>
              </a:highlight>
            </a:endParaRPr>
          </a:p>
          <a:p>
            <a:pPr indent="-317500" lvl="1" marL="914400" rtl="0" algn="just">
              <a:spcBef>
                <a:spcPts val="0"/>
              </a:spcBef>
              <a:spcAft>
                <a:spcPts val="0"/>
              </a:spcAft>
              <a:buSzPts val="1400"/>
              <a:buChar char="-"/>
            </a:pPr>
            <a:r>
              <a:rPr lang="de">
                <a:highlight>
                  <a:srgbClr val="E8BA73"/>
                </a:highlight>
              </a:rPr>
              <a:t>Juego con una figura de la niñez, el hada, en combinación con una palabra conocida por el sector técnico, el codigo, para hacer entender que el mundo del desarrollo web puede ser entretenido y sencillo</a:t>
            </a:r>
            <a:endParaRPr>
              <a:highlight>
                <a:srgbClr val="E8BA73"/>
              </a:highlight>
            </a:endParaRPr>
          </a:p>
          <a:p>
            <a:pPr indent="0" lvl="0" marL="457200" rtl="0" algn="just">
              <a:spcBef>
                <a:spcPts val="0"/>
              </a:spcBef>
              <a:spcAft>
                <a:spcPts val="0"/>
              </a:spcAft>
              <a:buNone/>
            </a:pPr>
            <a:r>
              <a:t/>
            </a:r>
            <a:endParaRPr>
              <a:solidFill>
                <a:srgbClr val="434343"/>
              </a:solidFill>
            </a:endParaRPr>
          </a:p>
          <a:p>
            <a:pPr indent="0" lvl="0" marL="0" rtl="0" algn="l">
              <a:spcBef>
                <a:spcPts val="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highlight>
                  <a:srgbClr val="E8BA73"/>
                </a:highlight>
              </a:rPr>
              <a:t>Diseño web </a:t>
            </a:r>
            <a:r>
              <a:rPr i="1" lang="de" sz="2400">
                <a:solidFill>
                  <a:schemeClr val="dk2"/>
                </a:solidFill>
                <a:highlight>
                  <a:srgbClr val="E8BA73"/>
                </a:highlight>
              </a:rPr>
              <a:t>colores y logotipo</a:t>
            </a:r>
            <a:endParaRPr i="1" sz="2400">
              <a:solidFill>
                <a:schemeClr val="dk2"/>
              </a:solidFill>
              <a:highlight>
                <a:srgbClr val="E8BA73"/>
              </a:highlight>
            </a:endParaRPr>
          </a:p>
        </p:txBody>
      </p:sp>
      <p:sp>
        <p:nvSpPr>
          <p:cNvPr id="94" name="Google Shape;94;p19"/>
          <p:cNvSpPr txBox="1"/>
          <p:nvPr>
            <p:ph idx="1" type="body"/>
          </p:nvPr>
        </p:nvSpPr>
        <p:spPr>
          <a:xfrm>
            <a:off x="311700" y="1140550"/>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de">
                <a:highlight>
                  <a:srgbClr val="E8BA73"/>
                </a:highlight>
              </a:rPr>
              <a:t>L</a:t>
            </a:r>
            <a:r>
              <a:rPr lang="de">
                <a:highlight>
                  <a:srgbClr val="E8BA73"/>
                </a:highlight>
              </a:rPr>
              <a:t>ogo debe ser sencillo, distinto, estético y profesional, visible desde cualquier tamaño</a:t>
            </a:r>
            <a:endParaRPr>
              <a:highlight>
                <a:srgbClr val="E8BA73"/>
              </a:highlight>
            </a:endParaRPr>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342900" lvl="0" marL="457200" rtl="0" algn="l">
              <a:spcBef>
                <a:spcPts val="1600"/>
              </a:spcBef>
              <a:spcAft>
                <a:spcPts val="0"/>
              </a:spcAft>
              <a:buSzPts val="1800"/>
              <a:buChar char="-"/>
            </a:pPr>
            <a:r>
              <a:rPr lang="de">
                <a:highlight>
                  <a:srgbClr val="E8BA73"/>
                </a:highlight>
              </a:rPr>
              <a:t>Colores deben </a:t>
            </a:r>
            <a:r>
              <a:rPr lang="de">
                <a:solidFill>
                  <a:srgbClr val="434343"/>
                </a:solidFill>
                <a:highlight>
                  <a:srgbClr val="E8BA73"/>
                </a:highlight>
              </a:rPr>
              <a:t>parecer natural, a oro como el logotipo y profesional a la vez</a:t>
            </a:r>
            <a:endParaRPr>
              <a:solidFill>
                <a:srgbClr val="434343"/>
              </a:solidFill>
              <a:highlight>
                <a:srgbClr val="E8BA73"/>
              </a:highlight>
            </a:endParaRPr>
          </a:p>
          <a:p>
            <a:pPr indent="0" lvl="0" marL="914400" rtl="0" algn="l">
              <a:spcBef>
                <a:spcPts val="1600"/>
              </a:spcBef>
              <a:spcAft>
                <a:spcPts val="0"/>
              </a:spcAft>
              <a:buNone/>
            </a:pPr>
            <a:r>
              <a:t/>
            </a:r>
            <a:endParaRPr/>
          </a:p>
          <a:p>
            <a:pPr indent="0" lvl="0" marL="0" rtl="0" algn="l">
              <a:spcBef>
                <a:spcPts val="1600"/>
              </a:spcBef>
              <a:spcAft>
                <a:spcPts val="1600"/>
              </a:spcAft>
              <a:buClr>
                <a:schemeClr val="dk1"/>
              </a:buClr>
              <a:buSzPts val="1100"/>
              <a:buFont typeface="Arial"/>
              <a:buNone/>
            </a:pPr>
            <a:r>
              <a:t/>
            </a:r>
            <a:endParaRPr/>
          </a:p>
        </p:txBody>
      </p:sp>
      <p:pic>
        <p:nvPicPr>
          <p:cNvPr id="95" name="Google Shape;95;p19"/>
          <p:cNvPicPr preferRelativeResize="0"/>
          <p:nvPr/>
        </p:nvPicPr>
        <p:blipFill>
          <a:blip r:embed="rId4">
            <a:alphaModFix/>
          </a:blip>
          <a:stretch>
            <a:fillRect/>
          </a:stretch>
        </p:blipFill>
        <p:spPr>
          <a:xfrm>
            <a:off x="1744950" y="3545600"/>
            <a:ext cx="3418550" cy="812050"/>
          </a:xfrm>
          <a:prstGeom prst="rect">
            <a:avLst/>
          </a:prstGeom>
          <a:noFill/>
          <a:ln>
            <a:noFill/>
          </a:ln>
        </p:spPr>
      </p:pic>
      <p:sp>
        <p:nvSpPr>
          <p:cNvPr id="96" name="Google Shape;96;p19"/>
          <p:cNvSpPr/>
          <p:nvPr/>
        </p:nvSpPr>
        <p:spPr>
          <a:xfrm>
            <a:off x="1748475" y="1827625"/>
            <a:ext cx="2869500" cy="1178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7" name="Google Shape;97;p19"/>
          <p:cNvPicPr preferRelativeResize="0"/>
          <p:nvPr/>
        </p:nvPicPr>
        <p:blipFill>
          <a:blip r:embed="rId5">
            <a:alphaModFix/>
          </a:blip>
          <a:stretch>
            <a:fillRect/>
          </a:stretch>
        </p:blipFill>
        <p:spPr>
          <a:xfrm>
            <a:off x="1744950" y="1816900"/>
            <a:ext cx="2876550" cy="1200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highlight>
                  <a:srgbClr val="E8BA73"/>
                </a:highlight>
              </a:rPr>
              <a:t>Desarrollo web</a:t>
            </a:r>
            <a:endParaRPr>
              <a:highlight>
                <a:srgbClr val="E8BA73"/>
              </a:highlight>
            </a:endParaRPr>
          </a:p>
        </p:txBody>
      </p:sp>
      <p:sp>
        <p:nvSpPr>
          <p:cNvPr id="103" name="Google Shape;103;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de">
                <a:highlight>
                  <a:srgbClr val="E8BA73"/>
                </a:highlight>
              </a:rPr>
              <a:t>P</a:t>
            </a:r>
            <a:r>
              <a:rPr lang="de">
                <a:highlight>
                  <a:srgbClr val="E8BA73"/>
                </a:highlight>
              </a:rPr>
              <a:t>reparación del entorno con Node.js y Gulp</a:t>
            </a:r>
            <a:endParaRPr>
              <a:highlight>
                <a:srgbClr val="E8BA73"/>
              </a:highlight>
            </a:endParaRPr>
          </a:p>
          <a:p>
            <a:pPr indent="-342900" lvl="0" marL="457200" rtl="0" algn="l">
              <a:spcBef>
                <a:spcPts val="0"/>
              </a:spcBef>
              <a:spcAft>
                <a:spcPts val="0"/>
              </a:spcAft>
              <a:buSzPts val="1800"/>
              <a:buChar char="-"/>
            </a:pPr>
            <a:r>
              <a:rPr lang="de">
                <a:highlight>
                  <a:srgbClr val="E8BA73"/>
                </a:highlight>
              </a:rPr>
              <a:t>Diseño adaptable </a:t>
            </a:r>
            <a:endParaRPr>
              <a:highlight>
                <a:srgbClr val="E8BA73"/>
              </a:highlight>
            </a:endParaRPr>
          </a:p>
          <a:p>
            <a:pPr indent="-317500" lvl="1" marL="914400" rtl="0" algn="l">
              <a:spcBef>
                <a:spcPts val="0"/>
              </a:spcBef>
              <a:spcAft>
                <a:spcPts val="0"/>
              </a:spcAft>
              <a:buSzPts val="1400"/>
              <a:buChar char="-"/>
            </a:pPr>
            <a:r>
              <a:rPr lang="de">
                <a:highlight>
                  <a:srgbClr val="E8BA73"/>
                </a:highlight>
              </a:rPr>
              <a:t>Bien visible desde cualquier dispositivo</a:t>
            </a:r>
            <a:endParaRPr>
              <a:highlight>
                <a:srgbClr val="E8BA73"/>
              </a:highlight>
            </a:endParaRPr>
          </a:p>
          <a:p>
            <a:pPr indent="-317500" lvl="1" marL="914400" rtl="0" algn="l">
              <a:spcBef>
                <a:spcPts val="0"/>
              </a:spcBef>
              <a:spcAft>
                <a:spcPts val="0"/>
              </a:spcAft>
              <a:buSzPts val="1400"/>
              <a:buChar char="-"/>
            </a:pPr>
            <a:r>
              <a:rPr lang="de">
                <a:highlight>
                  <a:srgbClr val="E8BA73"/>
                </a:highlight>
              </a:rPr>
              <a:t>Se trabaja mucho con </a:t>
            </a:r>
            <a:r>
              <a:rPr i="1" lang="de">
                <a:highlight>
                  <a:srgbClr val="E8BA73"/>
                </a:highlight>
              </a:rPr>
              <a:t>display: flex</a:t>
            </a:r>
            <a:r>
              <a:rPr lang="de">
                <a:highlight>
                  <a:srgbClr val="E8BA73"/>
                </a:highlight>
              </a:rPr>
              <a:t> y </a:t>
            </a:r>
            <a:r>
              <a:rPr i="1" lang="de">
                <a:highlight>
                  <a:srgbClr val="E8BA73"/>
                </a:highlight>
              </a:rPr>
              <a:t>display: none</a:t>
            </a:r>
            <a:r>
              <a:rPr lang="de">
                <a:highlight>
                  <a:srgbClr val="E8BA73"/>
                </a:highlight>
              </a:rPr>
              <a:t> (para imágenes o secciones no visibles desde móvil)</a:t>
            </a:r>
            <a:endParaRPr>
              <a:highlight>
                <a:srgbClr val="E8BA73"/>
              </a:highlight>
            </a:endParaRPr>
          </a:p>
          <a:p>
            <a:pPr indent="-342900" lvl="0" marL="457200" rtl="0" algn="l">
              <a:spcBef>
                <a:spcPts val="0"/>
              </a:spcBef>
              <a:spcAft>
                <a:spcPts val="0"/>
              </a:spcAft>
              <a:buSzPts val="1800"/>
              <a:buChar char="-"/>
            </a:pPr>
            <a:r>
              <a:rPr lang="de">
                <a:highlight>
                  <a:srgbClr val="E8BA73"/>
                </a:highlight>
              </a:rPr>
              <a:t>Diseño interactivo</a:t>
            </a:r>
            <a:endParaRPr>
              <a:highlight>
                <a:srgbClr val="E8BA73"/>
              </a:highlight>
            </a:endParaRPr>
          </a:p>
          <a:p>
            <a:pPr indent="-317500" lvl="1" marL="914400" rtl="0" algn="l">
              <a:spcBef>
                <a:spcPts val="0"/>
              </a:spcBef>
              <a:spcAft>
                <a:spcPts val="0"/>
              </a:spcAft>
              <a:buSzPts val="1400"/>
              <a:buChar char="-"/>
            </a:pPr>
            <a:r>
              <a:rPr lang="de">
                <a:highlight>
                  <a:srgbClr val="E8BA73"/>
                </a:highlight>
              </a:rPr>
              <a:t>Botones y imagenes se amplian con hover</a:t>
            </a:r>
            <a:endParaRPr>
              <a:highlight>
                <a:srgbClr val="E8BA73"/>
              </a:highlight>
            </a:endParaRPr>
          </a:p>
          <a:p>
            <a:pPr indent="-317500" lvl="1" marL="914400" rtl="0" algn="l">
              <a:spcBef>
                <a:spcPts val="0"/>
              </a:spcBef>
              <a:spcAft>
                <a:spcPts val="0"/>
              </a:spcAft>
              <a:buSzPts val="1400"/>
              <a:buChar char="-"/>
            </a:pPr>
            <a:r>
              <a:rPr lang="de">
                <a:highlight>
                  <a:srgbClr val="E8BA73"/>
                </a:highlight>
              </a:rPr>
              <a:t>Activación o desactivación de un </a:t>
            </a:r>
            <a:r>
              <a:rPr i="1" lang="de">
                <a:highlight>
                  <a:srgbClr val="E8BA73"/>
                </a:highlight>
              </a:rPr>
              <a:t>grayfilte</a:t>
            </a:r>
            <a:r>
              <a:rPr lang="de">
                <a:highlight>
                  <a:srgbClr val="E8BA73"/>
                </a:highlight>
              </a:rPr>
              <a:t>r (filtro gris) con interacción hover</a:t>
            </a:r>
            <a:endParaRPr>
              <a:highlight>
                <a:srgbClr val="E8BA73"/>
              </a:highlight>
            </a:endParaRPr>
          </a:p>
          <a:p>
            <a:pPr indent="-342900" lvl="0" marL="457200" rtl="0" algn="l">
              <a:spcBef>
                <a:spcPts val="0"/>
              </a:spcBef>
              <a:spcAft>
                <a:spcPts val="0"/>
              </a:spcAft>
              <a:buSzPts val="1800"/>
              <a:buChar char="-"/>
            </a:pPr>
            <a:r>
              <a:rPr lang="de">
                <a:highlight>
                  <a:srgbClr val="E8BA73"/>
                </a:highlight>
              </a:rPr>
              <a:t>Se trabaja con HTML &amp; CSS principalmente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7" name="Shape 107"/>
        <p:cNvGrpSpPr/>
        <p:nvPr/>
      </p:nvGrpSpPr>
      <p:grpSpPr>
        <a:xfrm>
          <a:off x="0" y="0"/>
          <a:ext cx="0" cy="0"/>
          <a:chOff x="0" y="0"/>
          <a:chExt cx="0" cy="0"/>
        </a:xfrm>
      </p:grpSpPr>
      <p:sp>
        <p:nvSpPr>
          <p:cNvPr id="108" name="Google Shape;108;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highlight>
                  <a:srgbClr val="E8BA73"/>
                </a:highlight>
              </a:rPr>
              <a:t>Subir web</a:t>
            </a:r>
            <a:endParaRPr>
              <a:highlight>
                <a:srgbClr val="E8BA73"/>
              </a:highlight>
            </a:endParaRPr>
          </a:p>
        </p:txBody>
      </p:sp>
      <p:sp>
        <p:nvSpPr>
          <p:cNvPr id="109" name="Google Shape;109;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de">
                <a:highlight>
                  <a:srgbClr val="E8BA73"/>
                </a:highlight>
              </a:rPr>
              <a:t>Google Tag Manager </a:t>
            </a:r>
            <a:endParaRPr>
              <a:highlight>
                <a:srgbClr val="E8BA73"/>
              </a:highlight>
            </a:endParaRPr>
          </a:p>
          <a:p>
            <a:pPr indent="-317500" lvl="1" marL="914400" rtl="0" algn="l">
              <a:spcBef>
                <a:spcPts val="0"/>
              </a:spcBef>
              <a:spcAft>
                <a:spcPts val="0"/>
              </a:spcAft>
              <a:buSzPts val="1400"/>
              <a:buChar char="-"/>
            </a:pPr>
            <a:r>
              <a:rPr lang="de">
                <a:highlight>
                  <a:srgbClr val="E8BA73"/>
                </a:highlight>
              </a:rPr>
              <a:t>Crear un tag para integrar Google Analytics</a:t>
            </a:r>
            <a:endParaRPr>
              <a:highlight>
                <a:srgbClr val="E8BA73"/>
              </a:highlight>
            </a:endParaRPr>
          </a:p>
          <a:p>
            <a:pPr indent="-317500" lvl="1" marL="914400" rtl="0" algn="l">
              <a:spcBef>
                <a:spcPts val="0"/>
              </a:spcBef>
              <a:spcAft>
                <a:spcPts val="0"/>
              </a:spcAft>
              <a:buSzPts val="1400"/>
              <a:buChar char="-"/>
            </a:pPr>
            <a:r>
              <a:rPr lang="de">
                <a:highlight>
                  <a:srgbClr val="E8BA73"/>
                </a:highlight>
              </a:rPr>
              <a:t>Crear un tag para definir una conversión con Google Adwords</a:t>
            </a:r>
            <a:endParaRPr>
              <a:highlight>
                <a:srgbClr val="E8BA73"/>
              </a:highlight>
            </a:endParaRPr>
          </a:p>
          <a:p>
            <a:pPr indent="-342900" lvl="0" marL="457200" rtl="0" algn="l">
              <a:spcBef>
                <a:spcPts val="0"/>
              </a:spcBef>
              <a:spcAft>
                <a:spcPts val="0"/>
              </a:spcAft>
              <a:buSzPts val="1800"/>
              <a:buChar char="-"/>
            </a:pPr>
            <a:r>
              <a:rPr lang="de">
                <a:highlight>
                  <a:srgbClr val="E8BA73"/>
                </a:highlight>
              </a:rPr>
              <a:t>Validar el código HTML y CSS </a:t>
            </a:r>
            <a:endParaRPr>
              <a:highlight>
                <a:srgbClr val="E8BA73"/>
              </a:highlight>
            </a:endParaRPr>
          </a:p>
          <a:p>
            <a:pPr indent="-342900" lvl="0" marL="457200" rtl="0" algn="l">
              <a:spcBef>
                <a:spcPts val="0"/>
              </a:spcBef>
              <a:spcAft>
                <a:spcPts val="0"/>
              </a:spcAft>
              <a:buSzPts val="1800"/>
              <a:buChar char="-"/>
            </a:pPr>
            <a:r>
              <a:rPr lang="de">
                <a:highlight>
                  <a:srgbClr val="E8BA73"/>
                </a:highlight>
              </a:rPr>
              <a:t>Comprar el dominio y contratar un Host: Namecheap</a:t>
            </a:r>
            <a:endParaRPr>
              <a:highlight>
                <a:srgbClr val="E8BA73"/>
              </a:highlight>
            </a:endParaRPr>
          </a:p>
          <a:p>
            <a:pPr indent="-317500" lvl="1" marL="914400" rtl="0" algn="l">
              <a:spcBef>
                <a:spcPts val="0"/>
              </a:spcBef>
              <a:spcAft>
                <a:spcPts val="0"/>
              </a:spcAft>
              <a:buSzPts val="1400"/>
              <a:buChar char="-"/>
            </a:pPr>
            <a:r>
              <a:rPr lang="de">
                <a:highlight>
                  <a:srgbClr val="E8BA73"/>
                </a:highlight>
              </a:rPr>
              <a:t>Añadir </a:t>
            </a:r>
            <a:r>
              <a:rPr lang="de">
                <a:highlight>
                  <a:srgbClr val="E8BA73"/>
                </a:highlight>
              </a:rPr>
              <a:t>SSL certificado para una conexión segura (HTTPS)</a:t>
            </a:r>
            <a:endParaRPr>
              <a:highlight>
                <a:srgbClr val="E8BA73"/>
              </a:highlight>
            </a:endParaRPr>
          </a:p>
          <a:p>
            <a:pPr indent="-342900" lvl="0" marL="457200" rtl="0" algn="l">
              <a:spcBef>
                <a:spcPts val="0"/>
              </a:spcBef>
              <a:spcAft>
                <a:spcPts val="0"/>
              </a:spcAft>
              <a:buSzPts val="1800"/>
              <a:buChar char="-"/>
            </a:pPr>
            <a:r>
              <a:rPr lang="de">
                <a:highlight>
                  <a:srgbClr val="E8BA73"/>
                </a:highlight>
              </a:rPr>
              <a:t>Indexación por Search Console</a:t>
            </a:r>
            <a:endParaRPr>
              <a:highlight>
                <a:srgbClr val="E8BA73"/>
              </a:high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