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8"/>
  </p:notesMasterIdLst>
  <p:handoutMasterIdLst>
    <p:handoutMasterId r:id="rId29"/>
  </p:handoutMasterIdLst>
  <p:sldIdLst>
    <p:sldId id="257" r:id="rId5"/>
    <p:sldId id="268" r:id="rId6"/>
    <p:sldId id="269" r:id="rId7"/>
    <p:sldId id="270" r:id="rId8"/>
    <p:sldId id="271" r:id="rId9"/>
    <p:sldId id="274" r:id="rId10"/>
    <p:sldId id="272" r:id="rId11"/>
    <p:sldId id="273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404"/>
    <a:srgbClr val="5F6F0F"/>
    <a:srgbClr val="718412"/>
    <a:srgbClr val="65741A"/>
    <a:srgbClr val="70811D"/>
    <a:srgbClr val="7B8D1F"/>
    <a:srgbClr val="839721"/>
    <a:srgbClr val="95AB25"/>
    <a:srgbClr val="BC5500"/>
    <a:srgbClr val="C45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95" autoAdjust="0"/>
  </p:normalViewPr>
  <p:slideViewPr>
    <p:cSldViewPr>
      <p:cViewPr varScale="1">
        <p:scale>
          <a:sx n="98" d="100"/>
          <a:sy n="98" d="100"/>
        </p:scale>
        <p:origin x="110" y="91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8" d="100"/>
          <a:sy n="88" d="100"/>
        </p:scale>
        <p:origin x="2478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C8F1D84B-F747-4821-8617-FBD61E8F4308}" type="datetime1">
              <a:rPr lang="es-ES" smtClean="0"/>
              <a:t>04/06/2019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9429053-DC2A-4342-ADD4-2FD729D91E2C}" type="slidenum">
              <a:rPr lang="es-ES" smtClean="0"/>
              <a:pPr algn="r"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DA87C823-BB9F-45DA-99AB-416A32E1B948}" type="datetime1">
              <a:rPr lang="es-ES" noProof="0" smtClean="0"/>
              <a:pPr/>
              <a:t>04/06/2019</a:t>
            </a:fld>
            <a:endParaRPr lang="es-ES" noProof="0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3EBA5BD7-F043-4D1B-AA17-CD412FC534DE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8672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745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034" y="685800"/>
            <a:ext cx="7998916" cy="2971801"/>
          </a:xfrm>
        </p:spPr>
        <p:txBody>
          <a:bodyPr anchor="b">
            <a:normAutofit/>
          </a:bodyPr>
          <a:lstStyle>
            <a:lvl1pPr algn="l">
              <a:defRPr sz="4799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034" y="3843868"/>
            <a:ext cx="6399133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0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E67D-14C0-4ED9-A218-9C14494A6A84}" type="datetime1">
              <a:rPr lang="es-ES" noProof="0" smtClean="0"/>
              <a:pPr/>
              <a:t>04/06/2019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es-ES" noProof="0" smtClean="0"/>
              <a:t>‹Nº›</a:t>
            </a:fld>
            <a:endParaRPr lang="es-ES" noProof="0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5869" y="8467"/>
            <a:ext cx="3809008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6580" y="91546"/>
            <a:ext cx="607907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3941" y="228600"/>
            <a:ext cx="495171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3927" y="32279"/>
            <a:ext cx="4851725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3383" y="609602"/>
            <a:ext cx="4342268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10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621" y="533400"/>
            <a:ext cx="10815995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164" y="3843867"/>
            <a:ext cx="8302047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3AD5-F5AF-4BDC-901E-85A05CCFFAAA}" type="datetime1">
              <a:rPr lang="es-ES" noProof="0" smtClean="0"/>
              <a:pPr/>
              <a:t>04/06/2019</a:t>
            </a:fld>
            <a:endParaRPr lang="es-E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80546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2743200"/>
          </a:xfrm>
        </p:spPr>
        <p:txBody>
          <a:bodyPr anchor="ctr">
            <a:normAutofit/>
          </a:bodyPr>
          <a:lstStyle>
            <a:lvl1pPr algn="l">
              <a:defRPr sz="3199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114800"/>
            <a:ext cx="8533765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3AD5-F5AF-4BDC-901E-85A05CCFFAAA}" type="datetime1">
              <a:rPr lang="es-ES" noProof="0" smtClean="0"/>
              <a:pPr/>
              <a:t>04/06/2019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057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4" y="685800"/>
            <a:ext cx="9141620" cy="2743200"/>
          </a:xfrm>
        </p:spPr>
        <p:txBody>
          <a:bodyPr anchor="ctr">
            <a:normAutofit/>
          </a:bodyPr>
          <a:lstStyle>
            <a:lvl1pPr algn="l">
              <a:defRPr sz="3199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5835" y="3429000"/>
            <a:ext cx="8532178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5" y="4301068"/>
            <a:ext cx="8532178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3AD5-F5AF-4BDC-901E-85A05CCFFAAA}" type="datetime1">
              <a:rPr lang="es-ES" noProof="0" smtClean="0"/>
              <a:pPr/>
              <a:t>04/06/2019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4" name="TextBox 13"/>
          <p:cNvSpPr txBox="1"/>
          <p:nvPr/>
        </p:nvSpPr>
        <p:spPr>
          <a:xfrm>
            <a:off x="531674" y="812222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2734" y="276860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5668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3429000"/>
            <a:ext cx="8532178" cy="1697400"/>
          </a:xfrm>
        </p:spPr>
        <p:txBody>
          <a:bodyPr anchor="b">
            <a:normAutofit/>
          </a:bodyPr>
          <a:lstStyle>
            <a:lvl1pPr algn="l">
              <a:defRPr sz="3199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3" y="5132981"/>
            <a:ext cx="8533767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3AD5-F5AF-4BDC-901E-85A05CCFFAAA}" type="datetime1">
              <a:rPr lang="es-ES" noProof="0" smtClean="0"/>
              <a:pPr/>
              <a:t>04/06/2019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9469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6" y="685800"/>
            <a:ext cx="9141619" cy="2743200"/>
          </a:xfrm>
        </p:spPr>
        <p:txBody>
          <a:bodyPr anchor="ctr">
            <a:normAutofit/>
          </a:bodyPr>
          <a:lstStyle>
            <a:lvl1pPr algn="l">
              <a:defRPr sz="3199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035" y="3928534"/>
            <a:ext cx="8532178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99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978400"/>
            <a:ext cx="8532178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3AD5-F5AF-4BDC-901E-85A05CCFFAAA}" type="datetime1">
              <a:rPr lang="es-ES" noProof="0" smtClean="0"/>
              <a:pPr/>
              <a:t>04/06/2019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1" name="TextBox 10"/>
          <p:cNvSpPr txBox="1"/>
          <p:nvPr/>
        </p:nvSpPr>
        <p:spPr>
          <a:xfrm>
            <a:off x="531674" y="812222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2734" y="276860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1074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034" y="3928534"/>
            <a:ext cx="853217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99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766733"/>
            <a:ext cx="8532178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3AD5-F5AF-4BDC-901E-85A05CCFFAAA}" type="datetime1">
              <a:rPr lang="es-ES" noProof="0" smtClean="0"/>
              <a:pPr/>
              <a:t>04/06/2019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9809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DB83-C382-4684-8887-65A03EA4FFF0}" type="datetime1">
              <a:rPr lang="es-ES" noProof="0" smtClean="0"/>
              <a:pPr/>
              <a:t>04/06/2019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8752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2950" y="685800"/>
            <a:ext cx="2056864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621" y="685800"/>
            <a:ext cx="7821163" cy="5308600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81D3-9B82-44CA-B1F9-FCEFDC87935B}" type="datetime1">
              <a:rPr lang="es-ES" noProof="0" smtClean="0"/>
              <a:pPr/>
              <a:t>04/06/2019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8859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3AD5-F5AF-4BDC-901E-85A05CCFFAAA}" type="datetime1">
              <a:rPr lang="es-ES" noProof="0" smtClean="0"/>
              <a:pPr/>
              <a:t>04/06/2019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766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006600"/>
            <a:ext cx="8532178" cy="2281600"/>
          </a:xfrm>
        </p:spPr>
        <p:txBody>
          <a:bodyPr anchor="b">
            <a:normAutofit/>
          </a:bodyPr>
          <a:lstStyle>
            <a:lvl1pPr algn="l">
              <a:defRPr sz="3599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5" y="4495800"/>
            <a:ext cx="8532178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D35CA-82F5-4AD4-B9EC-66E805B73542}" type="datetime1">
              <a:rPr lang="es-ES" noProof="0" smtClean="0"/>
              <a:pPr/>
              <a:t>04/06/2019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9141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033" y="685801"/>
            <a:ext cx="4936369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6621" y="685801"/>
            <a:ext cx="4933194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CCE92-710B-4678-B1B1-EFCAA5CDF075}" type="datetime1">
              <a:rPr lang="es-ES" noProof="0" smtClean="0"/>
              <a:pPr/>
              <a:t>04/06/2019</a:t>
            </a:fld>
            <a:endParaRPr lang="es-E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40841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827" y="685800"/>
            <a:ext cx="4648576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033" y="1270529"/>
            <a:ext cx="4936369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7483" y="685800"/>
            <a:ext cx="4663919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5033" y="1262062"/>
            <a:ext cx="4927904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0F2C-25D9-4D7E-B43A-29A2E16C960D}" type="datetime1">
              <a:rPr lang="es-ES" noProof="0" smtClean="0"/>
              <a:pPr/>
              <a:t>04/06/2019</a:t>
            </a:fld>
            <a:endParaRPr lang="es-E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619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687D-B11B-47A5-95F6-B79DA932A6DF}" type="datetime1">
              <a:rPr lang="es-ES" noProof="0" smtClean="0"/>
              <a:pPr/>
              <a:t>04/06/2019</a:t>
            </a:fld>
            <a:endParaRPr lang="es-E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4663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56DE-1E46-4450-9484-A739B4FADFBC}" type="datetime1">
              <a:rPr lang="es-ES" noProof="0" smtClean="0"/>
              <a:pPr/>
              <a:t>04/06/2019</a:t>
            </a:fld>
            <a:endParaRPr lang="es-E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0008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3167" y="685800"/>
            <a:ext cx="3656648" cy="1371600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34" y="685800"/>
            <a:ext cx="5942053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3167" y="2209800"/>
            <a:ext cx="3656648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3AD5-F5AF-4BDC-901E-85A05CCFFAAA}" type="datetime1">
              <a:rPr lang="es-ES" noProof="0" smtClean="0"/>
              <a:pPr/>
              <a:t>04/06/2019</a:t>
            </a:fld>
            <a:endParaRPr lang="es-E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057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1582" y="1447800"/>
            <a:ext cx="6018232" cy="1143000"/>
          </a:xfrm>
        </p:spPr>
        <p:txBody>
          <a:bodyPr anchor="b">
            <a:normAutofit/>
          </a:bodyPr>
          <a:lstStyle>
            <a:lvl1pPr algn="l">
              <a:defRPr sz="2799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8754" y="914400"/>
            <a:ext cx="3280120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1582" y="2777067"/>
            <a:ext cx="6019820" cy="2048933"/>
          </a:xfrm>
        </p:spPr>
        <p:txBody>
          <a:bodyPr anchor="t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3AD5-F5AF-4BDC-901E-85A05CCFFAAA}" type="datetime1">
              <a:rPr lang="es-ES" noProof="0" smtClean="0"/>
              <a:pPr/>
              <a:t>04/06/2019</a:t>
            </a:fld>
            <a:endParaRPr lang="es-E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3082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4572" y="2963334"/>
            <a:ext cx="2981081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034" y="4487333"/>
            <a:ext cx="8532178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685801"/>
            <a:ext cx="8532178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1833" y="6172201"/>
            <a:ext cx="159978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5C83AD5-F5AF-4BDC-901E-85A05CCFFAAA}" type="datetime1">
              <a:rPr lang="es-ES" noProof="0" smtClean="0"/>
              <a:pPr/>
              <a:t>04/06/2019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034" y="6172201"/>
            <a:ext cx="754183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0502" y="5578476"/>
            <a:ext cx="1141948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199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014DD1E-5D91-48A3-AD6D-45FBA980D10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52197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063" rtl="0" eaLnBrk="1" latinLnBrk="0" hangingPunct="1">
        <a:spcBef>
          <a:spcPct val="0"/>
        </a:spcBef>
        <a:buNone/>
        <a:defRPr sz="3599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64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99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99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199790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2587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999650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jp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7.jp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0.jp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9.png"/><Relationship Id="rId5" Type="http://schemas.openxmlformats.org/officeDocument/2006/relationships/image" Target="../media/image11.jp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3.jp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6.jp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b="1" dirty="0"/>
              <a:t>LiFi: El futuro de las comunicaciones VLC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Realizado por Rafael Arellano García</a:t>
            </a:r>
          </a:p>
          <a:p>
            <a:pPr rtl="0"/>
            <a:r>
              <a:rPr lang="es-ES" dirty="0"/>
              <a:t>Consultor: Ferrán Adelantado </a:t>
            </a:r>
            <a:r>
              <a:rPr lang="es-ES" dirty="0" err="1"/>
              <a:t>Freixer</a:t>
            </a:r>
            <a:endParaRPr lang="es-ES" dirty="0"/>
          </a:p>
          <a:p>
            <a:pPr rtl="0"/>
            <a:endParaRPr lang="es-ES" dirty="0"/>
          </a:p>
          <a:p>
            <a:r>
              <a:rPr lang="es-ES" dirty="0"/>
              <a:t>Grado de Tecnologías de Telecomunicación 	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07618C-1DD4-415E-BBA6-50A3E5EED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9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725">
        <p:fade/>
      </p:transition>
    </mc:Choice>
    <mc:Fallback>
      <p:transition spd="med" advTm="127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6F577A-DA32-4281-B224-2CA34596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943000"/>
          </a:xfrm>
        </p:spPr>
        <p:txBody>
          <a:bodyPr/>
          <a:lstStyle/>
          <a:p>
            <a:r>
              <a:rPr lang="es-ES" dirty="0"/>
              <a:t>Productos lifi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416E72-2A81-45C2-B8C2-3E7C4D7364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1678799-B6C9-434D-944A-9CAF8C6E8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160500"/>
              </p:ext>
            </p:extLst>
          </p:nvPr>
        </p:nvGraphicFramePr>
        <p:xfrm>
          <a:off x="1134528" y="1484784"/>
          <a:ext cx="9154793" cy="5112560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1839988">
                  <a:extLst>
                    <a:ext uri="{9D8B030D-6E8A-4147-A177-3AD203B41FA5}">
                      <a16:colId xmlns:a16="http://schemas.microsoft.com/office/drawing/2014/main" val="183674238"/>
                    </a:ext>
                  </a:extLst>
                </a:gridCol>
                <a:gridCol w="1435324">
                  <a:extLst>
                    <a:ext uri="{9D8B030D-6E8A-4147-A177-3AD203B41FA5}">
                      <a16:colId xmlns:a16="http://schemas.microsoft.com/office/drawing/2014/main" val="949405783"/>
                    </a:ext>
                  </a:extLst>
                </a:gridCol>
                <a:gridCol w="1429661">
                  <a:extLst>
                    <a:ext uri="{9D8B030D-6E8A-4147-A177-3AD203B41FA5}">
                      <a16:colId xmlns:a16="http://schemas.microsoft.com/office/drawing/2014/main" val="3311013504"/>
                    </a:ext>
                  </a:extLst>
                </a:gridCol>
                <a:gridCol w="1293645">
                  <a:extLst>
                    <a:ext uri="{9D8B030D-6E8A-4147-A177-3AD203B41FA5}">
                      <a16:colId xmlns:a16="http://schemas.microsoft.com/office/drawing/2014/main" val="2312829533"/>
                    </a:ext>
                  </a:extLst>
                </a:gridCol>
                <a:gridCol w="1144852">
                  <a:extLst>
                    <a:ext uri="{9D8B030D-6E8A-4147-A177-3AD203B41FA5}">
                      <a16:colId xmlns:a16="http://schemas.microsoft.com/office/drawing/2014/main" val="1202597840"/>
                    </a:ext>
                  </a:extLst>
                </a:gridCol>
                <a:gridCol w="2011323">
                  <a:extLst>
                    <a:ext uri="{9D8B030D-6E8A-4147-A177-3AD203B41FA5}">
                      <a16:colId xmlns:a16="http://schemas.microsoft.com/office/drawing/2014/main" val="2597187867"/>
                    </a:ext>
                  </a:extLst>
                </a:gridCol>
              </a:tblGrid>
              <a:tr h="255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Producto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Empresa 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País 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Año de creación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Velocidad de TX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Utilidad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380184736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Li-1st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pureLifi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Reino Unido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2013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11,5 Mbps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Conexión inalámbrica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475069707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Li-</a:t>
                      </a:r>
                      <a:r>
                        <a:rPr lang="es-ES" sz="1000" dirty="0" err="1">
                          <a:effectLst/>
                        </a:rPr>
                        <a:t>Flame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pureLifi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Reino Unido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2015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11,5 Mbps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Conexión inalámbrica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671217122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LiFi-X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err="1">
                          <a:effectLst/>
                        </a:rPr>
                        <a:t>pureLifi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Reino Unido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2016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42Mbps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Conexión inalámbrica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8980661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err="1">
                          <a:effectLst/>
                        </a:rPr>
                        <a:t>GEOLiFi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OLEDCOMM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Francia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2011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N/A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Posicionamiento en interiores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872146795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LiFiNET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OLEDCOMM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Francia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2011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30 Mbps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Conexión inalámbrica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917356493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LiFiMAX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OLEDCOMM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Francia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2019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100Mbps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Conexión inalámbrica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30910013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HALO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ZERO1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Emiratos Árabes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2017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N/A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Módem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034036947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Ores LiFi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Lucibel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Francia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2017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42Mbps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Conexión inalámbrica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283475787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Li-Bluetooth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SLUX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Suiza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2017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15 Mbps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Conexión inalámbrica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51343419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Geo VLC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LUCIOM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Francia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2013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N7A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Posicionamiento en interiores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363989410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LED LiFi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LUCIOM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Francia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2015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 Mbps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Conexión inalámbrica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98152955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GeoLiFi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basic6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EEUU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2015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N/A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Posicionamiento en interiores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985212022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LiFi en aviones y oficinas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Velmenni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Estonia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2015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1Gbps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Conexión inalámbrica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24619618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Solución dúplex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Fraunhofer IPMS 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Alemania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2018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1Gbps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Conexión inalámbrica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570879822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Conexión por fotones de luz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LVX System 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EEUU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2010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3,Mbps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Conexión inalámbrica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993103201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LiFi bidireccional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SISOFT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México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2016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30 Mbps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Conexión inalámbrica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234354242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eldoLED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Acuity Bands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EEUU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2014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N/A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Posicionamiento en interiores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234850267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BeamCaster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err="1">
                          <a:effectLst/>
                        </a:rPr>
                        <a:t>Stins</a:t>
                      </a:r>
                      <a:r>
                        <a:rPr lang="es-ES" sz="1000" dirty="0">
                          <a:effectLst/>
                        </a:rPr>
                        <a:t> Coman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Rusia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2014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1,25 Gbps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Conexión inalámbrica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277311381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Illuma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NASA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EEUU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2019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622Mbps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Comunicación satelital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1" marR="23961" marT="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115104830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7AB8D4-9647-483F-B2E6-8ABF9533B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80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5162">
        <p:fade/>
      </p:transition>
    </mc:Choice>
    <mc:Fallback>
      <p:transition spd="med" advTm="651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3C3D37-AF09-4C0F-810C-042DA22E7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426" y="685801"/>
            <a:ext cx="10055781" cy="798984"/>
          </a:xfrm>
        </p:spPr>
        <p:txBody>
          <a:bodyPr>
            <a:normAutofit/>
          </a:bodyPr>
          <a:lstStyle/>
          <a:p>
            <a:r>
              <a:rPr lang="es-ES" dirty="0"/>
              <a:t>Estándar </a:t>
            </a:r>
            <a:r>
              <a:rPr lang="es-ES" dirty="0" err="1"/>
              <a:t>Ieee</a:t>
            </a:r>
            <a:r>
              <a:rPr lang="es-ES" dirty="0"/>
              <a:t> 802.15.7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A8E61B-98DE-4E34-950C-C37CF7FA2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034" y="1700808"/>
            <a:ext cx="8533765" cy="4293592"/>
          </a:xfrm>
        </p:spPr>
        <p:txBody>
          <a:bodyPr/>
          <a:lstStyle/>
          <a:p>
            <a:r>
              <a:rPr lang="es-ES" dirty="0"/>
              <a:t>El estándar IEEE 802.15.7 de redes de área personal en comunicaciones por luz visible (VPAN) indica que VLC permite tres tipos topologías:</a:t>
            </a:r>
          </a:p>
          <a:p>
            <a:endParaRPr lang="es-ES" dirty="0"/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Topología en estrella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Topología punto a punto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Topología de difusión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71A111-2FA3-46CF-879E-F046ABAFCB06}"/>
              </a:ext>
            </a:extLst>
          </p:cNvPr>
          <p:cNvSpPr txBox="1"/>
          <p:nvPr/>
        </p:nvSpPr>
        <p:spPr>
          <a:xfrm>
            <a:off x="684034" y="1295473"/>
            <a:ext cx="7210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Topologías de red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5719AD8-EDE5-4721-9939-BA9181F0E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356" y="3429000"/>
            <a:ext cx="4927801" cy="23353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717BFB-6347-4A5C-930E-94C6E848E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8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5161">
        <p:fade/>
      </p:transition>
    </mc:Choice>
    <mc:Fallback>
      <p:transition spd="med" advTm="751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3C3D37-AF09-4C0F-810C-042DA22E7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426" y="685801"/>
            <a:ext cx="10055781" cy="798984"/>
          </a:xfrm>
        </p:spPr>
        <p:txBody>
          <a:bodyPr>
            <a:normAutofit/>
          </a:bodyPr>
          <a:lstStyle/>
          <a:p>
            <a:r>
              <a:rPr lang="es-ES" dirty="0"/>
              <a:t>Estándar </a:t>
            </a:r>
            <a:r>
              <a:rPr lang="es-ES" dirty="0" err="1"/>
              <a:t>Ieee</a:t>
            </a:r>
            <a:r>
              <a:rPr lang="es-ES" dirty="0"/>
              <a:t> 802.15.7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A8E61B-98DE-4E34-950C-C37CF7FA2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034" y="1700808"/>
            <a:ext cx="8533765" cy="2592288"/>
          </a:xfrm>
        </p:spPr>
        <p:txBody>
          <a:bodyPr/>
          <a:lstStyle/>
          <a:p>
            <a:r>
              <a:rPr lang="es-ES" dirty="0"/>
              <a:t>Existen 3 tipos de capa PHY:</a:t>
            </a:r>
          </a:p>
          <a:p>
            <a:endParaRPr lang="es-ES" dirty="0"/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PHY I: Uso en exteriores. Tasas de cientos de kbps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PHY II: Uso en interiores. Tasas de Mbps 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PHY III: Múltiples fuentes y detectores de luz. Tasas de Mbps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71A111-2FA3-46CF-879E-F046ABAFCB06}"/>
              </a:ext>
            </a:extLst>
          </p:cNvPr>
          <p:cNvSpPr txBox="1"/>
          <p:nvPr/>
        </p:nvSpPr>
        <p:spPr>
          <a:xfrm>
            <a:off x="634425" y="1300698"/>
            <a:ext cx="7210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Arquitectura subcapa PHY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598337-F7BA-4D63-BFEB-0937A1F81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402" y="4357999"/>
            <a:ext cx="4566601" cy="18142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D90BD93-EE80-4336-A1B1-2B850967E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7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9377">
        <p:fade/>
      </p:transition>
    </mc:Choice>
    <mc:Fallback>
      <p:transition spd="med" advTm="893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3C3D37-AF09-4C0F-810C-042DA22E7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426" y="685801"/>
            <a:ext cx="10055781" cy="798984"/>
          </a:xfrm>
        </p:spPr>
        <p:txBody>
          <a:bodyPr>
            <a:normAutofit/>
          </a:bodyPr>
          <a:lstStyle/>
          <a:p>
            <a:r>
              <a:rPr lang="es-ES" dirty="0"/>
              <a:t>Estándar </a:t>
            </a:r>
            <a:r>
              <a:rPr lang="es-ES" dirty="0" err="1"/>
              <a:t>Ieee</a:t>
            </a:r>
            <a:r>
              <a:rPr lang="es-ES" dirty="0"/>
              <a:t> 802.15.7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A8E61B-98DE-4E34-950C-C37CF7FA2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034" y="1700808"/>
            <a:ext cx="8533765" cy="4896544"/>
          </a:xfrm>
        </p:spPr>
        <p:txBody>
          <a:bodyPr>
            <a:normAutofit lnSpcReduction="10000"/>
          </a:bodyPr>
          <a:lstStyle/>
          <a:p>
            <a:r>
              <a:rPr lang="es-ES" dirty="0"/>
              <a:t>La subcapa MAC es la encargada de gestionar: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i="1" dirty="0" err="1"/>
              <a:t>Beacons</a:t>
            </a:r>
            <a:endParaRPr lang="es-ES" i="1" dirty="0"/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Acceso al medio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El slot de tiempo garantizado (GTS)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Validación de trama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Trama de ACK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Asociación y </a:t>
            </a:r>
            <a:r>
              <a:rPr lang="es-ES" dirty="0" err="1"/>
              <a:t>desasociación</a:t>
            </a:r>
            <a:endParaRPr lang="es-ES" dirty="0"/>
          </a:p>
          <a:p>
            <a:pPr marL="342900" indent="-342900">
              <a:buFont typeface="Century Gothic" panose="020B0502020202020204" pitchFamily="34" charset="0"/>
              <a:buChar char="►"/>
            </a:pPr>
            <a:endParaRPr lang="es-ES" dirty="0"/>
          </a:p>
          <a:p>
            <a:r>
              <a:rPr lang="es-ES" dirty="0"/>
              <a:t>Además también se encarga de: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Estabilizar el color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Control de atenuación del parpadeo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Selección de la tasa de reloj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71A111-2FA3-46CF-879E-F046ABAFCB06}"/>
              </a:ext>
            </a:extLst>
          </p:cNvPr>
          <p:cNvSpPr txBox="1"/>
          <p:nvPr/>
        </p:nvSpPr>
        <p:spPr>
          <a:xfrm>
            <a:off x="634425" y="1300698"/>
            <a:ext cx="7210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Arquitectura subcapa MAC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15A7CFE-B4A9-491C-882A-6D4E38520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3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2354">
        <p:fade/>
      </p:transition>
    </mc:Choice>
    <mc:Fallback>
      <p:transition spd="med" advTm="523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4571" y="2963333"/>
            <a:ext cx="2981081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1B6275E-F936-4F71-A46D-8C5D6AE4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39" y="476672"/>
            <a:ext cx="8532178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r>
              <a:rPr lang="es-ES" sz="3600" dirty="0"/>
              <a:t>Comparación con otras tecnologías inalámbricas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E12698-CED5-4956-9BC0-F920ED194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34" y="2265532"/>
            <a:ext cx="5303378" cy="3476815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B77EF3-CAB9-440E-A1DF-A9C927980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0074" y="2182175"/>
            <a:ext cx="4984938" cy="35758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buFont typeface="Wingdings 3" panose="05040102010807070707" pitchFamily="18" charset="2"/>
              <a:buChar char=""/>
            </a:pPr>
            <a:r>
              <a:rPr lang="es-ES" dirty="0"/>
              <a:t>Más veloz</a:t>
            </a:r>
          </a:p>
          <a:p>
            <a:pPr defTabSz="457200">
              <a:buFont typeface="Wingdings 3" panose="05040102010807070707" pitchFamily="18" charset="2"/>
              <a:buChar char=""/>
            </a:pPr>
            <a:r>
              <a:rPr lang="es-ES" dirty="0"/>
              <a:t>Ancho de banda ilimitado</a:t>
            </a:r>
          </a:p>
          <a:p>
            <a:pPr defTabSz="457200">
              <a:buFont typeface="Wingdings 3" panose="05040102010807070707" pitchFamily="18" charset="2"/>
              <a:buChar char=""/>
            </a:pPr>
            <a:r>
              <a:rPr lang="es-ES" dirty="0"/>
              <a:t>Consumo mínimo</a:t>
            </a:r>
          </a:p>
          <a:p>
            <a:pPr defTabSz="457200">
              <a:buFont typeface="Wingdings 3" panose="05040102010807070707" pitchFamily="18" charset="2"/>
              <a:buChar char=""/>
            </a:pPr>
            <a:r>
              <a:rPr lang="es-ES" dirty="0"/>
              <a:t>Muy baja latencia</a:t>
            </a:r>
          </a:p>
          <a:p>
            <a:pPr defTabSz="457200">
              <a:buFont typeface="Wingdings 3" panose="05040102010807070707" pitchFamily="18" charset="2"/>
              <a:buChar char=""/>
            </a:pPr>
            <a:r>
              <a:rPr lang="es-ES" dirty="0"/>
              <a:t>Muy segura</a:t>
            </a:r>
          </a:p>
          <a:p>
            <a:pPr defTabSz="457200">
              <a:buFont typeface="Wingdings 3" panose="05040102010807070707" pitchFamily="18" charset="2"/>
              <a:buChar char=""/>
            </a:pPr>
            <a:r>
              <a:rPr lang="es-ES" dirty="0"/>
              <a:t>Barata</a:t>
            </a:r>
          </a:p>
          <a:p>
            <a:pPr defTabSz="457200">
              <a:buFont typeface="Wingdings 3" panose="05040102010807070707" pitchFamily="18" charset="2"/>
              <a:buChar char=""/>
            </a:pPr>
            <a:r>
              <a:rPr lang="es-ES" dirty="0"/>
              <a:t>Ecológica</a:t>
            </a:r>
          </a:p>
          <a:p>
            <a:pPr defTabSz="457200">
              <a:buFont typeface="Wingdings 3" panose="05040102010807070707" pitchFamily="18" charset="2"/>
              <a:buChar char=""/>
            </a:pPr>
            <a:r>
              <a:rPr lang="es-ES" dirty="0"/>
              <a:t>Sin interferencias electromagnéticas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987F032-FBC2-4C1F-A038-096F49A65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0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9036">
        <p:fade/>
      </p:transition>
    </mc:Choice>
    <mc:Fallback>
      <p:transition spd="med" advTm="99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1B884F-2486-4E7A-A775-7F0EA38C7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34" y="428104"/>
            <a:ext cx="10055781" cy="870992"/>
          </a:xfrm>
        </p:spPr>
        <p:txBody>
          <a:bodyPr/>
          <a:lstStyle/>
          <a:p>
            <a:r>
              <a:rPr lang="es-ES" dirty="0"/>
              <a:t>Modelo de propagación los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E77616-92EF-4FB4-A2E1-A67E1D8E6B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183624-DCFD-4011-BBCD-B942045AB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88" y="1412776"/>
            <a:ext cx="5439226" cy="51253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AF34BF-A8FE-4BBE-8EE0-D8FF65362C6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236" y="1570112"/>
            <a:ext cx="5238431" cy="458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C3AD4CB-11C7-4F6F-8C84-EB20F1534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9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3032">
        <p:fade/>
      </p:transition>
    </mc:Choice>
    <mc:Fallback>
      <p:transition spd="med" advTm="1530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7F8843-CF7C-46AE-A5FA-D751B500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654968"/>
          </a:xfrm>
        </p:spPr>
        <p:txBody>
          <a:bodyPr/>
          <a:lstStyle/>
          <a:p>
            <a:r>
              <a:rPr lang="es-ES" dirty="0"/>
              <a:t>Análisis de parámetros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1A4300-DF95-4A86-9F85-F6B6878FC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034" y="1844824"/>
            <a:ext cx="8533765" cy="4149576"/>
          </a:xfrm>
        </p:spPr>
        <p:txBody>
          <a:bodyPr/>
          <a:lstStyle/>
          <a:p>
            <a:endParaRPr lang="es-ES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BC9FE37E-FD3E-4221-BCE6-7A28A6E5DD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308521"/>
              </p:ext>
            </p:extLst>
          </p:nvPr>
        </p:nvGraphicFramePr>
        <p:xfrm>
          <a:off x="765820" y="2276872"/>
          <a:ext cx="5040559" cy="2897505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2267569">
                  <a:extLst>
                    <a:ext uri="{9D8B030D-6E8A-4147-A177-3AD203B41FA5}">
                      <a16:colId xmlns:a16="http://schemas.microsoft.com/office/drawing/2014/main" val="2680453131"/>
                    </a:ext>
                  </a:extLst>
                </a:gridCol>
                <a:gridCol w="819603">
                  <a:extLst>
                    <a:ext uri="{9D8B030D-6E8A-4147-A177-3AD203B41FA5}">
                      <a16:colId xmlns:a16="http://schemas.microsoft.com/office/drawing/2014/main" val="4269837959"/>
                    </a:ext>
                  </a:extLst>
                </a:gridCol>
                <a:gridCol w="1133784">
                  <a:extLst>
                    <a:ext uri="{9D8B030D-6E8A-4147-A177-3AD203B41FA5}">
                      <a16:colId xmlns:a16="http://schemas.microsoft.com/office/drawing/2014/main" val="2546635206"/>
                    </a:ext>
                  </a:extLst>
                </a:gridCol>
                <a:gridCol w="819603">
                  <a:extLst>
                    <a:ext uri="{9D8B030D-6E8A-4147-A177-3AD203B41FA5}">
                      <a16:colId xmlns:a16="http://schemas.microsoft.com/office/drawing/2014/main" val="1082211479"/>
                    </a:ext>
                  </a:extLst>
                </a:gridCol>
              </a:tblGrid>
              <a:tr h="200025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Datos de simulación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737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Descripción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Parámetro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Valor 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Unidades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667134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Semiángulo de media potencia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φ </a:t>
                      </a:r>
                      <a:r>
                        <a:rPr lang="es-ES" sz="800">
                          <a:effectLst/>
                        </a:rPr>
                        <a:t>1/2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°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8815494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Potencia transmitida por el LED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W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0608580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Ganancia filtro óptico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Ts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2125701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Área del fotodetector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Apd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cm</a:t>
                      </a:r>
                      <a:r>
                        <a:rPr lang="es-ES" sz="1100" baseline="30000">
                          <a:effectLst/>
                        </a:rPr>
                        <a:t>2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151655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Índice de refracción de la lente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805190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FOV del receptor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ψmax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°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2427051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Dimensiones de la habitación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x, y, z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5x5x2,5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01741962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Posición del LED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[x</a:t>
                      </a:r>
                      <a:r>
                        <a:rPr lang="es-ES" sz="1100" baseline="-25000">
                          <a:effectLst/>
                        </a:rPr>
                        <a:t>0</a:t>
                      </a:r>
                      <a:r>
                        <a:rPr lang="es-ES" sz="1100">
                          <a:effectLst/>
                        </a:rPr>
                        <a:t>, y</a:t>
                      </a:r>
                      <a:r>
                        <a:rPr lang="es-ES" sz="1100" baseline="-25000">
                          <a:effectLst/>
                        </a:rPr>
                        <a:t>0</a:t>
                      </a:r>
                      <a:r>
                        <a:rPr lang="es-ES" sz="1100">
                          <a:effectLst/>
                        </a:rPr>
                        <a:t>]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[0,0] centro de la habitación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072508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Distancia entre el AP y el receptor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h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9970271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Coeficiente de conversión k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k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83441296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Sensibilidad de PD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Rpd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0,53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A/W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1905432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86FA597A-047A-45F7-8958-3461DEEF548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386" y="1628800"/>
            <a:ext cx="5399405" cy="404939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58A700E-819D-4F87-8E8E-134B2C03D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8385">
        <p:fade/>
      </p:transition>
    </mc:Choice>
    <mc:Fallback>
      <p:transition spd="med" advTm="283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7F8843-CF7C-46AE-A5FA-D751B500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654968"/>
          </a:xfrm>
        </p:spPr>
        <p:txBody>
          <a:bodyPr/>
          <a:lstStyle/>
          <a:p>
            <a:r>
              <a:rPr lang="es-ES" dirty="0"/>
              <a:t>Análisis de parámetros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1A4300-DF95-4A86-9F85-F6B6878FC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034" y="1844824"/>
            <a:ext cx="8533765" cy="4149576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FA597A-047A-45F7-8958-3461DEEF548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2" y="1484784"/>
            <a:ext cx="5399405" cy="40493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22F7740-8950-4F7B-BDF7-07015E2A4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844" y="5593400"/>
            <a:ext cx="4536505" cy="169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78FB12D-3CED-4046-8816-29B5D158BD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977" y="5589436"/>
            <a:ext cx="4536505" cy="17751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87B8227-8F03-47A0-8D29-70DB00F3204B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096" y="1478681"/>
            <a:ext cx="5399405" cy="405549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40C008-8A5C-419A-984B-4AC5C970B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96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060">
        <p:fade/>
      </p:transition>
    </mc:Choice>
    <mc:Fallback>
      <p:transition spd="med" advTm="330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7F8843-CF7C-46AE-A5FA-D751B500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654968"/>
          </a:xfrm>
        </p:spPr>
        <p:txBody>
          <a:bodyPr/>
          <a:lstStyle/>
          <a:p>
            <a:r>
              <a:rPr lang="es-ES" dirty="0"/>
              <a:t>Análisis de parámetros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1A4300-DF95-4A86-9F85-F6B6878FC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034" y="1844824"/>
            <a:ext cx="8533765" cy="4149576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FA597A-047A-45F7-8958-3461DEEF548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2" y="1484784"/>
            <a:ext cx="5399405" cy="404939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0A6EE35-827F-4E03-8653-F53E496B5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868" y="5661496"/>
            <a:ext cx="4356077" cy="21090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E96D274-581A-4063-8ABC-AF5470839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4107" y="5674595"/>
            <a:ext cx="4356077" cy="184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27B14A-AA96-4472-BF85-673C4EA07D7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1484783"/>
            <a:ext cx="5399405" cy="404939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5E556F4-216B-452C-BD3F-BE243885D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43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474">
        <p:fade/>
      </p:transition>
    </mc:Choice>
    <mc:Fallback>
      <p:transition spd="med" advTm="204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7F8843-CF7C-46AE-A5FA-D751B500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654968"/>
          </a:xfrm>
        </p:spPr>
        <p:txBody>
          <a:bodyPr/>
          <a:lstStyle/>
          <a:p>
            <a:r>
              <a:rPr lang="es-ES" dirty="0"/>
              <a:t>Análisis de parámetros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D09F549-C358-4A38-9E8C-32CBA03CA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00" y="5671815"/>
            <a:ext cx="5146388" cy="184948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1A4300-DF95-4A86-9F85-F6B6878FC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034" y="1844824"/>
            <a:ext cx="8533765" cy="4149576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FA597A-047A-45F7-8958-3461DEEF548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2" y="1484784"/>
            <a:ext cx="5399405" cy="40493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3AAB11D-257A-49B3-B560-D82B3133D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5226" y="5676316"/>
            <a:ext cx="5146388" cy="17594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B9E73D3-FB14-4B43-A329-D16FCE52EFB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717" y="1446901"/>
            <a:ext cx="5399405" cy="404939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F2258BC-D137-4E36-BF74-7CDFE24FD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4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408">
        <p:fade/>
      </p:transition>
    </mc:Choice>
    <mc:Fallback>
      <p:transition spd="med" advTm="164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683798" y="188640"/>
            <a:ext cx="8532178" cy="1507067"/>
          </a:xfrm>
        </p:spPr>
        <p:txBody>
          <a:bodyPr rtlCol="0"/>
          <a:lstStyle/>
          <a:p>
            <a:pPr rtl="0"/>
            <a:r>
              <a:rPr lang="es-ES" dirty="0"/>
              <a:t>contenido</a:t>
            </a:r>
          </a:p>
        </p:txBody>
      </p:sp>
      <p:sp>
        <p:nvSpPr>
          <p:cNvPr id="14" name="Marcador de posición de contenido 13"/>
          <p:cNvSpPr>
            <a:spLocks noGrp="1"/>
          </p:cNvSpPr>
          <p:nvPr>
            <p:ph idx="1"/>
          </p:nvPr>
        </p:nvSpPr>
        <p:spPr>
          <a:xfrm>
            <a:off x="683798" y="1621366"/>
            <a:ext cx="8532178" cy="4975986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s-ES" dirty="0"/>
              <a:t>Introducción</a:t>
            </a:r>
          </a:p>
          <a:p>
            <a:pPr rtl="0"/>
            <a:r>
              <a:rPr lang="es-ES" dirty="0"/>
              <a:t>Objetivos y metodología</a:t>
            </a:r>
          </a:p>
          <a:p>
            <a:pPr rtl="0"/>
            <a:r>
              <a:rPr lang="es-ES" dirty="0"/>
              <a:t>Problemática de las comunicaciones RF</a:t>
            </a:r>
          </a:p>
          <a:p>
            <a:pPr rtl="0"/>
            <a:r>
              <a:rPr lang="es-ES" dirty="0"/>
              <a:t>¿Qué es LiFi?</a:t>
            </a:r>
          </a:p>
          <a:p>
            <a:pPr rtl="0"/>
            <a:r>
              <a:rPr lang="es-ES" dirty="0"/>
              <a:t>¿Cómo funciona?</a:t>
            </a:r>
          </a:p>
          <a:p>
            <a:pPr rtl="0"/>
            <a:r>
              <a:rPr lang="es-ES" dirty="0"/>
              <a:t>Actuales campos de investigación</a:t>
            </a:r>
          </a:p>
          <a:p>
            <a:pPr rtl="0"/>
            <a:r>
              <a:rPr lang="es-ES" dirty="0"/>
              <a:t>Productos LiFi</a:t>
            </a:r>
          </a:p>
          <a:p>
            <a:pPr rtl="0"/>
            <a:r>
              <a:rPr lang="es-ES" dirty="0"/>
              <a:t>Estándar 802.15.7</a:t>
            </a:r>
          </a:p>
          <a:p>
            <a:pPr rtl="0"/>
            <a:r>
              <a:rPr lang="es-ES" dirty="0"/>
              <a:t>Comparación con otras tecnologías inalámbricas</a:t>
            </a:r>
          </a:p>
          <a:p>
            <a:pPr rtl="0"/>
            <a:r>
              <a:rPr lang="es-ES" dirty="0"/>
              <a:t>Modelo de propagación LOS</a:t>
            </a:r>
          </a:p>
          <a:p>
            <a:r>
              <a:rPr lang="es-ES" dirty="0"/>
              <a:t>Análisis de parámetros</a:t>
            </a:r>
          </a:p>
          <a:p>
            <a:pPr rtl="0"/>
            <a:r>
              <a:rPr lang="es-ES" dirty="0"/>
              <a:t>Conclusiones</a:t>
            </a:r>
          </a:p>
          <a:p>
            <a:pPr rtl="0"/>
            <a:endParaRPr lang="es-E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5459DD8-515D-4FDB-B46F-A313682DE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1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9103">
        <p:fade/>
      </p:transition>
    </mc:Choice>
    <mc:Fallback>
      <p:transition spd="med" advTm="891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7F8843-CF7C-46AE-A5FA-D751B500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654968"/>
          </a:xfrm>
        </p:spPr>
        <p:txBody>
          <a:bodyPr/>
          <a:lstStyle/>
          <a:p>
            <a:r>
              <a:rPr lang="es-ES" dirty="0"/>
              <a:t>Análisis de parámetros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1A4300-DF95-4A86-9F85-F6B6878FC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5900" y="1844824"/>
            <a:ext cx="7731899" cy="3240360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FA597A-047A-45F7-8958-3461DEEF548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2" y="1484784"/>
            <a:ext cx="5399405" cy="404939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E37F4A8-3A6C-445E-93B3-B6F1B085E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20" y="5668595"/>
            <a:ext cx="4536504" cy="1783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0A0127A-3329-4069-A00C-EBE28EAC7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648" y="5668594"/>
            <a:ext cx="5558980" cy="17832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8D96706-45B1-4F26-A4E1-D601444DBF6B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36" y="1484783"/>
            <a:ext cx="5399405" cy="404939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091C3E1-C31E-4E57-9416-74F5ACDCE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5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471">
        <p:fade/>
      </p:transition>
    </mc:Choice>
    <mc:Fallback>
      <p:transition spd="med" advTm="184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7F8843-CF7C-46AE-A5FA-D751B500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654968"/>
          </a:xfrm>
        </p:spPr>
        <p:txBody>
          <a:bodyPr/>
          <a:lstStyle/>
          <a:p>
            <a:r>
              <a:rPr lang="es-ES" dirty="0"/>
              <a:t>Análisis de parámetros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1A4300-DF95-4A86-9F85-F6B6878FC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034" y="1844824"/>
            <a:ext cx="8533765" cy="1800200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FA597A-047A-45F7-8958-3461DEEF548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2" y="1484784"/>
            <a:ext cx="5399405" cy="404939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A9F1400-C3B7-41C6-BB9C-67ED56962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36" y="5651298"/>
            <a:ext cx="4858354" cy="2227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9699626-C7EE-46BD-8AF9-34781AC0F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6827" y="5651299"/>
            <a:ext cx="5206503" cy="2227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F83F5EE-827F-4AEC-BE8C-00515B41A67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549" y="1487766"/>
            <a:ext cx="5399405" cy="404939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F3A5DD4-7395-4F13-98BA-E0098C846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0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905">
        <p:fade/>
      </p:transition>
    </mc:Choice>
    <mc:Fallback>
      <p:transition spd="med" advTm="199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6F1A1-D54D-4794-A838-F8AACAA69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726976"/>
          </a:xfrm>
        </p:spPr>
        <p:txBody>
          <a:bodyPr/>
          <a:lstStyle/>
          <a:p>
            <a:r>
              <a:rPr lang="es-ES" dirty="0"/>
              <a:t>CONCLUSIONES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5BBB1A-93A1-4F20-9B43-AB45F639C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034" y="1556792"/>
            <a:ext cx="8533765" cy="4437608"/>
          </a:xfrm>
        </p:spPr>
        <p:txBody>
          <a:bodyPr/>
          <a:lstStyle/>
          <a:p>
            <a:r>
              <a:rPr lang="es-ES" dirty="0"/>
              <a:t>Puede ser una tecnología complementaria a RF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Ecológica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Económica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Segura</a:t>
            </a:r>
          </a:p>
          <a:p>
            <a:endParaRPr lang="es-ES" dirty="0"/>
          </a:p>
          <a:p>
            <a:r>
              <a:rPr lang="es-ES" b="1" dirty="0"/>
              <a:t>Líneas futuras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Crear un estándar propio para esta tecnología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Estudiar su alcance en 5G, </a:t>
            </a:r>
            <a:r>
              <a:rPr lang="es-ES" dirty="0" err="1"/>
              <a:t>IoT</a:t>
            </a:r>
            <a:r>
              <a:rPr lang="es-ES" dirty="0"/>
              <a:t> y Smart </a:t>
            </a:r>
            <a:r>
              <a:rPr lang="es-ES" dirty="0" err="1"/>
              <a:t>Cities</a:t>
            </a:r>
            <a:endParaRPr lang="es-ES" dirty="0"/>
          </a:p>
          <a:p>
            <a:endParaRPr lang="es-E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C7A20D-F587-4C1E-A349-564833364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5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4271">
        <p:fade/>
      </p:transition>
    </mc:Choice>
    <mc:Fallback>
      <p:transition spd="med" advTm="742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71F58E-BEA9-44B2-803A-5182C1224B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034" y="685800"/>
            <a:ext cx="7930658" cy="3175248"/>
          </a:xfrm>
        </p:spPr>
        <p:txBody>
          <a:bodyPr/>
          <a:lstStyle/>
          <a:p>
            <a:r>
              <a:rPr lang="es-ES" dirty="0"/>
              <a:t>Gracias por su atención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CA14F2-3BDD-420A-8476-E84CCB6B4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4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358">
        <p:fade/>
      </p:transition>
    </mc:Choice>
    <mc:Fallback>
      <p:transition spd="med" advTm="53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5F70CE-8812-4E58-B91F-5921D7F2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33" y="332656"/>
            <a:ext cx="8532178" cy="1507067"/>
          </a:xfrm>
        </p:spPr>
        <p:txBody>
          <a:bodyPr>
            <a:normAutofit/>
          </a:bodyPr>
          <a:lstStyle/>
          <a:p>
            <a:r>
              <a:rPr lang="es-ES" dirty="0"/>
              <a:t>Introducción	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6A0F7C-86A3-4240-85CF-CE458B2B7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404" y="1662017"/>
            <a:ext cx="5634319" cy="29016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865695-A668-4833-BFE0-BC80E39AE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102" y="1641058"/>
            <a:ext cx="5346286" cy="47402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2000" dirty="0"/>
              <a:t>Se necesitan buscar alternativas a las comunicaciones basadas en radiofrecuencia</a:t>
            </a:r>
          </a:p>
          <a:p>
            <a:pPr>
              <a:lnSpc>
                <a:spcPct val="90000"/>
              </a:lnSpc>
            </a:pPr>
            <a:r>
              <a:rPr lang="es-ES" sz="2000" dirty="0"/>
              <a:t>Esto es debido a: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s-ES" sz="2000" dirty="0"/>
              <a:t>Congestión de la banda de RF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s-ES" sz="2000" dirty="0"/>
              <a:t>Interferencias entre señales de RF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s-ES" sz="2000" dirty="0"/>
              <a:t>Aumento del consumo de datos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s-ES" sz="2000" dirty="0"/>
              <a:t>Necesidad de mayores velocidades y ancho de banda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4AF2C5-E989-466C-ADC8-CE2267F02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5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7323">
        <p:fade/>
      </p:transition>
    </mc:Choice>
    <mc:Fallback>
      <p:transition spd="med" advTm="673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4A8903-14AD-456D-B771-25B0AADEA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1159024"/>
          </a:xfrm>
        </p:spPr>
        <p:txBody>
          <a:bodyPr/>
          <a:lstStyle/>
          <a:p>
            <a:r>
              <a:rPr lang="es-ES" dirty="0"/>
              <a:t>Objetivos y metodología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214185-2B6B-4937-A2B4-BDC9F3FA8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034" y="1916832"/>
            <a:ext cx="8533765" cy="4077568"/>
          </a:xfrm>
        </p:spPr>
        <p:txBody>
          <a:bodyPr/>
          <a:lstStyle/>
          <a:p>
            <a:r>
              <a:rPr lang="es-ES" b="1" dirty="0"/>
              <a:t>Objetivos: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Analizar la tecnología LiFi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Analizar sus posibles ventajas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Analizar el posible futuro de esta tecnología</a:t>
            </a:r>
          </a:p>
          <a:p>
            <a:r>
              <a:rPr lang="es-ES" b="1" dirty="0"/>
              <a:t>Metodología usada: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Lectura y análisis de artículos y </a:t>
            </a:r>
            <a:r>
              <a:rPr lang="es-ES" i="1" dirty="0" err="1"/>
              <a:t>papers</a:t>
            </a:r>
            <a:endParaRPr lang="es-ES" i="1" dirty="0"/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Análisis de documentación técnica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Búsqueda de webs de referencia y de fabricantes</a:t>
            </a:r>
          </a:p>
          <a:p>
            <a:endParaRPr lang="es-E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12E8FFB-D175-4295-A6A8-0CC65D9B7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51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148">
        <p:fade/>
      </p:transition>
    </mc:Choice>
    <mc:Fallback>
      <p:transition spd="med" advTm="271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6313D0-3A46-4F50-81E6-1207502A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1231032"/>
          </a:xfrm>
        </p:spPr>
        <p:txBody>
          <a:bodyPr/>
          <a:lstStyle/>
          <a:p>
            <a:r>
              <a:rPr lang="es-ES" dirty="0"/>
              <a:t>Problemas de las comunicaciones RF	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B72ADC-1892-4DB2-B126-C91AF0BA7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034" y="1772816"/>
            <a:ext cx="8578730" cy="4221584"/>
          </a:xfrm>
        </p:spPr>
        <p:txBody>
          <a:bodyPr/>
          <a:lstStyle/>
          <a:p>
            <a:r>
              <a:rPr lang="es-ES" dirty="0"/>
              <a:t>Los problemas actuales de las comunicaciones RF son:</a:t>
            </a:r>
          </a:p>
          <a:p>
            <a:endParaRPr lang="es-ES" dirty="0"/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Problemas de capacidad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Disponibilidad de frecuencias libres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Eficiencia energética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Seguridad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Interferencias Electromagnéticas (EMI)</a:t>
            </a:r>
          </a:p>
          <a:p>
            <a:endParaRPr lang="es-E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4EC506F-85D1-4A39-8F79-D8DE58415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3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8396">
        <p:fade/>
      </p:transition>
    </mc:Choice>
    <mc:Fallback>
      <p:transition spd="med" advTm="1083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4571" y="2963333"/>
            <a:ext cx="2981081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176313D0-3A46-4F50-81E6-1207502A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33" y="209862"/>
            <a:ext cx="8532178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r>
              <a:rPr lang="es-ES" sz="3600" dirty="0"/>
              <a:t>¿Qué es lifi?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041B38C-9A45-4476-8BE7-077DB9BB4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54" y="2579426"/>
            <a:ext cx="3184279" cy="1973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B72ADC-1892-4DB2-B126-C91AF0BA7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0798" y="1943940"/>
            <a:ext cx="6591412" cy="35758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 defTabSz="457200">
              <a:buFont typeface="Wingdings 3" panose="05040102010807070707" pitchFamily="18" charset="2"/>
              <a:buChar char=""/>
            </a:pPr>
            <a:r>
              <a:rPr lang="es-ES" dirty="0"/>
              <a:t>Utiliza la luz visible</a:t>
            </a:r>
          </a:p>
          <a:p>
            <a:pPr marL="342900" indent="-342900" defTabSz="457200">
              <a:buFont typeface="Wingdings 3" panose="05040102010807070707" pitchFamily="18" charset="2"/>
              <a:buChar char=""/>
            </a:pPr>
            <a:r>
              <a:rPr lang="es-ES" dirty="0"/>
              <a:t>Mayor ancho de banda y velocidad de transmisión que RF</a:t>
            </a:r>
          </a:p>
          <a:p>
            <a:pPr marL="342900" indent="-342900" defTabSz="457200">
              <a:buFont typeface="Wingdings 3" panose="05040102010807070707" pitchFamily="18" charset="2"/>
              <a:buChar char=""/>
            </a:pPr>
            <a:r>
              <a:rPr lang="es-ES" dirty="0"/>
              <a:t>Gran eficiencia energética</a:t>
            </a:r>
          </a:p>
          <a:p>
            <a:pPr marL="342900" indent="-342900" defTabSz="457200">
              <a:buFont typeface="Wingdings 3" panose="05040102010807070707" pitchFamily="18" charset="2"/>
              <a:buChar char=""/>
            </a:pPr>
            <a:r>
              <a:rPr lang="es-ES" dirty="0"/>
              <a:t>Mínimo desembolso para su implantación</a:t>
            </a:r>
          </a:p>
          <a:p>
            <a:pPr marL="342900" indent="-342900" defTabSz="457200">
              <a:buFont typeface="Wingdings 3" panose="05040102010807070707" pitchFamily="18" charset="2"/>
              <a:buChar char=""/>
            </a:pPr>
            <a:r>
              <a:rPr lang="es-ES" dirty="0"/>
              <a:t>Solo da cobertura donde alumbra</a:t>
            </a:r>
          </a:p>
          <a:p>
            <a:pPr marL="342900" indent="-342900" defTabSz="457200">
              <a:buFont typeface="Wingdings 3" panose="05040102010807070707" pitchFamily="18" charset="2"/>
              <a:buChar char=""/>
            </a:pPr>
            <a:r>
              <a:rPr lang="es-ES" dirty="0"/>
              <a:t>Cumple el estándar IEEE 802.15.7</a:t>
            </a:r>
          </a:p>
          <a:p>
            <a:pPr defTabSz="457200">
              <a:buFont typeface="Wingdings 3" panose="05040102010807070707" pitchFamily="18" charset="2"/>
              <a:buChar char=""/>
            </a:pPr>
            <a:endParaRPr lang="en-US" dirty="0"/>
          </a:p>
          <a:p>
            <a:pPr defTabSz="457200">
              <a:buFont typeface="Wingdings 3" panose="05040102010807070707" pitchFamily="18" charset="2"/>
              <a:buChar char=""/>
            </a:pP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A7EDCC8-889F-43E9-8DD8-9D3DE9A78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8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965">
        <p:fade/>
      </p:transition>
    </mc:Choice>
    <mc:Fallback>
      <p:transition spd="med" advTm="709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673C4C-4AC9-4F7E-BC7C-E39DFF51E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1087016"/>
          </a:xfrm>
        </p:spPr>
        <p:txBody>
          <a:bodyPr/>
          <a:lstStyle/>
          <a:p>
            <a:r>
              <a:rPr lang="es-ES" sz="3200" dirty="0"/>
              <a:t>¿Qué es lifi?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CC8063-3E6A-44BB-8430-1DBC1F675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034" y="1628800"/>
            <a:ext cx="10378930" cy="1800200"/>
          </a:xfrm>
        </p:spPr>
        <p:txBody>
          <a:bodyPr/>
          <a:lstStyle/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Utiliza la parte visible del espectro electromagnético (400 THz – 800 THz)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Parte del espectro sin regular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Puede ofrecer comunicación mientras ilumina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D43EB08-9ECE-499B-AB13-583799EFA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449" y="3573016"/>
            <a:ext cx="9370951" cy="29178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B9CDFEF-CEEE-4797-AFB7-CEF08CFE2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1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1296">
        <p:fade/>
      </p:transition>
    </mc:Choice>
    <mc:Fallback>
      <p:transition spd="med" advTm="412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673C4C-4AC9-4F7E-BC7C-E39DFF51E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1087016"/>
          </a:xfrm>
        </p:spPr>
        <p:txBody>
          <a:bodyPr/>
          <a:lstStyle/>
          <a:p>
            <a:r>
              <a:rPr lang="es-ES" dirty="0"/>
              <a:t>¿Cómo funciona?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CC8063-3E6A-44BB-8430-1DBC1F675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034" y="1628800"/>
            <a:ext cx="10378930" cy="4365600"/>
          </a:xfrm>
        </p:spPr>
        <p:txBody>
          <a:bodyPr/>
          <a:lstStyle/>
          <a:p>
            <a:r>
              <a:rPr lang="es-ES" dirty="0"/>
              <a:t>Esta compuesto por: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Transmisor (LED)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Canal de visión directa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s-ES" dirty="0"/>
              <a:t>Receptor (Fotodiodo)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12B9AFE-AFA6-4BD4-9755-ECAC48AB7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788" y="1514475"/>
            <a:ext cx="4857750" cy="3829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423877-4015-4550-83AF-B91C7DB88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54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2112">
        <p:fade/>
      </p:transition>
    </mc:Choice>
    <mc:Fallback>
      <p:transition spd="med" advTm="921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70ED2C-010F-40A7-AA34-25C66A51F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943000"/>
          </a:xfrm>
        </p:spPr>
        <p:txBody>
          <a:bodyPr/>
          <a:lstStyle/>
          <a:p>
            <a:r>
              <a:rPr lang="es-ES" dirty="0"/>
              <a:t>Actuales campos de investigación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CBA24C-3F24-4BFF-936D-DB8D51734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C60B139-F5AE-4030-B363-0061D5A3E8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69141"/>
              </p:ext>
            </p:extLst>
          </p:nvPr>
        </p:nvGraphicFramePr>
        <p:xfrm>
          <a:off x="1629916" y="1628800"/>
          <a:ext cx="8245734" cy="4893606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3623897">
                  <a:extLst>
                    <a:ext uri="{9D8B030D-6E8A-4147-A177-3AD203B41FA5}">
                      <a16:colId xmlns:a16="http://schemas.microsoft.com/office/drawing/2014/main" val="3807527566"/>
                    </a:ext>
                  </a:extLst>
                </a:gridCol>
                <a:gridCol w="3623897">
                  <a:extLst>
                    <a:ext uri="{9D8B030D-6E8A-4147-A177-3AD203B41FA5}">
                      <a16:colId xmlns:a16="http://schemas.microsoft.com/office/drawing/2014/main" val="3978279537"/>
                    </a:ext>
                  </a:extLst>
                </a:gridCol>
                <a:gridCol w="997940">
                  <a:extLst>
                    <a:ext uri="{9D8B030D-6E8A-4147-A177-3AD203B41FA5}">
                      <a16:colId xmlns:a16="http://schemas.microsoft.com/office/drawing/2014/main" val="3363717986"/>
                    </a:ext>
                  </a:extLst>
                </a:gridCol>
              </a:tblGrid>
              <a:tr h="2455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Organización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Área de investigación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País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421751972"/>
                  </a:ext>
                </a:extLst>
              </a:tr>
              <a:tr h="5683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NASA &amp; LVX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Investigación y desarrollo de nuevas aplicaciones para VLC y LiFi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EEUU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591531963"/>
                  </a:ext>
                </a:extLst>
              </a:tr>
              <a:tr h="4332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Universidad de Oxford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Enlaces de hasta 224Gbps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Reino Unido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20473729"/>
                  </a:ext>
                </a:extLst>
              </a:tr>
              <a:tr h="5683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Instituto Fraunhofer Heinrich Hertz 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Prototipo de luz visible bidireccional en tiempo real de 500Mbps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Alemania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941148726"/>
                  </a:ext>
                </a:extLst>
              </a:tr>
              <a:tr h="43329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Universidad de Edimburgo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Propiedades de comunicación de los diodos láser de luz visible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Escocia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111793757"/>
                  </a:ext>
                </a:extLst>
              </a:tr>
              <a:tr h="37886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Modulación OFDM para comunicaciones VLC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078130"/>
                  </a:ext>
                </a:extLst>
              </a:tr>
              <a:tr h="4332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Disney </a:t>
                      </a:r>
                      <a:r>
                        <a:rPr lang="es-ES" sz="1200" dirty="0" err="1">
                          <a:effectLst/>
                        </a:rPr>
                        <a:t>Research</a:t>
                      </a:r>
                      <a:r>
                        <a:rPr lang="es-ES" sz="1200" dirty="0">
                          <a:effectLst/>
                        </a:rPr>
                        <a:t>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Comunicación de dispositivo a dispositivo de baja velocidad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Suiza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30383979"/>
                  </a:ext>
                </a:extLst>
              </a:tr>
              <a:tr h="3365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Varias universidades e institutos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Coexistencia entre </a:t>
                      </a:r>
                      <a:r>
                        <a:rPr lang="es-ES" sz="1200" dirty="0" err="1">
                          <a:effectLst/>
                        </a:rPr>
                        <a:t>WiFi</a:t>
                      </a:r>
                      <a:r>
                        <a:rPr lang="es-ES" sz="1200" dirty="0">
                          <a:effectLst/>
                        </a:rPr>
                        <a:t> y LiFi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Global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841704919"/>
                  </a:ext>
                </a:extLst>
              </a:tr>
              <a:tr h="378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Comisión europea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Proyecto OMEGA: VLC a 100 Mbps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UE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621579594"/>
                  </a:ext>
                </a:extLst>
              </a:tr>
              <a:tr h="378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effectLst/>
                        </a:rPr>
                        <a:t>Keio</a:t>
                      </a:r>
                      <a:r>
                        <a:rPr lang="es-ES" sz="1200" dirty="0">
                          <a:effectLst/>
                        </a:rPr>
                        <a:t> </a:t>
                      </a:r>
                      <a:r>
                        <a:rPr lang="es-ES" sz="1200" dirty="0" err="1">
                          <a:effectLst/>
                        </a:rPr>
                        <a:t>University</a:t>
                      </a:r>
                      <a:r>
                        <a:rPr lang="es-ES" sz="1200" dirty="0">
                          <a:effectLst/>
                        </a:rPr>
                        <a:t> </a:t>
                      </a:r>
                      <a:r>
                        <a:rPr lang="es-ES" sz="1200" dirty="0" err="1">
                          <a:effectLst/>
                        </a:rPr>
                        <a:t>Group</a:t>
                      </a:r>
                      <a:r>
                        <a:rPr lang="es-ES" sz="1200" dirty="0">
                          <a:effectLst/>
                        </a:rPr>
                        <a:t>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Sistemas de modulación para semáforos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Japón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980300266"/>
                  </a:ext>
                </a:extLst>
              </a:tr>
              <a:tr h="2599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Universidad de Boston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Sistema híbrido de RF y VLC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EEUU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119630431"/>
                  </a:ext>
                </a:extLst>
              </a:tr>
              <a:tr h="378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KAIST University 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Técnicas de control de atenuación en VLC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Corea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138954232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6C15A3E-83CD-4BF7-8526-09895998A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0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6473">
        <p:fade/>
      </p:transition>
    </mc:Choice>
    <mc:Fallback>
      <p:transition spd="med" advTm="764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e Offic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1345093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simple template design works for technology and  businesses, but it's versatile enough to use in other contexts.  It features multiple slide layouts designed for widescreen (16x9 resolution) and includes a sample SmartArt list and chart that are easily editable.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2011-11-26T00:30:00+00:00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TP102787989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694266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C67BEE-D13F-4BD2-98A5-34D8A0977F68}">
  <ds:schemaRefs>
    <ds:schemaRef ds:uri="http://schemas.microsoft.com/office/infopath/2007/PartnerControls"/>
    <ds:schemaRef ds:uri="4873beb7-5857-4685-be1f-d57550cc96cc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09BF4D4-EF60-4196-BFC3-9462D6079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897</Words>
  <Application>Microsoft Office PowerPoint</Application>
  <PresentationFormat>Personalizado</PresentationFormat>
  <Paragraphs>319</Paragraphs>
  <Slides>23</Slides>
  <Notes>2</Notes>
  <HiddenSlides>0</HiddenSlides>
  <MMClips>23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Wingdings</vt:lpstr>
      <vt:lpstr>Wingdings 3</vt:lpstr>
      <vt:lpstr>Sector</vt:lpstr>
      <vt:lpstr>LiFi: El futuro de las comunicaciones VLC</vt:lpstr>
      <vt:lpstr>contenido</vt:lpstr>
      <vt:lpstr>Introducción </vt:lpstr>
      <vt:lpstr>Objetivos y metodología</vt:lpstr>
      <vt:lpstr>Problemas de las comunicaciones RF </vt:lpstr>
      <vt:lpstr>¿Qué es lifi?</vt:lpstr>
      <vt:lpstr>¿Qué es lifi?</vt:lpstr>
      <vt:lpstr>¿Cómo funciona?</vt:lpstr>
      <vt:lpstr>Actuales campos de investigación</vt:lpstr>
      <vt:lpstr>Productos lifi</vt:lpstr>
      <vt:lpstr>Estándar Ieee 802.15.7</vt:lpstr>
      <vt:lpstr>Estándar Ieee 802.15.7</vt:lpstr>
      <vt:lpstr>Estándar Ieee 802.15.7</vt:lpstr>
      <vt:lpstr>Comparación con otras tecnologías inalámbricas</vt:lpstr>
      <vt:lpstr>Modelo de propagación los</vt:lpstr>
      <vt:lpstr>Análisis de parámetros</vt:lpstr>
      <vt:lpstr>Análisis de parámetros</vt:lpstr>
      <vt:lpstr>Análisis de parámetros</vt:lpstr>
      <vt:lpstr>Análisis de parámetros</vt:lpstr>
      <vt:lpstr>Análisis de parámetros</vt:lpstr>
      <vt:lpstr>Análisis de parámetros</vt:lpstr>
      <vt:lpstr>CONCLUSIONES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LiFi: El futuro de las comunicaciones VLC</dc:title>
  <dc:creator>Rafael Arellano Garcia</dc:creator>
  <cp:lastModifiedBy>Rafael Arellano García</cp:lastModifiedBy>
  <cp:revision>18</cp:revision>
  <dcterms:created xsi:type="dcterms:W3CDTF">2019-06-03T02:59:11Z</dcterms:created>
  <dcterms:modified xsi:type="dcterms:W3CDTF">2019-06-04T19:49:20Z</dcterms:modified>
</cp:coreProperties>
</file>