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78" r:id="rId3"/>
    <p:sldId id="258" r:id="rId4"/>
    <p:sldId id="259" r:id="rId5"/>
    <p:sldId id="260" r:id="rId6"/>
    <p:sldId id="263" r:id="rId7"/>
    <p:sldId id="264" r:id="rId8"/>
    <p:sldId id="281" r:id="rId9"/>
    <p:sldId id="269" r:id="rId10"/>
    <p:sldId id="280" r:id="rId11"/>
    <p:sldId id="275" r:id="rId12"/>
    <p:sldId id="276" r:id="rId13"/>
    <p:sldId id="277" r:id="rId14"/>
  </p:sldIdLst>
  <p:sldSz cx="9144000" cy="6858000" type="screen4x3"/>
  <p:notesSz cx="9144000" cy="6858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90" autoAdjust="0"/>
    <p:restoredTop sz="94713" autoAdjust="0"/>
  </p:normalViewPr>
  <p:slideViewPr>
    <p:cSldViewPr>
      <p:cViewPr varScale="1">
        <p:scale>
          <a:sx n="110" d="100"/>
          <a:sy n="110" d="100"/>
        </p:scale>
        <p:origin x="-1656" y="-9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685800" y="2125983"/>
            <a:ext cx="7772400" cy="769441"/>
          </a:xfrm>
          <a:prstGeom prst="rect">
            <a:avLst/>
          </a:prstGeom>
        </p:spPr>
        <p:txBody>
          <a:bodyPr wrap="square" lIns="0" tIns="0" rIns="0" bIns="0">
            <a:spAutoFit/>
          </a:bodyPr>
          <a:lstStyle>
            <a:lvl1pPr>
              <a:defRPr baseline="0"/>
            </a:lvl1pPr>
          </a:lstStyle>
          <a:p>
            <a:r>
              <a:rPr lang="es-ES" dirty="0" smtClean="0"/>
              <a:t>ChatBot</a:t>
            </a:r>
            <a:endParaRPr/>
          </a:p>
        </p:txBody>
      </p:sp>
      <p:sp>
        <p:nvSpPr>
          <p:cNvPr id="3" name="Holder 3"/>
          <p:cNvSpPr>
            <a:spLocks noGrp="1"/>
          </p:cNvSpPr>
          <p:nvPr>
            <p:ph type="subTitle" idx="4" hasCustomPrompt="1"/>
          </p:nvPr>
        </p:nvSpPr>
        <p:spPr>
          <a:xfrm>
            <a:off x="1371600" y="3840480"/>
            <a:ext cx="6400800" cy="400110"/>
          </a:xfrm>
          <a:prstGeom prst="rect">
            <a:avLst/>
          </a:prstGeom>
        </p:spPr>
        <p:txBody>
          <a:bodyPr wrap="square" lIns="0" tIns="0" rIns="0" bIns="0">
            <a:spAutoFit/>
          </a:bodyPr>
          <a:lstStyle>
            <a:lvl1pPr>
              <a:defRPr/>
            </a:lvl1pPr>
          </a:lstStyle>
          <a:p>
            <a:r>
              <a:rPr lang="es-ES" dirty="0" smtClean="0"/>
              <a:t>Inteligencia Artificial</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6/8/2019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00" b="0" i="0">
                <a:solidFill>
                  <a:srgbClr val="04607A"/>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600" b="0" i="0">
                <a:solidFill>
                  <a:schemeClr val="tx1"/>
                </a:solidFill>
                <a:latin typeface="Constantia"/>
                <a:cs typeface="Constant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6/8/2019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4400008" y="4"/>
            <a:ext cx="4743992" cy="600077"/>
          </a:xfrm>
          <a:prstGeom prst="rect">
            <a:avLst/>
          </a:prstGeom>
          <a:blipFill>
            <a:blip r:embed="rId4" cstate="print"/>
            <a:stretch>
              <a:fillRect/>
            </a:stretch>
          </a:blipFill>
        </p:spPr>
        <p:txBody>
          <a:bodyPr wrap="square" lIns="0" tIns="0" rIns="0" bIns="0" rtlCol="0"/>
          <a:lstStyle/>
          <a:p>
            <a:endParaRPr/>
          </a:p>
        </p:txBody>
      </p:sp>
      <p:sp>
        <p:nvSpPr>
          <p:cNvPr id="19" name="bk object 19"/>
          <p:cNvSpPr/>
          <p:nvPr/>
        </p:nvSpPr>
        <p:spPr>
          <a:xfrm>
            <a:off x="1" y="2"/>
            <a:ext cx="9091760" cy="1021461"/>
          </a:xfrm>
          <a:prstGeom prst="rect">
            <a:avLst/>
          </a:prstGeom>
          <a:blipFill>
            <a:blip r:embed="rId5" cstate="print"/>
            <a:stretch>
              <a:fillRect/>
            </a:stretch>
          </a:blipFill>
        </p:spPr>
        <p:txBody>
          <a:bodyPr wrap="square" lIns="0" tIns="0" rIns="0" bIns="0" rtlCol="0"/>
          <a:lstStyle/>
          <a:p>
            <a:endParaRPr/>
          </a:p>
        </p:txBody>
      </p:sp>
      <p:sp>
        <p:nvSpPr>
          <p:cNvPr id="20" name="bk object 20"/>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5000" b="0" i="0">
                <a:solidFill>
                  <a:srgbClr val="04607A"/>
                </a:solidFill>
                <a:latin typeface="Calibri"/>
                <a:cs typeface="Calibri"/>
              </a:defRPr>
            </a:lvl1pPr>
          </a:lstStyle>
          <a:p>
            <a:endParaRPr/>
          </a:p>
        </p:txBody>
      </p:sp>
      <p:sp>
        <p:nvSpPr>
          <p:cNvPr id="3" name="Holder 3"/>
          <p:cNvSpPr>
            <a:spLocks noGrp="1"/>
          </p:cNvSpPr>
          <p:nvPr>
            <p:ph sz="half" idx="2"/>
          </p:nvPr>
        </p:nvSpPr>
        <p:spPr>
          <a:xfrm>
            <a:off x="457200" y="1577340"/>
            <a:ext cx="3977640" cy="4001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001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6/8/2019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4400008" y="4"/>
            <a:ext cx="4743992" cy="600077"/>
          </a:xfrm>
          <a:prstGeom prst="rect">
            <a:avLst/>
          </a:prstGeom>
          <a:blipFill>
            <a:blip r:embed="rId4" cstate="print"/>
            <a:stretch>
              <a:fillRect/>
            </a:stretch>
          </a:blipFill>
        </p:spPr>
        <p:txBody>
          <a:bodyPr wrap="square" lIns="0" tIns="0" rIns="0" bIns="0" rtlCol="0"/>
          <a:lstStyle/>
          <a:p>
            <a:endParaRPr/>
          </a:p>
        </p:txBody>
      </p:sp>
      <p:sp>
        <p:nvSpPr>
          <p:cNvPr id="19" name="bk object 19"/>
          <p:cNvSpPr/>
          <p:nvPr/>
        </p:nvSpPr>
        <p:spPr>
          <a:xfrm>
            <a:off x="1" y="2"/>
            <a:ext cx="9091760" cy="1021461"/>
          </a:xfrm>
          <a:prstGeom prst="rect">
            <a:avLst/>
          </a:prstGeom>
          <a:blipFill>
            <a:blip r:embed="rId5" cstate="print"/>
            <a:stretch>
              <a:fillRect/>
            </a:stretch>
          </a:blipFill>
        </p:spPr>
        <p:txBody>
          <a:bodyPr wrap="square" lIns="0" tIns="0" rIns="0" bIns="0" rtlCol="0"/>
          <a:lstStyle/>
          <a:p>
            <a:endParaRPr/>
          </a:p>
        </p:txBody>
      </p:sp>
      <p:sp>
        <p:nvSpPr>
          <p:cNvPr id="20" name="bk object 20"/>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5000" b="0" i="0">
                <a:solidFill>
                  <a:srgbClr val="04607A"/>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6/8/2019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4400008" y="4"/>
            <a:ext cx="4743992" cy="600077"/>
          </a:xfrm>
          <a:prstGeom prst="rect">
            <a:avLst/>
          </a:prstGeom>
          <a:blipFill>
            <a:blip r:embed="rId4" cstate="print"/>
            <a:stretch>
              <a:fillRect/>
            </a:stretch>
          </a:blipFill>
        </p:spPr>
        <p:txBody>
          <a:bodyPr wrap="square" lIns="0" tIns="0" rIns="0" bIns="0" rtlCol="0"/>
          <a:lstStyle/>
          <a:p>
            <a:endParaRPr/>
          </a:p>
        </p:txBody>
      </p:sp>
      <p:sp>
        <p:nvSpPr>
          <p:cNvPr id="19" name="bk object 19"/>
          <p:cNvSpPr/>
          <p:nvPr/>
        </p:nvSpPr>
        <p:spPr>
          <a:xfrm>
            <a:off x="1" y="2"/>
            <a:ext cx="9091760" cy="1021461"/>
          </a:xfrm>
          <a:prstGeom prst="rect">
            <a:avLst/>
          </a:prstGeom>
          <a:blipFill>
            <a:blip r:embed="rId5" cstate="print"/>
            <a:stretch>
              <a:fillRect/>
            </a:stretch>
          </a:blipFill>
        </p:spPr>
        <p:txBody>
          <a:bodyPr wrap="square" lIns="0" tIns="0" rIns="0" bIns="0" rtlCol="0"/>
          <a:lstStyle/>
          <a:p>
            <a:endParaRPr/>
          </a:p>
        </p:txBody>
      </p:sp>
      <p:sp>
        <p:nvSpPr>
          <p:cNvPr id="20" name="bk object 20"/>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21" name="bk object 21"/>
          <p:cNvSpPr/>
          <p:nvPr/>
        </p:nvSpPr>
        <p:spPr>
          <a:xfrm>
            <a:off x="6629400" y="6025895"/>
            <a:ext cx="2133600" cy="832105"/>
          </a:xfrm>
          <a:prstGeom prst="rect">
            <a:avLst/>
          </a:prstGeom>
          <a:blipFill>
            <a:blip r:embed="rId7" cstate="print"/>
            <a:stretch>
              <a:fillRect/>
            </a:stretch>
          </a:blipFill>
        </p:spPr>
        <p:txBody>
          <a:bodyPr wrap="square" lIns="0" tIns="0" rIns="0" bIns="0" rtlCol="0"/>
          <a:lstStyle/>
          <a:p>
            <a:endParaRPr/>
          </a:p>
        </p:txBody>
      </p:sp>
      <p:sp>
        <p:nvSpPr>
          <p:cNvPr id="22" name="bk object 22"/>
          <p:cNvSpPr/>
          <p:nvPr/>
        </p:nvSpPr>
        <p:spPr>
          <a:xfrm>
            <a:off x="6705600" y="4724400"/>
            <a:ext cx="1981200" cy="1447800"/>
          </a:xfrm>
          <a:prstGeom prst="rect">
            <a:avLst/>
          </a:prstGeom>
          <a:blipFill>
            <a:blip r:embed="rId8" cstate="print"/>
            <a:stretch>
              <a:fillRect/>
            </a:stretch>
          </a:blipFill>
        </p:spPr>
        <p:txBody>
          <a:bodyPr wrap="square" lIns="0" tIns="0" rIns="0" bIns="0" rtlCol="0"/>
          <a:lstStyle/>
          <a:p>
            <a:endParaRPr/>
          </a:p>
        </p:txBody>
      </p:sp>
      <p:sp>
        <p:nvSpPr>
          <p:cNvPr id="23" name="bk object 23"/>
          <p:cNvSpPr/>
          <p:nvPr/>
        </p:nvSpPr>
        <p:spPr>
          <a:xfrm>
            <a:off x="6781800" y="4800600"/>
            <a:ext cx="1752600" cy="1295400"/>
          </a:xfrm>
          <a:custGeom>
            <a:avLst/>
            <a:gdLst/>
            <a:ahLst/>
            <a:cxnLst/>
            <a:rect l="l" t="t" r="r" b="b"/>
            <a:pathLst>
              <a:path w="1421129" h="1708150">
                <a:moveTo>
                  <a:pt x="1298828" y="0"/>
                </a:moveTo>
                <a:lnTo>
                  <a:pt x="122174" y="0"/>
                </a:lnTo>
                <a:lnTo>
                  <a:pt x="74634" y="9606"/>
                </a:lnTo>
                <a:lnTo>
                  <a:pt x="35798" y="35798"/>
                </a:lnTo>
                <a:lnTo>
                  <a:pt x="9606" y="74634"/>
                </a:lnTo>
                <a:lnTo>
                  <a:pt x="0" y="122174"/>
                </a:lnTo>
                <a:lnTo>
                  <a:pt x="0" y="1585760"/>
                </a:lnTo>
                <a:lnTo>
                  <a:pt x="9606" y="1633289"/>
                </a:lnTo>
                <a:lnTo>
                  <a:pt x="35798" y="1672104"/>
                </a:lnTo>
                <a:lnTo>
                  <a:pt x="74634" y="1698274"/>
                </a:lnTo>
                <a:lnTo>
                  <a:pt x="122174" y="1707870"/>
                </a:lnTo>
                <a:lnTo>
                  <a:pt x="1298828" y="1707870"/>
                </a:lnTo>
                <a:lnTo>
                  <a:pt x="1346368" y="1698274"/>
                </a:lnTo>
                <a:lnTo>
                  <a:pt x="1385204" y="1672104"/>
                </a:lnTo>
                <a:lnTo>
                  <a:pt x="1411396" y="1633289"/>
                </a:lnTo>
                <a:lnTo>
                  <a:pt x="1421002" y="1585760"/>
                </a:lnTo>
                <a:lnTo>
                  <a:pt x="1421002" y="122174"/>
                </a:lnTo>
                <a:lnTo>
                  <a:pt x="1411396" y="74634"/>
                </a:lnTo>
                <a:lnTo>
                  <a:pt x="1385204" y="35798"/>
                </a:lnTo>
                <a:lnTo>
                  <a:pt x="1346368" y="9606"/>
                </a:lnTo>
                <a:lnTo>
                  <a:pt x="1298828" y="0"/>
                </a:lnTo>
                <a:close/>
              </a:path>
            </a:pathLst>
          </a:custGeom>
          <a:solidFill>
            <a:srgbClr val="ECECEC">
              <a:alpha val="49018"/>
            </a:srgbClr>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6/8/2019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pic>
        <p:nvPicPr>
          <p:cNvPr id="1026" name="Picture 2" descr="C:\Users\Tukmais\Desktop\UOC 19\TFG\uoc.png"/>
          <p:cNvPicPr>
            <a:picLocks noChangeAspect="1" noChangeArrowheads="1"/>
          </p:cNvPicPr>
          <p:nvPr userDrawn="1"/>
        </p:nvPicPr>
        <p:blipFill>
          <a:blip r:embed="rId9"/>
          <a:srcRect/>
          <a:stretch>
            <a:fillRect/>
          </a:stretch>
        </p:blipFill>
        <p:spPr bwMode="auto">
          <a:xfrm>
            <a:off x="6781800" y="4800600"/>
            <a:ext cx="1792940" cy="1295400"/>
          </a:xfrm>
          <a:prstGeom prst="rect">
            <a:avLst/>
          </a:prstGeom>
          <a:noFill/>
        </p:spPr>
      </p:pic>
      <p:sp>
        <p:nvSpPr>
          <p:cNvPr id="1027" name="WordArt 3"/>
          <p:cNvSpPr>
            <a:spLocks noChangeArrowheads="1" noChangeShapeType="1" noTextEdit="1"/>
          </p:cNvSpPr>
          <p:nvPr userDrawn="1"/>
        </p:nvSpPr>
        <p:spPr bwMode="auto">
          <a:xfrm>
            <a:off x="1219200" y="762000"/>
            <a:ext cx="6781800" cy="838200"/>
          </a:xfrm>
          <a:prstGeom prst="rect">
            <a:avLst/>
          </a:prstGeom>
        </p:spPr>
        <p:txBody>
          <a:bodyPr wrap="none" fromWordArt="1">
            <a:prstTxWarp prst="textPlain">
              <a:avLst>
                <a:gd name="adj" fmla="val 50000"/>
              </a:avLst>
            </a:prstTxWarp>
          </a:bodyPr>
          <a:lstStyle/>
          <a:p>
            <a:pPr algn="ctr" rtl="0"/>
            <a:r>
              <a:rPr lang="es-ES" sz="3600" kern="10" spc="0" dirty="0" smtClean="0">
                <a:ln w="19050">
                  <a:solidFill>
                    <a:srgbClr val="99CCFF"/>
                  </a:solidFill>
                  <a:round/>
                  <a:headEnd/>
                  <a:tailEnd/>
                </a:ln>
                <a:solidFill>
                  <a:srgbClr val="0066CC"/>
                </a:solidFill>
                <a:effectLst>
                  <a:outerShdw dist="35921" dir="2700000" algn="ctr" rotWithShape="0">
                    <a:srgbClr val="990000"/>
                  </a:outerShdw>
                </a:effectLst>
                <a:latin typeface="Lucida Fax"/>
              </a:rPr>
              <a:t>Inteligencia Artificial: Chatbot</a:t>
            </a:r>
            <a:endParaRPr lang="es-ES" sz="3600" kern="10" spc="0" dirty="0">
              <a:ln w="19050">
                <a:solidFill>
                  <a:srgbClr val="99CCFF"/>
                </a:solidFill>
                <a:round/>
                <a:headEnd/>
                <a:tailEnd/>
              </a:ln>
              <a:solidFill>
                <a:srgbClr val="0066CC"/>
              </a:solidFill>
              <a:effectLst>
                <a:outerShdw dist="35921" dir="2700000" algn="ctr" rotWithShape="0">
                  <a:srgbClr val="990000"/>
                </a:outerShdw>
              </a:effectLst>
              <a:latin typeface="Lucida Fax"/>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842640" y="541479"/>
            <a:ext cx="3458718" cy="788669"/>
          </a:xfrm>
          <a:prstGeom prst="rect">
            <a:avLst/>
          </a:prstGeom>
        </p:spPr>
        <p:txBody>
          <a:bodyPr wrap="square" lIns="0" tIns="0" rIns="0" bIns="0">
            <a:spAutoFit/>
          </a:bodyPr>
          <a:lstStyle>
            <a:lvl1pPr>
              <a:defRPr sz="5000" b="0" i="0">
                <a:solidFill>
                  <a:srgbClr val="04607A"/>
                </a:solidFill>
                <a:latin typeface="Calibri"/>
                <a:cs typeface="Calibri"/>
              </a:defRPr>
            </a:lvl1pPr>
          </a:lstStyle>
          <a:p>
            <a:r>
              <a:rPr lang="es-ES" dirty="0" smtClean="0"/>
              <a:t>ChatBot</a:t>
            </a:r>
            <a:endParaRPr/>
          </a:p>
        </p:txBody>
      </p:sp>
      <p:sp>
        <p:nvSpPr>
          <p:cNvPr id="3" name="Holder 3"/>
          <p:cNvSpPr>
            <a:spLocks noGrp="1"/>
          </p:cNvSpPr>
          <p:nvPr>
            <p:ph type="body" idx="1"/>
          </p:nvPr>
        </p:nvSpPr>
        <p:spPr>
          <a:xfrm>
            <a:off x="535942" y="2740279"/>
            <a:ext cx="8081645" cy="400110"/>
          </a:xfrm>
          <a:prstGeom prst="rect">
            <a:avLst/>
          </a:prstGeom>
        </p:spPr>
        <p:txBody>
          <a:bodyPr wrap="square" lIns="0" tIns="0" rIns="0" bIns="0">
            <a:spAutoFit/>
          </a:bodyPr>
          <a:lstStyle>
            <a:lvl1pPr>
              <a:defRPr sz="2600" b="0" i="0">
                <a:solidFill>
                  <a:schemeClr val="tx1"/>
                </a:solidFill>
                <a:latin typeface="Constantia"/>
                <a:cs typeface="Constantia"/>
              </a:defRPr>
            </a:lvl1pPr>
          </a:lstStyle>
          <a:p>
            <a:endParaRPr/>
          </a:p>
        </p:txBody>
      </p:sp>
      <p:sp>
        <p:nvSpPr>
          <p:cNvPr id="4" name="Holder 4"/>
          <p:cNvSpPr>
            <a:spLocks noGrp="1"/>
          </p:cNvSpPr>
          <p:nvPr>
            <p:ph type="ftr" sz="quarter" idx="5"/>
          </p:nvPr>
        </p:nvSpPr>
        <p:spPr>
          <a:xfrm>
            <a:off x="3108960" y="6377943"/>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3"/>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6/8/2019</a:t>
            </a:fld>
            <a:endParaRPr lang="en-US"/>
          </a:p>
        </p:txBody>
      </p:sp>
      <p:sp>
        <p:nvSpPr>
          <p:cNvPr id="6" name="Holder 6"/>
          <p:cNvSpPr>
            <a:spLocks noGrp="1"/>
          </p:cNvSpPr>
          <p:nvPr>
            <p:ph type="sldNum" sz="quarter" idx="7"/>
          </p:nvPr>
        </p:nvSpPr>
        <p:spPr>
          <a:xfrm>
            <a:off x="6583680" y="6377943"/>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5.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Tukmais\Desktop\UOC%2019\TFG\TFG%20FINAL\BOT%20emulator_Trim.mp4" TargetMode="Externa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24.png"/><Relationship Id="rId4" Type="http://schemas.openxmlformats.org/officeDocument/2006/relationships/image" Target="../media/image2.png"/><Relationship Id="rId9"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image" Target="../media/image28.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2.png"/><Relationship Id="rId7" Type="http://schemas.openxmlformats.org/officeDocument/2006/relationships/image" Target="../media/image1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2.png"/><Relationship Id="rId7"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23.png"/></Relationships>
</file>

<file path=ppt/slides/_rels/slide8.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0.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Tukmais\Desktop\UOC%2019\TFG\TFG%20FINAL\LUIS_Trim.mp4" TargetMode="External"/><Relationship Id="rId6" Type="http://schemas.openxmlformats.org/officeDocument/2006/relationships/image" Target="../media/image4.png"/><Relationship Id="rId11" Type="http://schemas.openxmlformats.org/officeDocument/2006/relationships/image" Target="../media/image24.png"/><Relationship Id="rId5" Type="http://schemas.openxmlformats.org/officeDocument/2006/relationships/image" Target="../media/image3.png"/><Relationship Id="rId10" Type="http://schemas.openxmlformats.org/officeDocument/2006/relationships/image" Target="../media/image23.png"/><Relationship Id="rId4" Type="http://schemas.openxmlformats.org/officeDocument/2006/relationships/image" Target="../media/image2.png"/><Relationship Id="rId9" Type="http://schemas.openxmlformats.org/officeDocument/2006/relationships/image" Target="../media/image22.png"/></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0700" y="3184982"/>
            <a:ext cx="5501640" cy="2731517"/>
          </a:xfrm>
          <a:prstGeom prst="rect">
            <a:avLst/>
          </a:prstGeom>
        </p:spPr>
        <p:txBody>
          <a:bodyPr vert="horz" wrap="square" lIns="0" tIns="43180" rIns="0" bIns="0" rtlCol="0">
            <a:spAutoFit/>
          </a:bodyPr>
          <a:lstStyle/>
          <a:p>
            <a:pPr marL="12700">
              <a:lnSpc>
                <a:spcPct val="100000"/>
              </a:lnSpc>
              <a:spcBef>
                <a:spcPts val="340"/>
              </a:spcBef>
            </a:pPr>
            <a:r>
              <a:rPr sz="2000" b="1" spc="-25">
                <a:solidFill>
                  <a:srgbClr val="FFFFFF"/>
                </a:solidFill>
                <a:latin typeface="Constantia"/>
                <a:cs typeface="Constantia"/>
              </a:rPr>
              <a:t>Trabajo </a:t>
            </a:r>
            <a:r>
              <a:rPr lang="es-ES" sz="2000" b="1" spc="-25" dirty="0" smtClean="0">
                <a:solidFill>
                  <a:srgbClr val="FFFFFF"/>
                </a:solidFill>
                <a:latin typeface="Constantia"/>
                <a:cs typeface="Constantia"/>
              </a:rPr>
              <a:t>de </a:t>
            </a:r>
            <a:r>
              <a:rPr sz="2000" b="1" spc="-15" smtClean="0">
                <a:solidFill>
                  <a:srgbClr val="FFFFFF"/>
                </a:solidFill>
                <a:latin typeface="Constantia"/>
                <a:cs typeface="Constantia"/>
              </a:rPr>
              <a:t>Fin </a:t>
            </a:r>
            <a:r>
              <a:rPr sz="2000" b="1" dirty="0">
                <a:solidFill>
                  <a:srgbClr val="FFFFFF"/>
                </a:solidFill>
                <a:latin typeface="Constantia"/>
                <a:cs typeface="Constantia"/>
              </a:rPr>
              <a:t>de</a:t>
            </a:r>
            <a:r>
              <a:rPr sz="2000" b="1" spc="-204" dirty="0">
                <a:solidFill>
                  <a:srgbClr val="FFFFFF"/>
                </a:solidFill>
                <a:latin typeface="Constantia"/>
                <a:cs typeface="Constantia"/>
              </a:rPr>
              <a:t> </a:t>
            </a:r>
            <a:r>
              <a:rPr sz="2000" b="1" spc="-15" dirty="0">
                <a:solidFill>
                  <a:srgbClr val="FFFFFF"/>
                </a:solidFill>
                <a:latin typeface="Constantia"/>
                <a:cs typeface="Constantia"/>
              </a:rPr>
              <a:t>Grado</a:t>
            </a:r>
            <a:endParaRPr sz="2000">
              <a:latin typeface="Constantia"/>
              <a:cs typeface="Constantia"/>
            </a:endParaRPr>
          </a:p>
          <a:p>
            <a:pPr marL="12700" marR="1189990">
              <a:lnSpc>
                <a:spcPct val="110000"/>
              </a:lnSpc>
            </a:pPr>
            <a:r>
              <a:rPr sz="2000" b="1" spc="-10" dirty="0">
                <a:solidFill>
                  <a:srgbClr val="FFFFFF"/>
                </a:solidFill>
                <a:latin typeface="Constantia"/>
                <a:cs typeface="Constantia"/>
              </a:rPr>
              <a:t>Autor</a:t>
            </a:r>
            <a:r>
              <a:rPr sz="2000" b="1" spc="-10">
                <a:solidFill>
                  <a:srgbClr val="FFFFFF"/>
                </a:solidFill>
                <a:latin typeface="Constantia"/>
                <a:cs typeface="Constantia"/>
              </a:rPr>
              <a:t>: </a:t>
            </a:r>
            <a:r>
              <a:rPr lang="es-ES" sz="2000" b="1" spc="-10" dirty="0" smtClean="0">
                <a:solidFill>
                  <a:srgbClr val="FFFFFF"/>
                </a:solidFill>
                <a:latin typeface="Constantia"/>
                <a:cs typeface="Constantia"/>
              </a:rPr>
              <a:t>Alberto Silla del Ser        </a:t>
            </a:r>
            <a:r>
              <a:rPr sz="2000" b="1" spc="-10" smtClean="0">
                <a:solidFill>
                  <a:srgbClr val="FFFFFF"/>
                </a:solidFill>
                <a:latin typeface="Constantia"/>
                <a:cs typeface="Constantia"/>
              </a:rPr>
              <a:t>  </a:t>
            </a:r>
            <a:r>
              <a:rPr sz="2000" b="1" spc="-40" dirty="0">
                <a:solidFill>
                  <a:srgbClr val="FFFFFF"/>
                </a:solidFill>
                <a:latin typeface="Constantia"/>
                <a:cs typeface="Constantia"/>
              </a:rPr>
              <a:t>Tutor</a:t>
            </a:r>
            <a:r>
              <a:rPr sz="2000" b="1" spc="-40">
                <a:solidFill>
                  <a:srgbClr val="FFFFFF"/>
                </a:solidFill>
                <a:latin typeface="Constantia"/>
                <a:cs typeface="Constantia"/>
              </a:rPr>
              <a:t>: </a:t>
            </a:r>
            <a:r>
              <a:rPr lang="es-ES" sz="2000" b="1" spc="-40" smtClean="0">
                <a:solidFill>
                  <a:srgbClr val="FFFFFF"/>
                </a:solidFill>
                <a:latin typeface="Constantia"/>
                <a:cs typeface="Constantia"/>
              </a:rPr>
              <a:t>Dr. David </a:t>
            </a:r>
            <a:r>
              <a:rPr lang="es-ES" sz="2000" b="1" spc="-40" dirty="0" smtClean="0">
                <a:solidFill>
                  <a:srgbClr val="FFFFFF"/>
                </a:solidFill>
                <a:latin typeface="Constantia"/>
                <a:cs typeface="Constantia"/>
              </a:rPr>
              <a:t>Isern Alarcón</a:t>
            </a:r>
            <a:endParaRPr sz="2000">
              <a:latin typeface="Constantia"/>
              <a:cs typeface="Constantia"/>
            </a:endParaRPr>
          </a:p>
          <a:p>
            <a:pPr>
              <a:lnSpc>
                <a:spcPct val="100000"/>
              </a:lnSpc>
              <a:spcBef>
                <a:spcPts val="5"/>
              </a:spcBef>
            </a:pPr>
            <a:endParaRPr sz="2500">
              <a:latin typeface="Times New Roman"/>
              <a:cs typeface="Times New Roman"/>
            </a:endParaRPr>
          </a:p>
          <a:p>
            <a:pPr marL="12700">
              <a:lnSpc>
                <a:spcPct val="100000"/>
              </a:lnSpc>
            </a:pPr>
            <a:r>
              <a:rPr lang="es-ES" sz="2000" b="1" spc="-5" dirty="0" smtClean="0">
                <a:solidFill>
                  <a:srgbClr val="FFFFFF"/>
                </a:solidFill>
                <a:latin typeface="Constantia"/>
                <a:cs typeface="Constantia"/>
              </a:rPr>
              <a:t>Grado de Ingeniería Informática</a:t>
            </a:r>
            <a:endParaRPr sz="2000">
              <a:latin typeface="Constantia"/>
              <a:cs typeface="Constantia"/>
            </a:endParaRPr>
          </a:p>
          <a:p>
            <a:pPr marL="12700">
              <a:lnSpc>
                <a:spcPct val="100000"/>
              </a:lnSpc>
              <a:spcBef>
                <a:spcPts val="240"/>
              </a:spcBef>
            </a:pPr>
            <a:r>
              <a:rPr lang="es-ES" sz="2000" b="1" spc="-15" dirty="0" smtClean="0">
                <a:solidFill>
                  <a:srgbClr val="FFFFFF"/>
                </a:solidFill>
                <a:latin typeface="Constantia"/>
                <a:cs typeface="Constantia"/>
              </a:rPr>
              <a:t>Universitat Oberta de Catalunya</a:t>
            </a:r>
            <a:endParaRPr sz="2000">
              <a:latin typeface="Constantia"/>
              <a:cs typeface="Constantia"/>
            </a:endParaRPr>
          </a:p>
          <a:p>
            <a:pPr marL="12700" marR="4307205">
              <a:lnSpc>
                <a:spcPct val="110000"/>
              </a:lnSpc>
            </a:pPr>
            <a:r>
              <a:rPr lang="es-ES" sz="2000" b="1" spc="-15" dirty="0" smtClean="0">
                <a:solidFill>
                  <a:srgbClr val="FFFFFF"/>
                </a:solidFill>
                <a:latin typeface="Constantia"/>
                <a:cs typeface="Constantia"/>
              </a:rPr>
              <a:t>Barcelona</a:t>
            </a:r>
            <a:r>
              <a:rPr sz="2000" b="1" spc="-15" smtClean="0">
                <a:solidFill>
                  <a:srgbClr val="FFFFFF"/>
                </a:solidFill>
                <a:latin typeface="Constantia"/>
                <a:cs typeface="Constantia"/>
              </a:rPr>
              <a:t> </a:t>
            </a:r>
            <a:r>
              <a:rPr sz="2000" b="1" spc="-5">
                <a:solidFill>
                  <a:srgbClr val="FFFFFF"/>
                </a:solidFill>
                <a:latin typeface="Constantia"/>
                <a:cs typeface="Constantia"/>
              </a:rPr>
              <a:t>Junio</a:t>
            </a:r>
            <a:r>
              <a:rPr sz="2000" b="1" spc="-165">
                <a:solidFill>
                  <a:srgbClr val="FFFFFF"/>
                </a:solidFill>
                <a:latin typeface="Constantia"/>
                <a:cs typeface="Constantia"/>
              </a:rPr>
              <a:t> </a:t>
            </a:r>
            <a:r>
              <a:rPr sz="2000" b="1" spc="-10" smtClean="0">
                <a:solidFill>
                  <a:srgbClr val="FFFFFF"/>
                </a:solidFill>
                <a:latin typeface="Constantia"/>
                <a:cs typeface="Constantia"/>
              </a:rPr>
              <a:t>201</a:t>
            </a:r>
            <a:r>
              <a:rPr lang="es-ES" sz="2000" b="1" spc="-10" dirty="0" smtClean="0">
                <a:solidFill>
                  <a:srgbClr val="FFFFFF"/>
                </a:solidFill>
                <a:latin typeface="Constantia"/>
                <a:cs typeface="Constantia"/>
              </a:rPr>
              <a:t>9</a:t>
            </a:r>
            <a:endParaRPr sz="2000">
              <a:latin typeface="Constantia"/>
              <a:cs typeface="Constanti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400008" y="4"/>
            <a:ext cx="4743992" cy="600077"/>
          </a:xfrm>
          <a:prstGeom prst="rect">
            <a:avLst/>
          </a:prstGeom>
          <a:blipFill>
            <a:blip r:embed="rId5" cstate="print"/>
            <a:stretch>
              <a:fillRect/>
            </a:stretch>
          </a:blipFill>
        </p:spPr>
        <p:txBody>
          <a:bodyPr wrap="square" lIns="0" tIns="0" rIns="0" bIns="0" rtlCol="0"/>
          <a:lstStyle/>
          <a:p>
            <a:endParaRPr/>
          </a:p>
        </p:txBody>
      </p:sp>
      <p:sp>
        <p:nvSpPr>
          <p:cNvPr id="5" name="object 5"/>
          <p:cNvSpPr/>
          <p:nvPr/>
        </p:nvSpPr>
        <p:spPr>
          <a:xfrm>
            <a:off x="1" y="2"/>
            <a:ext cx="9091760" cy="1021461"/>
          </a:xfrm>
          <a:prstGeom prst="rect">
            <a:avLst/>
          </a:prstGeom>
          <a:blipFill>
            <a:blip r:embed="rId6"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7" cstate="print"/>
            <a:stretch>
              <a:fillRect/>
            </a:stretch>
          </a:blipFill>
        </p:spPr>
        <p:txBody>
          <a:bodyPr wrap="square" lIns="0" tIns="0" rIns="0" bIns="0" rtlCol="0"/>
          <a:lstStyle/>
          <a:p>
            <a:endParaRPr/>
          </a:p>
        </p:txBody>
      </p:sp>
      <p:sp>
        <p:nvSpPr>
          <p:cNvPr id="7" name="object 7"/>
          <p:cNvSpPr txBox="1">
            <a:spLocks noGrp="1"/>
          </p:cNvSpPr>
          <p:nvPr>
            <p:ph type="title"/>
          </p:nvPr>
        </p:nvSpPr>
        <p:spPr>
          <a:prstGeom prst="rect">
            <a:avLst/>
          </a:prstGeom>
        </p:spPr>
        <p:txBody>
          <a:bodyPr vert="horz" wrap="square" lIns="0" tIns="13335" rIns="0" bIns="0" rtlCol="0">
            <a:spAutoFit/>
          </a:bodyPr>
          <a:lstStyle/>
          <a:p>
            <a:pPr marL="14604">
              <a:lnSpc>
                <a:spcPct val="100000"/>
              </a:lnSpc>
              <a:spcBef>
                <a:spcPts val="105"/>
              </a:spcBef>
            </a:pPr>
            <a:r>
              <a:rPr dirty="0"/>
              <a:t>5.</a:t>
            </a:r>
            <a:r>
              <a:rPr spc="-95" dirty="0"/>
              <a:t> </a:t>
            </a:r>
            <a:r>
              <a:rPr spc="-15" dirty="0"/>
              <a:t>Resultados</a:t>
            </a:r>
          </a:p>
        </p:txBody>
      </p:sp>
      <p:sp>
        <p:nvSpPr>
          <p:cNvPr id="42" name="object 42"/>
          <p:cNvSpPr/>
          <p:nvPr/>
        </p:nvSpPr>
        <p:spPr>
          <a:xfrm>
            <a:off x="1795272" y="6126483"/>
            <a:ext cx="106680" cy="106679"/>
          </a:xfrm>
          <a:prstGeom prst="rect">
            <a:avLst/>
          </a:prstGeom>
          <a:blipFill>
            <a:blip r:embed="rId8" cstate="print"/>
            <a:stretch>
              <a:fillRect/>
            </a:stretch>
          </a:blipFill>
        </p:spPr>
        <p:txBody>
          <a:bodyPr wrap="square" lIns="0" tIns="0" rIns="0" bIns="0" rtlCol="0"/>
          <a:lstStyle/>
          <a:p>
            <a:endParaRPr/>
          </a:p>
        </p:txBody>
      </p:sp>
      <p:sp>
        <p:nvSpPr>
          <p:cNvPr id="45" name="object 14"/>
          <p:cNvSpPr/>
          <p:nvPr/>
        </p:nvSpPr>
        <p:spPr>
          <a:xfrm>
            <a:off x="609600" y="2133600"/>
            <a:ext cx="7848600" cy="2514600"/>
          </a:xfrm>
          <a:custGeom>
            <a:avLst/>
            <a:gdLst/>
            <a:ahLst/>
            <a:cxnLst/>
            <a:rect l="l" t="t" r="r" b="b"/>
            <a:pathLst>
              <a:path w="4429125" h="643254">
                <a:moveTo>
                  <a:pt x="0" y="642937"/>
                </a:moveTo>
                <a:lnTo>
                  <a:pt x="4429125" y="642937"/>
                </a:lnTo>
                <a:lnTo>
                  <a:pt x="4429125" y="0"/>
                </a:lnTo>
                <a:lnTo>
                  <a:pt x="0" y="0"/>
                </a:lnTo>
                <a:lnTo>
                  <a:pt x="0" y="642937"/>
                </a:lnTo>
                <a:close/>
              </a:path>
            </a:pathLst>
          </a:custGeom>
          <a:ln w="38100">
            <a:solidFill>
              <a:srgbClr val="FFFFFF"/>
            </a:solidFill>
          </a:ln>
        </p:spPr>
        <p:txBody>
          <a:bodyPr wrap="square" lIns="0" tIns="0" rIns="0" bIns="0" rtlCol="0"/>
          <a:lstStyle/>
          <a:p>
            <a:endParaRPr/>
          </a:p>
        </p:txBody>
      </p:sp>
      <p:sp>
        <p:nvSpPr>
          <p:cNvPr id="48" name="object 12"/>
          <p:cNvSpPr/>
          <p:nvPr/>
        </p:nvSpPr>
        <p:spPr>
          <a:xfrm>
            <a:off x="304800" y="1905000"/>
            <a:ext cx="8534400" cy="3200400"/>
          </a:xfrm>
          <a:prstGeom prst="rect">
            <a:avLst/>
          </a:prstGeom>
          <a:blipFill>
            <a:blip r:embed="rId9" cstate="print"/>
            <a:stretch>
              <a:fillRect/>
            </a:stretch>
          </a:blipFill>
        </p:spPr>
        <p:txBody>
          <a:bodyPr wrap="square" lIns="0" tIns="0" rIns="0" bIns="0" rtlCol="0"/>
          <a:lstStyle/>
          <a:p>
            <a:r>
              <a:rPr lang="es-ES" sz="1600" dirty="0" smtClean="0"/>
              <a:t>     </a:t>
            </a:r>
          </a:p>
          <a:p>
            <a:r>
              <a:rPr lang="es-ES" sz="1600" dirty="0" smtClean="0"/>
              <a:t>      </a:t>
            </a:r>
            <a:endParaRPr sz="1600"/>
          </a:p>
        </p:txBody>
      </p:sp>
      <p:sp>
        <p:nvSpPr>
          <p:cNvPr id="49" name="48 Rectángulo"/>
          <p:cNvSpPr/>
          <p:nvPr/>
        </p:nvSpPr>
        <p:spPr>
          <a:xfrm>
            <a:off x="838200" y="2438400"/>
            <a:ext cx="7541680" cy="1754326"/>
          </a:xfrm>
          <a:prstGeom prst="rect">
            <a:avLst/>
          </a:prstGeom>
          <a:noFill/>
        </p:spPr>
        <p:txBody>
          <a:bodyPr wrap="none" lIns="91440" tIns="45720" rIns="91440" bIns="45720">
            <a:spAutoFit/>
          </a:bodyPr>
          <a:lstStyle/>
          <a:p>
            <a:pPr algn="ctr"/>
            <a:r>
              <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Emulación </a:t>
            </a:r>
          </a:p>
          <a:p>
            <a:pPr algn="ctr"/>
            <a:r>
              <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Microsoft Bot Framework</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12" name="BOT emulator_Trim.mp4">
            <a:hlinkClick r:id="" action="ppaction://media"/>
          </p:cNvPr>
          <p:cNvPicPr>
            <a:picLocks noRot="1" noChangeAspect="1"/>
          </p:cNvPicPr>
          <p:nvPr>
            <a:videoFile r:link="rId1"/>
          </p:nvPr>
        </p:nvPicPr>
        <p:blipFill>
          <a:blip r:embed="rId10"/>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12"/>
                </p:tgtEl>
              </p:cMediaNode>
            </p:video>
            <p:seq concurrent="1" nextAc="seek">
              <p:cTn id="8" restart="whenNotActive" fill="hold" evtFilter="cancelBubble" nodeType="interactiveSeq">
                <p:stCondLst>
                  <p:cond evt="onClick" delay="0">
                    <p:tgtEl>
                      <p:spTgt spid="1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2"/>
                                        </p:tgtEl>
                                      </p:cBhvr>
                                    </p:cmd>
                                  </p:childTnLst>
                                </p:cTn>
                              </p:par>
                            </p:childTnLst>
                          </p:cTn>
                        </p:par>
                      </p:childTnLst>
                    </p:cTn>
                  </p:par>
                </p:childTnLst>
              </p:cTn>
              <p:nextCondLst>
                <p:cond evt="onClick" delay="0">
                  <p:tgtEl>
                    <p:spTgt spid="1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8" y="4"/>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 y="2"/>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3022221" y="541477"/>
            <a:ext cx="3100705" cy="788670"/>
          </a:xfrm>
          <a:prstGeom prst="rect">
            <a:avLst/>
          </a:prstGeom>
        </p:spPr>
        <p:txBody>
          <a:bodyPr vert="horz" wrap="square" lIns="0" tIns="13335" rIns="0" bIns="0" rtlCol="0">
            <a:spAutoFit/>
          </a:bodyPr>
          <a:lstStyle/>
          <a:p>
            <a:pPr marL="12700">
              <a:lnSpc>
                <a:spcPct val="100000"/>
              </a:lnSpc>
              <a:spcBef>
                <a:spcPts val="105"/>
              </a:spcBef>
            </a:pPr>
            <a:r>
              <a:rPr dirty="0"/>
              <a:t>6.</a:t>
            </a:r>
            <a:r>
              <a:rPr spc="-90" dirty="0"/>
              <a:t> </a:t>
            </a:r>
            <a:r>
              <a:rPr spc="-5" dirty="0"/>
              <a:t>Discusión</a:t>
            </a:r>
          </a:p>
        </p:txBody>
      </p:sp>
      <p:sp>
        <p:nvSpPr>
          <p:cNvPr id="8" name="object 8"/>
          <p:cNvSpPr txBox="1"/>
          <p:nvPr/>
        </p:nvSpPr>
        <p:spPr>
          <a:xfrm>
            <a:off x="535940" y="1947420"/>
            <a:ext cx="7911465" cy="4383892"/>
          </a:xfrm>
          <a:prstGeom prst="rect">
            <a:avLst/>
          </a:prstGeom>
        </p:spPr>
        <p:txBody>
          <a:bodyPr vert="horz" wrap="square" lIns="0" tIns="13335" rIns="0" bIns="0" rtlCol="0">
            <a:spAutoFit/>
          </a:bodyPr>
          <a:lstStyle/>
          <a:p>
            <a:pPr marL="286385" marR="5080" indent="-274320">
              <a:lnSpc>
                <a:spcPct val="100000"/>
              </a:lnSpc>
              <a:spcBef>
                <a:spcPts val="105"/>
              </a:spcBef>
              <a:buClr>
                <a:srgbClr val="0AD0D9"/>
              </a:buClr>
              <a:buSzPct val="94230"/>
              <a:buFont typeface="Wingdings 2"/>
              <a:buChar char=""/>
              <a:tabLst>
                <a:tab pos="287020" algn="l"/>
              </a:tabLst>
            </a:pPr>
            <a:r>
              <a:rPr lang="es-ES" sz="2600" spc="-5" dirty="0" smtClean="0">
                <a:latin typeface="Constantia"/>
                <a:cs typeface="Constantia"/>
              </a:rPr>
              <a:t>Como hemos  visto existe la posibilidad de crear un sistema de chat capaz de ofrecer escalabilidad tanto al usuario como al fabricante</a:t>
            </a:r>
            <a:r>
              <a:rPr sz="2600" spc="-5" smtClean="0">
                <a:latin typeface="Constantia"/>
                <a:cs typeface="Constantia"/>
              </a:rPr>
              <a:t>.</a:t>
            </a:r>
            <a:endParaRPr sz="2600">
              <a:latin typeface="Constantia"/>
              <a:cs typeface="Constantia"/>
            </a:endParaRPr>
          </a:p>
          <a:p>
            <a:pPr>
              <a:lnSpc>
                <a:spcPct val="100000"/>
              </a:lnSpc>
              <a:buClr>
                <a:srgbClr val="0AD0D9"/>
              </a:buClr>
              <a:buFont typeface="Wingdings 2"/>
              <a:buChar char=""/>
            </a:pPr>
            <a:endParaRPr sz="3800">
              <a:latin typeface="Times New Roman"/>
              <a:cs typeface="Times New Roman"/>
            </a:endParaRPr>
          </a:p>
          <a:p>
            <a:pPr marL="287020" indent="-274320">
              <a:lnSpc>
                <a:spcPct val="100000"/>
              </a:lnSpc>
              <a:buClr>
                <a:srgbClr val="0AD0D9"/>
              </a:buClr>
              <a:buSzPct val="94230"/>
              <a:buFont typeface="Wingdings 2"/>
              <a:buChar char=""/>
              <a:tabLst>
                <a:tab pos="287020" algn="l"/>
              </a:tabLst>
            </a:pPr>
            <a:r>
              <a:rPr sz="2600" spc="-25" smtClean="0">
                <a:latin typeface="Constantia"/>
                <a:cs typeface="Constantia"/>
              </a:rPr>
              <a:t>P</a:t>
            </a:r>
            <a:r>
              <a:rPr lang="es-ES" sz="2600" spc="-25" dirty="0" smtClean="0">
                <a:latin typeface="Constantia"/>
                <a:cs typeface="Constantia"/>
              </a:rPr>
              <a:t>ara ofrecer este sistema escalable es necesaria una inversión monetaria a nivel empresarial</a:t>
            </a:r>
            <a:r>
              <a:rPr sz="2600" spc="-5" smtClean="0">
                <a:latin typeface="Constantia"/>
                <a:cs typeface="Constantia"/>
              </a:rPr>
              <a:t>.</a:t>
            </a:r>
            <a:endParaRPr sz="2600">
              <a:latin typeface="Constantia"/>
              <a:cs typeface="Constantia"/>
            </a:endParaRPr>
          </a:p>
          <a:p>
            <a:pPr>
              <a:lnSpc>
                <a:spcPct val="100000"/>
              </a:lnSpc>
              <a:buClr>
                <a:srgbClr val="0AD0D9"/>
              </a:buClr>
              <a:buFont typeface="Wingdings 2"/>
              <a:buChar char=""/>
            </a:pPr>
            <a:endParaRPr sz="3800">
              <a:latin typeface="Times New Roman"/>
              <a:cs typeface="Times New Roman"/>
            </a:endParaRPr>
          </a:p>
          <a:p>
            <a:pPr marL="286385" marR="90170" indent="-274320">
              <a:lnSpc>
                <a:spcPct val="100000"/>
              </a:lnSpc>
              <a:buClr>
                <a:srgbClr val="0AD0D9"/>
              </a:buClr>
              <a:buSzPct val="94230"/>
              <a:buFont typeface="Wingdings 2"/>
              <a:buChar char=""/>
              <a:tabLst>
                <a:tab pos="287020" algn="l"/>
              </a:tabLst>
            </a:pPr>
            <a:r>
              <a:rPr sz="2600" spc="10" smtClean="0">
                <a:latin typeface="Constantia"/>
                <a:cs typeface="Constantia"/>
              </a:rPr>
              <a:t>L</a:t>
            </a:r>
            <a:r>
              <a:rPr lang="es-ES" sz="2600" spc="10" dirty="0" smtClean="0">
                <a:latin typeface="Constantia"/>
                <a:cs typeface="Constantia"/>
              </a:rPr>
              <a:t>a dedicación en el mantenimiento es escueta y es perfectamente gestionable por un equipo reducido de personas</a:t>
            </a:r>
            <a:r>
              <a:rPr sz="2600" spc="-5" smtClean="0">
                <a:latin typeface="Constantia"/>
                <a:cs typeface="Constantia"/>
              </a:rPr>
              <a:t>.</a:t>
            </a:r>
            <a:endParaRPr sz="2600">
              <a:latin typeface="Constantia"/>
              <a:cs typeface="Constanti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8" y="4"/>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 y="2"/>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2555496" y="541477"/>
            <a:ext cx="4031615" cy="788670"/>
          </a:xfrm>
          <a:prstGeom prst="rect">
            <a:avLst/>
          </a:prstGeom>
        </p:spPr>
        <p:txBody>
          <a:bodyPr vert="horz" wrap="square" lIns="0" tIns="13335" rIns="0" bIns="0" rtlCol="0">
            <a:spAutoFit/>
          </a:bodyPr>
          <a:lstStyle/>
          <a:p>
            <a:pPr marL="12700">
              <a:lnSpc>
                <a:spcPct val="100000"/>
              </a:lnSpc>
              <a:spcBef>
                <a:spcPts val="105"/>
              </a:spcBef>
            </a:pPr>
            <a:r>
              <a:rPr dirty="0"/>
              <a:t>7.</a:t>
            </a:r>
            <a:r>
              <a:rPr spc="-95" dirty="0"/>
              <a:t> </a:t>
            </a:r>
            <a:r>
              <a:rPr spc="-5" dirty="0"/>
              <a:t>Conclusiones</a:t>
            </a:r>
          </a:p>
        </p:txBody>
      </p:sp>
      <p:sp>
        <p:nvSpPr>
          <p:cNvPr id="8" name="object 8"/>
          <p:cNvSpPr txBox="1"/>
          <p:nvPr/>
        </p:nvSpPr>
        <p:spPr>
          <a:xfrm>
            <a:off x="535942" y="1743838"/>
            <a:ext cx="8053705" cy="3725379"/>
          </a:xfrm>
          <a:prstGeom prst="rect">
            <a:avLst/>
          </a:prstGeom>
        </p:spPr>
        <p:txBody>
          <a:bodyPr vert="horz" wrap="square" lIns="0" tIns="67310" rIns="0" bIns="0" rtlCol="0">
            <a:spAutoFit/>
          </a:bodyPr>
          <a:lstStyle/>
          <a:p>
            <a:pPr marL="286385" marR="20955" indent="-274320">
              <a:lnSpc>
                <a:spcPct val="80000"/>
              </a:lnSpc>
              <a:spcBef>
                <a:spcPts val="530"/>
              </a:spcBef>
              <a:buClr>
                <a:srgbClr val="0AD0D9"/>
              </a:buClr>
              <a:buSzPct val="94444"/>
              <a:buFont typeface="Wingdings 2"/>
              <a:buChar char=""/>
              <a:tabLst>
                <a:tab pos="286385" algn="l"/>
                <a:tab pos="287020" algn="l"/>
              </a:tabLst>
            </a:pPr>
            <a:r>
              <a:rPr lang="es-ES" sz="1800" spc="5" dirty="0" smtClean="0">
                <a:latin typeface="Constantia"/>
                <a:cs typeface="Constantia"/>
              </a:rPr>
              <a:t>El proceso de implementación debe tratarse desde el principio con el enfoque adecuado.</a:t>
            </a:r>
            <a:br>
              <a:rPr lang="es-ES" sz="1800" spc="5" dirty="0" smtClean="0">
                <a:latin typeface="Constantia"/>
                <a:cs typeface="Constantia"/>
              </a:rPr>
            </a:br>
            <a:endParaRPr lang="es-ES" sz="1800" spc="5" dirty="0" smtClean="0">
              <a:latin typeface="Constantia"/>
              <a:cs typeface="Constantia"/>
            </a:endParaRPr>
          </a:p>
          <a:p>
            <a:pPr marL="286385" marR="20955" indent="-274320">
              <a:lnSpc>
                <a:spcPct val="80000"/>
              </a:lnSpc>
              <a:spcBef>
                <a:spcPts val="530"/>
              </a:spcBef>
              <a:buClr>
                <a:srgbClr val="0AD0D9"/>
              </a:buClr>
              <a:buSzPct val="94444"/>
              <a:buFont typeface="Wingdings 2"/>
              <a:buChar char=""/>
              <a:tabLst>
                <a:tab pos="286385" algn="l"/>
                <a:tab pos="287020" algn="l"/>
              </a:tabLst>
            </a:pPr>
            <a:r>
              <a:rPr lang="es-ES" spc="-10" dirty="0" smtClean="0">
                <a:latin typeface="Constantia"/>
                <a:cs typeface="Constantia"/>
              </a:rPr>
              <a:t>La </a:t>
            </a:r>
            <a:r>
              <a:rPr lang="es-ES" spc="-10" dirty="0" smtClean="0">
                <a:solidFill>
                  <a:srgbClr val="FF0000"/>
                </a:solidFill>
                <a:latin typeface="Constantia"/>
                <a:cs typeface="Constantia"/>
              </a:rPr>
              <a:t>base de datos </a:t>
            </a:r>
            <a:r>
              <a:rPr lang="es-ES" spc="-10" dirty="0" smtClean="0">
                <a:latin typeface="Constantia"/>
                <a:cs typeface="Constantia"/>
              </a:rPr>
              <a:t>se forma con tablas </a:t>
            </a:r>
            <a:r>
              <a:rPr lang="es-ES" spc="-10" dirty="0" smtClean="0">
                <a:solidFill>
                  <a:srgbClr val="FF0000"/>
                </a:solidFill>
                <a:latin typeface="Constantia"/>
                <a:cs typeface="Constantia"/>
              </a:rPr>
              <a:t>dinámicas</a:t>
            </a:r>
            <a:r>
              <a:rPr lang="es-ES" spc="-10" dirty="0" smtClean="0">
                <a:latin typeface="Constantia"/>
                <a:cs typeface="Constantia"/>
              </a:rPr>
              <a:t> y se establecen con un </a:t>
            </a:r>
            <a:r>
              <a:rPr lang="es-ES" spc="-10" dirty="0" smtClean="0">
                <a:solidFill>
                  <a:srgbClr val="FF0000"/>
                </a:solidFill>
                <a:latin typeface="Constantia"/>
                <a:cs typeface="Constantia"/>
              </a:rPr>
              <a:t>recorrido</a:t>
            </a:r>
            <a:r>
              <a:rPr lang="es-ES" spc="-10" dirty="0" smtClean="0">
                <a:latin typeface="Constantia"/>
                <a:cs typeface="Constantia"/>
              </a:rPr>
              <a:t> totalmente </a:t>
            </a:r>
            <a:r>
              <a:rPr lang="es-ES" spc="-10" dirty="0" smtClean="0">
                <a:solidFill>
                  <a:srgbClr val="FF0000"/>
                </a:solidFill>
                <a:latin typeface="Constantia"/>
                <a:cs typeface="Constantia"/>
              </a:rPr>
              <a:t>lógico</a:t>
            </a:r>
            <a:r>
              <a:rPr lang="es-ES" spc="-10" dirty="0" smtClean="0">
                <a:latin typeface="Constantia"/>
                <a:cs typeface="Constantia"/>
              </a:rPr>
              <a:t> e </a:t>
            </a:r>
            <a:r>
              <a:rPr lang="es-ES" spc="-10" dirty="0" smtClean="0">
                <a:solidFill>
                  <a:srgbClr val="FF0000"/>
                </a:solidFill>
                <a:latin typeface="Constantia"/>
                <a:cs typeface="Constantia"/>
              </a:rPr>
              <a:t>interconectado</a:t>
            </a:r>
            <a:r>
              <a:rPr lang="es-ES" spc="-10" dirty="0" smtClean="0">
                <a:latin typeface="Constantia"/>
                <a:cs typeface="Constantia"/>
              </a:rPr>
              <a:t>.</a:t>
            </a:r>
          </a:p>
          <a:p>
            <a:pPr marL="286385" marR="20955" indent="-274320">
              <a:lnSpc>
                <a:spcPct val="80000"/>
              </a:lnSpc>
              <a:spcBef>
                <a:spcPts val="530"/>
              </a:spcBef>
              <a:buClr>
                <a:srgbClr val="0AD0D9"/>
              </a:buClr>
              <a:buSzPct val="94444"/>
              <a:buFont typeface="Wingdings 2"/>
              <a:buChar char=""/>
              <a:tabLst>
                <a:tab pos="286385" algn="l"/>
                <a:tab pos="287020" algn="l"/>
              </a:tabLst>
            </a:pPr>
            <a:endParaRPr lang="es-ES" sz="1800" spc="-10" dirty="0" smtClean="0">
              <a:latin typeface="Constantia"/>
              <a:cs typeface="Constantia"/>
            </a:endParaRPr>
          </a:p>
          <a:p>
            <a:pPr marL="286385" marR="20955" indent="-274320">
              <a:lnSpc>
                <a:spcPct val="80000"/>
              </a:lnSpc>
              <a:spcBef>
                <a:spcPts val="530"/>
              </a:spcBef>
              <a:buClr>
                <a:srgbClr val="0AD0D9"/>
              </a:buClr>
              <a:buSzPct val="94444"/>
              <a:buFont typeface="Wingdings 2"/>
              <a:buChar char=""/>
              <a:tabLst>
                <a:tab pos="286385" algn="l"/>
                <a:tab pos="287020" algn="l"/>
              </a:tabLst>
            </a:pPr>
            <a:r>
              <a:rPr lang="es-ES" spc="-10" dirty="0" smtClean="0">
                <a:latin typeface="Constantia"/>
                <a:cs typeface="Constantia"/>
              </a:rPr>
              <a:t>Será necesario </a:t>
            </a:r>
            <a:r>
              <a:rPr lang="es-ES" spc="-10" dirty="0" smtClean="0">
                <a:solidFill>
                  <a:srgbClr val="FF0000"/>
                </a:solidFill>
                <a:latin typeface="Constantia"/>
                <a:cs typeface="Constantia"/>
              </a:rPr>
              <a:t>analizar</a:t>
            </a:r>
            <a:r>
              <a:rPr lang="es-ES" spc="-10" dirty="0" smtClean="0">
                <a:latin typeface="Constantia"/>
                <a:cs typeface="Constantia"/>
              </a:rPr>
              <a:t> profundamente el comportamiento del sistema a través de herramientas de </a:t>
            </a:r>
            <a:r>
              <a:rPr lang="es-ES" spc="-10" dirty="0" smtClean="0">
                <a:solidFill>
                  <a:srgbClr val="FF0000"/>
                </a:solidFill>
                <a:latin typeface="Constantia"/>
                <a:cs typeface="Constantia"/>
              </a:rPr>
              <a:t>emulación</a:t>
            </a:r>
            <a:r>
              <a:rPr lang="es-ES" spc="-10" dirty="0" smtClean="0">
                <a:latin typeface="Constantia"/>
                <a:cs typeface="Constantia"/>
              </a:rPr>
              <a:t>.</a:t>
            </a:r>
            <a:endParaRPr lang="es-ES" sz="1800" spc="5" dirty="0" smtClean="0">
              <a:latin typeface="Constantia"/>
              <a:cs typeface="Constantia"/>
            </a:endParaRPr>
          </a:p>
          <a:p>
            <a:pPr marL="328930" marR="368935" indent="-328930" algn="r">
              <a:lnSpc>
                <a:spcPts val="1945"/>
              </a:lnSpc>
              <a:buClr>
                <a:srgbClr val="0AD0D9"/>
              </a:buClr>
              <a:buSzPct val="94444"/>
              <a:tabLst>
                <a:tab pos="328930" algn="l"/>
                <a:tab pos="329565" algn="l"/>
              </a:tabLst>
            </a:pPr>
            <a:r>
              <a:rPr lang="es-ES" sz="1800" spc="-10" dirty="0" smtClean="0">
                <a:latin typeface="Constantia"/>
                <a:cs typeface="Constantia"/>
              </a:rPr>
              <a:t>     </a:t>
            </a:r>
            <a:endParaRPr sz="2250">
              <a:latin typeface="Times New Roman"/>
              <a:cs typeface="Times New Roman"/>
            </a:endParaRPr>
          </a:p>
          <a:p>
            <a:pPr marL="286385" marR="240665" indent="-274320">
              <a:lnSpc>
                <a:spcPct val="80000"/>
              </a:lnSpc>
              <a:buClr>
                <a:srgbClr val="0AD0D9"/>
              </a:buClr>
              <a:buSzPct val="94444"/>
              <a:buFont typeface="Wingdings 2"/>
              <a:buChar char=""/>
              <a:tabLst>
                <a:tab pos="286385" algn="l"/>
                <a:tab pos="287020" algn="l"/>
              </a:tabLst>
            </a:pPr>
            <a:r>
              <a:rPr sz="1800" dirty="0">
                <a:latin typeface="Constantia"/>
                <a:cs typeface="Constantia"/>
              </a:rPr>
              <a:t>Destacar</a:t>
            </a:r>
            <a:r>
              <a:rPr sz="1800" spc="-100" dirty="0">
                <a:latin typeface="Constantia"/>
                <a:cs typeface="Constantia"/>
              </a:rPr>
              <a:t> </a:t>
            </a:r>
            <a:r>
              <a:rPr sz="1800" dirty="0">
                <a:latin typeface="Constantia"/>
                <a:cs typeface="Constantia"/>
              </a:rPr>
              <a:t>la</a:t>
            </a:r>
            <a:r>
              <a:rPr sz="1800" spc="-65" dirty="0">
                <a:latin typeface="Constantia"/>
                <a:cs typeface="Constantia"/>
              </a:rPr>
              <a:t> </a:t>
            </a:r>
            <a:r>
              <a:rPr sz="1800" spc="-5">
                <a:latin typeface="Constantia"/>
                <a:cs typeface="Constantia"/>
              </a:rPr>
              <a:t>importancia</a:t>
            </a:r>
            <a:r>
              <a:rPr sz="1800" spc="-75">
                <a:latin typeface="Constantia"/>
                <a:cs typeface="Constantia"/>
              </a:rPr>
              <a:t> </a:t>
            </a:r>
            <a:r>
              <a:rPr sz="1800" spc="-5" smtClean="0">
                <a:latin typeface="Constantia"/>
                <a:cs typeface="Constantia"/>
              </a:rPr>
              <a:t>de</a:t>
            </a:r>
            <a:r>
              <a:rPr lang="es-ES" sz="1800" spc="-5" dirty="0" smtClean="0">
                <a:latin typeface="Constantia"/>
                <a:cs typeface="Constantia"/>
              </a:rPr>
              <a:t> la elección de </a:t>
            </a:r>
            <a:r>
              <a:rPr lang="es-ES" sz="1800" spc="-5" dirty="0" smtClean="0">
                <a:solidFill>
                  <a:srgbClr val="FF0000"/>
                </a:solidFill>
                <a:latin typeface="Constantia"/>
                <a:cs typeface="Constantia"/>
              </a:rPr>
              <a:t>recursos</a:t>
            </a:r>
            <a:r>
              <a:rPr lang="es-ES" sz="1800" spc="-5" dirty="0" smtClean="0">
                <a:latin typeface="Constantia"/>
                <a:cs typeface="Constantia"/>
              </a:rPr>
              <a:t> en el momento del desarrollo, las </a:t>
            </a:r>
            <a:r>
              <a:rPr lang="es-ES" sz="1800" spc="-5" dirty="0" smtClean="0">
                <a:solidFill>
                  <a:srgbClr val="FF0000"/>
                </a:solidFill>
                <a:latin typeface="Constantia"/>
                <a:cs typeface="Constantia"/>
              </a:rPr>
              <a:t>prestaciones</a:t>
            </a:r>
            <a:r>
              <a:rPr lang="es-ES" sz="1800" spc="-5" dirty="0" smtClean="0">
                <a:latin typeface="Constantia"/>
                <a:cs typeface="Constantia"/>
              </a:rPr>
              <a:t> y </a:t>
            </a:r>
            <a:r>
              <a:rPr lang="es-ES" sz="1800" spc="-5" dirty="0" smtClean="0">
                <a:solidFill>
                  <a:srgbClr val="FF0000"/>
                </a:solidFill>
                <a:latin typeface="Constantia"/>
                <a:cs typeface="Constantia"/>
              </a:rPr>
              <a:t>limitaciones</a:t>
            </a:r>
            <a:r>
              <a:rPr lang="es-ES" sz="1800" spc="-5" dirty="0" smtClean="0">
                <a:latin typeface="Constantia"/>
                <a:cs typeface="Constantia"/>
              </a:rPr>
              <a:t> son vitales en este proyecto.</a:t>
            </a:r>
            <a:endParaRPr sz="1800">
              <a:latin typeface="Constantia"/>
              <a:cs typeface="Constantia"/>
            </a:endParaRPr>
          </a:p>
          <a:p>
            <a:pPr>
              <a:lnSpc>
                <a:spcPct val="100000"/>
              </a:lnSpc>
              <a:spcBef>
                <a:spcPts val="50"/>
              </a:spcBef>
              <a:buClr>
                <a:srgbClr val="0AD0D9"/>
              </a:buClr>
              <a:buFont typeface="Wingdings 2"/>
              <a:buChar char=""/>
            </a:pPr>
            <a:endParaRPr sz="2200">
              <a:latin typeface="Times New Roman"/>
              <a:cs typeface="Times New Roman"/>
            </a:endParaRPr>
          </a:p>
          <a:p>
            <a:pPr marL="286385" marR="205740" indent="-274320" algn="just">
              <a:lnSpc>
                <a:spcPts val="1730"/>
              </a:lnSpc>
              <a:buClr>
                <a:srgbClr val="0AD0D9"/>
              </a:buClr>
              <a:buSzPct val="94444"/>
              <a:buFont typeface="Wingdings 2"/>
              <a:buChar char=""/>
              <a:tabLst>
                <a:tab pos="342265" algn="l"/>
              </a:tabLst>
            </a:pPr>
            <a:r>
              <a:rPr sz="1800" smtClean="0">
                <a:latin typeface="Constantia"/>
                <a:cs typeface="Constantia"/>
              </a:rPr>
              <a:t>En</a:t>
            </a:r>
            <a:r>
              <a:rPr sz="1800" spc="-60" smtClean="0">
                <a:latin typeface="Constantia"/>
                <a:cs typeface="Constantia"/>
              </a:rPr>
              <a:t> </a:t>
            </a:r>
            <a:r>
              <a:rPr lang="es-ES" sz="1800" spc="-10" dirty="0" smtClean="0">
                <a:latin typeface="Constantia"/>
                <a:cs typeface="Constantia"/>
              </a:rPr>
              <a:t>este trabajo de investigación se ha adquirido un producto final deseado. </a:t>
            </a:r>
            <a:br>
              <a:rPr lang="es-ES" sz="1800" spc="-10" dirty="0" smtClean="0">
                <a:latin typeface="Constantia"/>
                <a:cs typeface="Constantia"/>
              </a:rPr>
            </a:br>
            <a:r>
              <a:rPr lang="es-ES" sz="1800" spc="-10" dirty="0" smtClean="0">
                <a:latin typeface="Constantia"/>
                <a:cs typeface="Constantia"/>
              </a:rPr>
              <a:t>La correcta </a:t>
            </a:r>
            <a:r>
              <a:rPr lang="es-ES" sz="1800" spc="-10" dirty="0" smtClean="0">
                <a:solidFill>
                  <a:srgbClr val="FF0000"/>
                </a:solidFill>
                <a:latin typeface="Constantia"/>
                <a:cs typeface="Constantia"/>
              </a:rPr>
              <a:t>adaptación </a:t>
            </a:r>
            <a:r>
              <a:rPr lang="es-ES" sz="1800" spc="-10" dirty="0" smtClean="0">
                <a:latin typeface="Constantia"/>
                <a:cs typeface="Constantia"/>
              </a:rPr>
              <a:t>a </a:t>
            </a:r>
            <a:r>
              <a:rPr lang="es-ES" sz="1800" spc="-10" dirty="0" smtClean="0">
                <a:solidFill>
                  <a:srgbClr val="FF0000"/>
                </a:solidFill>
                <a:latin typeface="Constantia"/>
                <a:cs typeface="Constantia"/>
              </a:rPr>
              <a:t>servidores/servicios</a:t>
            </a:r>
            <a:r>
              <a:rPr lang="es-ES" sz="1800" spc="-10" dirty="0" smtClean="0">
                <a:latin typeface="Constantia"/>
                <a:cs typeface="Constantia"/>
              </a:rPr>
              <a:t>  </a:t>
            </a:r>
            <a:r>
              <a:rPr lang="es-ES" spc="-10" dirty="0" smtClean="0">
                <a:latin typeface="Constantia"/>
                <a:cs typeface="Constantia"/>
              </a:rPr>
              <a:t>de expansión, </a:t>
            </a:r>
            <a:r>
              <a:rPr lang="es-ES" sz="1800" spc="-10" dirty="0" smtClean="0">
                <a:latin typeface="Constantia"/>
                <a:cs typeface="Constantia"/>
              </a:rPr>
              <a:t>es considerada la culminación del uso</a:t>
            </a:r>
            <a:r>
              <a:rPr lang="es-ES" spc="-20" dirty="0" smtClean="0">
                <a:latin typeface="Constantia"/>
                <a:cs typeface="Constantia"/>
              </a:rPr>
              <a:t>.</a:t>
            </a:r>
            <a:endParaRPr sz="1800">
              <a:latin typeface="Constantia"/>
              <a:cs typeface="Constanti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8" y="4"/>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 y="2"/>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2" y="304800"/>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533400" y="838202"/>
            <a:ext cx="7772400" cy="3399007"/>
          </a:xfrm>
          <a:prstGeom prst="rect">
            <a:avLst/>
          </a:prstGeom>
        </p:spPr>
        <p:txBody>
          <a:bodyPr vert="horz" wrap="square" lIns="0" tIns="13335" rIns="0" bIns="0" rtlCol="0">
            <a:spAutoFit/>
          </a:bodyPr>
          <a:lstStyle/>
          <a:p>
            <a:pPr marL="12700">
              <a:lnSpc>
                <a:spcPct val="100000"/>
              </a:lnSpc>
              <a:spcBef>
                <a:spcPts val="105"/>
              </a:spcBef>
            </a:pPr>
            <a:r>
              <a:rPr lang="es-ES" sz="2800" spc="-10" dirty="0" smtClean="0"/>
              <a:t>			</a:t>
            </a:r>
            <a:r>
              <a:rPr lang="es-ES" sz="2800" b="1" spc="-10" dirty="0" smtClean="0"/>
              <a:t>Agradecimientos</a:t>
            </a:r>
            <a:br>
              <a:rPr lang="es-ES" sz="2800" b="1" spc="-10" dirty="0" smtClean="0"/>
            </a:br>
            <a:r>
              <a:rPr lang="es-ES" sz="2800" spc="-10" dirty="0" smtClean="0"/>
              <a:t/>
            </a:r>
            <a:br>
              <a:rPr lang="es-ES" sz="2800" spc="-10" dirty="0" smtClean="0"/>
            </a:br>
            <a:r>
              <a:rPr lang="es-ES" sz="1800" spc="-10" dirty="0" smtClean="0"/>
              <a:t>Agradezco principalmente a la facultad, Universitat Oberta de Catalunya, por haber facilitado siempre el transcurso de estos años, ya que muchas veces no es fácil lidiar situaciones que requieren actos presenciales. Especial mención a mi tutora de aula, Cristina Obiols, tutor del proyecto, David Isern, e incluir cualquier entidad que directa o indirectamente me ha ayudado a lo largo del Grado.</a:t>
            </a:r>
            <a:br>
              <a:rPr lang="es-ES" sz="1800" spc="-10" dirty="0" smtClean="0"/>
            </a:br>
            <a:r>
              <a:rPr lang="es-ES" sz="1800" spc="-10" dirty="0" smtClean="0"/>
              <a:t>Gratitud para mi amistad, Daniel Talavera, por facilitar la temática del chat.</a:t>
            </a:r>
            <a:br>
              <a:rPr lang="es-ES" sz="1800" spc="-10" dirty="0" smtClean="0"/>
            </a:br>
            <a:r>
              <a:rPr lang="es-ES" sz="1800" spc="-10" dirty="0" smtClean="0"/>
              <a:t>Por último, agradecer el constante apoyo que he recibido de mis seres queridos, sobretodo en casa.</a:t>
            </a:r>
            <a:r>
              <a:rPr lang="es-ES" sz="2000" spc="-10" dirty="0" smtClean="0"/>
              <a:t/>
            </a:r>
            <a:br>
              <a:rPr lang="es-ES" sz="2000" spc="-10" dirty="0" smtClean="0"/>
            </a:br>
            <a:endParaRPr sz="2000" spc="-10" dirty="0"/>
          </a:p>
        </p:txBody>
      </p:sp>
      <p:pic>
        <p:nvPicPr>
          <p:cNvPr id="9" name="8 Imagen" descr="uoc.png"/>
          <p:cNvPicPr>
            <a:picLocks noChangeAspect="1"/>
          </p:cNvPicPr>
          <p:nvPr/>
        </p:nvPicPr>
        <p:blipFill>
          <a:blip r:embed="rId7"/>
          <a:stretch>
            <a:fillRect/>
          </a:stretch>
        </p:blipFill>
        <p:spPr>
          <a:xfrm>
            <a:off x="2438400" y="4038600"/>
            <a:ext cx="3733800" cy="253898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8" y="4"/>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 y="2"/>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3468751" y="478666"/>
            <a:ext cx="2208530" cy="788035"/>
          </a:xfrm>
          <a:prstGeom prst="rect">
            <a:avLst/>
          </a:prstGeom>
        </p:spPr>
        <p:txBody>
          <a:bodyPr vert="horz" wrap="square" lIns="0" tIns="13335" rIns="0" bIns="0" rtlCol="0">
            <a:spAutoFit/>
          </a:bodyPr>
          <a:lstStyle/>
          <a:p>
            <a:pPr marL="12700">
              <a:lnSpc>
                <a:spcPct val="100000"/>
              </a:lnSpc>
              <a:spcBef>
                <a:spcPts val="105"/>
              </a:spcBef>
            </a:pPr>
            <a:r>
              <a:rPr dirty="0"/>
              <a:t>1.</a:t>
            </a:r>
            <a:r>
              <a:rPr spc="-100" dirty="0"/>
              <a:t> </a:t>
            </a:r>
            <a:r>
              <a:rPr dirty="0"/>
              <a:t>Índice</a:t>
            </a:r>
          </a:p>
        </p:txBody>
      </p:sp>
      <p:sp>
        <p:nvSpPr>
          <p:cNvPr id="8" name="object 8"/>
          <p:cNvSpPr txBox="1"/>
          <p:nvPr/>
        </p:nvSpPr>
        <p:spPr>
          <a:xfrm>
            <a:off x="535941" y="1868398"/>
            <a:ext cx="4737100" cy="3355340"/>
          </a:xfrm>
          <a:prstGeom prst="rect">
            <a:avLst/>
          </a:prstGeom>
        </p:spPr>
        <p:txBody>
          <a:bodyPr vert="horz" wrap="square" lIns="0" tIns="92075" rIns="0" bIns="0" rtlCol="0">
            <a:spAutoFit/>
          </a:bodyPr>
          <a:lstStyle/>
          <a:p>
            <a:pPr marL="527685" indent="-515620">
              <a:lnSpc>
                <a:spcPct val="100000"/>
              </a:lnSpc>
              <a:spcBef>
                <a:spcPts val="725"/>
              </a:spcBef>
              <a:buClr>
                <a:srgbClr val="0AD0D9"/>
              </a:buClr>
              <a:buSzPct val="94230"/>
              <a:buAutoNum type="arabicPeriod"/>
              <a:tabLst>
                <a:tab pos="527685" algn="l"/>
                <a:tab pos="528320" algn="l"/>
              </a:tabLst>
            </a:pPr>
            <a:r>
              <a:rPr sz="2600" spc="-10" dirty="0">
                <a:latin typeface="Constantia"/>
                <a:cs typeface="Constantia"/>
              </a:rPr>
              <a:t>Índice</a:t>
            </a:r>
            <a:endParaRPr sz="2600">
              <a:latin typeface="Constantia"/>
              <a:cs typeface="Constantia"/>
            </a:endParaRPr>
          </a:p>
          <a:p>
            <a:pPr marL="527685" indent="-515620">
              <a:lnSpc>
                <a:spcPct val="100000"/>
              </a:lnSpc>
              <a:spcBef>
                <a:spcPts val="625"/>
              </a:spcBef>
              <a:buClr>
                <a:srgbClr val="0AD0D9"/>
              </a:buClr>
              <a:buSzPct val="94230"/>
              <a:buAutoNum type="arabicPeriod"/>
              <a:tabLst>
                <a:tab pos="527685" algn="l"/>
                <a:tab pos="528320" algn="l"/>
              </a:tabLst>
            </a:pPr>
            <a:r>
              <a:rPr sz="2600" spc="-10" dirty="0">
                <a:latin typeface="Constantia"/>
                <a:cs typeface="Constantia"/>
              </a:rPr>
              <a:t>Introducción</a:t>
            </a:r>
            <a:endParaRPr sz="2600">
              <a:latin typeface="Constantia"/>
              <a:cs typeface="Constantia"/>
            </a:endParaRPr>
          </a:p>
          <a:p>
            <a:pPr marL="527685" indent="-515620">
              <a:lnSpc>
                <a:spcPct val="100000"/>
              </a:lnSpc>
              <a:spcBef>
                <a:spcPts val="625"/>
              </a:spcBef>
              <a:buClr>
                <a:srgbClr val="0AD0D9"/>
              </a:buClr>
              <a:buSzPct val="94230"/>
              <a:buAutoNum type="arabicPeriod"/>
              <a:tabLst>
                <a:tab pos="527685" algn="l"/>
                <a:tab pos="528320" algn="l"/>
              </a:tabLst>
            </a:pPr>
            <a:r>
              <a:rPr sz="2600" spc="-15" dirty="0">
                <a:latin typeface="Constantia"/>
                <a:cs typeface="Constantia"/>
              </a:rPr>
              <a:t>Objetivos</a:t>
            </a:r>
            <a:endParaRPr sz="2600">
              <a:latin typeface="Constantia"/>
              <a:cs typeface="Constantia"/>
            </a:endParaRPr>
          </a:p>
          <a:p>
            <a:pPr marL="527685" indent="-515620">
              <a:lnSpc>
                <a:spcPct val="100000"/>
              </a:lnSpc>
              <a:spcBef>
                <a:spcPts val="625"/>
              </a:spcBef>
              <a:buClr>
                <a:srgbClr val="0AD0D9"/>
              </a:buClr>
              <a:buSzPct val="94230"/>
              <a:buAutoNum type="arabicPeriod"/>
              <a:tabLst>
                <a:tab pos="527685" algn="l"/>
                <a:tab pos="528320" algn="l"/>
              </a:tabLst>
            </a:pPr>
            <a:r>
              <a:rPr sz="2600" spc="-10" dirty="0">
                <a:latin typeface="Constantia"/>
                <a:cs typeface="Constantia"/>
              </a:rPr>
              <a:t>Material </a:t>
            </a:r>
            <a:r>
              <a:rPr sz="2600" dirty="0">
                <a:latin typeface="Constantia"/>
                <a:cs typeface="Constantia"/>
              </a:rPr>
              <a:t>y</a:t>
            </a:r>
            <a:r>
              <a:rPr sz="2600" spc="-165" dirty="0">
                <a:latin typeface="Constantia"/>
                <a:cs typeface="Constantia"/>
              </a:rPr>
              <a:t> </a:t>
            </a:r>
            <a:r>
              <a:rPr sz="2600" spc="-10" dirty="0">
                <a:latin typeface="Constantia"/>
                <a:cs typeface="Constantia"/>
              </a:rPr>
              <a:t>método</a:t>
            </a:r>
            <a:endParaRPr sz="2600">
              <a:latin typeface="Constantia"/>
              <a:cs typeface="Constantia"/>
            </a:endParaRPr>
          </a:p>
          <a:p>
            <a:pPr marL="527685" indent="-515620">
              <a:lnSpc>
                <a:spcPct val="100000"/>
              </a:lnSpc>
              <a:spcBef>
                <a:spcPts val="625"/>
              </a:spcBef>
              <a:buClr>
                <a:srgbClr val="0AD0D9"/>
              </a:buClr>
              <a:buSzPct val="94230"/>
              <a:buAutoNum type="arabicPeriod"/>
              <a:tabLst>
                <a:tab pos="527685" algn="l"/>
                <a:tab pos="528320" algn="l"/>
              </a:tabLst>
            </a:pPr>
            <a:r>
              <a:rPr lang="es-ES" sz="2600" spc="-5" dirty="0" smtClean="0">
                <a:latin typeface="Constantia"/>
                <a:cs typeface="Constantia"/>
              </a:rPr>
              <a:t>D</a:t>
            </a:r>
            <a:r>
              <a:rPr sz="2600" spc="-5" smtClean="0">
                <a:latin typeface="Constantia"/>
                <a:cs typeface="Constantia"/>
              </a:rPr>
              <a:t>esarrollo</a:t>
            </a:r>
            <a:endParaRPr sz="2600">
              <a:latin typeface="Constantia"/>
              <a:cs typeface="Constantia"/>
            </a:endParaRPr>
          </a:p>
          <a:p>
            <a:pPr marL="527685" indent="-515620">
              <a:lnSpc>
                <a:spcPct val="100000"/>
              </a:lnSpc>
              <a:spcBef>
                <a:spcPts val="625"/>
              </a:spcBef>
              <a:buClr>
                <a:srgbClr val="0AD0D9"/>
              </a:buClr>
              <a:buSzPct val="94230"/>
              <a:buAutoNum type="arabicPeriod"/>
              <a:tabLst>
                <a:tab pos="527685" algn="l"/>
                <a:tab pos="528320" algn="l"/>
              </a:tabLst>
            </a:pPr>
            <a:r>
              <a:rPr sz="2600" dirty="0">
                <a:latin typeface="Constantia"/>
                <a:cs typeface="Constantia"/>
              </a:rPr>
              <a:t>Discusión</a:t>
            </a:r>
            <a:endParaRPr sz="2600">
              <a:latin typeface="Constantia"/>
              <a:cs typeface="Constantia"/>
            </a:endParaRPr>
          </a:p>
          <a:p>
            <a:pPr marL="527685" indent="-515620">
              <a:lnSpc>
                <a:spcPct val="100000"/>
              </a:lnSpc>
              <a:spcBef>
                <a:spcPts val="625"/>
              </a:spcBef>
              <a:buClr>
                <a:srgbClr val="0AD0D9"/>
              </a:buClr>
              <a:buSzPct val="94230"/>
              <a:buAutoNum type="arabicPeriod"/>
              <a:tabLst>
                <a:tab pos="527685" algn="l"/>
                <a:tab pos="528320" algn="l"/>
              </a:tabLst>
            </a:pPr>
            <a:r>
              <a:rPr sz="2600" spc="-10" dirty="0">
                <a:latin typeface="Constantia"/>
                <a:cs typeface="Constantia"/>
              </a:rPr>
              <a:t>Conclusiones </a:t>
            </a:r>
            <a:r>
              <a:rPr sz="2600" dirty="0">
                <a:latin typeface="Constantia"/>
                <a:cs typeface="Constantia"/>
              </a:rPr>
              <a:t>/ Líneas</a:t>
            </a:r>
            <a:r>
              <a:rPr sz="2600" spc="-175" dirty="0">
                <a:latin typeface="Constantia"/>
                <a:cs typeface="Constantia"/>
              </a:rPr>
              <a:t> </a:t>
            </a:r>
            <a:r>
              <a:rPr sz="2600" spc="-10" dirty="0">
                <a:latin typeface="Constantia"/>
                <a:cs typeface="Constantia"/>
              </a:rPr>
              <a:t>futuras</a:t>
            </a:r>
            <a:endParaRPr sz="2600">
              <a:latin typeface="Constantia"/>
              <a:cs typeface="Constanti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8" y="4"/>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 y="2"/>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p:nvPr/>
        </p:nvSpPr>
        <p:spPr>
          <a:xfrm>
            <a:off x="535942" y="1915414"/>
            <a:ext cx="8081009" cy="1556836"/>
          </a:xfrm>
          <a:prstGeom prst="rect">
            <a:avLst/>
          </a:prstGeom>
        </p:spPr>
        <p:txBody>
          <a:bodyPr vert="horz" wrap="square" lIns="0" tIns="55880" rIns="0" bIns="0" rtlCol="0">
            <a:spAutoFit/>
          </a:bodyPr>
          <a:lstStyle/>
          <a:p>
            <a:pPr marL="286385" marR="5080" indent="-274320">
              <a:lnSpc>
                <a:spcPts val="2570"/>
              </a:lnSpc>
              <a:spcBef>
                <a:spcPts val="440"/>
              </a:spcBef>
            </a:pPr>
            <a:r>
              <a:rPr lang="es-ES" sz="2400" i="1" spc="-5" dirty="0" smtClean="0">
                <a:solidFill>
                  <a:srgbClr val="FF0000"/>
                </a:solidFill>
                <a:latin typeface="Constantia"/>
                <a:cs typeface="Constantia"/>
              </a:rPr>
              <a:t>Inteligencia Artificial (IA)</a:t>
            </a:r>
            <a:r>
              <a:rPr sz="2400" smtClean="0">
                <a:latin typeface="Wingdings"/>
                <a:cs typeface="Wingdings"/>
              </a:rPr>
              <a:t></a:t>
            </a:r>
            <a:r>
              <a:rPr sz="2400" smtClean="0">
                <a:latin typeface="Times New Roman"/>
                <a:cs typeface="Times New Roman"/>
              </a:rPr>
              <a:t> </a:t>
            </a:r>
            <a:r>
              <a:rPr lang="es-ES" sz="2400" spc="-15" dirty="0" smtClean="0">
                <a:latin typeface="Constantia"/>
                <a:cs typeface="Constantia"/>
              </a:rPr>
              <a:t>Crear recursos que simulen la capacidad del ser humano.</a:t>
            </a:r>
            <a:endParaRPr sz="2400">
              <a:latin typeface="Constantia"/>
              <a:cs typeface="Constantia"/>
            </a:endParaRPr>
          </a:p>
          <a:p>
            <a:pPr>
              <a:lnSpc>
                <a:spcPct val="100000"/>
              </a:lnSpc>
              <a:spcBef>
                <a:spcPts val="15"/>
              </a:spcBef>
            </a:pPr>
            <a:endParaRPr sz="3250">
              <a:latin typeface="Times New Roman"/>
              <a:cs typeface="Times New Roman"/>
            </a:endParaRPr>
          </a:p>
          <a:p>
            <a:pPr marL="286385" marR="8890" indent="-274320">
              <a:lnSpc>
                <a:spcPts val="2590"/>
              </a:lnSpc>
              <a:buClr>
                <a:srgbClr val="0AD0D9"/>
              </a:buClr>
              <a:buSzPct val="93750"/>
              <a:buFont typeface="Wingdings 2"/>
              <a:buChar char=""/>
              <a:tabLst>
                <a:tab pos="287020" algn="l"/>
                <a:tab pos="660400" algn="l"/>
                <a:tab pos="1567180" algn="l"/>
                <a:tab pos="2141855" algn="l"/>
                <a:tab pos="2919095" algn="l"/>
                <a:tab pos="3568700" algn="l"/>
                <a:tab pos="3964940" algn="l"/>
                <a:tab pos="5600065" algn="l"/>
                <a:tab pos="6214110" algn="l"/>
              </a:tabLst>
            </a:pPr>
            <a:r>
              <a:rPr lang="es-ES" sz="2400" dirty="0" smtClean="0">
                <a:latin typeface="Constantia"/>
                <a:cs typeface="Constantia"/>
              </a:rPr>
              <a:t>Nuestro sistema que piensa racionalmente se compone de</a:t>
            </a:r>
            <a:r>
              <a:rPr sz="2400" spc="-5" smtClean="0">
                <a:latin typeface="Constantia"/>
                <a:cs typeface="Constantia"/>
              </a:rPr>
              <a:t>:</a:t>
            </a:r>
            <a:endParaRPr sz="2400">
              <a:latin typeface="Constantia"/>
              <a:cs typeface="Constantia"/>
            </a:endParaRPr>
          </a:p>
        </p:txBody>
      </p:sp>
      <p:sp>
        <p:nvSpPr>
          <p:cNvPr id="8" name="object 8"/>
          <p:cNvSpPr txBox="1"/>
          <p:nvPr/>
        </p:nvSpPr>
        <p:spPr>
          <a:xfrm>
            <a:off x="914402" y="4343402"/>
            <a:ext cx="4361815" cy="1477969"/>
          </a:xfrm>
          <a:prstGeom prst="rect">
            <a:avLst/>
          </a:prstGeom>
        </p:spPr>
        <p:txBody>
          <a:bodyPr vert="horz" wrap="square" lIns="0" tIns="46355" rIns="0" bIns="0" rtlCol="0">
            <a:spAutoFit/>
          </a:bodyPr>
          <a:lstStyle/>
          <a:p>
            <a:pPr marL="259715" indent="-247650">
              <a:lnSpc>
                <a:spcPct val="100000"/>
              </a:lnSpc>
              <a:spcBef>
                <a:spcPts val="365"/>
              </a:spcBef>
              <a:buClr>
                <a:srgbClr val="0E6EC5"/>
              </a:buClr>
              <a:buSzPct val="84090"/>
              <a:buFont typeface="Wingdings 2"/>
              <a:buChar char=""/>
              <a:tabLst>
                <a:tab pos="260350" algn="l"/>
              </a:tabLst>
            </a:pPr>
            <a:r>
              <a:rPr lang="es-ES" sz="2200" spc="-15" dirty="0" smtClean="0">
                <a:latin typeface="Constantia"/>
                <a:cs typeface="Constantia"/>
              </a:rPr>
              <a:t>Aprendizaje profundo y automático</a:t>
            </a:r>
            <a:r>
              <a:rPr lang="es-ES" sz="2200" spc="-10" dirty="0" smtClean="0">
                <a:latin typeface="Constantia"/>
                <a:cs typeface="Constantia"/>
              </a:rPr>
              <a:t>, LUIS.</a:t>
            </a:r>
            <a:endParaRPr sz="2200">
              <a:latin typeface="Constantia"/>
              <a:cs typeface="Constantia"/>
            </a:endParaRPr>
          </a:p>
          <a:p>
            <a:pPr marL="259715" indent="-247650">
              <a:lnSpc>
                <a:spcPct val="100000"/>
              </a:lnSpc>
              <a:spcBef>
                <a:spcPts val="260"/>
              </a:spcBef>
              <a:buClr>
                <a:srgbClr val="0E6EC5"/>
              </a:buClr>
              <a:buSzPct val="84090"/>
              <a:buFont typeface="Wingdings 2"/>
              <a:buChar char=""/>
              <a:tabLst>
                <a:tab pos="260350" algn="l"/>
              </a:tabLst>
            </a:pPr>
            <a:r>
              <a:rPr lang="es-ES" sz="2200" spc="-10" dirty="0" smtClean="0">
                <a:latin typeface="Constantia"/>
                <a:cs typeface="Constantia"/>
              </a:rPr>
              <a:t>Tablas dinámicas, SQL</a:t>
            </a:r>
            <a:r>
              <a:rPr sz="2200" spc="-10" smtClean="0">
                <a:latin typeface="Constantia"/>
                <a:cs typeface="Constantia"/>
              </a:rPr>
              <a:t>.</a:t>
            </a:r>
            <a:endParaRPr sz="2200">
              <a:latin typeface="Constantia"/>
              <a:cs typeface="Constantia"/>
            </a:endParaRPr>
          </a:p>
          <a:p>
            <a:pPr marL="259715" indent="-247650">
              <a:lnSpc>
                <a:spcPct val="100000"/>
              </a:lnSpc>
              <a:spcBef>
                <a:spcPts val="265"/>
              </a:spcBef>
              <a:buClr>
                <a:srgbClr val="0E6EC5"/>
              </a:buClr>
              <a:buSzPct val="84090"/>
              <a:buFont typeface="Wingdings 2"/>
              <a:buChar char=""/>
              <a:tabLst>
                <a:tab pos="260350" algn="l"/>
              </a:tabLst>
            </a:pPr>
            <a:r>
              <a:rPr lang="es-ES" sz="2200" spc="-5" dirty="0" smtClean="0">
                <a:latin typeface="Constantia"/>
                <a:cs typeface="Constantia"/>
              </a:rPr>
              <a:t>Lenguaje orientado a objetos, C#</a:t>
            </a:r>
            <a:r>
              <a:rPr sz="2200" spc="-10" smtClean="0">
                <a:latin typeface="Constantia"/>
                <a:cs typeface="Constantia"/>
              </a:rPr>
              <a:t>.</a:t>
            </a:r>
            <a:endParaRPr sz="2200">
              <a:latin typeface="Constantia"/>
              <a:cs typeface="Constantia"/>
            </a:endParaRPr>
          </a:p>
        </p:txBody>
      </p:sp>
      <p:sp>
        <p:nvSpPr>
          <p:cNvPr id="9" name="object 9"/>
          <p:cNvSpPr txBox="1">
            <a:spLocks noGrp="1"/>
          </p:cNvSpPr>
          <p:nvPr>
            <p:ph type="title"/>
          </p:nvPr>
        </p:nvSpPr>
        <p:spPr>
          <a:xfrm>
            <a:off x="2590801" y="685800"/>
            <a:ext cx="3915410" cy="788670"/>
          </a:xfrm>
          <a:prstGeom prst="rect">
            <a:avLst/>
          </a:prstGeom>
        </p:spPr>
        <p:txBody>
          <a:bodyPr vert="horz" wrap="square" lIns="0" tIns="13335" rIns="0" bIns="0" rtlCol="0">
            <a:spAutoFit/>
          </a:bodyPr>
          <a:lstStyle/>
          <a:p>
            <a:pPr marL="12700">
              <a:lnSpc>
                <a:spcPct val="100000"/>
              </a:lnSpc>
              <a:spcBef>
                <a:spcPts val="105"/>
              </a:spcBef>
            </a:pPr>
            <a:r>
              <a:rPr dirty="0"/>
              <a:t>2.</a:t>
            </a:r>
            <a:r>
              <a:rPr spc="-85" dirty="0"/>
              <a:t> </a:t>
            </a:r>
            <a:r>
              <a:rPr spc="-15" dirty="0"/>
              <a:t>Introducción</a:t>
            </a:r>
          </a:p>
        </p:txBody>
      </p:sp>
      <p:sp>
        <p:nvSpPr>
          <p:cNvPr id="10" name="object 10"/>
          <p:cNvSpPr/>
          <p:nvPr/>
        </p:nvSpPr>
        <p:spPr>
          <a:xfrm>
            <a:off x="5948171" y="5882638"/>
            <a:ext cx="2662428" cy="851916"/>
          </a:xfrm>
          <a:prstGeom prst="rect">
            <a:avLst/>
          </a:prstGeom>
          <a:blipFill>
            <a:blip r:embed="rId7" cstate="print"/>
            <a:stretch>
              <a:fillRect/>
            </a:stretch>
          </a:blipFill>
        </p:spPr>
        <p:txBody>
          <a:bodyPr wrap="square" lIns="0" tIns="0" rIns="0" bIns="0" rtlCol="0"/>
          <a:lstStyle/>
          <a:p>
            <a:endParaRPr/>
          </a:p>
        </p:txBody>
      </p:sp>
      <p:sp>
        <p:nvSpPr>
          <p:cNvPr id="11" name="object 11"/>
          <p:cNvSpPr/>
          <p:nvPr/>
        </p:nvSpPr>
        <p:spPr>
          <a:xfrm>
            <a:off x="5429252" y="3643380"/>
            <a:ext cx="2428875" cy="3000375"/>
          </a:xfrm>
          <a:custGeom>
            <a:avLst/>
            <a:gdLst/>
            <a:ahLst/>
            <a:cxnLst/>
            <a:rect l="l" t="t" r="r" b="b"/>
            <a:pathLst>
              <a:path w="2428875" h="3000375">
                <a:moveTo>
                  <a:pt x="1821688" y="1214374"/>
                </a:moveTo>
                <a:lnTo>
                  <a:pt x="607187" y="1214374"/>
                </a:lnTo>
                <a:lnTo>
                  <a:pt x="607187" y="3000336"/>
                </a:lnTo>
                <a:lnTo>
                  <a:pt x="1821688" y="3000336"/>
                </a:lnTo>
                <a:lnTo>
                  <a:pt x="1821688" y="1214374"/>
                </a:lnTo>
                <a:close/>
              </a:path>
              <a:path w="2428875" h="3000375">
                <a:moveTo>
                  <a:pt x="1214501" y="0"/>
                </a:moveTo>
                <a:lnTo>
                  <a:pt x="0" y="1214374"/>
                </a:lnTo>
                <a:lnTo>
                  <a:pt x="2428875" y="1214374"/>
                </a:lnTo>
                <a:lnTo>
                  <a:pt x="1214501" y="0"/>
                </a:lnTo>
                <a:close/>
              </a:path>
            </a:pathLst>
          </a:custGeom>
          <a:solidFill>
            <a:srgbClr val="7BC961"/>
          </a:solidFill>
        </p:spPr>
        <p:txBody>
          <a:bodyPr wrap="square" lIns="0" tIns="0" rIns="0" bIns="0" rtlCol="0"/>
          <a:lstStyle/>
          <a:p>
            <a:endParaRPr/>
          </a:p>
        </p:txBody>
      </p:sp>
      <p:sp>
        <p:nvSpPr>
          <p:cNvPr id="12" name="object 12"/>
          <p:cNvSpPr/>
          <p:nvPr/>
        </p:nvSpPr>
        <p:spPr>
          <a:xfrm>
            <a:off x="5429252" y="3643380"/>
            <a:ext cx="2428875" cy="3000375"/>
          </a:xfrm>
          <a:custGeom>
            <a:avLst/>
            <a:gdLst/>
            <a:ahLst/>
            <a:cxnLst/>
            <a:rect l="l" t="t" r="r" b="b"/>
            <a:pathLst>
              <a:path w="2428875" h="3000375">
                <a:moveTo>
                  <a:pt x="0" y="1214374"/>
                </a:moveTo>
                <a:lnTo>
                  <a:pt x="1214501" y="0"/>
                </a:lnTo>
                <a:lnTo>
                  <a:pt x="2428875" y="1214374"/>
                </a:lnTo>
                <a:lnTo>
                  <a:pt x="1821688" y="1214374"/>
                </a:lnTo>
                <a:lnTo>
                  <a:pt x="1821688" y="3000336"/>
                </a:lnTo>
                <a:lnTo>
                  <a:pt x="607187" y="3000336"/>
                </a:lnTo>
                <a:lnTo>
                  <a:pt x="607187" y="1214374"/>
                </a:lnTo>
                <a:lnTo>
                  <a:pt x="0" y="1214374"/>
                </a:lnTo>
                <a:close/>
              </a:path>
            </a:pathLst>
          </a:custGeom>
          <a:ln w="25400">
            <a:solidFill>
              <a:srgbClr val="589346"/>
            </a:solidFill>
          </a:ln>
        </p:spPr>
        <p:txBody>
          <a:bodyPr wrap="square" lIns="0" tIns="0" rIns="0" bIns="0" rtlCol="0"/>
          <a:lstStyle/>
          <a:p>
            <a:endParaRPr/>
          </a:p>
        </p:txBody>
      </p:sp>
      <p:sp>
        <p:nvSpPr>
          <p:cNvPr id="13" name="object 13"/>
          <p:cNvSpPr txBox="1"/>
          <p:nvPr/>
        </p:nvSpPr>
        <p:spPr>
          <a:xfrm>
            <a:off x="6119623" y="4597149"/>
            <a:ext cx="1056005" cy="289823"/>
          </a:xfrm>
          <a:prstGeom prst="rect">
            <a:avLst/>
          </a:prstGeom>
        </p:spPr>
        <p:txBody>
          <a:bodyPr vert="horz" wrap="square" lIns="0" tIns="12700" rIns="0" bIns="0" rtlCol="0">
            <a:spAutoFit/>
          </a:bodyPr>
          <a:lstStyle/>
          <a:p>
            <a:pPr marL="12065" marR="5080" indent="-635" algn="ctr">
              <a:lnSpc>
                <a:spcPct val="100000"/>
              </a:lnSpc>
              <a:spcBef>
                <a:spcPts val="100"/>
              </a:spcBef>
            </a:pPr>
            <a:r>
              <a:rPr lang="es-ES" sz="1800" spc="-10" dirty="0" smtClean="0">
                <a:latin typeface="Constantia"/>
                <a:cs typeface="Constantia"/>
              </a:rPr>
              <a:t>ChatBot</a:t>
            </a:r>
            <a:endParaRPr sz="1800">
              <a:latin typeface="Constantia"/>
              <a:cs typeface="Constanti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8" y="4"/>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 y="2"/>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p:nvPr/>
        </p:nvSpPr>
        <p:spPr>
          <a:xfrm>
            <a:off x="535942" y="1862565"/>
            <a:ext cx="8080375" cy="1794081"/>
          </a:xfrm>
          <a:prstGeom prst="rect">
            <a:avLst/>
          </a:prstGeom>
        </p:spPr>
        <p:txBody>
          <a:bodyPr vert="horz" wrap="square" lIns="0" tIns="97790" rIns="0" bIns="0" rtlCol="0">
            <a:spAutoFit/>
          </a:bodyPr>
          <a:lstStyle/>
          <a:p>
            <a:pPr marL="12700">
              <a:lnSpc>
                <a:spcPct val="100000"/>
              </a:lnSpc>
              <a:spcBef>
                <a:spcPts val="770"/>
              </a:spcBef>
            </a:pPr>
            <a:r>
              <a:rPr sz="2600" dirty="0">
                <a:latin typeface="Constantia"/>
                <a:cs typeface="Constantia"/>
              </a:rPr>
              <a:t>Sin</a:t>
            </a:r>
            <a:r>
              <a:rPr sz="2600" spc="-125" dirty="0">
                <a:latin typeface="Constantia"/>
                <a:cs typeface="Constantia"/>
              </a:rPr>
              <a:t> </a:t>
            </a:r>
            <a:r>
              <a:rPr sz="2600" spc="-20" dirty="0">
                <a:latin typeface="Constantia"/>
                <a:cs typeface="Constantia"/>
              </a:rPr>
              <a:t>embargo</a:t>
            </a:r>
            <a:r>
              <a:rPr sz="2600" spc="-20">
                <a:latin typeface="Constantia"/>
                <a:cs typeface="Constantia"/>
              </a:rPr>
              <a:t>,</a:t>
            </a:r>
            <a:r>
              <a:rPr sz="2600" spc="-90">
                <a:latin typeface="Constantia"/>
                <a:cs typeface="Constantia"/>
              </a:rPr>
              <a:t> </a:t>
            </a:r>
            <a:r>
              <a:rPr lang="es-ES" sz="2600" dirty="0" smtClean="0">
                <a:latin typeface="Constantia"/>
                <a:cs typeface="Constantia"/>
              </a:rPr>
              <a:t>todo proceso necesita una evolución</a:t>
            </a:r>
            <a:r>
              <a:rPr sz="2600" spc="-10" smtClean="0">
                <a:latin typeface="Constantia"/>
                <a:cs typeface="Constantia"/>
              </a:rPr>
              <a:t>:</a:t>
            </a:r>
            <a:endParaRPr sz="2600">
              <a:latin typeface="Constantia"/>
              <a:cs typeface="Constantia"/>
            </a:endParaRPr>
          </a:p>
          <a:p>
            <a:pPr marL="652780" marR="5080" indent="-247650" algn="just">
              <a:lnSpc>
                <a:spcPct val="100000"/>
              </a:lnSpc>
              <a:spcBef>
                <a:spcPts val="520"/>
              </a:spcBef>
              <a:buClr>
                <a:srgbClr val="0E6EC5"/>
              </a:buClr>
              <a:buSzPct val="85000"/>
              <a:buFont typeface="Wingdings 2"/>
              <a:buChar char=""/>
              <a:tabLst>
                <a:tab pos="653415" algn="l"/>
              </a:tabLst>
            </a:pPr>
            <a:r>
              <a:rPr lang="es-ES" sz="2000" spc="10" dirty="0" smtClean="0">
                <a:latin typeface="Constantia"/>
                <a:cs typeface="Constantia"/>
              </a:rPr>
              <a:t>De igual manera que requerimos cada vez más memoria en cualquier dispositivo, el ChatBot, requiere una expansión funcional para poder lograr el objetivo principal del sistema, abastecer un número, en constante crecimiento, de procesos.</a:t>
            </a:r>
            <a:endParaRPr sz="2000">
              <a:latin typeface="Constantia"/>
              <a:cs typeface="Constantia"/>
            </a:endParaRPr>
          </a:p>
        </p:txBody>
      </p:sp>
      <p:sp>
        <p:nvSpPr>
          <p:cNvPr id="8" name="object 8"/>
          <p:cNvSpPr txBox="1">
            <a:spLocks noGrp="1"/>
          </p:cNvSpPr>
          <p:nvPr>
            <p:ph type="title"/>
          </p:nvPr>
        </p:nvSpPr>
        <p:spPr>
          <a:xfrm>
            <a:off x="2614930" y="541477"/>
            <a:ext cx="3915410" cy="788670"/>
          </a:xfrm>
          <a:prstGeom prst="rect">
            <a:avLst/>
          </a:prstGeom>
        </p:spPr>
        <p:txBody>
          <a:bodyPr vert="horz" wrap="square" lIns="0" tIns="13335" rIns="0" bIns="0" rtlCol="0">
            <a:spAutoFit/>
          </a:bodyPr>
          <a:lstStyle/>
          <a:p>
            <a:pPr marL="12700">
              <a:lnSpc>
                <a:spcPct val="100000"/>
              </a:lnSpc>
              <a:spcBef>
                <a:spcPts val="105"/>
              </a:spcBef>
            </a:pPr>
            <a:r>
              <a:rPr dirty="0"/>
              <a:t>2.</a:t>
            </a:r>
            <a:r>
              <a:rPr spc="-85" dirty="0"/>
              <a:t> </a:t>
            </a:r>
            <a:r>
              <a:rPr spc="-15" dirty="0"/>
              <a:t>Introducción</a:t>
            </a:r>
          </a:p>
        </p:txBody>
      </p:sp>
      <p:sp>
        <p:nvSpPr>
          <p:cNvPr id="9" name="object 9"/>
          <p:cNvSpPr/>
          <p:nvPr/>
        </p:nvSpPr>
        <p:spPr>
          <a:xfrm>
            <a:off x="68661" y="4101210"/>
            <a:ext cx="1551940" cy="946150"/>
          </a:xfrm>
          <a:custGeom>
            <a:avLst/>
            <a:gdLst/>
            <a:ahLst/>
            <a:cxnLst/>
            <a:rect l="l" t="t" r="r" b="b"/>
            <a:pathLst>
              <a:path w="1551940" h="946150">
                <a:moveTo>
                  <a:pt x="1425897" y="793495"/>
                </a:moveTo>
                <a:lnTo>
                  <a:pt x="1290620" y="793495"/>
                </a:lnTo>
                <a:lnTo>
                  <a:pt x="1342563" y="945641"/>
                </a:lnTo>
                <a:lnTo>
                  <a:pt x="1425897" y="793495"/>
                </a:lnTo>
                <a:close/>
              </a:path>
              <a:path w="1551940" h="946150">
                <a:moveTo>
                  <a:pt x="0" y="0"/>
                </a:moveTo>
                <a:lnTo>
                  <a:pt x="104009" y="304164"/>
                </a:lnTo>
                <a:lnTo>
                  <a:pt x="118100" y="341317"/>
                </a:lnTo>
                <a:lnTo>
                  <a:pt x="134522" y="377271"/>
                </a:lnTo>
                <a:lnTo>
                  <a:pt x="153215" y="411999"/>
                </a:lnTo>
                <a:lnTo>
                  <a:pt x="174116" y="445476"/>
                </a:lnTo>
                <a:lnTo>
                  <a:pt x="197163" y="477677"/>
                </a:lnTo>
                <a:lnTo>
                  <a:pt x="222296" y="508577"/>
                </a:lnTo>
                <a:lnTo>
                  <a:pt x="249452" y="538149"/>
                </a:lnTo>
                <a:lnTo>
                  <a:pt x="278569" y="566369"/>
                </a:lnTo>
                <a:lnTo>
                  <a:pt x="309586" y="593211"/>
                </a:lnTo>
                <a:lnTo>
                  <a:pt x="342442" y="618649"/>
                </a:lnTo>
                <a:lnTo>
                  <a:pt x="377075" y="642659"/>
                </a:lnTo>
                <a:lnTo>
                  <a:pt x="413422" y="665214"/>
                </a:lnTo>
                <a:lnTo>
                  <a:pt x="451423" y="686290"/>
                </a:lnTo>
                <a:lnTo>
                  <a:pt x="491015" y="705860"/>
                </a:lnTo>
                <a:lnTo>
                  <a:pt x="532137" y="723899"/>
                </a:lnTo>
                <a:lnTo>
                  <a:pt x="574727" y="740383"/>
                </a:lnTo>
                <a:lnTo>
                  <a:pt x="618724" y="755285"/>
                </a:lnTo>
                <a:lnTo>
                  <a:pt x="664066" y="768579"/>
                </a:lnTo>
                <a:lnTo>
                  <a:pt x="710691" y="780241"/>
                </a:lnTo>
                <a:lnTo>
                  <a:pt x="758538" y="790245"/>
                </a:lnTo>
                <a:lnTo>
                  <a:pt x="807544" y="798566"/>
                </a:lnTo>
                <a:lnTo>
                  <a:pt x="857649" y="805178"/>
                </a:lnTo>
                <a:lnTo>
                  <a:pt x="908790" y="810055"/>
                </a:lnTo>
                <a:lnTo>
                  <a:pt x="960906" y="813172"/>
                </a:lnTo>
                <a:lnTo>
                  <a:pt x="1013935" y="814505"/>
                </a:lnTo>
                <a:lnTo>
                  <a:pt x="1067816" y="814026"/>
                </a:lnTo>
                <a:lnTo>
                  <a:pt x="1122486" y="811711"/>
                </a:lnTo>
                <a:lnTo>
                  <a:pt x="1177885" y="807535"/>
                </a:lnTo>
                <a:lnTo>
                  <a:pt x="1233950" y="801472"/>
                </a:lnTo>
                <a:lnTo>
                  <a:pt x="1290620" y="793495"/>
                </a:lnTo>
                <a:lnTo>
                  <a:pt x="1425897" y="793495"/>
                </a:lnTo>
                <a:lnTo>
                  <a:pt x="1551732" y="563752"/>
                </a:lnTo>
                <a:lnTo>
                  <a:pt x="1453331" y="510340"/>
                </a:lnTo>
                <a:lnTo>
                  <a:pt x="909894" y="510340"/>
                </a:lnTo>
                <a:lnTo>
                  <a:pt x="856868" y="509007"/>
                </a:lnTo>
                <a:lnTo>
                  <a:pt x="804756" y="505890"/>
                </a:lnTo>
                <a:lnTo>
                  <a:pt x="753618" y="501013"/>
                </a:lnTo>
                <a:lnTo>
                  <a:pt x="703516" y="494401"/>
                </a:lnTo>
                <a:lnTo>
                  <a:pt x="654512" y="486080"/>
                </a:lnTo>
                <a:lnTo>
                  <a:pt x="606668" y="476076"/>
                </a:lnTo>
                <a:lnTo>
                  <a:pt x="560046" y="464414"/>
                </a:lnTo>
                <a:lnTo>
                  <a:pt x="514706" y="451120"/>
                </a:lnTo>
                <a:lnTo>
                  <a:pt x="470711" y="436218"/>
                </a:lnTo>
                <a:lnTo>
                  <a:pt x="428123" y="419734"/>
                </a:lnTo>
                <a:lnTo>
                  <a:pt x="387002" y="401695"/>
                </a:lnTo>
                <a:lnTo>
                  <a:pt x="347411" y="382125"/>
                </a:lnTo>
                <a:lnTo>
                  <a:pt x="309412" y="361049"/>
                </a:lnTo>
                <a:lnTo>
                  <a:pt x="273066" y="338494"/>
                </a:lnTo>
                <a:lnTo>
                  <a:pt x="238434" y="314484"/>
                </a:lnTo>
                <a:lnTo>
                  <a:pt x="205579" y="289046"/>
                </a:lnTo>
                <a:lnTo>
                  <a:pt x="174562" y="262204"/>
                </a:lnTo>
                <a:lnTo>
                  <a:pt x="145445" y="233984"/>
                </a:lnTo>
                <a:lnTo>
                  <a:pt x="118289" y="204412"/>
                </a:lnTo>
                <a:lnTo>
                  <a:pt x="93157" y="173512"/>
                </a:lnTo>
                <a:lnTo>
                  <a:pt x="70109" y="141311"/>
                </a:lnTo>
                <a:lnTo>
                  <a:pt x="49207" y="107834"/>
                </a:lnTo>
                <a:lnTo>
                  <a:pt x="30514" y="73106"/>
                </a:lnTo>
                <a:lnTo>
                  <a:pt x="14091" y="37152"/>
                </a:lnTo>
                <a:lnTo>
                  <a:pt x="0" y="0"/>
                </a:lnTo>
                <a:close/>
              </a:path>
              <a:path w="1551940" h="946150">
                <a:moveTo>
                  <a:pt x="1134563" y="337312"/>
                </a:moveTo>
                <a:lnTo>
                  <a:pt x="1186557" y="489331"/>
                </a:lnTo>
                <a:lnTo>
                  <a:pt x="1129892" y="497307"/>
                </a:lnTo>
                <a:lnTo>
                  <a:pt x="1073831" y="503370"/>
                </a:lnTo>
                <a:lnTo>
                  <a:pt x="1018437" y="507546"/>
                </a:lnTo>
                <a:lnTo>
                  <a:pt x="963770" y="509861"/>
                </a:lnTo>
                <a:lnTo>
                  <a:pt x="909894" y="510340"/>
                </a:lnTo>
                <a:lnTo>
                  <a:pt x="1453331" y="510340"/>
                </a:lnTo>
                <a:lnTo>
                  <a:pt x="1134563" y="337312"/>
                </a:lnTo>
                <a:close/>
              </a:path>
            </a:pathLst>
          </a:custGeom>
          <a:solidFill>
            <a:srgbClr val="0E6EC5"/>
          </a:solidFill>
        </p:spPr>
        <p:txBody>
          <a:bodyPr wrap="square" lIns="0" tIns="0" rIns="0" bIns="0" rtlCol="0"/>
          <a:lstStyle/>
          <a:p>
            <a:endParaRPr/>
          </a:p>
        </p:txBody>
      </p:sp>
      <p:sp>
        <p:nvSpPr>
          <p:cNvPr id="10" name="object 10"/>
          <p:cNvSpPr/>
          <p:nvPr/>
        </p:nvSpPr>
        <p:spPr>
          <a:xfrm>
            <a:off x="35970" y="2857504"/>
            <a:ext cx="1070610" cy="1388745"/>
          </a:xfrm>
          <a:custGeom>
            <a:avLst/>
            <a:gdLst/>
            <a:ahLst/>
            <a:cxnLst/>
            <a:rect l="l" t="t" r="r" b="b"/>
            <a:pathLst>
              <a:path w="1070610" h="1388745">
                <a:moveTo>
                  <a:pt x="966402" y="0"/>
                </a:moveTo>
                <a:lnTo>
                  <a:pt x="921624" y="15952"/>
                </a:lnTo>
                <a:lnTo>
                  <a:pt x="877313" y="33007"/>
                </a:lnTo>
                <a:lnTo>
                  <a:pt x="833515" y="51142"/>
                </a:lnTo>
                <a:lnTo>
                  <a:pt x="790277" y="70331"/>
                </a:lnTo>
                <a:lnTo>
                  <a:pt x="747645" y="90550"/>
                </a:lnTo>
                <a:lnTo>
                  <a:pt x="695795" y="116992"/>
                </a:lnTo>
                <a:lnTo>
                  <a:pt x="645568" y="144633"/>
                </a:lnTo>
                <a:lnTo>
                  <a:pt x="596992" y="173414"/>
                </a:lnTo>
                <a:lnTo>
                  <a:pt x="550094" y="203280"/>
                </a:lnTo>
                <a:lnTo>
                  <a:pt x="504903" y="234173"/>
                </a:lnTo>
                <a:lnTo>
                  <a:pt x="461448" y="266035"/>
                </a:lnTo>
                <a:lnTo>
                  <a:pt x="419757" y="298810"/>
                </a:lnTo>
                <a:lnTo>
                  <a:pt x="379858" y="332439"/>
                </a:lnTo>
                <a:lnTo>
                  <a:pt x="341780" y="366867"/>
                </a:lnTo>
                <a:lnTo>
                  <a:pt x="305551" y="402035"/>
                </a:lnTo>
                <a:lnTo>
                  <a:pt x="271198" y="437886"/>
                </a:lnTo>
                <a:lnTo>
                  <a:pt x="238752" y="474363"/>
                </a:lnTo>
                <a:lnTo>
                  <a:pt x="208239" y="511409"/>
                </a:lnTo>
                <a:lnTo>
                  <a:pt x="179689" y="548967"/>
                </a:lnTo>
                <a:lnTo>
                  <a:pt x="153130" y="586979"/>
                </a:lnTo>
                <a:lnTo>
                  <a:pt x="128589" y="625387"/>
                </a:lnTo>
                <a:lnTo>
                  <a:pt x="106096" y="664136"/>
                </a:lnTo>
                <a:lnTo>
                  <a:pt x="85678" y="703167"/>
                </a:lnTo>
                <a:lnTo>
                  <a:pt x="67364" y="742423"/>
                </a:lnTo>
                <a:lnTo>
                  <a:pt x="51183" y="781847"/>
                </a:lnTo>
                <a:lnTo>
                  <a:pt x="37162" y="821382"/>
                </a:lnTo>
                <a:lnTo>
                  <a:pt x="25331" y="860970"/>
                </a:lnTo>
                <a:lnTo>
                  <a:pt x="15716" y="900554"/>
                </a:lnTo>
                <a:lnTo>
                  <a:pt x="8348" y="940077"/>
                </a:lnTo>
                <a:lnTo>
                  <a:pt x="3253" y="979482"/>
                </a:lnTo>
                <a:lnTo>
                  <a:pt x="461" y="1018711"/>
                </a:lnTo>
                <a:lnTo>
                  <a:pt x="0" y="1057707"/>
                </a:lnTo>
                <a:lnTo>
                  <a:pt x="1897" y="1096413"/>
                </a:lnTo>
                <a:lnTo>
                  <a:pt x="6182" y="1134772"/>
                </a:lnTo>
                <a:lnTo>
                  <a:pt x="12883" y="1172726"/>
                </a:lnTo>
                <a:lnTo>
                  <a:pt x="22028" y="1210218"/>
                </a:lnTo>
                <a:lnTo>
                  <a:pt x="33645" y="1247191"/>
                </a:lnTo>
                <a:lnTo>
                  <a:pt x="47763" y="1283587"/>
                </a:lnTo>
                <a:lnTo>
                  <a:pt x="64411" y="1319349"/>
                </a:lnTo>
                <a:lnTo>
                  <a:pt x="83615" y="1354421"/>
                </a:lnTo>
                <a:lnTo>
                  <a:pt x="105406" y="1388745"/>
                </a:lnTo>
                <a:lnTo>
                  <a:pt x="104199" y="1349723"/>
                </a:lnTo>
                <a:lnTo>
                  <a:pt x="105329" y="1310598"/>
                </a:lnTo>
                <a:lnTo>
                  <a:pt x="108754" y="1271417"/>
                </a:lnTo>
                <a:lnTo>
                  <a:pt x="114433" y="1232227"/>
                </a:lnTo>
                <a:lnTo>
                  <a:pt x="122322" y="1193076"/>
                </a:lnTo>
                <a:lnTo>
                  <a:pt x="132381" y="1154010"/>
                </a:lnTo>
                <a:lnTo>
                  <a:pt x="144567" y="1115078"/>
                </a:lnTo>
                <a:lnTo>
                  <a:pt x="158838" y="1076325"/>
                </a:lnTo>
                <a:lnTo>
                  <a:pt x="175152" y="1037800"/>
                </a:lnTo>
                <a:lnTo>
                  <a:pt x="193467" y="999549"/>
                </a:lnTo>
                <a:lnTo>
                  <a:pt x="213742" y="961620"/>
                </a:lnTo>
                <a:lnTo>
                  <a:pt x="235933" y="924060"/>
                </a:lnTo>
                <a:lnTo>
                  <a:pt x="260000" y="886916"/>
                </a:lnTo>
                <a:lnTo>
                  <a:pt x="285899" y="850236"/>
                </a:lnTo>
                <a:lnTo>
                  <a:pt x="313590" y="814066"/>
                </a:lnTo>
                <a:lnTo>
                  <a:pt x="343030" y="778454"/>
                </a:lnTo>
                <a:lnTo>
                  <a:pt x="374177" y="743448"/>
                </a:lnTo>
                <a:lnTo>
                  <a:pt x="406989" y="709093"/>
                </a:lnTo>
                <a:lnTo>
                  <a:pt x="441424" y="675438"/>
                </a:lnTo>
                <a:lnTo>
                  <a:pt x="477440" y="642530"/>
                </a:lnTo>
                <a:lnTo>
                  <a:pt x="514995" y="610416"/>
                </a:lnTo>
                <a:lnTo>
                  <a:pt x="554048" y="579143"/>
                </a:lnTo>
                <a:lnTo>
                  <a:pt x="594555" y="548758"/>
                </a:lnTo>
                <a:lnTo>
                  <a:pt x="636475" y="519310"/>
                </a:lnTo>
                <a:lnTo>
                  <a:pt x="679767" y="490844"/>
                </a:lnTo>
                <a:lnTo>
                  <a:pt x="724387" y="463408"/>
                </a:lnTo>
                <a:lnTo>
                  <a:pt x="770295" y="437049"/>
                </a:lnTo>
                <a:lnTo>
                  <a:pt x="817447" y="411815"/>
                </a:lnTo>
                <a:lnTo>
                  <a:pt x="865803" y="387752"/>
                </a:lnTo>
                <a:lnTo>
                  <a:pt x="915319" y="364909"/>
                </a:lnTo>
                <a:lnTo>
                  <a:pt x="965955" y="343332"/>
                </a:lnTo>
                <a:lnTo>
                  <a:pt x="1017668" y="323068"/>
                </a:lnTo>
                <a:lnTo>
                  <a:pt x="1070415" y="304164"/>
                </a:lnTo>
                <a:lnTo>
                  <a:pt x="966402" y="0"/>
                </a:lnTo>
                <a:close/>
              </a:path>
            </a:pathLst>
          </a:custGeom>
          <a:solidFill>
            <a:srgbClr val="0C589F"/>
          </a:solidFill>
        </p:spPr>
        <p:txBody>
          <a:bodyPr wrap="square" lIns="0" tIns="0" rIns="0" bIns="0" rtlCol="0"/>
          <a:lstStyle/>
          <a:p>
            <a:endParaRPr/>
          </a:p>
        </p:txBody>
      </p:sp>
      <p:sp>
        <p:nvSpPr>
          <p:cNvPr id="11" name="object 11"/>
          <p:cNvSpPr/>
          <p:nvPr/>
        </p:nvSpPr>
        <p:spPr>
          <a:xfrm>
            <a:off x="35969" y="2857500"/>
            <a:ext cx="1584960" cy="2189480"/>
          </a:xfrm>
          <a:custGeom>
            <a:avLst/>
            <a:gdLst/>
            <a:ahLst/>
            <a:cxnLst/>
            <a:rect l="l" t="t" r="r" b="b"/>
            <a:pathLst>
              <a:path w="1584960" h="2189479">
                <a:moveTo>
                  <a:pt x="32690" y="1243711"/>
                </a:moveTo>
                <a:lnTo>
                  <a:pt x="46781" y="1280863"/>
                </a:lnTo>
                <a:lnTo>
                  <a:pt x="63205" y="1316817"/>
                </a:lnTo>
                <a:lnTo>
                  <a:pt x="81898" y="1351545"/>
                </a:lnTo>
                <a:lnTo>
                  <a:pt x="102799" y="1385022"/>
                </a:lnTo>
                <a:lnTo>
                  <a:pt x="125847" y="1417223"/>
                </a:lnTo>
                <a:lnTo>
                  <a:pt x="150979" y="1448123"/>
                </a:lnTo>
                <a:lnTo>
                  <a:pt x="178135" y="1477695"/>
                </a:lnTo>
                <a:lnTo>
                  <a:pt x="207252" y="1505915"/>
                </a:lnTo>
                <a:lnTo>
                  <a:pt x="238269" y="1532757"/>
                </a:lnTo>
                <a:lnTo>
                  <a:pt x="271124" y="1558195"/>
                </a:lnTo>
                <a:lnTo>
                  <a:pt x="305756" y="1582205"/>
                </a:lnTo>
                <a:lnTo>
                  <a:pt x="342102" y="1604760"/>
                </a:lnTo>
                <a:lnTo>
                  <a:pt x="380101" y="1625836"/>
                </a:lnTo>
                <a:lnTo>
                  <a:pt x="419692" y="1645406"/>
                </a:lnTo>
                <a:lnTo>
                  <a:pt x="460813" y="1663445"/>
                </a:lnTo>
                <a:lnTo>
                  <a:pt x="503401" y="1679929"/>
                </a:lnTo>
                <a:lnTo>
                  <a:pt x="547396" y="1694831"/>
                </a:lnTo>
                <a:lnTo>
                  <a:pt x="592736" y="1708125"/>
                </a:lnTo>
                <a:lnTo>
                  <a:pt x="639359" y="1719787"/>
                </a:lnTo>
                <a:lnTo>
                  <a:pt x="687203" y="1729791"/>
                </a:lnTo>
                <a:lnTo>
                  <a:pt x="736206" y="1738112"/>
                </a:lnTo>
                <a:lnTo>
                  <a:pt x="786308" y="1744724"/>
                </a:lnTo>
                <a:lnTo>
                  <a:pt x="837446" y="1749601"/>
                </a:lnTo>
                <a:lnTo>
                  <a:pt x="889558" y="1752718"/>
                </a:lnTo>
                <a:lnTo>
                  <a:pt x="942584" y="1754051"/>
                </a:lnTo>
                <a:lnTo>
                  <a:pt x="996461" y="1753572"/>
                </a:lnTo>
                <a:lnTo>
                  <a:pt x="1051127" y="1751257"/>
                </a:lnTo>
                <a:lnTo>
                  <a:pt x="1106521" y="1747081"/>
                </a:lnTo>
                <a:lnTo>
                  <a:pt x="1162582" y="1741018"/>
                </a:lnTo>
                <a:lnTo>
                  <a:pt x="1219247" y="1733042"/>
                </a:lnTo>
                <a:lnTo>
                  <a:pt x="1167253" y="1581023"/>
                </a:lnTo>
                <a:lnTo>
                  <a:pt x="1584423" y="1807464"/>
                </a:lnTo>
                <a:lnTo>
                  <a:pt x="1375254" y="2189353"/>
                </a:lnTo>
                <a:lnTo>
                  <a:pt x="1323311" y="2037207"/>
                </a:lnTo>
                <a:lnTo>
                  <a:pt x="1266641" y="2045183"/>
                </a:lnTo>
                <a:lnTo>
                  <a:pt x="1210575" y="2051246"/>
                </a:lnTo>
                <a:lnTo>
                  <a:pt x="1155177" y="2055422"/>
                </a:lnTo>
                <a:lnTo>
                  <a:pt x="1100506" y="2057737"/>
                </a:lnTo>
                <a:lnTo>
                  <a:pt x="1046625" y="2058216"/>
                </a:lnTo>
                <a:lnTo>
                  <a:pt x="993596" y="2056883"/>
                </a:lnTo>
                <a:lnTo>
                  <a:pt x="941480" y="2053766"/>
                </a:lnTo>
                <a:lnTo>
                  <a:pt x="890339" y="2048889"/>
                </a:lnTo>
                <a:lnTo>
                  <a:pt x="840234" y="2042277"/>
                </a:lnTo>
                <a:lnTo>
                  <a:pt x="791228" y="2033956"/>
                </a:lnTo>
                <a:lnTo>
                  <a:pt x="743381" y="2023952"/>
                </a:lnTo>
                <a:lnTo>
                  <a:pt x="696756" y="2012290"/>
                </a:lnTo>
                <a:lnTo>
                  <a:pt x="651414" y="1998996"/>
                </a:lnTo>
                <a:lnTo>
                  <a:pt x="607417" y="1984094"/>
                </a:lnTo>
                <a:lnTo>
                  <a:pt x="564827" y="1967610"/>
                </a:lnTo>
                <a:lnTo>
                  <a:pt x="523705" y="1949571"/>
                </a:lnTo>
                <a:lnTo>
                  <a:pt x="484113" y="1930001"/>
                </a:lnTo>
                <a:lnTo>
                  <a:pt x="446112" y="1908925"/>
                </a:lnTo>
                <a:lnTo>
                  <a:pt x="409765" y="1886370"/>
                </a:lnTo>
                <a:lnTo>
                  <a:pt x="375132" y="1862360"/>
                </a:lnTo>
                <a:lnTo>
                  <a:pt x="342277" y="1836922"/>
                </a:lnTo>
                <a:lnTo>
                  <a:pt x="311259" y="1810080"/>
                </a:lnTo>
                <a:lnTo>
                  <a:pt x="282142" y="1781860"/>
                </a:lnTo>
                <a:lnTo>
                  <a:pt x="254986" y="1752288"/>
                </a:lnTo>
                <a:lnTo>
                  <a:pt x="229853" y="1721388"/>
                </a:lnTo>
                <a:lnTo>
                  <a:pt x="206806" y="1689187"/>
                </a:lnTo>
                <a:lnTo>
                  <a:pt x="185905" y="1655710"/>
                </a:lnTo>
                <a:lnTo>
                  <a:pt x="167212" y="1620982"/>
                </a:lnTo>
                <a:lnTo>
                  <a:pt x="150790" y="1585028"/>
                </a:lnTo>
                <a:lnTo>
                  <a:pt x="136699" y="1547876"/>
                </a:lnTo>
                <a:lnTo>
                  <a:pt x="32690" y="1243711"/>
                </a:lnTo>
                <a:lnTo>
                  <a:pt x="21269" y="1206440"/>
                </a:lnTo>
                <a:lnTo>
                  <a:pt x="12328" y="1168783"/>
                </a:lnTo>
                <a:lnTo>
                  <a:pt x="5828" y="1130789"/>
                </a:lnTo>
                <a:lnTo>
                  <a:pt x="1731" y="1092510"/>
                </a:lnTo>
                <a:lnTo>
                  <a:pt x="0" y="1053996"/>
                </a:lnTo>
                <a:lnTo>
                  <a:pt x="596" y="1015296"/>
                </a:lnTo>
                <a:lnTo>
                  <a:pt x="3481" y="976463"/>
                </a:lnTo>
                <a:lnTo>
                  <a:pt x="8618" y="937547"/>
                </a:lnTo>
                <a:lnTo>
                  <a:pt x="15969" y="898597"/>
                </a:lnTo>
                <a:lnTo>
                  <a:pt x="25495" y="859665"/>
                </a:lnTo>
                <a:lnTo>
                  <a:pt x="37159" y="820802"/>
                </a:lnTo>
                <a:lnTo>
                  <a:pt x="50923" y="782057"/>
                </a:lnTo>
                <a:lnTo>
                  <a:pt x="66749" y="743482"/>
                </a:lnTo>
                <a:lnTo>
                  <a:pt x="84598" y="705127"/>
                </a:lnTo>
                <a:lnTo>
                  <a:pt x="104433" y="667042"/>
                </a:lnTo>
                <a:lnTo>
                  <a:pt x="126216" y="629278"/>
                </a:lnTo>
                <a:lnTo>
                  <a:pt x="149909" y="591886"/>
                </a:lnTo>
                <a:lnTo>
                  <a:pt x="175474" y="554917"/>
                </a:lnTo>
                <a:lnTo>
                  <a:pt x="202873" y="518420"/>
                </a:lnTo>
                <a:lnTo>
                  <a:pt x="232069" y="482447"/>
                </a:lnTo>
                <a:lnTo>
                  <a:pt x="263022" y="447048"/>
                </a:lnTo>
                <a:lnTo>
                  <a:pt x="295696" y="412273"/>
                </a:lnTo>
                <a:lnTo>
                  <a:pt x="330051" y="378174"/>
                </a:lnTo>
                <a:lnTo>
                  <a:pt x="366051" y="344800"/>
                </a:lnTo>
                <a:lnTo>
                  <a:pt x="403658" y="312203"/>
                </a:lnTo>
                <a:lnTo>
                  <a:pt x="442833" y="280433"/>
                </a:lnTo>
                <a:lnTo>
                  <a:pt x="483538" y="249540"/>
                </a:lnTo>
                <a:lnTo>
                  <a:pt x="525736" y="219575"/>
                </a:lnTo>
                <a:lnTo>
                  <a:pt x="569388" y="190589"/>
                </a:lnTo>
                <a:lnTo>
                  <a:pt x="614457" y="162632"/>
                </a:lnTo>
                <a:lnTo>
                  <a:pt x="660904" y="135755"/>
                </a:lnTo>
                <a:lnTo>
                  <a:pt x="708693" y="110008"/>
                </a:lnTo>
                <a:lnTo>
                  <a:pt x="757783" y="85442"/>
                </a:lnTo>
                <a:lnTo>
                  <a:pt x="808139" y="62108"/>
                </a:lnTo>
                <a:lnTo>
                  <a:pt x="859722" y="40055"/>
                </a:lnTo>
                <a:lnTo>
                  <a:pt x="912493" y="19336"/>
                </a:lnTo>
                <a:lnTo>
                  <a:pt x="966415" y="0"/>
                </a:lnTo>
                <a:lnTo>
                  <a:pt x="1070415" y="304164"/>
                </a:lnTo>
                <a:lnTo>
                  <a:pt x="1017668" y="323068"/>
                </a:lnTo>
                <a:lnTo>
                  <a:pt x="965955" y="343332"/>
                </a:lnTo>
                <a:lnTo>
                  <a:pt x="915320" y="364909"/>
                </a:lnTo>
                <a:lnTo>
                  <a:pt x="865803" y="387752"/>
                </a:lnTo>
                <a:lnTo>
                  <a:pt x="817448" y="411815"/>
                </a:lnTo>
                <a:lnTo>
                  <a:pt x="770295" y="437049"/>
                </a:lnTo>
                <a:lnTo>
                  <a:pt x="724388" y="463408"/>
                </a:lnTo>
                <a:lnTo>
                  <a:pt x="679767" y="490844"/>
                </a:lnTo>
                <a:lnTo>
                  <a:pt x="636476" y="519310"/>
                </a:lnTo>
                <a:lnTo>
                  <a:pt x="594555" y="548758"/>
                </a:lnTo>
                <a:lnTo>
                  <a:pt x="554048" y="579143"/>
                </a:lnTo>
                <a:lnTo>
                  <a:pt x="514996" y="610416"/>
                </a:lnTo>
                <a:lnTo>
                  <a:pt x="477440" y="642530"/>
                </a:lnTo>
                <a:lnTo>
                  <a:pt x="441424" y="675438"/>
                </a:lnTo>
                <a:lnTo>
                  <a:pt x="406989" y="709093"/>
                </a:lnTo>
                <a:lnTo>
                  <a:pt x="374177" y="743448"/>
                </a:lnTo>
                <a:lnTo>
                  <a:pt x="343030" y="778454"/>
                </a:lnTo>
                <a:lnTo>
                  <a:pt x="313590" y="814066"/>
                </a:lnTo>
                <a:lnTo>
                  <a:pt x="285900" y="850236"/>
                </a:lnTo>
                <a:lnTo>
                  <a:pt x="260000" y="886916"/>
                </a:lnTo>
                <a:lnTo>
                  <a:pt x="235933" y="924060"/>
                </a:lnTo>
                <a:lnTo>
                  <a:pt x="213742" y="961620"/>
                </a:lnTo>
                <a:lnTo>
                  <a:pt x="193468" y="999549"/>
                </a:lnTo>
                <a:lnTo>
                  <a:pt x="175152" y="1037800"/>
                </a:lnTo>
                <a:lnTo>
                  <a:pt x="158838" y="1076325"/>
                </a:lnTo>
                <a:lnTo>
                  <a:pt x="144567" y="1115078"/>
                </a:lnTo>
                <a:lnTo>
                  <a:pt x="132381" y="1154010"/>
                </a:lnTo>
                <a:lnTo>
                  <a:pt x="122323" y="1193076"/>
                </a:lnTo>
                <a:lnTo>
                  <a:pt x="114433" y="1232227"/>
                </a:lnTo>
                <a:lnTo>
                  <a:pt x="108755" y="1271417"/>
                </a:lnTo>
                <a:lnTo>
                  <a:pt x="105329" y="1310598"/>
                </a:lnTo>
                <a:lnTo>
                  <a:pt x="104199" y="1349723"/>
                </a:lnTo>
                <a:lnTo>
                  <a:pt x="105406" y="1388745"/>
                </a:lnTo>
              </a:path>
            </a:pathLst>
          </a:custGeom>
          <a:ln w="25400">
            <a:solidFill>
              <a:srgbClr val="085091"/>
            </a:solidFill>
          </a:ln>
        </p:spPr>
        <p:txBody>
          <a:bodyPr wrap="square" lIns="0" tIns="0" rIns="0" bIns="0" rtlCol="0"/>
          <a:lstStyle/>
          <a:p>
            <a:endParaRPr/>
          </a:p>
        </p:txBody>
      </p:sp>
      <p:sp>
        <p:nvSpPr>
          <p:cNvPr id="12" name="object 12"/>
          <p:cNvSpPr/>
          <p:nvPr/>
        </p:nvSpPr>
        <p:spPr>
          <a:xfrm>
            <a:off x="2778251" y="5745483"/>
            <a:ext cx="4587240" cy="800099"/>
          </a:xfrm>
          <a:prstGeom prst="rect">
            <a:avLst/>
          </a:prstGeom>
          <a:blipFill>
            <a:blip r:embed="rId7" cstate="print"/>
            <a:stretch>
              <a:fillRect/>
            </a:stretch>
          </a:blipFill>
        </p:spPr>
        <p:txBody>
          <a:bodyPr wrap="square" lIns="0" tIns="0" rIns="0" bIns="0" rtlCol="0"/>
          <a:lstStyle/>
          <a:p>
            <a:endParaRPr/>
          </a:p>
        </p:txBody>
      </p:sp>
      <p:sp>
        <p:nvSpPr>
          <p:cNvPr id="13" name="object 13"/>
          <p:cNvSpPr/>
          <p:nvPr/>
        </p:nvSpPr>
        <p:spPr>
          <a:xfrm>
            <a:off x="2857502" y="5786467"/>
            <a:ext cx="4429125" cy="643255"/>
          </a:xfrm>
          <a:custGeom>
            <a:avLst/>
            <a:gdLst/>
            <a:ahLst/>
            <a:cxnLst/>
            <a:rect l="l" t="t" r="r" b="b"/>
            <a:pathLst>
              <a:path w="4429125" h="643254">
                <a:moveTo>
                  <a:pt x="0" y="642937"/>
                </a:moveTo>
                <a:lnTo>
                  <a:pt x="4429125" y="642937"/>
                </a:lnTo>
                <a:lnTo>
                  <a:pt x="4429125" y="0"/>
                </a:lnTo>
                <a:lnTo>
                  <a:pt x="0" y="0"/>
                </a:lnTo>
                <a:lnTo>
                  <a:pt x="0" y="642937"/>
                </a:lnTo>
                <a:close/>
              </a:path>
            </a:pathLst>
          </a:custGeom>
          <a:solidFill>
            <a:srgbClr val="0E6EC5"/>
          </a:solidFill>
        </p:spPr>
        <p:txBody>
          <a:bodyPr wrap="square" lIns="0" tIns="0" rIns="0" bIns="0" rtlCol="0"/>
          <a:lstStyle/>
          <a:p>
            <a:endParaRPr/>
          </a:p>
        </p:txBody>
      </p:sp>
      <p:sp>
        <p:nvSpPr>
          <p:cNvPr id="14" name="object 14"/>
          <p:cNvSpPr/>
          <p:nvPr/>
        </p:nvSpPr>
        <p:spPr>
          <a:xfrm>
            <a:off x="2857502" y="5786467"/>
            <a:ext cx="4429125" cy="643255"/>
          </a:xfrm>
          <a:custGeom>
            <a:avLst/>
            <a:gdLst/>
            <a:ahLst/>
            <a:cxnLst/>
            <a:rect l="l" t="t" r="r" b="b"/>
            <a:pathLst>
              <a:path w="4429125" h="643254">
                <a:moveTo>
                  <a:pt x="0" y="642937"/>
                </a:moveTo>
                <a:lnTo>
                  <a:pt x="4429125" y="642937"/>
                </a:lnTo>
                <a:lnTo>
                  <a:pt x="4429125" y="0"/>
                </a:lnTo>
                <a:lnTo>
                  <a:pt x="0" y="0"/>
                </a:lnTo>
                <a:lnTo>
                  <a:pt x="0" y="642937"/>
                </a:lnTo>
                <a:close/>
              </a:path>
            </a:pathLst>
          </a:custGeom>
          <a:ln w="38100">
            <a:solidFill>
              <a:srgbClr val="FFFFFF"/>
            </a:solidFill>
          </a:ln>
        </p:spPr>
        <p:txBody>
          <a:bodyPr wrap="square" lIns="0" tIns="0" rIns="0" bIns="0" rtlCol="0"/>
          <a:lstStyle/>
          <a:p>
            <a:endParaRPr/>
          </a:p>
        </p:txBody>
      </p:sp>
      <p:sp>
        <p:nvSpPr>
          <p:cNvPr id="15" name="object 15"/>
          <p:cNvSpPr txBox="1"/>
          <p:nvPr/>
        </p:nvSpPr>
        <p:spPr>
          <a:xfrm>
            <a:off x="1788924" y="4701923"/>
            <a:ext cx="6506209" cy="1577355"/>
          </a:xfrm>
          <a:prstGeom prst="rect">
            <a:avLst/>
          </a:prstGeom>
        </p:spPr>
        <p:txBody>
          <a:bodyPr vert="horz" wrap="square" lIns="0" tIns="12700" rIns="0" bIns="0" rtlCol="0">
            <a:spAutoFit/>
          </a:bodyPr>
          <a:lstStyle/>
          <a:p>
            <a:pPr marL="222885" marR="5080" indent="-210820">
              <a:lnSpc>
                <a:spcPct val="100000"/>
              </a:lnSpc>
              <a:spcBef>
                <a:spcPts val="100"/>
              </a:spcBef>
              <a:buClr>
                <a:srgbClr val="0FCF9B"/>
              </a:buClr>
              <a:buSzPct val="65000"/>
              <a:buFont typeface="Wingdings 2"/>
              <a:buChar char=""/>
              <a:tabLst>
                <a:tab pos="223520" algn="l"/>
              </a:tabLst>
            </a:pPr>
            <a:r>
              <a:rPr lang="es-ES" sz="2000" spc="-10" dirty="0" smtClean="0">
                <a:latin typeface="Constantia"/>
                <a:cs typeface="Constantia"/>
              </a:rPr>
              <a:t>La capacidad de un sistema, en este caso el ChatBot, de crecer  en magnitud.</a:t>
            </a:r>
          </a:p>
          <a:p>
            <a:pPr marL="222885" marR="5080" indent="-210820">
              <a:lnSpc>
                <a:spcPct val="100000"/>
              </a:lnSpc>
              <a:spcBef>
                <a:spcPts val="100"/>
              </a:spcBef>
              <a:buClr>
                <a:srgbClr val="0FCF9B"/>
              </a:buClr>
              <a:buSzPct val="65000"/>
              <a:buFont typeface="Wingdings 2"/>
              <a:buChar char=""/>
              <a:tabLst>
                <a:tab pos="223520" algn="l"/>
              </a:tabLst>
            </a:pPr>
            <a:endParaRPr sz="2000">
              <a:latin typeface="Constantia"/>
              <a:cs typeface="Constantia"/>
            </a:endParaRPr>
          </a:p>
          <a:p>
            <a:pPr>
              <a:lnSpc>
                <a:spcPct val="100000"/>
              </a:lnSpc>
              <a:spcBef>
                <a:spcPts val="50"/>
              </a:spcBef>
            </a:pPr>
            <a:endParaRPr sz="2200">
              <a:latin typeface="Times New Roman"/>
              <a:cs typeface="Times New Roman"/>
            </a:endParaRPr>
          </a:p>
          <a:p>
            <a:pPr marL="59055" algn="ctr">
              <a:lnSpc>
                <a:spcPct val="100000"/>
              </a:lnSpc>
            </a:pPr>
            <a:r>
              <a:rPr lang="es-ES" sz="1800" spc="-10" dirty="0" smtClean="0">
                <a:solidFill>
                  <a:srgbClr val="FFFFFF"/>
                </a:solidFill>
                <a:latin typeface="Constantia"/>
                <a:cs typeface="Constantia"/>
              </a:rPr>
              <a:t>ESCALABILIDAD</a:t>
            </a:r>
            <a:endParaRPr sz="1800">
              <a:latin typeface="Constantia"/>
              <a:cs typeface="Constanti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8" y="4"/>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 y="2"/>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2667001" y="762000"/>
            <a:ext cx="3915410" cy="788670"/>
          </a:xfrm>
          <a:prstGeom prst="rect">
            <a:avLst/>
          </a:prstGeom>
        </p:spPr>
        <p:txBody>
          <a:bodyPr vert="horz" wrap="square" lIns="0" tIns="13335" rIns="0" bIns="0" rtlCol="0">
            <a:spAutoFit/>
          </a:bodyPr>
          <a:lstStyle/>
          <a:p>
            <a:pPr marL="12700">
              <a:lnSpc>
                <a:spcPct val="100000"/>
              </a:lnSpc>
              <a:spcBef>
                <a:spcPts val="105"/>
              </a:spcBef>
            </a:pPr>
            <a:r>
              <a:rPr dirty="0"/>
              <a:t>2.</a:t>
            </a:r>
            <a:r>
              <a:rPr spc="-85" dirty="0"/>
              <a:t> </a:t>
            </a:r>
            <a:r>
              <a:rPr spc="-15" dirty="0"/>
              <a:t>Introducción</a:t>
            </a:r>
          </a:p>
        </p:txBody>
      </p:sp>
      <p:sp>
        <p:nvSpPr>
          <p:cNvPr id="18" name="object 18"/>
          <p:cNvSpPr txBox="1"/>
          <p:nvPr/>
        </p:nvSpPr>
        <p:spPr>
          <a:xfrm>
            <a:off x="3276727" y="1860045"/>
            <a:ext cx="2419350" cy="166071"/>
          </a:xfrm>
          <a:prstGeom prst="rect">
            <a:avLst/>
          </a:prstGeom>
        </p:spPr>
        <p:txBody>
          <a:bodyPr vert="horz" wrap="square" lIns="0" tIns="12065" rIns="0" bIns="0" rtlCol="0">
            <a:spAutoFit/>
          </a:bodyPr>
          <a:lstStyle/>
          <a:p>
            <a:pPr marL="12700">
              <a:lnSpc>
                <a:spcPct val="100000"/>
              </a:lnSpc>
              <a:spcBef>
                <a:spcPts val="95"/>
              </a:spcBef>
            </a:pPr>
            <a:r>
              <a:rPr sz="1000" spc="-5" dirty="0">
                <a:solidFill>
                  <a:srgbClr val="FFFFFF"/>
                </a:solidFill>
                <a:latin typeface="Constantia"/>
                <a:cs typeface="Constantia"/>
              </a:rPr>
              <a:t>Estudio </a:t>
            </a:r>
            <a:r>
              <a:rPr sz="1000" spc="-10" dirty="0">
                <a:solidFill>
                  <a:srgbClr val="FFFFFF"/>
                </a:solidFill>
                <a:latin typeface="Constantia"/>
                <a:cs typeface="Constantia"/>
              </a:rPr>
              <a:t>del </a:t>
            </a:r>
            <a:r>
              <a:rPr sz="1000" spc="-5" dirty="0">
                <a:solidFill>
                  <a:srgbClr val="FFFFFF"/>
                </a:solidFill>
                <a:latin typeface="Constantia"/>
                <a:cs typeface="Constantia"/>
              </a:rPr>
              <a:t>corazón de Framingham</a:t>
            </a:r>
            <a:r>
              <a:rPr sz="1000" dirty="0">
                <a:solidFill>
                  <a:srgbClr val="FFFFFF"/>
                </a:solidFill>
                <a:latin typeface="Constantia"/>
                <a:cs typeface="Constantia"/>
              </a:rPr>
              <a:t> </a:t>
            </a:r>
            <a:r>
              <a:rPr sz="1000" spc="-5" dirty="0">
                <a:solidFill>
                  <a:srgbClr val="FFFFFF"/>
                </a:solidFill>
                <a:latin typeface="Constantia"/>
                <a:cs typeface="Constantia"/>
              </a:rPr>
              <a:t>(1948):</a:t>
            </a:r>
            <a:endParaRPr sz="1000">
              <a:latin typeface="Constantia"/>
              <a:cs typeface="Constantia"/>
            </a:endParaRPr>
          </a:p>
        </p:txBody>
      </p:sp>
      <p:sp>
        <p:nvSpPr>
          <p:cNvPr id="34" name="object 34"/>
          <p:cNvSpPr/>
          <p:nvPr/>
        </p:nvSpPr>
        <p:spPr>
          <a:xfrm>
            <a:off x="6809231" y="4721352"/>
            <a:ext cx="1757172" cy="591312"/>
          </a:xfrm>
          <a:prstGeom prst="rect">
            <a:avLst/>
          </a:prstGeom>
          <a:blipFill>
            <a:blip r:embed="rId7" cstate="print"/>
            <a:stretch>
              <a:fillRect/>
            </a:stretch>
          </a:blipFill>
        </p:spPr>
        <p:txBody>
          <a:bodyPr wrap="square" lIns="0" tIns="0" rIns="0" bIns="0" rtlCol="0"/>
          <a:lstStyle/>
          <a:p>
            <a:endParaRPr/>
          </a:p>
        </p:txBody>
      </p:sp>
      <p:pic>
        <p:nvPicPr>
          <p:cNvPr id="1026" name="Picture 2"/>
          <p:cNvPicPr>
            <a:picLocks noChangeAspect="1" noChangeArrowheads="1"/>
          </p:cNvPicPr>
          <p:nvPr/>
        </p:nvPicPr>
        <p:blipFill>
          <a:blip r:embed="rId8"/>
          <a:srcRect/>
          <a:stretch>
            <a:fillRect/>
          </a:stretch>
        </p:blipFill>
        <p:spPr bwMode="auto">
          <a:xfrm>
            <a:off x="1828800" y="1676404"/>
            <a:ext cx="5403850" cy="4619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8" y="4"/>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 y="2"/>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2971802" y="685804"/>
            <a:ext cx="3091815" cy="788035"/>
          </a:xfrm>
          <a:prstGeom prst="rect">
            <a:avLst/>
          </a:prstGeom>
        </p:spPr>
        <p:txBody>
          <a:bodyPr vert="horz" wrap="square" lIns="0" tIns="13335" rIns="0" bIns="0" rtlCol="0">
            <a:spAutoFit/>
          </a:bodyPr>
          <a:lstStyle/>
          <a:p>
            <a:pPr marL="12700">
              <a:lnSpc>
                <a:spcPct val="100000"/>
              </a:lnSpc>
              <a:spcBef>
                <a:spcPts val="105"/>
              </a:spcBef>
            </a:pPr>
            <a:r>
              <a:rPr dirty="0"/>
              <a:t>3.</a:t>
            </a:r>
            <a:r>
              <a:rPr spc="-110" dirty="0"/>
              <a:t> </a:t>
            </a:r>
            <a:r>
              <a:rPr spc="-10" dirty="0"/>
              <a:t>Objetivos</a:t>
            </a:r>
          </a:p>
        </p:txBody>
      </p:sp>
      <p:sp>
        <p:nvSpPr>
          <p:cNvPr id="9" name="object 9"/>
          <p:cNvSpPr txBox="1"/>
          <p:nvPr/>
        </p:nvSpPr>
        <p:spPr>
          <a:xfrm>
            <a:off x="5401436" y="1947422"/>
            <a:ext cx="1143000" cy="422275"/>
          </a:xfrm>
          <a:prstGeom prst="rect">
            <a:avLst/>
          </a:prstGeom>
        </p:spPr>
        <p:txBody>
          <a:bodyPr vert="horz" wrap="square" lIns="0" tIns="13335" rIns="0" bIns="0" rtlCol="0">
            <a:spAutoFit/>
          </a:bodyPr>
          <a:lstStyle/>
          <a:p>
            <a:pPr marL="12700">
              <a:lnSpc>
                <a:spcPct val="100000"/>
              </a:lnSpc>
              <a:spcBef>
                <a:spcPts val="105"/>
              </a:spcBef>
            </a:pPr>
            <a:endParaRPr sz="2600">
              <a:latin typeface="Constantia"/>
              <a:cs typeface="Constantia"/>
            </a:endParaRPr>
          </a:p>
        </p:txBody>
      </p:sp>
      <p:sp>
        <p:nvSpPr>
          <p:cNvPr id="10" name="object 10"/>
          <p:cNvSpPr txBox="1"/>
          <p:nvPr/>
        </p:nvSpPr>
        <p:spPr>
          <a:xfrm>
            <a:off x="810259" y="2344042"/>
            <a:ext cx="5732780" cy="422275"/>
          </a:xfrm>
          <a:prstGeom prst="rect">
            <a:avLst/>
          </a:prstGeom>
        </p:spPr>
        <p:txBody>
          <a:bodyPr vert="horz" wrap="square" lIns="0" tIns="13335" rIns="0" bIns="0" rtlCol="0">
            <a:spAutoFit/>
          </a:bodyPr>
          <a:lstStyle/>
          <a:p>
            <a:pPr marL="12700">
              <a:lnSpc>
                <a:spcPct val="100000"/>
              </a:lnSpc>
              <a:spcBef>
                <a:spcPts val="105"/>
              </a:spcBef>
              <a:tabLst>
                <a:tab pos="2298700" algn="l"/>
                <a:tab pos="2693670" algn="l"/>
                <a:tab pos="3797300" algn="l"/>
                <a:tab pos="5073015" algn="l"/>
                <a:tab pos="5467350" algn="l"/>
              </a:tabLst>
            </a:pPr>
            <a:endParaRPr sz="2600">
              <a:latin typeface="Constantia"/>
              <a:cs typeface="Constantia"/>
            </a:endParaRPr>
          </a:p>
        </p:txBody>
      </p:sp>
      <p:sp>
        <p:nvSpPr>
          <p:cNvPr id="11" name="object 11"/>
          <p:cNvSpPr txBox="1"/>
          <p:nvPr/>
        </p:nvSpPr>
        <p:spPr>
          <a:xfrm>
            <a:off x="6753227" y="1947422"/>
            <a:ext cx="1863089" cy="413575"/>
          </a:xfrm>
          <a:prstGeom prst="rect">
            <a:avLst/>
          </a:prstGeom>
        </p:spPr>
        <p:txBody>
          <a:bodyPr vert="horz" wrap="square" lIns="0" tIns="13335" rIns="0" bIns="0" rtlCol="0">
            <a:spAutoFit/>
          </a:bodyPr>
          <a:lstStyle/>
          <a:p>
            <a:pPr marL="12700" marR="5080" indent="202565">
              <a:lnSpc>
                <a:spcPct val="100000"/>
              </a:lnSpc>
              <a:spcBef>
                <a:spcPts val="105"/>
              </a:spcBef>
              <a:tabLst>
                <a:tab pos="998855" algn="l"/>
                <a:tab pos="1597660" algn="l"/>
              </a:tabLst>
            </a:pPr>
            <a:endParaRPr sz="2600">
              <a:latin typeface="Constantia"/>
              <a:cs typeface="Constantia"/>
            </a:endParaRPr>
          </a:p>
        </p:txBody>
      </p:sp>
      <p:sp>
        <p:nvSpPr>
          <p:cNvPr id="12" name="object 12"/>
          <p:cNvSpPr txBox="1">
            <a:spLocks noGrp="1"/>
          </p:cNvSpPr>
          <p:nvPr>
            <p:ph type="body" idx="1"/>
          </p:nvPr>
        </p:nvSpPr>
        <p:spPr>
          <a:xfrm>
            <a:off x="533402" y="1295400"/>
            <a:ext cx="8081645" cy="5404685"/>
          </a:xfrm>
          <a:prstGeom prst="rect">
            <a:avLst/>
          </a:prstGeom>
        </p:spPr>
        <p:txBody>
          <a:bodyPr vert="horz" wrap="square" lIns="0" tIns="13335" rIns="0" bIns="0" rtlCol="0">
            <a:spAutoFit/>
          </a:bodyPr>
          <a:lstStyle/>
          <a:p>
            <a:pPr marL="286385">
              <a:lnSpc>
                <a:spcPct val="100000"/>
              </a:lnSpc>
              <a:spcBef>
                <a:spcPts val="105"/>
              </a:spcBef>
            </a:pPr>
            <a:endParaRPr spc="-15" dirty="0"/>
          </a:p>
          <a:p>
            <a:pPr>
              <a:lnSpc>
                <a:spcPct val="100000"/>
              </a:lnSpc>
              <a:spcBef>
                <a:spcPts val="55"/>
              </a:spcBef>
            </a:pPr>
            <a:endParaRPr sz="3750">
              <a:latin typeface="Times New Roman"/>
              <a:cs typeface="Times New Roman"/>
            </a:endParaRPr>
          </a:p>
          <a:p>
            <a:pPr marL="286385" marR="5080" indent="-274320" algn="just">
              <a:lnSpc>
                <a:spcPct val="100000"/>
              </a:lnSpc>
              <a:buClr>
                <a:srgbClr val="0AD0D9"/>
              </a:buClr>
              <a:buSzPct val="94230"/>
              <a:buFont typeface="Wingdings 2"/>
              <a:buChar char=""/>
              <a:tabLst>
                <a:tab pos="287020" algn="l"/>
              </a:tabLst>
            </a:pPr>
            <a:r>
              <a:rPr b="1" spc="-15" smtClean="0">
                <a:latin typeface="Constantia"/>
                <a:cs typeface="Constantia"/>
              </a:rPr>
              <a:t>Conocer </a:t>
            </a:r>
            <a:r>
              <a:rPr lang="es-ES" spc="-15" dirty="0" smtClean="0"/>
              <a:t>los recursos adecuados al proyecto y sus limitaciones.</a:t>
            </a:r>
          </a:p>
          <a:p>
            <a:pPr marL="286385" marR="5080" indent="-274320" algn="just">
              <a:lnSpc>
                <a:spcPct val="100000"/>
              </a:lnSpc>
              <a:buClr>
                <a:srgbClr val="0AD0D9"/>
              </a:buClr>
              <a:buSzPct val="94230"/>
              <a:buFont typeface="Wingdings 2"/>
              <a:buChar char=""/>
              <a:tabLst>
                <a:tab pos="287020" algn="l"/>
              </a:tabLst>
            </a:pPr>
            <a:endParaRPr lang="es-ES" spc="-15" dirty="0" smtClean="0"/>
          </a:p>
          <a:p>
            <a:pPr marL="286385" marR="5080" indent="-274320" algn="just">
              <a:lnSpc>
                <a:spcPct val="100000"/>
              </a:lnSpc>
              <a:buClr>
                <a:srgbClr val="0AD0D9"/>
              </a:buClr>
              <a:buSzPct val="94230"/>
              <a:buFont typeface="Wingdings 2"/>
              <a:buChar char=""/>
              <a:tabLst>
                <a:tab pos="287020" algn="l"/>
              </a:tabLst>
            </a:pPr>
            <a:r>
              <a:rPr lang="es-ES" b="1" spc="-15" dirty="0" smtClean="0"/>
              <a:t>Plantear </a:t>
            </a:r>
            <a:r>
              <a:rPr lang="es-ES" spc="-15" dirty="0" smtClean="0"/>
              <a:t>la lógica que aplicaremos tanto en la programación como en la base de datos.</a:t>
            </a:r>
          </a:p>
          <a:p>
            <a:pPr marL="286385" marR="5080" indent="-274320" algn="just">
              <a:lnSpc>
                <a:spcPct val="100000"/>
              </a:lnSpc>
              <a:buClr>
                <a:srgbClr val="0AD0D9"/>
              </a:buClr>
              <a:buSzPct val="94230"/>
              <a:buFont typeface="Wingdings 2"/>
              <a:buChar char=""/>
              <a:tabLst>
                <a:tab pos="287020" algn="l"/>
              </a:tabLst>
            </a:pPr>
            <a:endParaRPr lang="es-ES" spc="-15" dirty="0" smtClean="0"/>
          </a:p>
          <a:p>
            <a:pPr marL="286385" marR="5080" indent="-274320" algn="just">
              <a:lnSpc>
                <a:spcPct val="100000"/>
              </a:lnSpc>
              <a:buClr>
                <a:srgbClr val="0AD0D9"/>
              </a:buClr>
              <a:buSzPct val="94230"/>
              <a:buFont typeface="Wingdings 2"/>
              <a:buChar char=""/>
              <a:tabLst>
                <a:tab pos="287020" algn="l"/>
              </a:tabLst>
            </a:pPr>
            <a:r>
              <a:rPr lang="es-ES" b="1" spc="-15" dirty="0" smtClean="0"/>
              <a:t>Implementar</a:t>
            </a:r>
            <a:r>
              <a:rPr lang="es-ES" spc="-15" dirty="0" smtClean="0"/>
              <a:t> escalabilidad a nuestro sistema sin perder funcionalidad en la inteligencia artificial.</a:t>
            </a:r>
          </a:p>
          <a:p>
            <a:pPr marL="286385" marR="5080" indent="-274320" algn="just">
              <a:lnSpc>
                <a:spcPct val="100000"/>
              </a:lnSpc>
              <a:buClr>
                <a:srgbClr val="0AD0D9"/>
              </a:buClr>
              <a:buSzPct val="94230"/>
              <a:buFont typeface="Wingdings 2"/>
              <a:buChar char=""/>
              <a:tabLst>
                <a:tab pos="287020" algn="l"/>
              </a:tabLst>
            </a:pPr>
            <a:endParaRPr lang="es-ES" b="1" spc="-15" dirty="0" smtClean="0"/>
          </a:p>
          <a:p>
            <a:pPr marL="286385" marR="5080" indent="-274320" algn="just">
              <a:lnSpc>
                <a:spcPct val="100000"/>
              </a:lnSpc>
              <a:buClr>
                <a:srgbClr val="0AD0D9"/>
              </a:buClr>
              <a:buSzPct val="94230"/>
              <a:buFont typeface="Wingdings 2"/>
              <a:buChar char=""/>
              <a:tabLst>
                <a:tab pos="287020" algn="l"/>
              </a:tabLst>
            </a:pPr>
            <a:endParaRPr lang="es-ES" b="1" dirty="0" smtClean="0"/>
          </a:p>
          <a:p>
            <a:pPr marL="286385" marR="5080" indent="-274320" algn="just">
              <a:lnSpc>
                <a:spcPct val="100000"/>
              </a:lnSpc>
              <a:buClr>
                <a:srgbClr val="0AD0D9"/>
              </a:buClr>
              <a:buSzPct val="94230"/>
              <a:buFont typeface="Wingdings 2"/>
              <a:buChar char=""/>
              <a:tabLst>
                <a:tab pos="287020" algn="l"/>
              </a:tabLst>
            </a:pPr>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8" y="4"/>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 y="2"/>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1854456" y="541477"/>
            <a:ext cx="5438140" cy="788670"/>
          </a:xfrm>
          <a:prstGeom prst="rect">
            <a:avLst/>
          </a:prstGeom>
        </p:spPr>
        <p:txBody>
          <a:bodyPr vert="horz" wrap="square" lIns="0" tIns="13335" rIns="0" bIns="0" rtlCol="0">
            <a:spAutoFit/>
          </a:bodyPr>
          <a:lstStyle/>
          <a:p>
            <a:pPr marL="12700">
              <a:lnSpc>
                <a:spcPct val="100000"/>
              </a:lnSpc>
              <a:spcBef>
                <a:spcPts val="105"/>
              </a:spcBef>
            </a:pPr>
            <a:r>
              <a:rPr dirty="0"/>
              <a:t>4. </a:t>
            </a:r>
            <a:r>
              <a:rPr spc="-10" dirty="0"/>
              <a:t>Material </a:t>
            </a:r>
            <a:r>
              <a:rPr dirty="0"/>
              <a:t>y</a:t>
            </a:r>
            <a:r>
              <a:rPr spc="-105" dirty="0"/>
              <a:t> </a:t>
            </a:r>
            <a:r>
              <a:rPr spc="-15" dirty="0"/>
              <a:t>método</a:t>
            </a:r>
          </a:p>
        </p:txBody>
      </p:sp>
      <p:sp>
        <p:nvSpPr>
          <p:cNvPr id="8" name="object 8"/>
          <p:cNvSpPr/>
          <p:nvPr/>
        </p:nvSpPr>
        <p:spPr>
          <a:xfrm>
            <a:off x="4724402" y="2667000"/>
            <a:ext cx="807085" cy="933450"/>
          </a:xfrm>
          <a:custGeom>
            <a:avLst/>
            <a:gdLst/>
            <a:ahLst/>
            <a:cxnLst/>
            <a:rect l="l" t="t" r="r" b="b"/>
            <a:pathLst>
              <a:path w="807085" h="933450">
                <a:moveTo>
                  <a:pt x="0" y="0"/>
                </a:moveTo>
                <a:lnTo>
                  <a:pt x="0" y="762888"/>
                </a:lnTo>
                <a:lnTo>
                  <a:pt x="806576" y="762888"/>
                </a:lnTo>
                <a:lnTo>
                  <a:pt x="806576" y="933069"/>
                </a:lnTo>
              </a:path>
            </a:pathLst>
          </a:custGeom>
          <a:ln/>
        </p:spPr>
        <p:style>
          <a:lnRef idx="2">
            <a:schemeClr val="accent1"/>
          </a:lnRef>
          <a:fillRef idx="0">
            <a:schemeClr val="accent1"/>
          </a:fillRef>
          <a:effectRef idx="1">
            <a:schemeClr val="accent1"/>
          </a:effectRef>
          <a:fontRef idx="minor">
            <a:schemeClr val="tx1"/>
          </a:fontRef>
        </p:style>
        <p:txBody>
          <a:bodyPr wrap="square" lIns="0" tIns="0" rIns="0" bIns="0" rtlCol="0"/>
          <a:lstStyle/>
          <a:p>
            <a:endParaRPr/>
          </a:p>
        </p:txBody>
      </p:sp>
      <p:sp>
        <p:nvSpPr>
          <p:cNvPr id="9" name="object 9"/>
          <p:cNvSpPr/>
          <p:nvPr/>
        </p:nvSpPr>
        <p:spPr>
          <a:xfrm>
            <a:off x="4343402" y="5257800"/>
            <a:ext cx="45719" cy="381000"/>
          </a:xfrm>
          <a:custGeom>
            <a:avLst/>
            <a:gdLst/>
            <a:ahLst/>
            <a:cxnLst/>
            <a:rect l="l" t="t" r="r" b="b"/>
            <a:pathLst>
              <a:path h="550545">
                <a:moveTo>
                  <a:pt x="0" y="0"/>
                </a:moveTo>
                <a:lnTo>
                  <a:pt x="0" y="550164"/>
                </a:lnTo>
              </a:path>
            </a:pathLst>
          </a:custGeom>
          <a:ln w="25400">
            <a:solidFill>
              <a:srgbClr val="0C63B3"/>
            </a:solidFill>
          </a:ln>
        </p:spPr>
        <p:txBody>
          <a:bodyPr wrap="square" lIns="0" tIns="0" rIns="0" bIns="0" rtlCol="0"/>
          <a:lstStyle/>
          <a:p>
            <a:endParaRPr/>
          </a:p>
        </p:txBody>
      </p:sp>
      <p:sp>
        <p:nvSpPr>
          <p:cNvPr id="10" name="object 10"/>
          <p:cNvSpPr/>
          <p:nvPr/>
        </p:nvSpPr>
        <p:spPr>
          <a:xfrm>
            <a:off x="3048000" y="2667000"/>
            <a:ext cx="1643380" cy="942340"/>
          </a:xfrm>
          <a:custGeom>
            <a:avLst/>
            <a:gdLst/>
            <a:ahLst/>
            <a:cxnLst/>
            <a:rect l="l" t="t" r="r" b="b"/>
            <a:pathLst>
              <a:path w="1643380" h="942339">
                <a:moveTo>
                  <a:pt x="1643138" y="0"/>
                </a:moveTo>
                <a:lnTo>
                  <a:pt x="1643138" y="771778"/>
                </a:lnTo>
                <a:lnTo>
                  <a:pt x="0" y="771778"/>
                </a:lnTo>
                <a:lnTo>
                  <a:pt x="0" y="941959"/>
                </a:lnTo>
              </a:path>
            </a:pathLst>
          </a:custGeom>
          <a:ln/>
        </p:spPr>
        <p:style>
          <a:lnRef idx="2">
            <a:schemeClr val="accent1"/>
          </a:lnRef>
          <a:fillRef idx="0">
            <a:schemeClr val="accent1"/>
          </a:fillRef>
          <a:effectRef idx="1">
            <a:schemeClr val="accent1"/>
          </a:effectRef>
          <a:fontRef idx="minor">
            <a:schemeClr val="tx1"/>
          </a:fontRef>
        </p:style>
        <p:txBody>
          <a:bodyPr wrap="square" lIns="0" tIns="0" rIns="0" bIns="0" rtlCol="0"/>
          <a:lstStyle/>
          <a:p>
            <a:endParaRPr/>
          </a:p>
        </p:txBody>
      </p:sp>
      <p:sp>
        <p:nvSpPr>
          <p:cNvPr id="11" name="object 11"/>
          <p:cNvSpPr/>
          <p:nvPr/>
        </p:nvSpPr>
        <p:spPr>
          <a:xfrm>
            <a:off x="3429002" y="1524004"/>
            <a:ext cx="1837055" cy="1166495"/>
          </a:xfrm>
          <a:custGeom>
            <a:avLst/>
            <a:gdLst/>
            <a:ahLst/>
            <a:cxnLst/>
            <a:rect l="l" t="t" r="r" b="b"/>
            <a:pathLst>
              <a:path w="1837054" h="1166495">
                <a:moveTo>
                  <a:pt x="1719961" y="0"/>
                </a:moveTo>
                <a:lnTo>
                  <a:pt x="116586" y="0"/>
                </a:lnTo>
                <a:lnTo>
                  <a:pt x="71205" y="9161"/>
                </a:lnTo>
                <a:lnTo>
                  <a:pt x="34147" y="34147"/>
                </a:lnTo>
                <a:lnTo>
                  <a:pt x="9161" y="71205"/>
                </a:lnTo>
                <a:lnTo>
                  <a:pt x="0" y="116586"/>
                </a:lnTo>
                <a:lnTo>
                  <a:pt x="0" y="1049527"/>
                </a:lnTo>
                <a:lnTo>
                  <a:pt x="9161" y="1094928"/>
                </a:lnTo>
                <a:lnTo>
                  <a:pt x="34147" y="1132030"/>
                </a:lnTo>
                <a:lnTo>
                  <a:pt x="71205" y="1157059"/>
                </a:lnTo>
                <a:lnTo>
                  <a:pt x="116586" y="1166240"/>
                </a:lnTo>
                <a:lnTo>
                  <a:pt x="1719961" y="1166240"/>
                </a:lnTo>
                <a:lnTo>
                  <a:pt x="1765341" y="1157059"/>
                </a:lnTo>
                <a:lnTo>
                  <a:pt x="1802399" y="1132030"/>
                </a:lnTo>
                <a:lnTo>
                  <a:pt x="1827385" y="1094928"/>
                </a:lnTo>
                <a:lnTo>
                  <a:pt x="1836547" y="1049527"/>
                </a:lnTo>
                <a:lnTo>
                  <a:pt x="1836547" y="116586"/>
                </a:lnTo>
                <a:lnTo>
                  <a:pt x="1827385" y="71205"/>
                </a:lnTo>
                <a:lnTo>
                  <a:pt x="1802399" y="34147"/>
                </a:lnTo>
                <a:lnTo>
                  <a:pt x="1765341" y="9161"/>
                </a:lnTo>
                <a:lnTo>
                  <a:pt x="1719961" y="0"/>
                </a:lnTo>
                <a:close/>
              </a:path>
            </a:pathLst>
          </a:custGeom>
          <a:solidFill>
            <a:srgbClr val="0E6EC5"/>
          </a:solidFill>
        </p:spPr>
        <p:txBody>
          <a:bodyPr wrap="square" lIns="0" tIns="0" rIns="0" bIns="0" rtlCol="0"/>
          <a:lstStyle/>
          <a:p>
            <a:endParaRPr/>
          </a:p>
        </p:txBody>
      </p:sp>
      <p:sp>
        <p:nvSpPr>
          <p:cNvPr id="12" name="object 12"/>
          <p:cNvSpPr/>
          <p:nvPr/>
        </p:nvSpPr>
        <p:spPr>
          <a:xfrm>
            <a:off x="3429002" y="1600204"/>
            <a:ext cx="1837055" cy="1166495"/>
          </a:xfrm>
          <a:custGeom>
            <a:avLst/>
            <a:gdLst/>
            <a:ahLst/>
            <a:cxnLst/>
            <a:rect l="l" t="t" r="r" b="b"/>
            <a:pathLst>
              <a:path w="1837054" h="1166495">
                <a:moveTo>
                  <a:pt x="0" y="116586"/>
                </a:moveTo>
                <a:lnTo>
                  <a:pt x="9161" y="71205"/>
                </a:lnTo>
                <a:lnTo>
                  <a:pt x="34147" y="34147"/>
                </a:lnTo>
                <a:lnTo>
                  <a:pt x="71205" y="9161"/>
                </a:lnTo>
                <a:lnTo>
                  <a:pt x="116586" y="0"/>
                </a:lnTo>
                <a:lnTo>
                  <a:pt x="1719961" y="0"/>
                </a:lnTo>
                <a:lnTo>
                  <a:pt x="1765341" y="9161"/>
                </a:lnTo>
                <a:lnTo>
                  <a:pt x="1802399" y="34147"/>
                </a:lnTo>
                <a:lnTo>
                  <a:pt x="1827385" y="71205"/>
                </a:lnTo>
                <a:lnTo>
                  <a:pt x="1836547" y="116586"/>
                </a:lnTo>
                <a:lnTo>
                  <a:pt x="1836547" y="1049527"/>
                </a:lnTo>
                <a:lnTo>
                  <a:pt x="1827385" y="1094928"/>
                </a:lnTo>
                <a:lnTo>
                  <a:pt x="1802399" y="1132030"/>
                </a:lnTo>
                <a:lnTo>
                  <a:pt x="1765341" y="1157059"/>
                </a:lnTo>
                <a:lnTo>
                  <a:pt x="1719961" y="1166240"/>
                </a:lnTo>
                <a:lnTo>
                  <a:pt x="116586" y="1166240"/>
                </a:lnTo>
                <a:lnTo>
                  <a:pt x="71205" y="1157059"/>
                </a:lnTo>
                <a:lnTo>
                  <a:pt x="34147" y="1132030"/>
                </a:lnTo>
                <a:lnTo>
                  <a:pt x="9161" y="1094928"/>
                </a:lnTo>
                <a:lnTo>
                  <a:pt x="0" y="1049527"/>
                </a:lnTo>
                <a:lnTo>
                  <a:pt x="0" y="116586"/>
                </a:lnTo>
                <a:close/>
              </a:path>
            </a:pathLst>
          </a:custGeom>
          <a:ln w="25400">
            <a:solidFill>
              <a:srgbClr val="FFFFFF"/>
            </a:solidFill>
          </a:ln>
        </p:spPr>
        <p:txBody>
          <a:bodyPr wrap="square" lIns="0" tIns="0" rIns="0" bIns="0" rtlCol="0"/>
          <a:lstStyle/>
          <a:p>
            <a:endParaRPr/>
          </a:p>
        </p:txBody>
      </p:sp>
      <p:sp>
        <p:nvSpPr>
          <p:cNvPr id="13" name="object 13"/>
          <p:cNvSpPr/>
          <p:nvPr/>
        </p:nvSpPr>
        <p:spPr>
          <a:xfrm>
            <a:off x="3581402" y="1676404"/>
            <a:ext cx="1837055" cy="1166495"/>
          </a:xfrm>
          <a:custGeom>
            <a:avLst/>
            <a:gdLst/>
            <a:ahLst/>
            <a:cxnLst/>
            <a:rect l="l" t="t" r="r" b="b"/>
            <a:pathLst>
              <a:path w="1837054" h="1166495">
                <a:moveTo>
                  <a:pt x="1719834" y="0"/>
                </a:moveTo>
                <a:lnTo>
                  <a:pt x="116586" y="0"/>
                </a:lnTo>
                <a:lnTo>
                  <a:pt x="71205" y="9181"/>
                </a:lnTo>
                <a:lnTo>
                  <a:pt x="34147" y="34210"/>
                </a:lnTo>
                <a:lnTo>
                  <a:pt x="9161" y="71312"/>
                </a:lnTo>
                <a:lnTo>
                  <a:pt x="0" y="116712"/>
                </a:lnTo>
                <a:lnTo>
                  <a:pt x="0" y="1049654"/>
                </a:lnTo>
                <a:lnTo>
                  <a:pt x="9161" y="1095035"/>
                </a:lnTo>
                <a:lnTo>
                  <a:pt x="34147" y="1132093"/>
                </a:lnTo>
                <a:lnTo>
                  <a:pt x="71205" y="1157079"/>
                </a:lnTo>
                <a:lnTo>
                  <a:pt x="116586" y="1166240"/>
                </a:lnTo>
                <a:lnTo>
                  <a:pt x="1719834" y="1166240"/>
                </a:lnTo>
                <a:lnTo>
                  <a:pt x="1765288" y="1157079"/>
                </a:lnTo>
                <a:lnTo>
                  <a:pt x="1802384" y="1132093"/>
                </a:lnTo>
                <a:lnTo>
                  <a:pt x="1827383" y="1095035"/>
                </a:lnTo>
                <a:lnTo>
                  <a:pt x="1836547" y="1049654"/>
                </a:lnTo>
                <a:lnTo>
                  <a:pt x="1836547" y="116712"/>
                </a:lnTo>
                <a:lnTo>
                  <a:pt x="1827383" y="71312"/>
                </a:lnTo>
                <a:lnTo>
                  <a:pt x="1802384" y="34210"/>
                </a:lnTo>
                <a:lnTo>
                  <a:pt x="1765288" y="9181"/>
                </a:lnTo>
                <a:lnTo>
                  <a:pt x="1719834" y="0"/>
                </a:lnTo>
                <a:close/>
              </a:path>
            </a:pathLst>
          </a:custGeom>
          <a:solidFill>
            <a:srgbClr val="FFFFFF">
              <a:alpha val="90194"/>
            </a:srgbClr>
          </a:solidFill>
        </p:spPr>
        <p:txBody>
          <a:bodyPr wrap="square" lIns="0" tIns="0" rIns="0" bIns="0" rtlCol="0"/>
          <a:lstStyle/>
          <a:p>
            <a:endParaRPr/>
          </a:p>
        </p:txBody>
      </p:sp>
      <p:sp>
        <p:nvSpPr>
          <p:cNvPr id="14" name="object 14"/>
          <p:cNvSpPr/>
          <p:nvPr/>
        </p:nvSpPr>
        <p:spPr>
          <a:xfrm>
            <a:off x="3581402" y="1676404"/>
            <a:ext cx="1837055" cy="1166495"/>
          </a:xfrm>
          <a:custGeom>
            <a:avLst/>
            <a:gdLst/>
            <a:ahLst/>
            <a:cxnLst/>
            <a:rect l="l" t="t" r="r" b="b"/>
            <a:pathLst>
              <a:path w="1837054" h="1166495">
                <a:moveTo>
                  <a:pt x="0" y="116712"/>
                </a:moveTo>
                <a:lnTo>
                  <a:pt x="9161" y="71312"/>
                </a:lnTo>
                <a:lnTo>
                  <a:pt x="34147" y="34210"/>
                </a:lnTo>
                <a:lnTo>
                  <a:pt x="71205" y="9181"/>
                </a:lnTo>
                <a:lnTo>
                  <a:pt x="116586" y="0"/>
                </a:lnTo>
                <a:lnTo>
                  <a:pt x="1719834" y="0"/>
                </a:lnTo>
                <a:lnTo>
                  <a:pt x="1765288" y="9181"/>
                </a:lnTo>
                <a:lnTo>
                  <a:pt x="1802384" y="34210"/>
                </a:lnTo>
                <a:lnTo>
                  <a:pt x="1827383" y="71312"/>
                </a:lnTo>
                <a:lnTo>
                  <a:pt x="1836547" y="116712"/>
                </a:lnTo>
                <a:lnTo>
                  <a:pt x="1836547" y="1049654"/>
                </a:lnTo>
                <a:lnTo>
                  <a:pt x="1827383" y="1095035"/>
                </a:lnTo>
                <a:lnTo>
                  <a:pt x="1802384" y="1132093"/>
                </a:lnTo>
                <a:lnTo>
                  <a:pt x="1765288" y="1157079"/>
                </a:lnTo>
                <a:lnTo>
                  <a:pt x="1719834" y="1166240"/>
                </a:lnTo>
                <a:lnTo>
                  <a:pt x="116586" y="1166240"/>
                </a:lnTo>
                <a:lnTo>
                  <a:pt x="71205" y="1157079"/>
                </a:lnTo>
                <a:lnTo>
                  <a:pt x="34147" y="1132093"/>
                </a:lnTo>
                <a:lnTo>
                  <a:pt x="9161" y="1095035"/>
                </a:lnTo>
                <a:lnTo>
                  <a:pt x="0" y="1049654"/>
                </a:lnTo>
                <a:lnTo>
                  <a:pt x="0" y="116712"/>
                </a:lnTo>
                <a:close/>
              </a:path>
            </a:pathLst>
          </a:custGeom>
          <a:ln w="25400">
            <a:solidFill>
              <a:srgbClr val="0E6EC5"/>
            </a:solidFill>
          </a:ln>
        </p:spPr>
        <p:txBody>
          <a:bodyPr wrap="square" lIns="0" tIns="0" rIns="0" bIns="0" rtlCol="0"/>
          <a:lstStyle/>
          <a:p>
            <a:endParaRPr/>
          </a:p>
        </p:txBody>
      </p:sp>
      <p:sp>
        <p:nvSpPr>
          <p:cNvPr id="15" name="object 15"/>
          <p:cNvSpPr txBox="1"/>
          <p:nvPr/>
        </p:nvSpPr>
        <p:spPr>
          <a:xfrm>
            <a:off x="3962400" y="2133600"/>
            <a:ext cx="1162050" cy="139782"/>
          </a:xfrm>
          <a:prstGeom prst="rect">
            <a:avLst/>
          </a:prstGeom>
        </p:spPr>
        <p:txBody>
          <a:bodyPr vert="horz" wrap="square" lIns="0" tIns="24130" rIns="0" bIns="0" rtlCol="0">
            <a:spAutoFit/>
          </a:bodyPr>
          <a:lstStyle/>
          <a:p>
            <a:pPr marL="269875" marR="5080" indent="-257810">
              <a:lnSpc>
                <a:spcPts val="890"/>
              </a:lnSpc>
              <a:spcBef>
                <a:spcPts val="190"/>
              </a:spcBef>
            </a:pPr>
            <a:r>
              <a:rPr lang="es-ES" sz="1100" b="1" spc="-5" dirty="0" smtClean="0">
                <a:latin typeface="Constantia"/>
                <a:cs typeface="Constantia"/>
              </a:rPr>
              <a:t>Visual Studio C#</a:t>
            </a:r>
            <a:endParaRPr sz="1100" b="1">
              <a:latin typeface="Constantia"/>
              <a:cs typeface="Constantia"/>
            </a:endParaRPr>
          </a:p>
        </p:txBody>
      </p:sp>
      <p:sp>
        <p:nvSpPr>
          <p:cNvPr id="16" name="object 16"/>
          <p:cNvSpPr/>
          <p:nvPr/>
        </p:nvSpPr>
        <p:spPr>
          <a:xfrm>
            <a:off x="2057402" y="3581400"/>
            <a:ext cx="1837055" cy="1166495"/>
          </a:xfrm>
          <a:custGeom>
            <a:avLst/>
            <a:gdLst/>
            <a:ahLst/>
            <a:cxnLst/>
            <a:rect l="l" t="t" r="r" b="b"/>
            <a:pathLst>
              <a:path w="1837055" h="1166495">
                <a:moveTo>
                  <a:pt x="1719896" y="0"/>
                </a:moveTo>
                <a:lnTo>
                  <a:pt x="116619" y="0"/>
                </a:lnTo>
                <a:lnTo>
                  <a:pt x="71226" y="9161"/>
                </a:lnTo>
                <a:lnTo>
                  <a:pt x="34157" y="34147"/>
                </a:lnTo>
                <a:lnTo>
                  <a:pt x="9164" y="71205"/>
                </a:lnTo>
                <a:lnTo>
                  <a:pt x="0" y="116585"/>
                </a:lnTo>
                <a:lnTo>
                  <a:pt x="0" y="1049527"/>
                </a:lnTo>
                <a:lnTo>
                  <a:pt x="9164" y="1094982"/>
                </a:lnTo>
                <a:lnTo>
                  <a:pt x="34157" y="1132077"/>
                </a:lnTo>
                <a:lnTo>
                  <a:pt x="71226" y="1157077"/>
                </a:lnTo>
                <a:lnTo>
                  <a:pt x="116619" y="1166240"/>
                </a:lnTo>
                <a:lnTo>
                  <a:pt x="1719896" y="1166240"/>
                </a:lnTo>
                <a:lnTo>
                  <a:pt x="1765277" y="1157077"/>
                </a:lnTo>
                <a:lnTo>
                  <a:pt x="1802335" y="1132077"/>
                </a:lnTo>
                <a:lnTo>
                  <a:pt x="1827321" y="1094982"/>
                </a:lnTo>
                <a:lnTo>
                  <a:pt x="1836482" y="1049527"/>
                </a:lnTo>
                <a:lnTo>
                  <a:pt x="1836482" y="116585"/>
                </a:lnTo>
                <a:lnTo>
                  <a:pt x="1827321" y="71205"/>
                </a:lnTo>
                <a:lnTo>
                  <a:pt x="1802335" y="34147"/>
                </a:lnTo>
                <a:lnTo>
                  <a:pt x="1765277" y="9161"/>
                </a:lnTo>
                <a:lnTo>
                  <a:pt x="1719896" y="0"/>
                </a:lnTo>
                <a:close/>
              </a:path>
            </a:pathLst>
          </a:custGeom>
          <a:solidFill>
            <a:srgbClr val="0E6EC5"/>
          </a:solidFill>
        </p:spPr>
        <p:txBody>
          <a:bodyPr wrap="square" lIns="0" tIns="0" rIns="0" bIns="0" rtlCol="0"/>
          <a:lstStyle/>
          <a:p>
            <a:endParaRPr/>
          </a:p>
        </p:txBody>
      </p:sp>
      <p:sp>
        <p:nvSpPr>
          <p:cNvPr id="17" name="object 17"/>
          <p:cNvSpPr/>
          <p:nvPr/>
        </p:nvSpPr>
        <p:spPr>
          <a:xfrm>
            <a:off x="1981202" y="3581400"/>
            <a:ext cx="1837055" cy="1166495"/>
          </a:xfrm>
          <a:custGeom>
            <a:avLst/>
            <a:gdLst/>
            <a:ahLst/>
            <a:cxnLst/>
            <a:rect l="l" t="t" r="r" b="b"/>
            <a:pathLst>
              <a:path w="1837055" h="1166495">
                <a:moveTo>
                  <a:pt x="0" y="116585"/>
                </a:moveTo>
                <a:lnTo>
                  <a:pt x="9164" y="71205"/>
                </a:lnTo>
                <a:lnTo>
                  <a:pt x="34157" y="34147"/>
                </a:lnTo>
                <a:lnTo>
                  <a:pt x="71226" y="9161"/>
                </a:lnTo>
                <a:lnTo>
                  <a:pt x="116619" y="0"/>
                </a:lnTo>
                <a:lnTo>
                  <a:pt x="1719896" y="0"/>
                </a:lnTo>
                <a:lnTo>
                  <a:pt x="1765277" y="9161"/>
                </a:lnTo>
                <a:lnTo>
                  <a:pt x="1802335" y="34147"/>
                </a:lnTo>
                <a:lnTo>
                  <a:pt x="1827321" y="71205"/>
                </a:lnTo>
                <a:lnTo>
                  <a:pt x="1836482" y="116585"/>
                </a:lnTo>
                <a:lnTo>
                  <a:pt x="1836482" y="1049527"/>
                </a:lnTo>
                <a:lnTo>
                  <a:pt x="1827321" y="1094982"/>
                </a:lnTo>
                <a:lnTo>
                  <a:pt x="1802335" y="1132077"/>
                </a:lnTo>
                <a:lnTo>
                  <a:pt x="1765277" y="1157077"/>
                </a:lnTo>
                <a:lnTo>
                  <a:pt x="1719896" y="1166240"/>
                </a:lnTo>
                <a:lnTo>
                  <a:pt x="116619" y="1166240"/>
                </a:lnTo>
                <a:lnTo>
                  <a:pt x="71226" y="1157077"/>
                </a:lnTo>
                <a:lnTo>
                  <a:pt x="34157" y="1132077"/>
                </a:lnTo>
                <a:lnTo>
                  <a:pt x="9164" y="1094982"/>
                </a:lnTo>
                <a:lnTo>
                  <a:pt x="0" y="1049527"/>
                </a:lnTo>
                <a:lnTo>
                  <a:pt x="0" y="116585"/>
                </a:lnTo>
                <a:close/>
              </a:path>
            </a:pathLst>
          </a:custGeom>
          <a:ln w="25400">
            <a:solidFill>
              <a:srgbClr val="FFFFFF"/>
            </a:solidFill>
          </a:ln>
        </p:spPr>
        <p:txBody>
          <a:bodyPr wrap="square" lIns="0" tIns="0" rIns="0" bIns="0" rtlCol="0"/>
          <a:lstStyle/>
          <a:p>
            <a:endParaRPr/>
          </a:p>
        </p:txBody>
      </p:sp>
      <p:sp>
        <p:nvSpPr>
          <p:cNvPr id="18" name="object 18"/>
          <p:cNvSpPr/>
          <p:nvPr/>
        </p:nvSpPr>
        <p:spPr>
          <a:xfrm>
            <a:off x="2133602" y="3962404"/>
            <a:ext cx="1837055" cy="1166495"/>
          </a:xfrm>
          <a:custGeom>
            <a:avLst/>
            <a:gdLst/>
            <a:ahLst/>
            <a:cxnLst/>
            <a:rect l="l" t="t" r="r" b="b"/>
            <a:pathLst>
              <a:path w="1837055" h="1166495">
                <a:moveTo>
                  <a:pt x="1719922" y="0"/>
                </a:moveTo>
                <a:lnTo>
                  <a:pt x="116611" y="0"/>
                </a:lnTo>
                <a:lnTo>
                  <a:pt x="71221" y="9161"/>
                </a:lnTo>
                <a:lnTo>
                  <a:pt x="34155" y="34147"/>
                </a:lnTo>
                <a:lnTo>
                  <a:pt x="9164" y="71205"/>
                </a:lnTo>
                <a:lnTo>
                  <a:pt x="0" y="116586"/>
                </a:lnTo>
                <a:lnTo>
                  <a:pt x="0" y="1049528"/>
                </a:lnTo>
                <a:lnTo>
                  <a:pt x="9164" y="1094908"/>
                </a:lnTo>
                <a:lnTo>
                  <a:pt x="34155" y="1131966"/>
                </a:lnTo>
                <a:lnTo>
                  <a:pt x="71221" y="1156952"/>
                </a:lnTo>
                <a:lnTo>
                  <a:pt x="116611" y="1166114"/>
                </a:lnTo>
                <a:lnTo>
                  <a:pt x="1719922" y="1166114"/>
                </a:lnTo>
                <a:lnTo>
                  <a:pt x="1765303" y="1156952"/>
                </a:lnTo>
                <a:lnTo>
                  <a:pt x="1802361" y="1131966"/>
                </a:lnTo>
                <a:lnTo>
                  <a:pt x="1827347" y="1094908"/>
                </a:lnTo>
                <a:lnTo>
                  <a:pt x="1836508" y="1049528"/>
                </a:lnTo>
                <a:lnTo>
                  <a:pt x="1836508" y="116586"/>
                </a:lnTo>
                <a:lnTo>
                  <a:pt x="1827347" y="71205"/>
                </a:lnTo>
                <a:lnTo>
                  <a:pt x="1802361" y="34147"/>
                </a:lnTo>
                <a:lnTo>
                  <a:pt x="1765303" y="9161"/>
                </a:lnTo>
                <a:lnTo>
                  <a:pt x="1719922" y="0"/>
                </a:lnTo>
                <a:close/>
              </a:path>
            </a:pathLst>
          </a:custGeom>
          <a:solidFill>
            <a:srgbClr val="FFFFFF">
              <a:alpha val="90194"/>
            </a:srgbClr>
          </a:solidFill>
        </p:spPr>
        <p:txBody>
          <a:bodyPr wrap="square" lIns="0" tIns="0" rIns="0" bIns="0" rtlCol="0"/>
          <a:lstStyle/>
          <a:p>
            <a:endParaRPr/>
          </a:p>
        </p:txBody>
      </p:sp>
      <p:sp>
        <p:nvSpPr>
          <p:cNvPr id="19" name="object 19"/>
          <p:cNvSpPr/>
          <p:nvPr/>
        </p:nvSpPr>
        <p:spPr>
          <a:xfrm>
            <a:off x="2133602" y="3962404"/>
            <a:ext cx="1837055" cy="1166495"/>
          </a:xfrm>
          <a:custGeom>
            <a:avLst/>
            <a:gdLst/>
            <a:ahLst/>
            <a:cxnLst/>
            <a:rect l="l" t="t" r="r" b="b"/>
            <a:pathLst>
              <a:path w="1837055" h="1166495">
                <a:moveTo>
                  <a:pt x="0" y="116586"/>
                </a:moveTo>
                <a:lnTo>
                  <a:pt x="9164" y="71205"/>
                </a:lnTo>
                <a:lnTo>
                  <a:pt x="34155" y="34147"/>
                </a:lnTo>
                <a:lnTo>
                  <a:pt x="71221" y="9161"/>
                </a:lnTo>
                <a:lnTo>
                  <a:pt x="116611" y="0"/>
                </a:lnTo>
                <a:lnTo>
                  <a:pt x="1719922" y="0"/>
                </a:lnTo>
                <a:lnTo>
                  <a:pt x="1765303" y="9161"/>
                </a:lnTo>
                <a:lnTo>
                  <a:pt x="1802361" y="34147"/>
                </a:lnTo>
                <a:lnTo>
                  <a:pt x="1827347" y="71205"/>
                </a:lnTo>
                <a:lnTo>
                  <a:pt x="1836508" y="116586"/>
                </a:lnTo>
                <a:lnTo>
                  <a:pt x="1836508" y="1049528"/>
                </a:lnTo>
                <a:lnTo>
                  <a:pt x="1827347" y="1094908"/>
                </a:lnTo>
                <a:lnTo>
                  <a:pt x="1802361" y="1131966"/>
                </a:lnTo>
                <a:lnTo>
                  <a:pt x="1765303" y="1156952"/>
                </a:lnTo>
                <a:lnTo>
                  <a:pt x="1719922" y="1166114"/>
                </a:lnTo>
                <a:lnTo>
                  <a:pt x="116611" y="1166114"/>
                </a:lnTo>
                <a:lnTo>
                  <a:pt x="71221" y="1156952"/>
                </a:lnTo>
                <a:lnTo>
                  <a:pt x="34155" y="1131966"/>
                </a:lnTo>
                <a:lnTo>
                  <a:pt x="9164" y="1094908"/>
                </a:lnTo>
                <a:lnTo>
                  <a:pt x="0" y="1049528"/>
                </a:lnTo>
                <a:lnTo>
                  <a:pt x="0" y="116586"/>
                </a:lnTo>
                <a:close/>
              </a:path>
            </a:pathLst>
          </a:custGeom>
          <a:ln w="25400">
            <a:solidFill>
              <a:srgbClr val="0E6EC5"/>
            </a:solidFill>
          </a:ln>
        </p:spPr>
        <p:txBody>
          <a:bodyPr wrap="square" lIns="0" tIns="0" rIns="0" bIns="0" rtlCol="0"/>
          <a:lstStyle/>
          <a:p>
            <a:endParaRPr/>
          </a:p>
        </p:txBody>
      </p:sp>
      <p:sp>
        <p:nvSpPr>
          <p:cNvPr id="20" name="object 20"/>
          <p:cNvSpPr txBox="1"/>
          <p:nvPr/>
        </p:nvSpPr>
        <p:spPr>
          <a:xfrm>
            <a:off x="2438401" y="4343404"/>
            <a:ext cx="1316990" cy="334579"/>
          </a:xfrm>
          <a:prstGeom prst="rect">
            <a:avLst/>
          </a:prstGeom>
        </p:spPr>
        <p:txBody>
          <a:bodyPr vert="horz" wrap="square" lIns="0" tIns="22860" rIns="0" bIns="0" rtlCol="0">
            <a:spAutoFit/>
          </a:bodyPr>
          <a:lstStyle/>
          <a:p>
            <a:pPr marL="12700" marR="5080" indent="1270" algn="ctr">
              <a:lnSpc>
                <a:spcPct val="91900"/>
              </a:lnSpc>
              <a:spcBef>
                <a:spcPts val="180"/>
              </a:spcBef>
            </a:pPr>
            <a:r>
              <a:rPr lang="es-ES" sz="1100" b="1" spc="-5" dirty="0" smtClean="0">
                <a:latin typeface="Constantia"/>
                <a:cs typeface="Constantia"/>
              </a:rPr>
              <a:t>Machine Learning LUIS BOT </a:t>
            </a:r>
            <a:endParaRPr sz="1100" b="1">
              <a:latin typeface="Constantia"/>
              <a:cs typeface="Constantia"/>
            </a:endParaRPr>
          </a:p>
        </p:txBody>
      </p:sp>
      <p:sp>
        <p:nvSpPr>
          <p:cNvPr id="21" name="object 21"/>
          <p:cNvSpPr/>
          <p:nvPr/>
        </p:nvSpPr>
        <p:spPr>
          <a:xfrm>
            <a:off x="3429002" y="5562604"/>
            <a:ext cx="1837055" cy="1166495"/>
          </a:xfrm>
          <a:custGeom>
            <a:avLst/>
            <a:gdLst/>
            <a:ahLst/>
            <a:cxnLst/>
            <a:rect l="l" t="t" r="r" b="b"/>
            <a:pathLst>
              <a:path w="1837055" h="1166495">
                <a:moveTo>
                  <a:pt x="1719896" y="0"/>
                </a:moveTo>
                <a:lnTo>
                  <a:pt x="116619" y="0"/>
                </a:lnTo>
                <a:lnTo>
                  <a:pt x="71226" y="9181"/>
                </a:lnTo>
                <a:lnTo>
                  <a:pt x="34157" y="34210"/>
                </a:lnTo>
                <a:lnTo>
                  <a:pt x="9164" y="71312"/>
                </a:lnTo>
                <a:lnTo>
                  <a:pt x="0" y="116713"/>
                </a:lnTo>
                <a:lnTo>
                  <a:pt x="0" y="1049629"/>
                </a:lnTo>
                <a:lnTo>
                  <a:pt x="9164" y="1095026"/>
                </a:lnTo>
                <a:lnTo>
                  <a:pt x="34157" y="1132097"/>
                </a:lnTo>
                <a:lnTo>
                  <a:pt x="71226" y="1157089"/>
                </a:lnTo>
                <a:lnTo>
                  <a:pt x="116619" y="1166253"/>
                </a:lnTo>
                <a:lnTo>
                  <a:pt x="1719896" y="1166253"/>
                </a:lnTo>
                <a:lnTo>
                  <a:pt x="1765277" y="1157089"/>
                </a:lnTo>
                <a:lnTo>
                  <a:pt x="1802335" y="1132097"/>
                </a:lnTo>
                <a:lnTo>
                  <a:pt x="1827321" y="1095026"/>
                </a:lnTo>
                <a:lnTo>
                  <a:pt x="1836482" y="1049629"/>
                </a:lnTo>
                <a:lnTo>
                  <a:pt x="1836482" y="116713"/>
                </a:lnTo>
                <a:lnTo>
                  <a:pt x="1827321" y="71312"/>
                </a:lnTo>
                <a:lnTo>
                  <a:pt x="1802335" y="34210"/>
                </a:lnTo>
                <a:lnTo>
                  <a:pt x="1765277" y="9181"/>
                </a:lnTo>
                <a:lnTo>
                  <a:pt x="1719896" y="0"/>
                </a:lnTo>
                <a:close/>
              </a:path>
            </a:pathLst>
          </a:custGeom>
          <a:solidFill>
            <a:srgbClr val="0E6EC5"/>
          </a:solidFill>
        </p:spPr>
        <p:txBody>
          <a:bodyPr wrap="square" lIns="0" tIns="0" rIns="0" bIns="0" rtlCol="0"/>
          <a:lstStyle/>
          <a:p>
            <a:endParaRPr/>
          </a:p>
        </p:txBody>
      </p:sp>
      <p:sp>
        <p:nvSpPr>
          <p:cNvPr id="22" name="object 22"/>
          <p:cNvSpPr/>
          <p:nvPr/>
        </p:nvSpPr>
        <p:spPr>
          <a:xfrm>
            <a:off x="3429002" y="5562604"/>
            <a:ext cx="1837055" cy="1166495"/>
          </a:xfrm>
          <a:custGeom>
            <a:avLst/>
            <a:gdLst/>
            <a:ahLst/>
            <a:cxnLst/>
            <a:rect l="l" t="t" r="r" b="b"/>
            <a:pathLst>
              <a:path w="1837055" h="1166495">
                <a:moveTo>
                  <a:pt x="0" y="116713"/>
                </a:moveTo>
                <a:lnTo>
                  <a:pt x="9164" y="71312"/>
                </a:lnTo>
                <a:lnTo>
                  <a:pt x="34157" y="34210"/>
                </a:lnTo>
                <a:lnTo>
                  <a:pt x="71226" y="9181"/>
                </a:lnTo>
                <a:lnTo>
                  <a:pt x="116619" y="0"/>
                </a:lnTo>
                <a:lnTo>
                  <a:pt x="1719896" y="0"/>
                </a:lnTo>
                <a:lnTo>
                  <a:pt x="1765277" y="9181"/>
                </a:lnTo>
                <a:lnTo>
                  <a:pt x="1802335" y="34210"/>
                </a:lnTo>
                <a:lnTo>
                  <a:pt x="1827321" y="71312"/>
                </a:lnTo>
                <a:lnTo>
                  <a:pt x="1836482" y="116713"/>
                </a:lnTo>
                <a:lnTo>
                  <a:pt x="1836482" y="1049629"/>
                </a:lnTo>
                <a:lnTo>
                  <a:pt x="1827321" y="1095026"/>
                </a:lnTo>
                <a:lnTo>
                  <a:pt x="1802335" y="1132097"/>
                </a:lnTo>
                <a:lnTo>
                  <a:pt x="1765277" y="1157089"/>
                </a:lnTo>
                <a:lnTo>
                  <a:pt x="1719896" y="1166253"/>
                </a:lnTo>
                <a:lnTo>
                  <a:pt x="116619" y="1166253"/>
                </a:lnTo>
                <a:lnTo>
                  <a:pt x="71226" y="1157089"/>
                </a:lnTo>
                <a:lnTo>
                  <a:pt x="34157" y="1132097"/>
                </a:lnTo>
                <a:lnTo>
                  <a:pt x="9164" y="1095026"/>
                </a:lnTo>
                <a:lnTo>
                  <a:pt x="0" y="1049629"/>
                </a:lnTo>
                <a:lnTo>
                  <a:pt x="0" y="116713"/>
                </a:lnTo>
                <a:close/>
              </a:path>
            </a:pathLst>
          </a:custGeom>
          <a:ln w="25400">
            <a:solidFill>
              <a:srgbClr val="FFFFFF"/>
            </a:solidFill>
          </a:ln>
        </p:spPr>
        <p:txBody>
          <a:bodyPr wrap="square" lIns="0" tIns="0" rIns="0" bIns="0" rtlCol="0"/>
          <a:lstStyle/>
          <a:p>
            <a:endParaRPr/>
          </a:p>
        </p:txBody>
      </p:sp>
      <p:sp>
        <p:nvSpPr>
          <p:cNvPr id="23" name="object 23"/>
          <p:cNvSpPr/>
          <p:nvPr/>
        </p:nvSpPr>
        <p:spPr>
          <a:xfrm>
            <a:off x="3429002" y="5562604"/>
            <a:ext cx="1837055" cy="1166495"/>
          </a:xfrm>
          <a:custGeom>
            <a:avLst/>
            <a:gdLst/>
            <a:ahLst/>
            <a:cxnLst/>
            <a:rect l="l" t="t" r="r" b="b"/>
            <a:pathLst>
              <a:path w="1837055" h="1166495">
                <a:moveTo>
                  <a:pt x="1719922" y="0"/>
                </a:moveTo>
                <a:lnTo>
                  <a:pt x="116611" y="0"/>
                </a:lnTo>
                <a:lnTo>
                  <a:pt x="71221" y="9161"/>
                </a:lnTo>
                <a:lnTo>
                  <a:pt x="34155" y="34147"/>
                </a:lnTo>
                <a:lnTo>
                  <a:pt x="9164" y="71205"/>
                </a:lnTo>
                <a:lnTo>
                  <a:pt x="0" y="116586"/>
                </a:lnTo>
                <a:lnTo>
                  <a:pt x="0" y="1049553"/>
                </a:lnTo>
                <a:lnTo>
                  <a:pt x="9164" y="1094950"/>
                </a:lnTo>
                <a:lnTo>
                  <a:pt x="34155" y="1132020"/>
                </a:lnTo>
                <a:lnTo>
                  <a:pt x="71221" y="1157013"/>
                </a:lnTo>
                <a:lnTo>
                  <a:pt x="116611" y="1166177"/>
                </a:lnTo>
                <a:lnTo>
                  <a:pt x="1719922" y="1166177"/>
                </a:lnTo>
                <a:lnTo>
                  <a:pt x="1765303" y="1157013"/>
                </a:lnTo>
                <a:lnTo>
                  <a:pt x="1802361" y="1132020"/>
                </a:lnTo>
                <a:lnTo>
                  <a:pt x="1827347" y="1094950"/>
                </a:lnTo>
                <a:lnTo>
                  <a:pt x="1836508" y="1049553"/>
                </a:lnTo>
                <a:lnTo>
                  <a:pt x="1836508" y="116586"/>
                </a:lnTo>
                <a:lnTo>
                  <a:pt x="1827347" y="71205"/>
                </a:lnTo>
                <a:lnTo>
                  <a:pt x="1802361" y="34147"/>
                </a:lnTo>
                <a:lnTo>
                  <a:pt x="1765303" y="9161"/>
                </a:lnTo>
                <a:lnTo>
                  <a:pt x="1719922"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lstStyle/>
          <a:p>
            <a:endParaRPr/>
          </a:p>
        </p:txBody>
      </p:sp>
      <p:sp>
        <p:nvSpPr>
          <p:cNvPr id="24" name="object 24"/>
          <p:cNvSpPr/>
          <p:nvPr/>
        </p:nvSpPr>
        <p:spPr>
          <a:xfrm>
            <a:off x="3429002" y="5562604"/>
            <a:ext cx="1837055" cy="1166495"/>
          </a:xfrm>
          <a:custGeom>
            <a:avLst/>
            <a:gdLst/>
            <a:ahLst/>
            <a:cxnLst/>
            <a:rect l="l" t="t" r="r" b="b"/>
            <a:pathLst>
              <a:path w="1837055" h="1166495">
                <a:moveTo>
                  <a:pt x="0" y="116586"/>
                </a:moveTo>
                <a:lnTo>
                  <a:pt x="9164" y="71205"/>
                </a:lnTo>
                <a:lnTo>
                  <a:pt x="34155" y="34147"/>
                </a:lnTo>
                <a:lnTo>
                  <a:pt x="71221" y="9161"/>
                </a:lnTo>
                <a:lnTo>
                  <a:pt x="116611" y="0"/>
                </a:lnTo>
                <a:lnTo>
                  <a:pt x="1719922" y="0"/>
                </a:lnTo>
                <a:lnTo>
                  <a:pt x="1765303" y="9161"/>
                </a:lnTo>
                <a:lnTo>
                  <a:pt x="1802361" y="34147"/>
                </a:lnTo>
                <a:lnTo>
                  <a:pt x="1827347" y="71205"/>
                </a:lnTo>
                <a:lnTo>
                  <a:pt x="1836508" y="116586"/>
                </a:lnTo>
                <a:lnTo>
                  <a:pt x="1836508" y="1049553"/>
                </a:lnTo>
                <a:lnTo>
                  <a:pt x="1827347" y="1094950"/>
                </a:lnTo>
                <a:lnTo>
                  <a:pt x="1802361" y="1132020"/>
                </a:lnTo>
                <a:lnTo>
                  <a:pt x="1765303" y="1157013"/>
                </a:lnTo>
                <a:lnTo>
                  <a:pt x="1719922" y="1166177"/>
                </a:lnTo>
                <a:lnTo>
                  <a:pt x="116611" y="1166177"/>
                </a:lnTo>
                <a:lnTo>
                  <a:pt x="71221" y="1157013"/>
                </a:lnTo>
                <a:lnTo>
                  <a:pt x="34155" y="1132020"/>
                </a:lnTo>
                <a:lnTo>
                  <a:pt x="9164" y="1094950"/>
                </a:lnTo>
                <a:lnTo>
                  <a:pt x="0" y="1049553"/>
                </a:lnTo>
                <a:lnTo>
                  <a:pt x="0" y="116586"/>
                </a:lnTo>
                <a:close/>
              </a:path>
            </a:pathLst>
          </a:custGeom>
          <a:ln w="25400">
            <a:solidFill>
              <a:srgbClr val="0E6EC5"/>
            </a:solidFill>
          </a:ln>
        </p:spPr>
        <p:txBody>
          <a:bodyPr wrap="square" lIns="0" tIns="0" rIns="0" bIns="0" rtlCol="0"/>
          <a:lstStyle/>
          <a:p>
            <a:endParaRPr/>
          </a:p>
        </p:txBody>
      </p:sp>
      <p:sp>
        <p:nvSpPr>
          <p:cNvPr id="26" name="object 26"/>
          <p:cNvSpPr/>
          <p:nvPr/>
        </p:nvSpPr>
        <p:spPr>
          <a:xfrm>
            <a:off x="4648202" y="3581400"/>
            <a:ext cx="1837055" cy="1166495"/>
          </a:xfrm>
          <a:custGeom>
            <a:avLst/>
            <a:gdLst/>
            <a:ahLst/>
            <a:cxnLst/>
            <a:rect l="l" t="t" r="r" b="b"/>
            <a:pathLst>
              <a:path w="1837054" h="1166495">
                <a:moveTo>
                  <a:pt x="1719834" y="0"/>
                </a:moveTo>
                <a:lnTo>
                  <a:pt x="116586" y="0"/>
                </a:lnTo>
                <a:lnTo>
                  <a:pt x="71205" y="9161"/>
                </a:lnTo>
                <a:lnTo>
                  <a:pt x="34147" y="34147"/>
                </a:lnTo>
                <a:lnTo>
                  <a:pt x="9161" y="71205"/>
                </a:lnTo>
                <a:lnTo>
                  <a:pt x="0" y="116585"/>
                </a:lnTo>
                <a:lnTo>
                  <a:pt x="0" y="1049527"/>
                </a:lnTo>
                <a:lnTo>
                  <a:pt x="9161" y="1094928"/>
                </a:lnTo>
                <a:lnTo>
                  <a:pt x="34147" y="1132030"/>
                </a:lnTo>
                <a:lnTo>
                  <a:pt x="71205" y="1157059"/>
                </a:lnTo>
                <a:lnTo>
                  <a:pt x="116586" y="1166240"/>
                </a:lnTo>
                <a:lnTo>
                  <a:pt x="1719834" y="1166240"/>
                </a:lnTo>
                <a:lnTo>
                  <a:pt x="1765288" y="1157059"/>
                </a:lnTo>
                <a:lnTo>
                  <a:pt x="1802383" y="1132030"/>
                </a:lnTo>
                <a:lnTo>
                  <a:pt x="1827383" y="1094928"/>
                </a:lnTo>
                <a:lnTo>
                  <a:pt x="1836547" y="1049527"/>
                </a:lnTo>
                <a:lnTo>
                  <a:pt x="1836547" y="116585"/>
                </a:lnTo>
                <a:lnTo>
                  <a:pt x="1827383" y="71205"/>
                </a:lnTo>
                <a:lnTo>
                  <a:pt x="1802384" y="34147"/>
                </a:lnTo>
                <a:lnTo>
                  <a:pt x="1765288" y="9161"/>
                </a:lnTo>
                <a:lnTo>
                  <a:pt x="1719834" y="0"/>
                </a:lnTo>
                <a:close/>
              </a:path>
            </a:pathLst>
          </a:custGeom>
          <a:solidFill>
            <a:srgbClr val="0E6EC5"/>
          </a:solidFill>
        </p:spPr>
        <p:txBody>
          <a:bodyPr wrap="square" lIns="0" tIns="0" rIns="0" bIns="0" rtlCol="0"/>
          <a:lstStyle/>
          <a:p>
            <a:endParaRPr/>
          </a:p>
        </p:txBody>
      </p:sp>
      <p:sp>
        <p:nvSpPr>
          <p:cNvPr id="27" name="object 27"/>
          <p:cNvSpPr/>
          <p:nvPr/>
        </p:nvSpPr>
        <p:spPr>
          <a:xfrm>
            <a:off x="4572002" y="3581400"/>
            <a:ext cx="1837055" cy="1166495"/>
          </a:xfrm>
          <a:custGeom>
            <a:avLst/>
            <a:gdLst/>
            <a:ahLst/>
            <a:cxnLst/>
            <a:rect l="l" t="t" r="r" b="b"/>
            <a:pathLst>
              <a:path w="1837054" h="1166495">
                <a:moveTo>
                  <a:pt x="0" y="116585"/>
                </a:moveTo>
                <a:lnTo>
                  <a:pt x="9161" y="71205"/>
                </a:lnTo>
                <a:lnTo>
                  <a:pt x="34147" y="34147"/>
                </a:lnTo>
                <a:lnTo>
                  <a:pt x="71205" y="9161"/>
                </a:lnTo>
                <a:lnTo>
                  <a:pt x="116586" y="0"/>
                </a:lnTo>
                <a:lnTo>
                  <a:pt x="1719834" y="0"/>
                </a:lnTo>
                <a:lnTo>
                  <a:pt x="1765288" y="9161"/>
                </a:lnTo>
                <a:lnTo>
                  <a:pt x="1802384" y="34147"/>
                </a:lnTo>
                <a:lnTo>
                  <a:pt x="1827383" y="71205"/>
                </a:lnTo>
                <a:lnTo>
                  <a:pt x="1836547" y="116585"/>
                </a:lnTo>
                <a:lnTo>
                  <a:pt x="1836547" y="1049527"/>
                </a:lnTo>
                <a:lnTo>
                  <a:pt x="1827383" y="1094928"/>
                </a:lnTo>
                <a:lnTo>
                  <a:pt x="1802384" y="1132030"/>
                </a:lnTo>
                <a:lnTo>
                  <a:pt x="1765288" y="1157059"/>
                </a:lnTo>
                <a:lnTo>
                  <a:pt x="1719834" y="1166240"/>
                </a:lnTo>
                <a:lnTo>
                  <a:pt x="116586" y="1166240"/>
                </a:lnTo>
                <a:lnTo>
                  <a:pt x="71205" y="1157059"/>
                </a:lnTo>
                <a:lnTo>
                  <a:pt x="34147" y="1132030"/>
                </a:lnTo>
                <a:lnTo>
                  <a:pt x="9161" y="1094928"/>
                </a:lnTo>
                <a:lnTo>
                  <a:pt x="0" y="1049527"/>
                </a:lnTo>
                <a:lnTo>
                  <a:pt x="0" y="116585"/>
                </a:lnTo>
                <a:close/>
              </a:path>
            </a:pathLst>
          </a:custGeom>
          <a:ln w="25400">
            <a:solidFill>
              <a:srgbClr val="FFFFFF"/>
            </a:solidFill>
          </a:ln>
        </p:spPr>
        <p:txBody>
          <a:bodyPr wrap="square" lIns="0" tIns="0" rIns="0" bIns="0" rtlCol="0"/>
          <a:lstStyle/>
          <a:p>
            <a:endParaRPr/>
          </a:p>
        </p:txBody>
      </p:sp>
      <p:sp>
        <p:nvSpPr>
          <p:cNvPr id="28" name="object 28"/>
          <p:cNvSpPr/>
          <p:nvPr/>
        </p:nvSpPr>
        <p:spPr>
          <a:xfrm>
            <a:off x="4724400" y="3886204"/>
            <a:ext cx="1836420" cy="1166495"/>
          </a:xfrm>
          <a:custGeom>
            <a:avLst/>
            <a:gdLst/>
            <a:ahLst/>
            <a:cxnLst/>
            <a:rect l="l" t="t" r="r" b="b"/>
            <a:pathLst>
              <a:path w="1836420" h="1166495">
                <a:moveTo>
                  <a:pt x="1719833" y="0"/>
                </a:moveTo>
                <a:lnTo>
                  <a:pt x="116585" y="0"/>
                </a:lnTo>
                <a:lnTo>
                  <a:pt x="71205" y="9163"/>
                </a:lnTo>
                <a:lnTo>
                  <a:pt x="34147" y="34163"/>
                </a:lnTo>
                <a:lnTo>
                  <a:pt x="9161" y="71258"/>
                </a:lnTo>
                <a:lnTo>
                  <a:pt x="0" y="116713"/>
                </a:lnTo>
                <a:lnTo>
                  <a:pt x="0" y="1049655"/>
                </a:lnTo>
                <a:lnTo>
                  <a:pt x="9161" y="1095035"/>
                </a:lnTo>
                <a:lnTo>
                  <a:pt x="34147" y="1132093"/>
                </a:lnTo>
                <a:lnTo>
                  <a:pt x="71205" y="1157079"/>
                </a:lnTo>
                <a:lnTo>
                  <a:pt x="116585" y="1166241"/>
                </a:lnTo>
                <a:lnTo>
                  <a:pt x="1719833" y="1166241"/>
                </a:lnTo>
                <a:lnTo>
                  <a:pt x="1765214" y="1157079"/>
                </a:lnTo>
                <a:lnTo>
                  <a:pt x="1802272" y="1132093"/>
                </a:lnTo>
                <a:lnTo>
                  <a:pt x="1827258" y="1095035"/>
                </a:lnTo>
                <a:lnTo>
                  <a:pt x="1836420" y="1049655"/>
                </a:lnTo>
                <a:lnTo>
                  <a:pt x="1836420" y="116713"/>
                </a:lnTo>
                <a:lnTo>
                  <a:pt x="1827258" y="71258"/>
                </a:lnTo>
                <a:lnTo>
                  <a:pt x="1802272" y="34163"/>
                </a:lnTo>
                <a:lnTo>
                  <a:pt x="1765214" y="9163"/>
                </a:lnTo>
                <a:lnTo>
                  <a:pt x="1719833" y="0"/>
                </a:lnTo>
                <a:close/>
              </a:path>
            </a:pathLst>
          </a:custGeom>
          <a:solidFill>
            <a:srgbClr val="FFFFFF">
              <a:alpha val="90194"/>
            </a:srgbClr>
          </a:solidFill>
        </p:spPr>
        <p:txBody>
          <a:bodyPr wrap="square" lIns="0" tIns="0" rIns="0" bIns="0" rtlCol="0"/>
          <a:lstStyle/>
          <a:p>
            <a:endParaRPr/>
          </a:p>
        </p:txBody>
      </p:sp>
      <p:sp>
        <p:nvSpPr>
          <p:cNvPr id="29" name="object 29"/>
          <p:cNvSpPr/>
          <p:nvPr/>
        </p:nvSpPr>
        <p:spPr>
          <a:xfrm>
            <a:off x="4724400" y="3886204"/>
            <a:ext cx="1836420" cy="1166495"/>
          </a:xfrm>
          <a:custGeom>
            <a:avLst/>
            <a:gdLst/>
            <a:ahLst/>
            <a:cxnLst/>
            <a:rect l="l" t="t" r="r" b="b"/>
            <a:pathLst>
              <a:path w="1836420" h="1166495">
                <a:moveTo>
                  <a:pt x="0" y="116713"/>
                </a:moveTo>
                <a:lnTo>
                  <a:pt x="9161" y="71258"/>
                </a:lnTo>
                <a:lnTo>
                  <a:pt x="34147" y="34163"/>
                </a:lnTo>
                <a:lnTo>
                  <a:pt x="71205" y="9163"/>
                </a:lnTo>
                <a:lnTo>
                  <a:pt x="116585" y="0"/>
                </a:lnTo>
                <a:lnTo>
                  <a:pt x="1719833" y="0"/>
                </a:lnTo>
                <a:lnTo>
                  <a:pt x="1765214" y="9163"/>
                </a:lnTo>
                <a:lnTo>
                  <a:pt x="1802272" y="34163"/>
                </a:lnTo>
                <a:lnTo>
                  <a:pt x="1827258" y="71258"/>
                </a:lnTo>
                <a:lnTo>
                  <a:pt x="1836420" y="116713"/>
                </a:lnTo>
                <a:lnTo>
                  <a:pt x="1836420" y="1049655"/>
                </a:lnTo>
                <a:lnTo>
                  <a:pt x="1827258" y="1095035"/>
                </a:lnTo>
                <a:lnTo>
                  <a:pt x="1802272" y="1132093"/>
                </a:lnTo>
                <a:lnTo>
                  <a:pt x="1765214" y="1157079"/>
                </a:lnTo>
                <a:lnTo>
                  <a:pt x="1719833" y="1166241"/>
                </a:lnTo>
                <a:lnTo>
                  <a:pt x="116585" y="1166241"/>
                </a:lnTo>
                <a:lnTo>
                  <a:pt x="71205" y="1157079"/>
                </a:lnTo>
                <a:lnTo>
                  <a:pt x="34147" y="1132093"/>
                </a:lnTo>
                <a:lnTo>
                  <a:pt x="9161" y="1095035"/>
                </a:lnTo>
                <a:lnTo>
                  <a:pt x="0" y="1049655"/>
                </a:lnTo>
                <a:lnTo>
                  <a:pt x="0" y="116713"/>
                </a:lnTo>
                <a:close/>
              </a:path>
            </a:pathLst>
          </a:custGeom>
          <a:ln w="25400">
            <a:solidFill>
              <a:srgbClr val="0E6EC5"/>
            </a:solidFill>
          </a:ln>
        </p:spPr>
        <p:txBody>
          <a:bodyPr wrap="square" lIns="0" tIns="0" rIns="0" bIns="0" rtlCol="0"/>
          <a:lstStyle/>
          <a:p>
            <a:endParaRPr/>
          </a:p>
        </p:txBody>
      </p:sp>
      <p:sp>
        <p:nvSpPr>
          <p:cNvPr id="30" name="object 30"/>
          <p:cNvSpPr txBox="1"/>
          <p:nvPr/>
        </p:nvSpPr>
        <p:spPr>
          <a:xfrm>
            <a:off x="4953000" y="4343400"/>
            <a:ext cx="1456690" cy="139782"/>
          </a:xfrm>
          <a:prstGeom prst="rect">
            <a:avLst/>
          </a:prstGeom>
        </p:spPr>
        <p:txBody>
          <a:bodyPr vert="horz" wrap="square" lIns="0" tIns="24130" rIns="0" bIns="0" rtlCol="0">
            <a:spAutoFit/>
          </a:bodyPr>
          <a:lstStyle/>
          <a:p>
            <a:pPr marL="270510" marR="5080" indent="-258445">
              <a:lnSpc>
                <a:spcPts val="890"/>
              </a:lnSpc>
              <a:spcBef>
                <a:spcPts val="190"/>
              </a:spcBef>
            </a:pPr>
            <a:r>
              <a:rPr lang="es-ES" sz="1100" b="1" spc="-5" dirty="0" smtClean="0">
                <a:latin typeface="Constantia"/>
                <a:cs typeface="Constantia"/>
              </a:rPr>
              <a:t>BBDD Azure  SQL</a:t>
            </a:r>
            <a:endParaRPr sz="1100" b="1">
              <a:latin typeface="Constantia"/>
              <a:cs typeface="Constantia"/>
            </a:endParaRPr>
          </a:p>
        </p:txBody>
      </p:sp>
      <p:sp>
        <p:nvSpPr>
          <p:cNvPr id="42" name="object 42"/>
          <p:cNvSpPr/>
          <p:nvPr/>
        </p:nvSpPr>
        <p:spPr>
          <a:xfrm>
            <a:off x="5747003" y="1525524"/>
            <a:ext cx="1903476" cy="518160"/>
          </a:xfrm>
          <a:prstGeom prst="rect">
            <a:avLst/>
          </a:prstGeom>
          <a:blipFill>
            <a:blip r:embed="rId7" cstate="print"/>
            <a:stretch>
              <a:fillRect/>
            </a:stretch>
          </a:blipFill>
        </p:spPr>
        <p:txBody>
          <a:bodyPr wrap="square" lIns="0" tIns="0" rIns="0" bIns="0" rtlCol="0"/>
          <a:lstStyle/>
          <a:p>
            <a:endParaRPr/>
          </a:p>
        </p:txBody>
      </p:sp>
      <p:sp>
        <p:nvSpPr>
          <p:cNvPr id="62" name="object 62"/>
          <p:cNvSpPr/>
          <p:nvPr/>
        </p:nvSpPr>
        <p:spPr>
          <a:xfrm>
            <a:off x="7002780" y="3224783"/>
            <a:ext cx="1801368" cy="853439"/>
          </a:xfrm>
          <a:prstGeom prst="rect">
            <a:avLst/>
          </a:prstGeom>
          <a:blipFill>
            <a:blip r:embed="rId8" cstate="print"/>
            <a:stretch>
              <a:fillRect/>
            </a:stretch>
          </a:blipFill>
        </p:spPr>
        <p:txBody>
          <a:bodyPr wrap="square" lIns="0" tIns="0" rIns="0" bIns="0" rtlCol="0"/>
          <a:lstStyle/>
          <a:p>
            <a:endParaRPr/>
          </a:p>
        </p:txBody>
      </p:sp>
      <p:sp>
        <p:nvSpPr>
          <p:cNvPr id="67" name="object 67"/>
          <p:cNvSpPr/>
          <p:nvPr/>
        </p:nvSpPr>
        <p:spPr>
          <a:xfrm>
            <a:off x="6790943" y="4558288"/>
            <a:ext cx="1947672" cy="518159"/>
          </a:xfrm>
          <a:prstGeom prst="rect">
            <a:avLst/>
          </a:prstGeom>
          <a:blipFill>
            <a:blip r:embed="rId9" cstate="print"/>
            <a:stretch>
              <a:fillRect/>
            </a:stretch>
          </a:blipFill>
        </p:spPr>
        <p:txBody>
          <a:bodyPr wrap="square" lIns="0" tIns="0" rIns="0" bIns="0" rtlCol="0"/>
          <a:lstStyle/>
          <a:p>
            <a:endParaRPr/>
          </a:p>
        </p:txBody>
      </p:sp>
      <p:cxnSp>
        <p:nvCxnSpPr>
          <p:cNvPr id="76" name="75 Conector recto"/>
          <p:cNvCxnSpPr/>
          <p:nvPr/>
        </p:nvCxnSpPr>
        <p:spPr>
          <a:xfrm>
            <a:off x="4343400" y="5257800"/>
            <a:ext cx="1295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0" name="79 Conector recto"/>
          <p:cNvCxnSpPr/>
          <p:nvPr/>
        </p:nvCxnSpPr>
        <p:spPr>
          <a:xfrm rot="5400000" flipH="1" flipV="1">
            <a:off x="5334000" y="4953002"/>
            <a:ext cx="609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2" name="81 Conector recto"/>
          <p:cNvCxnSpPr/>
          <p:nvPr/>
        </p:nvCxnSpPr>
        <p:spPr>
          <a:xfrm rot="10800000">
            <a:off x="3124200" y="5257800"/>
            <a:ext cx="1219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4" name="83 Conector recto"/>
          <p:cNvCxnSpPr/>
          <p:nvPr/>
        </p:nvCxnSpPr>
        <p:spPr>
          <a:xfrm rot="5400000" flipH="1" flipV="1">
            <a:off x="2857500" y="4991102"/>
            <a:ext cx="5334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5" name="object 15"/>
          <p:cNvSpPr txBox="1"/>
          <p:nvPr/>
        </p:nvSpPr>
        <p:spPr>
          <a:xfrm>
            <a:off x="4038600" y="6019801"/>
            <a:ext cx="1162050" cy="139782"/>
          </a:xfrm>
          <a:prstGeom prst="rect">
            <a:avLst/>
          </a:prstGeom>
        </p:spPr>
        <p:txBody>
          <a:bodyPr vert="horz" wrap="square" lIns="0" tIns="24130" rIns="0" bIns="0" rtlCol="0">
            <a:spAutoFit/>
          </a:bodyPr>
          <a:lstStyle/>
          <a:p>
            <a:pPr marL="269875" marR="5080" indent="-257810">
              <a:lnSpc>
                <a:spcPts val="890"/>
              </a:lnSpc>
              <a:spcBef>
                <a:spcPts val="190"/>
              </a:spcBef>
            </a:pPr>
            <a:r>
              <a:rPr lang="es-ES" sz="1400" b="1" spc="-5" dirty="0" smtClean="0">
                <a:latin typeface="Constantia"/>
                <a:cs typeface="Constantia"/>
              </a:rPr>
              <a:t>ChatBot</a:t>
            </a:r>
            <a:endParaRPr sz="1400" b="1">
              <a:latin typeface="Constantia"/>
              <a:cs typeface="Constanti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4400008" y="4"/>
            <a:ext cx="4743992" cy="600077"/>
          </a:xfrm>
          <a:prstGeom prst="rect">
            <a:avLst/>
          </a:prstGeom>
          <a:blipFill>
            <a:blip r:embed="rId5" cstate="print"/>
            <a:stretch>
              <a:fillRect/>
            </a:stretch>
          </a:blipFill>
        </p:spPr>
        <p:txBody>
          <a:bodyPr wrap="square" lIns="0" tIns="0" rIns="0" bIns="0" rtlCol="0"/>
          <a:lstStyle/>
          <a:p>
            <a:endParaRPr/>
          </a:p>
        </p:txBody>
      </p:sp>
      <p:sp>
        <p:nvSpPr>
          <p:cNvPr id="5" name="object 5"/>
          <p:cNvSpPr/>
          <p:nvPr/>
        </p:nvSpPr>
        <p:spPr>
          <a:xfrm>
            <a:off x="1" y="2"/>
            <a:ext cx="9091760" cy="1021461"/>
          </a:xfrm>
          <a:prstGeom prst="rect">
            <a:avLst/>
          </a:prstGeom>
          <a:blipFill>
            <a:blip r:embed="rId6"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7"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1854456" y="541477"/>
            <a:ext cx="5438140" cy="788670"/>
          </a:xfrm>
          <a:prstGeom prst="rect">
            <a:avLst/>
          </a:prstGeom>
        </p:spPr>
        <p:txBody>
          <a:bodyPr vert="horz" wrap="square" lIns="0" tIns="13335" rIns="0" bIns="0" rtlCol="0">
            <a:spAutoFit/>
          </a:bodyPr>
          <a:lstStyle/>
          <a:p>
            <a:pPr marL="12700">
              <a:lnSpc>
                <a:spcPct val="100000"/>
              </a:lnSpc>
              <a:spcBef>
                <a:spcPts val="105"/>
              </a:spcBef>
            </a:pPr>
            <a:r>
              <a:rPr dirty="0"/>
              <a:t>4. </a:t>
            </a:r>
            <a:r>
              <a:rPr spc="-10" dirty="0"/>
              <a:t>Material </a:t>
            </a:r>
            <a:r>
              <a:rPr dirty="0"/>
              <a:t>y</a:t>
            </a:r>
            <a:r>
              <a:rPr spc="-105" dirty="0"/>
              <a:t> </a:t>
            </a:r>
            <a:r>
              <a:rPr spc="-15" dirty="0"/>
              <a:t>método</a:t>
            </a:r>
          </a:p>
        </p:txBody>
      </p:sp>
      <p:sp>
        <p:nvSpPr>
          <p:cNvPr id="8" name="object 8"/>
          <p:cNvSpPr/>
          <p:nvPr/>
        </p:nvSpPr>
        <p:spPr>
          <a:xfrm>
            <a:off x="4724402" y="2667000"/>
            <a:ext cx="807085" cy="933450"/>
          </a:xfrm>
          <a:custGeom>
            <a:avLst/>
            <a:gdLst/>
            <a:ahLst/>
            <a:cxnLst/>
            <a:rect l="l" t="t" r="r" b="b"/>
            <a:pathLst>
              <a:path w="807085" h="933450">
                <a:moveTo>
                  <a:pt x="0" y="0"/>
                </a:moveTo>
                <a:lnTo>
                  <a:pt x="0" y="762888"/>
                </a:lnTo>
                <a:lnTo>
                  <a:pt x="806576" y="762888"/>
                </a:lnTo>
                <a:lnTo>
                  <a:pt x="806576" y="933069"/>
                </a:lnTo>
              </a:path>
            </a:pathLst>
          </a:custGeom>
          <a:ln/>
        </p:spPr>
        <p:style>
          <a:lnRef idx="2">
            <a:schemeClr val="accent1"/>
          </a:lnRef>
          <a:fillRef idx="0">
            <a:schemeClr val="accent1"/>
          </a:fillRef>
          <a:effectRef idx="1">
            <a:schemeClr val="accent1"/>
          </a:effectRef>
          <a:fontRef idx="minor">
            <a:schemeClr val="tx1"/>
          </a:fontRef>
        </p:style>
        <p:txBody>
          <a:bodyPr wrap="square" lIns="0" tIns="0" rIns="0" bIns="0" rtlCol="0"/>
          <a:lstStyle/>
          <a:p>
            <a:endParaRPr/>
          </a:p>
        </p:txBody>
      </p:sp>
      <p:sp>
        <p:nvSpPr>
          <p:cNvPr id="9" name="object 9"/>
          <p:cNvSpPr/>
          <p:nvPr/>
        </p:nvSpPr>
        <p:spPr>
          <a:xfrm>
            <a:off x="4343402" y="5257800"/>
            <a:ext cx="45719" cy="381000"/>
          </a:xfrm>
          <a:custGeom>
            <a:avLst/>
            <a:gdLst/>
            <a:ahLst/>
            <a:cxnLst/>
            <a:rect l="l" t="t" r="r" b="b"/>
            <a:pathLst>
              <a:path h="550545">
                <a:moveTo>
                  <a:pt x="0" y="0"/>
                </a:moveTo>
                <a:lnTo>
                  <a:pt x="0" y="550164"/>
                </a:lnTo>
              </a:path>
            </a:pathLst>
          </a:custGeom>
          <a:ln w="25400">
            <a:solidFill>
              <a:srgbClr val="0C63B3"/>
            </a:solidFill>
          </a:ln>
        </p:spPr>
        <p:txBody>
          <a:bodyPr wrap="square" lIns="0" tIns="0" rIns="0" bIns="0" rtlCol="0"/>
          <a:lstStyle/>
          <a:p>
            <a:endParaRPr/>
          </a:p>
        </p:txBody>
      </p:sp>
      <p:sp>
        <p:nvSpPr>
          <p:cNvPr id="10" name="object 10"/>
          <p:cNvSpPr/>
          <p:nvPr/>
        </p:nvSpPr>
        <p:spPr>
          <a:xfrm>
            <a:off x="3048000" y="2667000"/>
            <a:ext cx="1643380" cy="942340"/>
          </a:xfrm>
          <a:custGeom>
            <a:avLst/>
            <a:gdLst/>
            <a:ahLst/>
            <a:cxnLst/>
            <a:rect l="l" t="t" r="r" b="b"/>
            <a:pathLst>
              <a:path w="1643380" h="942339">
                <a:moveTo>
                  <a:pt x="1643138" y="0"/>
                </a:moveTo>
                <a:lnTo>
                  <a:pt x="1643138" y="771778"/>
                </a:lnTo>
                <a:lnTo>
                  <a:pt x="0" y="771778"/>
                </a:lnTo>
                <a:lnTo>
                  <a:pt x="0" y="941959"/>
                </a:lnTo>
              </a:path>
            </a:pathLst>
          </a:custGeom>
          <a:ln/>
        </p:spPr>
        <p:style>
          <a:lnRef idx="2">
            <a:schemeClr val="accent1"/>
          </a:lnRef>
          <a:fillRef idx="0">
            <a:schemeClr val="accent1"/>
          </a:fillRef>
          <a:effectRef idx="1">
            <a:schemeClr val="accent1"/>
          </a:effectRef>
          <a:fontRef idx="minor">
            <a:schemeClr val="tx1"/>
          </a:fontRef>
        </p:style>
        <p:txBody>
          <a:bodyPr wrap="square" lIns="0" tIns="0" rIns="0" bIns="0" rtlCol="0"/>
          <a:lstStyle/>
          <a:p>
            <a:endParaRPr/>
          </a:p>
        </p:txBody>
      </p:sp>
      <p:sp>
        <p:nvSpPr>
          <p:cNvPr id="11" name="object 11"/>
          <p:cNvSpPr/>
          <p:nvPr/>
        </p:nvSpPr>
        <p:spPr>
          <a:xfrm>
            <a:off x="3429002" y="1524004"/>
            <a:ext cx="1837055" cy="1166495"/>
          </a:xfrm>
          <a:custGeom>
            <a:avLst/>
            <a:gdLst/>
            <a:ahLst/>
            <a:cxnLst/>
            <a:rect l="l" t="t" r="r" b="b"/>
            <a:pathLst>
              <a:path w="1837054" h="1166495">
                <a:moveTo>
                  <a:pt x="1719961" y="0"/>
                </a:moveTo>
                <a:lnTo>
                  <a:pt x="116586" y="0"/>
                </a:lnTo>
                <a:lnTo>
                  <a:pt x="71205" y="9161"/>
                </a:lnTo>
                <a:lnTo>
                  <a:pt x="34147" y="34147"/>
                </a:lnTo>
                <a:lnTo>
                  <a:pt x="9161" y="71205"/>
                </a:lnTo>
                <a:lnTo>
                  <a:pt x="0" y="116586"/>
                </a:lnTo>
                <a:lnTo>
                  <a:pt x="0" y="1049527"/>
                </a:lnTo>
                <a:lnTo>
                  <a:pt x="9161" y="1094928"/>
                </a:lnTo>
                <a:lnTo>
                  <a:pt x="34147" y="1132030"/>
                </a:lnTo>
                <a:lnTo>
                  <a:pt x="71205" y="1157059"/>
                </a:lnTo>
                <a:lnTo>
                  <a:pt x="116586" y="1166240"/>
                </a:lnTo>
                <a:lnTo>
                  <a:pt x="1719961" y="1166240"/>
                </a:lnTo>
                <a:lnTo>
                  <a:pt x="1765341" y="1157059"/>
                </a:lnTo>
                <a:lnTo>
                  <a:pt x="1802399" y="1132030"/>
                </a:lnTo>
                <a:lnTo>
                  <a:pt x="1827385" y="1094928"/>
                </a:lnTo>
                <a:lnTo>
                  <a:pt x="1836547" y="1049527"/>
                </a:lnTo>
                <a:lnTo>
                  <a:pt x="1836547" y="116586"/>
                </a:lnTo>
                <a:lnTo>
                  <a:pt x="1827385" y="71205"/>
                </a:lnTo>
                <a:lnTo>
                  <a:pt x="1802399" y="34147"/>
                </a:lnTo>
                <a:lnTo>
                  <a:pt x="1765341" y="9161"/>
                </a:lnTo>
                <a:lnTo>
                  <a:pt x="1719961" y="0"/>
                </a:lnTo>
                <a:close/>
              </a:path>
            </a:pathLst>
          </a:custGeom>
          <a:solidFill>
            <a:srgbClr val="0E6EC5"/>
          </a:solidFill>
        </p:spPr>
        <p:txBody>
          <a:bodyPr wrap="square" lIns="0" tIns="0" rIns="0" bIns="0" rtlCol="0"/>
          <a:lstStyle/>
          <a:p>
            <a:endParaRPr/>
          </a:p>
        </p:txBody>
      </p:sp>
      <p:sp>
        <p:nvSpPr>
          <p:cNvPr id="12" name="object 12"/>
          <p:cNvSpPr/>
          <p:nvPr/>
        </p:nvSpPr>
        <p:spPr>
          <a:xfrm>
            <a:off x="3429002" y="1600204"/>
            <a:ext cx="1837055" cy="1166495"/>
          </a:xfrm>
          <a:custGeom>
            <a:avLst/>
            <a:gdLst/>
            <a:ahLst/>
            <a:cxnLst/>
            <a:rect l="l" t="t" r="r" b="b"/>
            <a:pathLst>
              <a:path w="1837054" h="1166495">
                <a:moveTo>
                  <a:pt x="0" y="116586"/>
                </a:moveTo>
                <a:lnTo>
                  <a:pt x="9161" y="71205"/>
                </a:lnTo>
                <a:lnTo>
                  <a:pt x="34147" y="34147"/>
                </a:lnTo>
                <a:lnTo>
                  <a:pt x="71205" y="9161"/>
                </a:lnTo>
                <a:lnTo>
                  <a:pt x="116586" y="0"/>
                </a:lnTo>
                <a:lnTo>
                  <a:pt x="1719961" y="0"/>
                </a:lnTo>
                <a:lnTo>
                  <a:pt x="1765341" y="9161"/>
                </a:lnTo>
                <a:lnTo>
                  <a:pt x="1802399" y="34147"/>
                </a:lnTo>
                <a:lnTo>
                  <a:pt x="1827385" y="71205"/>
                </a:lnTo>
                <a:lnTo>
                  <a:pt x="1836547" y="116586"/>
                </a:lnTo>
                <a:lnTo>
                  <a:pt x="1836547" y="1049527"/>
                </a:lnTo>
                <a:lnTo>
                  <a:pt x="1827385" y="1094928"/>
                </a:lnTo>
                <a:lnTo>
                  <a:pt x="1802399" y="1132030"/>
                </a:lnTo>
                <a:lnTo>
                  <a:pt x="1765341" y="1157059"/>
                </a:lnTo>
                <a:lnTo>
                  <a:pt x="1719961" y="1166240"/>
                </a:lnTo>
                <a:lnTo>
                  <a:pt x="116586" y="1166240"/>
                </a:lnTo>
                <a:lnTo>
                  <a:pt x="71205" y="1157059"/>
                </a:lnTo>
                <a:lnTo>
                  <a:pt x="34147" y="1132030"/>
                </a:lnTo>
                <a:lnTo>
                  <a:pt x="9161" y="1094928"/>
                </a:lnTo>
                <a:lnTo>
                  <a:pt x="0" y="1049527"/>
                </a:lnTo>
                <a:lnTo>
                  <a:pt x="0" y="116586"/>
                </a:lnTo>
                <a:close/>
              </a:path>
            </a:pathLst>
          </a:custGeom>
          <a:ln w="25400">
            <a:solidFill>
              <a:srgbClr val="FFFFFF"/>
            </a:solidFill>
          </a:ln>
        </p:spPr>
        <p:txBody>
          <a:bodyPr wrap="square" lIns="0" tIns="0" rIns="0" bIns="0" rtlCol="0"/>
          <a:lstStyle/>
          <a:p>
            <a:endParaRPr/>
          </a:p>
        </p:txBody>
      </p:sp>
      <p:sp>
        <p:nvSpPr>
          <p:cNvPr id="13" name="object 13"/>
          <p:cNvSpPr/>
          <p:nvPr/>
        </p:nvSpPr>
        <p:spPr>
          <a:xfrm>
            <a:off x="3581402" y="1676404"/>
            <a:ext cx="1837055" cy="1166495"/>
          </a:xfrm>
          <a:custGeom>
            <a:avLst/>
            <a:gdLst/>
            <a:ahLst/>
            <a:cxnLst/>
            <a:rect l="l" t="t" r="r" b="b"/>
            <a:pathLst>
              <a:path w="1837054" h="1166495">
                <a:moveTo>
                  <a:pt x="1719834" y="0"/>
                </a:moveTo>
                <a:lnTo>
                  <a:pt x="116586" y="0"/>
                </a:lnTo>
                <a:lnTo>
                  <a:pt x="71205" y="9181"/>
                </a:lnTo>
                <a:lnTo>
                  <a:pt x="34147" y="34210"/>
                </a:lnTo>
                <a:lnTo>
                  <a:pt x="9161" y="71312"/>
                </a:lnTo>
                <a:lnTo>
                  <a:pt x="0" y="116712"/>
                </a:lnTo>
                <a:lnTo>
                  <a:pt x="0" y="1049654"/>
                </a:lnTo>
                <a:lnTo>
                  <a:pt x="9161" y="1095035"/>
                </a:lnTo>
                <a:lnTo>
                  <a:pt x="34147" y="1132093"/>
                </a:lnTo>
                <a:lnTo>
                  <a:pt x="71205" y="1157079"/>
                </a:lnTo>
                <a:lnTo>
                  <a:pt x="116586" y="1166240"/>
                </a:lnTo>
                <a:lnTo>
                  <a:pt x="1719834" y="1166240"/>
                </a:lnTo>
                <a:lnTo>
                  <a:pt x="1765288" y="1157079"/>
                </a:lnTo>
                <a:lnTo>
                  <a:pt x="1802384" y="1132093"/>
                </a:lnTo>
                <a:lnTo>
                  <a:pt x="1827383" y="1095035"/>
                </a:lnTo>
                <a:lnTo>
                  <a:pt x="1836547" y="1049654"/>
                </a:lnTo>
                <a:lnTo>
                  <a:pt x="1836547" y="116712"/>
                </a:lnTo>
                <a:lnTo>
                  <a:pt x="1827383" y="71312"/>
                </a:lnTo>
                <a:lnTo>
                  <a:pt x="1802384" y="34210"/>
                </a:lnTo>
                <a:lnTo>
                  <a:pt x="1765288" y="9181"/>
                </a:lnTo>
                <a:lnTo>
                  <a:pt x="1719834" y="0"/>
                </a:lnTo>
                <a:close/>
              </a:path>
            </a:pathLst>
          </a:custGeom>
          <a:solidFill>
            <a:srgbClr val="FFFFFF">
              <a:alpha val="90194"/>
            </a:srgbClr>
          </a:solidFill>
        </p:spPr>
        <p:txBody>
          <a:bodyPr wrap="square" lIns="0" tIns="0" rIns="0" bIns="0" rtlCol="0"/>
          <a:lstStyle/>
          <a:p>
            <a:endParaRPr/>
          </a:p>
        </p:txBody>
      </p:sp>
      <p:sp>
        <p:nvSpPr>
          <p:cNvPr id="14" name="object 14"/>
          <p:cNvSpPr/>
          <p:nvPr/>
        </p:nvSpPr>
        <p:spPr>
          <a:xfrm>
            <a:off x="3581402" y="1676404"/>
            <a:ext cx="1837055" cy="1166495"/>
          </a:xfrm>
          <a:custGeom>
            <a:avLst/>
            <a:gdLst/>
            <a:ahLst/>
            <a:cxnLst/>
            <a:rect l="l" t="t" r="r" b="b"/>
            <a:pathLst>
              <a:path w="1837054" h="1166495">
                <a:moveTo>
                  <a:pt x="0" y="116712"/>
                </a:moveTo>
                <a:lnTo>
                  <a:pt x="9161" y="71312"/>
                </a:lnTo>
                <a:lnTo>
                  <a:pt x="34147" y="34210"/>
                </a:lnTo>
                <a:lnTo>
                  <a:pt x="71205" y="9181"/>
                </a:lnTo>
                <a:lnTo>
                  <a:pt x="116586" y="0"/>
                </a:lnTo>
                <a:lnTo>
                  <a:pt x="1719834" y="0"/>
                </a:lnTo>
                <a:lnTo>
                  <a:pt x="1765288" y="9181"/>
                </a:lnTo>
                <a:lnTo>
                  <a:pt x="1802384" y="34210"/>
                </a:lnTo>
                <a:lnTo>
                  <a:pt x="1827383" y="71312"/>
                </a:lnTo>
                <a:lnTo>
                  <a:pt x="1836547" y="116712"/>
                </a:lnTo>
                <a:lnTo>
                  <a:pt x="1836547" y="1049654"/>
                </a:lnTo>
                <a:lnTo>
                  <a:pt x="1827383" y="1095035"/>
                </a:lnTo>
                <a:lnTo>
                  <a:pt x="1802384" y="1132093"/>
                </a:lnTo>
                <a:lnTo>
                  <a:pt x="1765288" y="1157079"/>
                </a:lnTo>
                <a:lnTo>
                  <a:pt x="1719834" y="1166240"/>
                </a:lnTo>
                <a:lnTo>
                  <a:pt x="116586" y="1166240"/>
                </a:lnTo>
                <a:lnTo>
                  <a:pt x="71205" y="1157079"/>
                </a:lnTo>
                <a:lnTo>
                  <a:pt x="34147" y="1132093"/>
                </a:lnTo>
                <a:lnTo>
                  <a:pt x="9161" y="1095035"/>
                </a:lnTo>
                <a:lnTo>
                  <a:pt x="0" y="1049654"/>
                </a:lnTo>
                <a:lnTo>
                  <a:pt x="0" y="116712"/>
                </a:lnTo>
                <a:close/>
              </a:path>
            </a:pathLst>
          </a:custGeom>
          <a:ln w="25400">
            <a:solidFill>
              <a:srgbClr val="0E6EC5"/>
            </a:solidFill>
          </a:ln>
        </p:spPr>
        <p:txBody>
          <a:bodyPr wrap="square" lIns="0" tIns="0" rIns="0" bIns="0" rtlCol="0"/>
          <a:lstStyle/>
          <a:p>
            <a:endParaRPr/>
          </a:p>
        </p:txBody>
      </p:sp>
      <p:sp>
        <p:nvSpPr>
          <p:cNvPr id="15" name="object 15"/>
          <p:cNvSpPr txBox="1"/>
          <p:nvPr/>
        </p:nvSpPr>
        <p:spPr>
          <a:xfrm>
            <a:off x="3962400" y="2133600"/>
            <a:ext cx="1162050" cy="139782"/>
          </a:xfrm>
          <a:prstGeom prst="rect">
            <a:avLst/>
          </a:prstGeom>
        </p:spPr>
        <p:txBody>
          <a:bodyPr vert="horz" wrap="square" lIns="0" tIns="24130" rIns="0" bIns="0" rtlCol="0">
            <a:spAutoFit/>
          </a:bodyPr>
          <a:lstStyle/>
          <a:p>
            <a:pPr marL="269875" marR="5080" indent="-257810">
              <a:lnSpc>
                <a:spcPts val="890"/>
              </a:lnSpc>
              <a:spcBef>
                <a:spcPts val="190"/>
              </a:spcBef>
            </a:pPr>
            <a:r>
              <a:rPr lang="es-ES" sz="1100" b="1" spc="-5" dirty="0" smtClean="0">
                <a:latin typeface="Constantia"/>
                <a:cs typeface="Constantia"/>
              </a:rPr>
              <a:t>Visual Studio C#</a:t>
            </a:r>
            <a:endParaRPr sz="1100" b="1">
              <a:latin typeface="Constantia"/>
              <a:cs typeface="Constantia"/>
            </a:endParaRPr>
          </a:p>
        </p:txBody>
      </p:sp>
      <p:sp>
        <p:nvSpPr>
          <p:cNvPr id="16" name="object 16"/>
          <p:cNvSpPr/>
          <p:nvPr/>
        </p:nvSpPr>
        <p:spPr>
          <a:xfrm>
            <a:off x="2057402" y="3581400"/>
            <a:ext cx="1837055" cy="1166495"/>
          </a:xfrm>
          <a:custGeom>
            <a:avLst/>
            <a:gdLst/>
            <a:ahLst/>
            <a:cxnLst/>
            <a:rect l="l" t="t" r="r" b="b"/>
            <a:pathLst>
              <a:path w="1837055" h="1166495">
                <a:moveTo>
                  <a:pt x="1719896" y="0"/>
                </a:moveTo>
                <a:lnTo>
                  <a:pt x="116619" y="0"/>
                </a:lnTo>
                <a:lnTo>
                  <a:pt x="71226" y="9161"/>
                </a:lnTo>
                <a:lnTo>
                  <a:pt x="34157" y="34147"/>
                </a:lnTo>
                <a:lnTo>
                  <a:pt x="9164" y="71205"/>
                </a:lnTo>
                <a:lnTo>
                  <a:pt x="0" y="116585"/>
                </a:lnTo>
                <a:lnTo>
                  <a:pt x="0" y="1049527"/>
                </a:lnTo>
                <a:lnTo>
                  <a:pt x="9164" y="1094982"/>
                </a:lnTo>
                <a:lnTo>
                  <a:pt x="34157" y="1132077"/>
                </a:lnTo>
                <a:lnTo>
                  <a:pt x="71226" y="1157077"/>
                </a:lnTo>
                <a:lnTo>
                  <a:pt x="116619" y="1166240"/>
                </a:lnTo>
                <a:lnTo>
                  <a:pt x="1719896" y="1166240"/>
                </a:lnTo>
                <a:lnTo>
                  <a:pt x="1765277" y="1157077"/>
                </a:lnTo>
                <a:lnTo>
                  <a:pt x="1802335" y="1132077"/>
                </a:lnTo>
                <a:lnTo>
                  <a:pt x="1827321" y="1094982"/>
                </a:lnTo>
                <a:lnTo>
                  <a:pt x="1836482" y="1049527"/>
                </a:lnTo>
                <a:lnTo>
                  <a:pt x="1836482" y="116585"/>
                </a:lnTo>
                <a:lnTo>
                  <a:pt x="1827321" y="71205"/>
                </a:lnTo>
                <a:lnTo>
                  <a:pt x="1802335" y="34147"/>
                </a:lnTo>
                <a:lnTo>
                  <a:pt x="1765277" y="9161"/>
                </a:lnTo>
                <a:lnTo>
                  <a:pt x="1719896" y="0"/>
                </a:lnTo>
                <a:close/>
              </a:path>
            </a:pathLst>
          </a:custGeom>
          <a:solidFill>
            <a:srgbClr val="0E6EC5"/>
          </a:solidFill>
        </p:spPr>
        <p:txBody>
          <a:bodyPr wrap="square" lIns="0" tIns="0" rIns="0" bIns="0" rtlCol="0"/>
          <a:lstStyle/>
          <a:p>
            <a:endParaRPr/>
          </a:p>
        </p:txBody>
      </p:sp>
      <p:sp>
        <p:nvSpPr>
          <p:cNvPr id="17" name="object 17"/>
          <p:cNvSpPr/>
          <p:nvPr/>
        </p:nvSpPr>
        <p:spPr>
          <a:xfrm>
            <a:off x="1981202" y="3581400"/>
            <a:ext cx="1837055" cy="1166495"/>
          </a:xfrm>
          <a:custGeom>
            <a:avLst/>
            <a:gdLst/>
            <a:ahLst/>
            <a:cxnLst/>
            <a:rect l="l" t="t" r="r" b="b"/>
            <a:pathLst>
              <a:path w="1837055" h="1166495">
                <a:moveTo>
                  <a:pt x="0" y="116585"/>
                </a:moveTo>
                <a:lnTo>
                  <a:pt x="9164" y="71205"/>
                </a:lnTo>
                <a:lnTo>
                  <a:pt x="34157" y="34147"/>
                </a:lnTo>
                <a:lnTo>
                  <a:pt x="71226" y="9161"/>
                </a:lnTo>
                <a:lnTo>
                  <a:pt x="116619" y="0"/>
                </a:lnTo>
                <a:lnTo>
                  <a:pt x="1719896" y="0"/>
                </a:lnTo>
                <a:lnTo>
                  <a:pt x="1765277" y="9161"/>
                </a:lnTo>
                <a:lnTo>
                  <a:pt x="1802335" y="34147"/>
                </a:lnTo>
                <a:lnTo>
                  <a:pt x="1827321" y="71205"/>
                </a:lnTo>
                <a:lnTo>
                  <a:pt x="1836482" y="116585"/>
                </a:lnTo>
                <a:lnTo>
                  <a:pt x="1836482" y="1049527"/>
                </a:lnTo>
                <a:lnTo>
                  <a:pt x="1827321" y="1094982"/>
                </a:lnTo>
                <a:lnTo>
                  <a:pt x="1802335" y="1132077"/>
                </a:lnTo>
                <a:lnTo>
                  <a:pt x="1765277" y="1157077"/>
                </a:lnTo>
                <a:lnTo>
                  <a:pt x="1719896" y="1166240"/>
                </a:lnTo>
                <a:lnTo>
                  <a:pt x="116619" y="1166240"/>
                </a:lnTo>
                <a:lnTo>
                  <a:pt x="71226" y="1157077"/>
                </a:lnTo>
                <a:lnTo>
                  <a:pt x="34157" y="1132077"/>
                </a:lnTo>
                <a:lnTo>
                  <a:pt x="9164" y="1094982"/>
                </a:lnTo>
                <a:lnTo>
                  <a:pt x="0" y="1049527"/>
                </a:lnTo>
                <a:lnTo>
                  <a:pt x="0" y="116585"/>
                </a:lnTo>
                <a:close/>
              </a:path>
            </a:pathLst>
          </a:custGeom>
          <a:ln w="25400">
            <a:solidFill>
              <a:srgbClr val="FFFFFF"/>
            </a:solidFill>
          </a:ln>
        </p:spPr>
        <p:txBody>
          <a:bodyPr wrap="square" lIns="0" tIns="0" rIns="0" bIns="0" rtlCol="0"/>
          <a:lstStyle/>
          <a:p>
            <a:endParaRPr/>
          </a:p>
        </p:txBody>
      </p:sp>
      <p:sp>
        <p:nvSpPr>
          <p:cNvPr id="18" name="object 18"/>
          <p:cNvSpPr/>
          <p:nvPr/>
        </p:nvSpPr>
        <p:spPr>
          <a:xfrm>
            <a:off x="2133602" y="3962404"/>
            <a:ext cx="1837055" cy="1166495"/>
          </a:xfrm>
          <a:custGeom>
            <a:avLst/>
            <a:gdLst/>
            <a:ahLst/>
            <a:cxnLst/>
            <a:rect l="l" t="t" r="r" b="b"/>
            <a:pathLst>
              <a:path w="1837055" h="1166495">
                <a:moveTo>
                  <a:pt x="1719922" y="0"/>
                </a:moveTo>
                <a:lnTo>
                  <a:pt x="116611" y="0"/>
                </a:lnTo>
                <a:lnTo>
                  <a:pt x="71221" y="9161"/>
                </a:lnTo>
                <a:lnTo>
                  <a:pt x="34155" y="34147"/>
                </a:lnTo>
                <a:lnTo>
                  <a:pt x="9164" y="71205"/>
                </a:lnTo>
                <a:lnTo>
                  <a:pt x="0" y="116586"/>
                </a:lnTo>
                <a:lnTo>
                  <a:pt x="0" y="1049528"/>
                </a:lnTo>
                <a:lnTo>
                  <a:pt x="9164" y="1094908"/>
                </a:lnTo>
                <a:lnTo>
                  <a:pt x="34155" y="1131966"/>
                </a:lnTo>
                <a:lnTo>
                  <a:pt x="71221" y="1156952"/>
                </a:lnTo>
                <a:lnTo>
                  <a:pt x="116611" y="1166114"/>
                </a:lnTo>
                <a:lnTo>
                  <a:pt x="1719922" y="1166114"/>
                </a:lnTo>
                <a:lnTo>
                  <a:pt x="1765303" y="1156952"/>
                </a:lnTo>
                <a:lnTo>
                  <a:pt x="1802361" y="1131966"/>
                </a:lnTo>
                <a:lnTo>
                  <a:pt x="1827347" y="1094908"/>
                </a:lnTo>
                <a:lnTo>
                  <a:pt x="1836508" y="1049528"/>
                </a:lnTo>
                <a:lnTo>
                  <a:pt x="1836508" y="116586"/>
                </a:lnTo>
                <a:lnTo>
                  <a:pt x="1827347" y="71205"/>
                </a:lnTo>
                <a:lnTo>
                  <a:pt x="1802361" y="34147"/>
                </a:lnTo>
                <a:lnTo>
                  <a:pt x="1765303" y="9161"/>
                </a:lnTo>
                <a:lnTo>
                  <a:pt x="1719922" y="0"/>
                </a:lnTo>
                <a:close/>
              </a:path>
            </a:pathLst>
          </a:custGeom>
          <a:solidFill>
            <a:srgbClr val="FFFFFF">
              <a:alpha val="90194"/>
            </a:srgbClr>
          </a:solidFill>
        </p:spPr>
        <p:txBody>
          <a:bodyPr wrap="square" lIns="0" tIns="0" rIns="0" bIns="0" rtlCol="0"/>
          <a:lstStyle/>
          <a:p>
            <a:endParaRPr/>
          </a:p>
        </p:txBody>
      </p:sp>
      <p:sp>
        <p:nvSpPr>
          <p:cNvPr id="19" name="object 19"/>
          <p:cNvSpPr/>
          <p:nvPr/>
        </p:nvSpPr>
        <p:spPr>
          <a:xfrm>
            <a:off x="2133602" y="3962404"/>
            <a:ext cx="1837055" cy="1166495"/>
          </a:xfrm>
          <a:custGeom>
            <a:avLst/>
            <a:gdLst/>
            <a:ahLst/>
            <a:cxnLst/>
            <a:rect l="l" t="t" r="r" b="b"/>
            <a:pathLst>
              <a:path w="1837055" h="1166495">
                <a:moveTo>
                  <a:pt x="0" y="116586"/>
                </a:moveTo>
                <a:lnTo>
                  <a:pt x="9164" y="71205"/>
                </a:lnTo>
                <a:lnTo>
                  <a:pt x="34155" y="34147"/>
                </a:lnTo>
                <a:lnTo>
                  <a:pt x="71221" y="9161"/>
                </a:lnTo>
                <a:lnTo>
                  <a:pt x="116611" y="0"/>
                </a:lnTo>
                <a:lnTo>
                  <a:pt x="1719922" y="0"/>
                </a:lnTo>
                <a:lnTo>
                  <a:pt x="1765303" y="9161"/>
                </a:lnTo>
                <a:lnTo>
                  <a:pt x="1802361" y="34147"/>
                </a:lnTo>
                <a:lnTo>
                  <a:pt x="1827347" y="71205"/>
                </a:lnTo>
                <a:lnTo>
                  <a:pt x="1836508" y="116586"/>
                </a:lnTo>
                <a:lnTo>
                  <a:pt x="1836508" y="1049528"/>
                </a:lnTo>
                <a:lnTo>
                  <a:pt x="1827347" y="1094908"/>
                </a:lnTo>
                <a:lnTo>
                  <a:pt x="1802361" y="1131966"/>
                </a:lnTo>
                <a:lnTo>
                  <a:pt x="1765303" y="1156952"/>
                </a:lnTo>
                <a:lnTo>
                  <a:pt x="1719922" y="1166114"/>
                </a:lnTo>
                <a:lnTo>
                  <a:pt x="116611" y="1166114"/>
                </a:lnTo>
                <a:lnTo>
                  <a:pt x="71221" y="1156952"/>
                </a:lnTo>
                <a:lnTo>
                  <a:pt x="34155" y="1131966"/>
                </a:lnTo>
                <a:lnTo>
                  <a:pt x="9164" y="1094908"/>
                </a:lnTo>
                <a:lnTo>
                  <a:pt x="0" y="1049528"/>
                </a:lnTo>
                <a:lnTo>
                  <a:pt x="0" y="116586"/>
                </a:lnTo>
                <a:close/>
              </a:path>
            </a:pathLst>
          </a:custGeom>
          <a:ln w="25400">
            <a:solidFill>
              <a:srgbClr val="0E6EC5"/>
            </a:solidFill>
          </a:ln>
        </p:spPr>
        <p:txBody>
          <a:bodyPr wrap="square" lIns="0" tIns="0" rIns="0" bIns="0" rtlCol="0"/>
          <a:lstStyle/>
          <a:p>
            <a:endParaRPr/>
          </a:p>
        </p:txBody>
      </p:sp>
      <p:sp>
        <p:nvSpPr>
          <p:cNvPr id="20" name="object 20"/>
          <p:cNvSpPr txBox="1"/>
          <p:nvPr/>
        </p:nvSpPr>
        <p:spPr>
          <a:xfrm>
            <a:off x="2438401" y="4343404"/>
            <a:ext cx="1316990" cy="334579"/>
          </a:xfrm>
          <a:prstGeom prst="rect">
            <a:avLst/>
          </a:prstGeom>
        </p:spPr>
        <p:txBody>
          <a:bodyPr vert="horz" wrap="square" lIns="0" tIns="22860" rIns="0" bIns="0" rtlCol="0">
            <a:spAutoFit/>
          </a:bodyPr>
          <a:lstStyle/>
          <a:p>
            <a:pPr marL="12700" marR="5080" indent="1270" algn="ctr">
              <a:lnSpc>
                <a:spcPct val="91900"/>
              </a:lnSpc>
              <a:spcBef>
                <a:spcPts val="180"/>
              </a:spcBef>
            </a:pPr>
            <a:r>
              <a:rPr lang="es-ES" sz="1100" b="1" spc="-5" dirty="0" smtClean="0">
                <a:latin typeface="Constantia"/>
                <a:cs typeface="Constantia"/>
              </a:rPr>
              <a:t>Machine Learning LUIS BOT </a:t>
            </a:r>
            <a:endParaRPr sz="1100" b="1">
              <a:latin typeface="Constantia"/>
              <a:cs typeface="Constantia"/>
            </a:endParaRPr>
          </a:p>
        </p:txBody>
      </p:sp>
      <p:sp>
        <p:nvSpPr>
          <p:cNvPr id="21" name="object 21"/>
          <p:cNvSpPr/>
          <p:nvPr/>
        </p:nvSpPr>
        <p:spPr>
          <a:xfrm>
            <a:off x="3429002" y="5562604"/>
            <a:ext cx="1837055" cy="1166495"/>
          </a:xfrm>
          <a:custGeom>
            <a:avLst/>
            <a:gdLst/>
            <a:ahLst/>
            <a:cxnLst/>
            <a:rect l="l" t="t" r="r" b="b"/>
            <a:pathLst>
              <a:path w="1837055" h="1166495">
                <a:moveTo>
                  <a:pt x="1719896" y="0"/>
                </a:moveTo>
                <a:lnTo>
                  <a:pt x="116619" y="0"/>
                </a:lnTo>
                <a:lnTo>
                  <a:pt x="71226" y="9181"/>
                </a:lnTo>
                <a:lnTo>
                  <a:pt x="34157" y="34210"/>
                </a:lnTo>
                <a:lnTo>
                  <a:pt x="9164" y="71312"/>
                </a:lnTo>
                <a:lnTo>
                  <a:pt x="0" y="116713"/>
                </a:lnTo>
                <a:lnTo>
                  <a:pt x="0" y="1049629"/>
                </a:lnTo>
                <a:lnTo>
                  <a:pt x="9164" y="1095026"/>
                </a:lnTo>
                <a:lnTo>
                  <a:pt x="34157" y="1132097"/>
                </a:lnTo>
                <a:lnTo>
                  <a:pt x="71226" y="1157089"/>
                </a:lnTo>
                <a:lnTo>
                  <a:pt x="116619" y="1166253"/>
                </a:lnTo>
                <a:lnTo>
                  <a:pt x="1719896" y="1166253"/>
                </a:lnTo>
                <a:lnTo>
                  <a:pt x="1765277" y="1157089"/>
                </a:lnTo>
                <a:lnTo>
                  <a:pt x="1802335" y="1132097"/>
                </a:lnTo>
                <a:lnTo>
                  <a:pt x="1827321" y="1095026"/>
                </a:lnTo>
                <a:lnTo>
                  <a:pt x="1836482" y="1049629"/>
                </a:lnTo>
                <a:lnTo>
                  <a:pt x="1836482" y="116713"/>
                </a:lnTo>
                <a:lnTo>
                  <a:pt x="1827321" y="71312"/>
                </a:lnTo>
                <a:lnTo>
                  <a:pt x="1802335" y="34210"/>
                </a:lnTo>
                <a:lnTo>
                  <a:pt x="1765277" y="9181"/>
                </a:lnTo>
                <a:lnTo>
                  <a:pt x="1719896" y="0"/>
                </a:lnTo>
                <a:close/>
              </a:path>
            </a:pathLst>
          </a:custGeom>
          <a:solidFill>
            <a:srgbClr val="0E6EC5"/>
          </a:solidFill>
        </p:spPr>
        <p:txBody>
          <a:bodyPr wrap="square" lIns="0" tIns="0" rIns="0" bIns="0" rtlCol="0"/>
          <a:lstStyle/>
          <a:p>
            <a:endParaRPr/>
          </a:p>
        </p:txBody>
      </p:sp>
      <p:sp>
        <p:nvSpPr>
          <p:cNvPr id="22" name="object 22"/>
          <p:cNvSpPr/>
          <p:nvPr/>
        </p:nvSpPr>
        <p:spPr>
          <a:xfrm>
            <a:off x="3429002" y="5562604"/>
            <a:ext cx="1837055" cy="1166495"/>
          </a:xfrm>
          <a:custGeom>
            <a:avLst/>
            <a:gdLst/>
            <a:ahLst/>
            <a:cxnLst/>
            <a:rect l="l" t="t" r="r" b="b"/>
            <a:pathLst>
              <a:path w="1837055" h="1166495">
                <a:moveTo>
                  <a:pt x="0" y="116713"/>
                </a:moveTo>
                <a:lnTo>
                  <a:pt x="9164" y="71312"/>
                </a:lnTo>
                <a:lnTo>
                  <a:pt x="34157" y="34210"/>
                </a:lnTo>
                <a:lnTo>
                  <a:pt x="71226" y="9181"/>
                </a:lnTo>
                <a:lnTo>
                  <a:pt x="116619" y="0"/>
                </a:lnTo>
                <a:lnTo>
                  <a:pt x="1719896" y="0"/>
                </a:lnTo>
                <a:lnTo>
                  <a:pt x="1765277" y="9181"/>
                </a:lnTo>
                <a:lnTo>
                  <a:pt x="1802335" y="34210"/>
                </a:lnTo>
                <a:lnTo>
                  <a:pt x="1827321" y="71312"/>
                </a:lnTo>
                <a:lnTo>
                  <a:pt x="1836482" y="116713"/>
                </a:lnTo>
                <a:lnTo>
                  <a:pt x="1836482" y="1049629"/>
                </a:lnTo>
                <a:lnTo>
                  <a:pt x="1827321" y="1095026"/>
                </a:lnTo>
                <a:lnTo>
                  <a:pt x="1802335" y="1132097"/>
                </a:lnTo>
                <a:lnTo>
                  <a:pt x="1765277" y="1157089"/>
                </a:lnTo>
                <a:lnTo>
                  <a:pt x="1719896" y="1166253"/>
                </a:lnTo>
                <a:lnTo>
                  <a:pt x="116619" y="1166253"/>
                </a:lnTo>
                <a:lnTo>
                  <a:pt x="71226" y="1157089"/>
                </a:lnTo>
                <a:lnTo>
                  <a:pt x="34157" y="1132097"/>
                </a:lnTo>
                <a:lnTo>
                  <a:pt x="9164" y="1095026"/>
                </a:lnTo>
                <a:lnTo>
                  <a:pt x="0" y="1049629"/>
                </a:lnTo>
                <a:lnTo>
                  <a:pt x="0" y="116713"/>
                </a:lnTo>
                <a:close/>
              </a:path>
            </a:pathLst>
          </a:custGeom>
          <a:ln w="25400">
            <a:solidFill>
              <a:srgbClr val="FFFFFF"/>
            </a:solidFill>
          </a:ln>
        </p:spPr>
        <p:txBody>
          <a:bodyPr wrap="square" lIns="0" tIns="0" rIns="0" bIns="0" rtlCol="0"/>
          <a:lstStyle/>
          <a:p>
            <a:endParaRPr/>
          </a:p>
        </p:txBody>
      </p:sp>
      <p:sp>
        <p:nvSpPr>
          <p:cNvPr id="23" name="object 23"/>
          <p:cNvSpPr/>
          <p:nvPr/>
        </p:nvSpPr>
        <p:spPr>
          <a:xfrm>
            <a:off x="3429002" y="5562604"/>
            <a:ext cx="1837055" cy="1166495"/>
          </a:xfrm>
          <a:custGeom>
            <a:avLst/>
            <a:gdLst/>
            <a:ahLst/>
            <a:cxnLst/>
            <a:rect l="l" t="t" r="r" b="b"/>
            <a:pathLst>
              <a:path w="1837055" h="1166495">
                <a:moveTo>
                  <a:pt x="1719922" y="0"/>
                </a:moveTo>
                <a:lnTo>
                  <a:pt x="116611" y="0"/>
                </a:lnTo>
                <a:lnTo>
                  <a:pt x="71221" y="9161"/>
                </a:lnTo>
                <a:lnTo>
                  <a:pt x="34155" y="34147"/>
                </a:lnTo>
                <a:lnTo>
                  <a:pt x="9164" y="71205"/>
                </a:lnTo>
                <a:lnTo>
                  <a:pt x="0" y="116586"/>
                </a:lnTo>
                <a:lnTo>
                  <a:pt x="0" y="1049553"/>
                </a:lnTo>
                <a:lnTo>
                  <a:pt x="9164" y="1094950"/>
                </a:lnTo>
                <a:lnTo>
                  <a:pt x="34155" y="1132020"/>
                </a:lnTo>
                <a:lnTo>
                  <a:pt x="71221" y="1157013"/>
                </a:lnTo>
                <a:lnTo>
                  <a:pt x="116611" y="1166177"/>
                </a:lnTo>
                <a:lnTo>
                  <a:pt x="1719922" y="1166177"/>
                </a:lnTo>
                <a:lnTo>
                  <a:pt x="1765303" y="1157013"/>
                </a:lnTo>
                <a:lnTo>
                  <a:pt x="1802361" y="1132020"/>
                </a:lnTo>
                <a:lnTo>
                  <a:pt x="1827347" y="1094950"/>
                </a:lnTo>
                <a:lnTo>
                  <a:pt x="1836508" y="1049553"/>
                </a:lnTo>
                <a:lnTo>
                  <a:pt x="1836508" y="116586"/>
                </a:lnTo>
                <a:lnTo>
                  <a:pt x="1827347" y="71205"/>
                </a:lnTo>
                <a:lnTo>
                  <a:pt x="1802361" y="34147"/>
                </a:lnTo>
                <a:lnTo>
                  <a:pt x="1765303" y="9161"/>
                </a:lnTo>
                <a:lnTo>
                  <a:pt x="1719922"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lstStyle/>
          <a:p>
            <a:endParaRPr/>
          </a:p>
        </p:txBody>
      </p:sp>
      <p:sp>
        <p:nvSpPr>
          <p:cNvPr id="24" name="object 24"/>
          <p:cNvSpPr/>
          <p:nvPr/>
        </p:nvSpPr>
        <p:spPr>
          <a:xfrm>
            <a:off x="3429002" y="5562604"/>
            <a:ext cx="1837055" cy="1166495"/>
          </a:xfrm>
          <a:custGeom>
            <a:avLst/>
            <a:gdLst/>
            <a:ahLst/>
            <a:cxnLst/>
            <a:rect l="l" t="t" r="r" b="b"/>
            <a:pathLst>
              <a:path w="1837055" h="1166495">
                <a:moveTo>
                  <a:pt x="0" y="116586"/>
                </a:moveTo>
                <a:lnTo>
                  <a:pt x="9164" y="71205"/>
                </a:lnTo>
                <a:lnTo>
                  <a:pt x="34155" y="34147"/>
                </a:lnTo>
                <a:lnTo>
                  <a:pt x="71221" y="9161"/>
                </a:lnTo>
                <a:lnTo>
                  <a:pt x="116611" y="0"/>
                </a:lnTo>
                <a:lnTo>
                  <a:pt x="1719922" y="0"/>
                </a:lnTo>
                <a:lnTo>
                  <a:pt x="1765303" y="9161"/>
                </a:lnTo>
                <a:lnTo>
                  <a:pt x="1802361" y="34147"/>
                </a:lnTo>
                <a:lnTo>
                  <a:pt x="1827347" y="71205"/>
                </a:lnTo>
                <a:lnTo>
                  <a:pt x="1836508" y="116586"/>
                </a:lnTo>
                <a:lnTo>
                  <a:pt x="1836508" y="1049553"/>
                </a:lnTo>
                <a:lnTo>
                  <a:pt x="1827347" y="1094950"/>
                </a:lnTo>
                <a:lnTo>
                  <a:pt x="1802361" y="1132020"/>
                </a:lnTo>
                <a:lnTo>
                  <a:pt x="1765303" y="1157013"/>
                </a:lnTo>
                <a:lnTo>
                  <a:pt x="1719922" y="1166177"/>
                </a:lnTo>
                <a:lnTo>
                  <a:pt x="116611" y="1166177"/>
                </a:lnTo>
                <a:lnTo>
                  <a:pt x="71221" y="1157013"/>
                </a:lnTo>
                <a:lnTo>
                  <a:pt x="34155" y="1132020"/>
                </a:lnTo>
                <a:lnTo>
                  <a:pt x="9164" y="1094950"/>
                </a:lnTo>
                <a:lnTo>
                  <a:pt x="0" y="1049553"/>
                </a:lnTo>
                <a:lnTo>
                  <a:pt x="0" y="116586"/>
                </a:lnTo>
                <a:close/>
              </a:path>
            </a:pathLst>
          </a:custGeom>
          <a:ln w="25400">
            <a:solidFill>
              <a:srgbClr val="0E6EC5"/>
            </a:solidFill>
          </a:ln>
        </p:spPr>
        <p:txBody>
          <a:bodyPr wrap="square" lIns="0" tIns="0" rIns="0" bIns="0" rtlCol="0"/>
          <a:lstStyle/>
          <a:p>
            <a:endParaRPr/>
          </a:p>
        </p:txBody>
      </p:sp>
      <p:sp>
        <p:nvSpPr>
          <p:cNvPr id="26" name="object 26"/>
          <p:cNvSpPr/>
          <p:nvPr/>
        </p:nvSpPr>
        <p:spPr>
          <a:xfrm>
            <a:off x="4648202" y="3581400"/>
            <a:ext cx="1837055" cy="1166495"/>
          </a:xfrm>
          <a:custGeom>
            <a:avLst/>
            <a:gdLst/>
            <a:ahLst/>
            <a:cxnLst/>
            <a:rect l="l" t="t" r="r" b="b"/>
            <a:pathLst>
              <a:path w="1837054" h="1166495">
                <a:moveTo>
                  <a:pt x="1719834" y="0"/>
                </a:moveTo>
                <a:lnTo>
                  <a:pt x="116586" y="0"/>
                </a:lnTo>
                <a:lnTo>
                  <a:pt x="71205" y="9161"/>
                </a:lnTo>
                <a:lnTo>
                  <a:pt x="34147" y="34147"/>
                </a:lnTo>
                <a:lnTo>
                  <a:pt x="9161" y="71205"/>
                </a:lnTo>
                <a:lnTo>
                  <a:pt x="0" y="116585"/>
                </a:lnTo>
                <a:lnTo>
                  <a:pt x="0" y="1049527"/>
                </a:lnTo>
                <a:lnTo>
                  <a:pt x="9161" y="1094928"/>
                </a:lnTo>
                <a:lnTo>
                  <a:pt x="34147" y="1132030"/>
                </a:lnTo>
                <a:lnTo>
                  <a:pt x="71205" y="1157059"/>
                </a:lnTo>
                <a:lnTo>
                  <a:pt x="116586" y="1166240"/>
                </a:lnTo>
                <a:lnTo>
                  <a:pt x="1719834" y="1166240"/>
                </a:lnTo>
                <a:lnTo>
                  <a:pt x="1765288" y="1157059"/>
                </a:lnTo>
                <a:lnTo>
                  <a:pt x="1802383" y="1132030"/>
                </a:lnTo>
                <a:lnTo>
                  <a:pt x="1827383" y="1094928"/>
                </a:lnTo>
                <a:lnTo>
                  <a:pt x="1836547" y="1049527"/>
                </a:lnTo>
                <a:lnTo>
                  <a:pt x="1836547" y="116585"/>
                </a:lnTo>
                <a:lnTo>
                  <a:pt x="1827383" y="71205"/>
                </a:lnTo>
                <a:lnTo>
                  <a:pt x="1802384" y="34147"/>
                </a:lnTo>
                <a:lnTo>
                  <a:pt x="1765288" y="9161"/>
                </a:lnTo>
                <a:lnTo>
                  <a:pt x="1719834" y="0"/>
                </a:lnTo>
                <a:close/>
              </a:path>
            </a:pathLst>
          </a:custGeom>
          <a:solidFill>
            <a:srgbClr val="0E6EC5"/>
          </a:solidFill>
        </p:spPr>
        <p:txBody>
          <a:bodyPr wrap="square" lIns="0" tIns="0" rIns="0" bIns="0" rtlCol="0"/>
          <a:lstStyle/>
          <a:p>
            <a:endParaRPr/>
          </a:p>
        </p:txBody>
      </p:sp>
      <p:sp>
        <p:nvSpPr>
          <p:cNvPr id="27" name="object 27"/>
          <p:cNvSpPr/>
          <p:nvPr/>
        </p:nvSpPr>
        <p:spPr>
          <a:xfrm>
            <a:off x="4572002" y="3581400"/>
            <a:ext cx="1837055" cy="1166495"/>
          </a:xfrm>
          <a:custGeom>
            <a:avLst/>
            <a:gdLst/>
            <a:ahLst/>
            <a:cxnLst/>
            <a:rect l="l" t="t" r="r" b="b"/>
            <a:pathLst>
              <a:path w="1837054" h="1166495">
                <a:moveTo>
                  <a:pt x="0" y="116585"/>
                </a:moveTo>
                <a:lnTo>
                  <a:pt x="9161" y="71205"/>
                </a:lnTo>
                <a:lnTo>
                  <a:pt x="34147" y="34147"/>
                </a:lnTo>
                <a:lnTo>
                  <a:pt x="71205" y="9161"/>
                </a:lnTo>
                <a:lnTo>
                  <a:pt x="116586" y="0"/>
                </a:lnTo>
                <a:lnTo>
                  <a:pt x="1719834" y="0"/>
                </a:lnTo>
                <a:lnTo>
                  <a:pt x="1765288" y="9161"/>
                </a:lnTo>
                <a:lnTo>
                  <a:pt x="1802384" y="34147"/>
                </a:lnTo>
                <a:lnTo>
                  <a:pt x="1827383" y="71205"/>
                </a:lnTo>
                <a:lnTo>
                  <a:pt x="1836547" y="116585"/>
                </a:lnTo>
                <a:lnTo>
                  <a:pt x="1836547" y="1049527"/>
                </a:lnTo>
                <a:lnTo>
                  <a:pt x="1827383" y="1094928"/>
                </a:lnTo>
                <a:lnTo>
                  <a:pt x="1802384" y="1132030"/>
                </a:lnTo>
                <a:lnTo>
                  <a:pt x="1765288" y="1157059"/>
                </a:lnTo>
                <a:lnTo>
                  <a:pt x="1719834" y="1166240"/>
                </a:lnTo>
                <a:lnTo>
                  <a:pt x="116586" y="1166240"/>
                </a:lnTo>
                <a:lnTo>
                  <a:pt x="71205" y="1157059"/>
                </a:lnTo>
                <a:lnTo>
                  <a:pt x="34147" y="1132030"/>
                </a:lnTo>
                <a:lnTo>
                  <a:pt x="9161" y="1094928"/>
                </a:lnTo>
                <a:lnTo>
                  <a:pt x="0" y="1049527"/>
                </a:lnTo>
                <a:lnTo>
                  <a:pt x="0" y="116585"/>
                </a:lnTo>
                <a:close/>
              </a:path>
            </a:pathLst>
          </a:custGeom>
          <a:ln w="25400">
            <a:solidFill>
              <a:srgbClr val="FFFFFF"/>
            </a:solidFill>
          </a:ln>
        </p:spPr>
        <p:txBody>
          <a:bodyPr wrap="square" lIns="0" tIns="0" rIns="0" bIns="0" rtlCol="0"/>
          <a:lstStyle/>
          <a:p>
            <a:endParaRPr/>
          </a:p>
        </p:txBody>
      </p:sp>
      <p:sp>
        <p:nvSpPr>
          <p:cNvPr id="28" name="object 28"/>
          <p:cNvSpPr/>
          <p:nvPr/>
        </p:nvSpPr>
        <p:spPr>
          <a:xfrm>
            <a:off x="4724400" y="3886204"/>
            <a:ext cx="1836420" cy="1166495"/>
          </a:xfrm>
          <a:custGeom>
            <a:avLst/>
            <a:gdLst/>
            <a:ahLst/>
            <a:cxnLst/>
            <a:rect l="l" t="t" r="r" b="b"/>
            <a:pathLst>
              <a:path w="1836420" h="1166495">
                <a:moveTo>
                  <a:pt x="1719833" y="0"/>
                </a:moveTo>
                <a:lnTo>
                  <a:pt x="116585" y="0"/>
                </a:lnTo>
                <a:lnTo>
                  <a:pt x="71205" y="9163"/>
                </a:lnTo>
                <a:lnTo>
                  <a:pt x="34147" y="34163"/>
                </a:lnTo>
                <a:lnTo>
                  <a:pt x="9161" y="71258"/>
                </a:lnTo>
                <a:lnTo>
                  <a:pt x="0" y="116713"/>
                </a:lnTo>
                <a:lnTo>
                  <a:pt x="0" y="1049655"/>
                </a:lnTo>
                <a:lnTo>
                  <a:pt x="9161" y="1095035"/>
                </a:lnTo>
                <a:lnTo>
                  <a:pt x="34147" y="1132093"/>
                </a:lnTo>
                <a:lnTo>
                  <a:pt x="71205" y="1157079"/>
                </a:lnTo>
                <a:lnTo>
                  <a:pt x="116585" y="1166241"/>
                </a:lnTo>
                <a:lnTo>
                  <a:pt x="1719833" y="1166241"/>
                </a:lnTo>
                <a:lnTo>
                  <a:pt x="1765214" y="1157079"/>
                </a:lnTo>
                <a:lnTo>
                  <a:pt x="1802272" y="1132093"/>
                </a:lnTo>
                <a:lnTo>
                  <a:pt x="1827258" y="1095035"/>
                </a:lnTo>
                <a:lnTo>
                  <a:pt x="1836420" y="1049655"/>
                </a:lnTo>
                <a:lnTo>
                  <a:pt x="1836420" y="116713"/>
                </a:lnTo>
                <a:lnTo>
                  <a:pt x="1827258" y="71258"/>
                </a:lnTo>
                <a:lnTo>
                  <a:pt x="1802272" y="34163"/>
                </a:lnTo>
                <a:lnTo>
                  <a:pt x="1765214" y="9163"/>
                </a:lnTo>
                <a:lnTo>
                  <a:pt x="1719833" y="0"/>
                </a:lnTo>
                <a:close/>
              </a:path>
            </a:pathLst>
          </a:custGeom>
          <a:solidFill>
            <a:srgbClr val="FFFFFF">
              <a:alpha val="90194"/>
            </a:srgbClr>
          </a:solidFill>
        </p:spPr>
        <p:txBody>
          <a:bodyPr wrap="square" lIns="0" tIns="0" rIns="0" bIns="0" rtlCol="0"/>
          <a:lstStyle/>
          <a:p>
            <a:endParaRPr/>
          </a:p>
        </p:txBody>
      </p:sp>
      <p:sp>
        <p:nvSpPr>
          <p:cNvPr id="29" name="object 29"/>
          <p:cNvSpPr/>
          <p:nvPr/>
        </p:nvSpPr>
        <p:spPr>
          <a:xfrm>
            <a:off x="4724400" y="3886204"/>
            <a:ext cx="1836420" cy="1166495"/>
          </a:xfrm>
          <a:custGeom>
            <a:avLst/>
            <a:gdLst/>
            <a:ahLst/>
            <a:cxnLst/>
            <a:rect l="l" t="t" r="r" b="b"/>
            <a:pathLst>
              <a:path w="1836420" h="1166495">
                <a:moveTo>
                  <a:pt x="0" y="116713"/>
                </a:moveTo>
                <a:lnTo>
                  <a:pt x="9161" y="71258"/>
                </a:lnTo>
                <a:lnTo>
                  <a:pt x="34147" y="34163"/>
                </a:lnTo>
                <a:lnTo>
                  <a:pt x="71205" y="9163"/>
                </a:lnTo>
                <a:lnTo>
                  <a:pt x="116585" y="0"/>
                </a:lnTo>
                <a:lnTo>
                  <a:pt x="1719833" y="0"/>
                </a:lnTo>
                <a:lnTo>
                  <a:pt x="1765214" y="9163"/>
                </a:lnTo>
                <a:lnTo>
                  <a:pt x="1802272" y="34163"/>
                </a:lnTo>
                <a:lnTo>
                  <a:pt x="1827258" y="71258"/>
                </a:lnTo>
                <a:lnTo>
                  <a:pt x="1836420" y="116713"/>
                </a:lnTo>
                <a:lnTo>
                  <a:pt x="1836420" y="1049655"/>
                </a:lnTo>
                <a:lnTo>
                  <a:pt x="1827258" y="1095035"/>
                </a:lnTo>
                <a:lnTo>
                  <a:pt x="1802272" y="1132093"/>
                </a:lnTo>
                <a:lnTo>
                  <a:pt x="1765214" y="1157079"/>
                </a:lnTo>
                <a:lnTo>
                  <a:pt x="1719833" y="1166241"/>
                </a:lnTo>
                <a:lnTo>
                  <a:pt x="116585" y="1166241"/>
                </a:lnTo>
                <a:lnTo>
                  <a:pt x="71205" y="1157079"/>
                </a:lnTo>
                <a:lnTo>
                  <a:pt x="34147" y="1132093"/>
                </a:lnTo>
                <a:lnTo>
                  <a:pt x="9161" y="1095035"/>
                </a:lnTo>
                <a:lnTo>
                  <a:pt x="0" y="1049655"/>
                </a:lnTo>
                <a:lnTo>
                  <a:pt x="0" y="116713"/>
                </a:lnTo>
                <a:close/>
              </a:path>
            </a:pathLst>
          </a:custGeom>
          <a:ln w="25400">
            <a:solidFill>
              <a:srgbClr val="0E6EC5"/>
            </a:solidFill>
          </a:ln>
        </p:spPr>
        <p:txBody>
          <a:bodyPr wrap="square" lIns="0" tIns="0" rIns="0" bIns="0" rtlCol="0"/>
          <a:lstStyle/>
          <a:p>
            <a:endParaRPr/>
          </a:p>
        </p:txBody>
      </p:sp>
      <p:sp>
        <p:nvSpPr>
          <p:cNvPr id="30" name="object 30"/>
          <p:cNvSpPr txBox="1"/>
          <p:nvPr/>
        </p:nvSpPr>
        <p:spPr>
          <a:xfrm>
            <a:off x="4953000" y="4343400"/>
            <a:ext cx="1456690" cy="139782"/>
          </a:xfrm>
          <a:prstGeom prst="rect">
            <a:avLst/>
          </a:prstGeom>
        </p:spPr>
        <p:txBody>
          <a:bodyPr vert="horz" wrap="square" lIns="0" tIns="24130" rIns="0" bIns="0" rtlCol="0">
            <a:spAutoFit/>
          </a:bodyPr>
          <a:lstStyle/>
          <a:p>
            <a:pPr marL="270510" marR="5080" indent="-258445">
              <a:lnSpc>
                <a:spcPts val="890"/>
              </a:lnSpc>
              <a:spcBef>
                <a:spcPts val="190"/>
              </a:spcBef>
            </a:pPr>
            <a:r>
              <a:rPr lang="es-ES" sz="1100" b="1" spc="-5" dirty="0" smtClean="0">
                <a:latin typeface="Constantia"/>
                <a:cs typeface="Constantia"/>
              </a:rPr>
              <a:t>BBDD Azure  SQL</a:t>
            </a:r>
            <a:endParaRPr sz="1100" b="1">
              <a:latin typeface="Constantia"/>
              <a:cs typeface="Constantia"/>
            </a:endParaRPr>
          </a:p>
        </p:txBody>
      </p:sp>
      <p:sp>
        <p:nvSpPr>
          <p:cNvPr id="42" name="object 42"/>
          <p:cNvSpPr/>
          <p:nvPr/>
        </p:nvSpPr>
        <p:spPr>
          <a:xfrm>
            <a:off x="5747003" y="1525524"/>
            <a:ext cx="1903476" cy="518160"/>
          </a:xfrm>
          <a:prstGeom prst="rect">
            <a:avLst/>
          </a:prstGeom>
          <a:blipFill>
            <a:blip r:embed="rId8" cstate="print"/>
            <a:stretch>
              <a:fillRect/>
            </a:stretch>
          </a:blipFill>
        </p:spPr>
        <p:txBody>
          <a:bodyPr wrap="square" lIns="0" tIns="0" rIns="0" bIns="0" rtlCol="0"/>
          <a:lstStyle/>
          <a:p>
            <a:endParaRPr/>
          </a:p>
        </p:txBody>
      </p:sp>
      <p:sp>
        <p:nvSpPr>
          <p:cNvPr id="62" name="object 62"/>
          <p:cNvSpPr/>
          <p:nvPr/>
        </p:nvSpPr>
        <p:spPr>
          <a:xfrm>
            <a:off x="7002780" y="3224783"/>
            <a:ext cx="1801368" cy="853439"/>
          </a:xfrm>
          <a:prstGeom prst="rect">
            <a:avLst/>
          </a:prstGeom>
          <a:blipFill>
            <a:blip r:embed="rId9" cstate="print"/>
            <a:stretch>
              <a:fillRect/>
            </a:stretch>
          </a:blipFill>
        </p:spPr>
        <p:txBody>
          <a:bodyPr wrap="square" lIns="0" tIns="0" rIns="0" bIns="0" rtlCol="0"/>
          <a:lstStyle/>
          <a:p>
            <a:endParaRPr/>
          </a:p>
        </p:txBody>
      </p:sp>
      <p:sp>
        <p:nvSpPr>
          <p:cNvPr id="67" name="object 67"/>
          <p:cNvSpPr/>
          <p:nvPr/>
        </p:nvSpPr>
        <p:spPr>
          <a:xfrm>
            <a:off x="6790943" y="4558288"/>
            <a:ext cx="1947672" cy="518159"/>
          </a:xfrm>
          <a:prstGeom prst="rect">
            <a:avLst/>
          </a:prstGeom>
          <a:blipFill>
            <a:blip r:embed="rId10" cstate="print"/>
            <a:stretch>
              <a:fillRect/>
            </a:stretch>
          </a:blipFill>
        </p:spPr>
        <p:txBody>
          <a:bodyPr wrap="square" lIns="0" tIns="0" rIns="0" bIns="0" rtlCol="0"/>
          <a:lstStyle/>
          <a:p>
            <a:endParaRPr/>
          </a:p>
        </p:txBody>
      </p:sp>
      <p:cxnSp>
        <p:nvCxnSpPr>
          <p:cNvPr id="76" name="75 Conector recto"/>
          <p:cNvCxnSpPr/>
          <p:nvPr/>
        </p:nvCxnSpPr>
        <p:spPr>
          <a:xfrm>
            <a:off x="4343400" y="5257800"/>
            <a:ext cx="1295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0" name="79 Conector recto"/>
          <p:cNvCxnSpPr/>
          <p:nvPr/>
        </p:nvCxnSpPr>
        <p:spPr>
          <a:xfrm rot="5400000" flipH="1" flipV="1">
            <a:off x="5334000" y="4953002"/>
            <a:ext cx="609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2" name="81 Conector recto"/>
          <p:cNvCxnSpPr/>
          <p:nvPr/>
        </p:nvCxnSpPr>
        <p:spPr>
          <a:xfrm rot="10800000">
            <a:off x="3124200" y="5257800"/>
            <a:ext cx="1219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4" name="83 Conector recto"/>
          <p:cNvCxnSpPr/>
          <p:nvPr/>
        </p:nvCxnSpPr>
        <p:spPr>
          <a:xfrm rot="5400000" flipH="1" flipV="1">
            <a:off x="2857500" y="4991102"/>
            <a:ext cx="5334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85" name="object 15"/>
          <p:cNvSpPr txBox="1"/>
          <p:nvPr/>
        </p:nvSpPr>
        <p:spPr>
          <a:xfrm>
            <a:off x="4038600" y="6019801"/>
            <a:ext cx="1162050" cy="139782"/>
          </a:xfrm>
          <a:prstGeom prst="rect">
            <a:avLst/>
          </a:prstGeom>
        </p:spPr>
        <p:txBody>
          <a:bodyPr vert="horz" wrap="square" lIns="0" tIns="24130" rIns="0" bIns="0" rtlCol="0">
            <a:spAutoFit/>
          </a:bodyPr>
          <a:lstStyle/>
          <a:p>
            <a:pPr marL="269875" marR="5080" indent="-257810">
              <a:lnSpc>
                <a:spcPts val="890"/>
              </a:lnSpc>
              <a:spcBef>
                <a:spcPts val="190"/>
              </a:spcBef>
            </a:pPr>
            <a:r>
              <a:rPr lang="es-ES" sz="1400" b="1" spc="-5" dirty="0" smtClean="0">
                <a:latin typeface="Constantia"/>
                <a:cs typeface="Constantia"/>
              </a:rPr>
              <a:t>ChatBot</a:t>
            </a:r>
            <a:endParaRPr sz="1400" b="1">
              <a:latin typeface="Constantia"/>
              <a:cs typeface="Constantia"/>
            </a:endParaRPr>
          </a:p>
        </p:txBody>
      </p:sp>
      <p:pic>
        <p:nvPicPr>
          <p:cNvPr id="38" name="LUIS_Trim.mp4">
            <a:hlinkClick r:id="" action="ppaction://media"/>
          </p:cNvPr>
          <p:cNvPicPr>
            <a:picLocks noRot="1" noChangeAspect="1"/>
          </p:cNvPicPr>
          <p:nvPr>
            <a:videoFile r:link="rId1"/>
          </p:nvPr>
        </p:nvPicPr>
        <p:blipFill>
          <a:blip r:embed="rId11"/>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38"/>
                </p:tgtEl>
              </p:cMediaNode>
            </p:video>
            <p:seq concurrent="1" nextAc="seek">
              <p:cTn id="8" restart="whenNotActive" fill="hold" evtFilter="cancelBubble" nodeType="interactiveSeq">
                <p:stCondLst>
                  <p:cond evt="onClick" delay="0">
                    <p:tgtEl>
                      <p:spTgt spid="3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8"/>
                                        </p:tgtEl>
                                      </p:cBhvr>
                                    </p:cmd>
                                  </p:childTnLst>
                                </p:cTn>
                              </p:par>
                            </p:childTnLst>
                          </p:cTn>
                        </p:par>
                      </p:childTnLst>
                    </p:cTn>
                  </p:par>
                </p:childTnLst>
              </p:cTn>
              <p:nextCondLst>
                <p:cond evt="onClick" delay="0">
                  <p:tgtEl>
                    <p:spTgt spid="38"/>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746"/>
            <a:ext cx="9144000" cy="1027429"/>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400008" y="4"/>
            <a:ext cx="4743992" cy="60007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1" y="2"/>
            <a:ext cx="9091760" cy="1021461"/>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1030" y="50927"/>
            <a:ext cx="9146173" cy="904748"/>
          </a:xfrm>
          <a:prstGeom prst="rect">
            <a:avLst/>
          </a:prstGeom>
          <a:blipFill>
            <a:blip r:embed="rId6" cstate="print"/>
            <a:stretch>
              <a:fillRect/>
            </a:stretch>
          </a:blipFill>
        </p:spPr>
        <p:txBody>
          <a:bodyPr wrap="square" lIns="0" tIns="0" rIns="0" bIns="0" rtlCol="0"/>
          <a:lstStyle/>
          <a:p>
            <a:endParaRPr/>
          </a:p>
        </p:txBody>
      </p:sp>
      <p:sp>
        <p:nvSpPr>
          <p:cNvPr id="7" name="object 7"/>
          <p:cNvSpPr txBox="1">
            <a:spLocks noGrp="1"/>
          </p:cNvSpPr>
          <p:nvPr>
            <p:ph type="title"/>
          </p:nvPr>
        </p:nvSpPr>
        <p:spPr>
          <a:prstGeom prst="rect">
            <a:avLst/>
          </a:prstGeom>
        </p:spPr>
        <p:txBody>
          <a:bodyPr vert="horz" wrap="square" lIns="0" tIns="13335" rIns="0" bIns="0" rtlCol="0">
            <a:spAutoFit/>
          </a:bodyPr>
          <a:lstStyle/>
          <a:p>
            <a:pPr marL="14604">
              <a:lnSpc>
                <a:spcPct val="100000"/>
              </a:lnSpc>
              <a:spcBef>
                <a:spcPts val="105"/>
              </a:spcBef>
            </a:pPr>
            <a:r>
              <a:rPr dirty="0"/>
              <a:t>5.</a:t>
            </a:r>
            <a:r>
              <a:rPr spc="-95" dirty="0"/>
              <a:t> </a:t>
            </a:r>
            <a:r>
              <a:rPr spc="-15" dirty="0"/>
              <a:t>Resultados</a:t>
            </a:r>
          </a:p>
        </p:txBody>
      </p:sp>
      <p:sp>
        <p:nvSpPr>
          <p:cNvPr id="42" name="object 42"/>
          <p:cNvSpPr/>
          <p:nvPr/>
        </p:nvSpPr>
        <p:spPr>
          <a:xfrm>
            <a:off x="1795272" y="6126483"/>
            <a:ext cx="106680" cy="106679"/>
          </a:xfrm>
          <a:prstGeom prst="rect">
            <a:avLst/>
          </a:prstGeom>
          <a:blipFill>
            <a:blip r:embed="rId7" cstate="print"/>
            <a:stretch>
              <a:fillRect/>
            </a:stretch>
          </a:blipFill>
        </p:spPr>
        <p:txBody>
          <a:bodyPr wrap="square" lIns="0" tIns="0" rIns="0" bIns="0" rtlCol="0"/>
          <a:lstStyle/>
          <a:p>
            <a:endParaRPr/>
          </a:p>
        </p:txBody>
      </p:sp>
      <p:sp>
        <p:nvSpPr>
          <p:cNvPr id="45" name="object 14"/>
          <p:cNvSpPr/>
          <p:nvPr/>
        </p:nvSpPr>
        <p:spPr>
          <a:xfrm>
            <a:off x="609600" y="2133600"/>
            <a:ext cx="7848600" cy="2514600"/>
          </a:xfrm>
          <a:custGeom>
            <a:avLst/>
            <a:gdLst/>
            <a:ahLst/>
            <a:cxnLst/>
            <a:rect l="l" t="t" r="r" b="b"/>
            <a:pathLst>
              <a:path w="4429125" h="643254">
                <a:moveTo>
                  <a:pt x="0" y="642937"/>
                </a:moveTo>
                <a:lnTo>
                  <a:pt x="4429125" y="642937"/>
                </a:lnTo>
                <a:lnTo>
                  <a:pt x="4429125" y="0"/>
                </a:lnTo>
                <a:lnTo>
                  <a:pt x="0" y="0"/>
                </a:lnTo>
                <a:lnTo>
                  <a:pt x="0" y="642937"/>
                </a:lnTo>
                <a:close/>
              </a:path>
            </a:pathLst>
          </a:custGeom>
          <a:ln w="38100">
            <a:solidFill>
              <a:srgbClr val="FFFFFF"/>
            </a:solidFill>
          </a:ln>
        </p:spPr>
        <p:txBody>
          <a:bodyPr wrap="square" lIns="0" tIns="0" rIns="0" bIns="0" rtlCol="0"/>
          <a:lstStyle/>
          <a:p>
            <a:endParaRPr/>
          </a:p>
        </p:txBody>
      </p:sp>
      <p:sp>
        <p:nvSpPr>
          <p:cNvPr id="48" name="object 12"/>
          <p:cNvSpPr/>
          <p:nvPr/>
        </p:nvSpPr>
        <p:spPr>
          <a:xfrm>
            <a:off x="304800" y="1905000"/>
            <a:ext cx="8534400" cy="3200400"/>
          </a:xfrm>
          <a:prstGeom prst="rect">
            <a:avLst/>
          </a:prstGeom>
          <a:blipFill>
            <a:blip r:embed="rId8" cstate="print"/>
            <a:stretch>
              <a:fillRect/>
            </a:stretch>
          </a:blipFill>
        </p:spPr>
        <p:txBody>
          <a:bodyPr wrap="square" lIns="0" tIns="0" rIns="0" bIns="0" rtlCol="0"/>
          <a:lstStyle/>
          <a:p>
            <a:r>
              <a:rPr lang="es-ES" sz="1600" dirty="0" smtClean="0"/>
              <a:t>     </a:t>
            </a:r>
          </a:p>
          <a:p>
            <a:r>
              <a:rPr lang="es-ES" sz="1600" dirty="0" smtClean="0"/>
              <a:t>      </a:t>
            </a:r>
            <a:endParaRPr sz="1600"/>
          </a:p>
        </p:txBody>
      </p:sp>
      <p:sp>
        <p:nvSpPr>
          <p:cNvPr id="49" name="48 Rectángulo"/>
          <p:cNvSpPr/>
          <p:nvPr/>
        </p:nvSpPr>
        <p:spPr>
          <a:xfrm>
            <a:off x="838200" y="2438400"/>
            <a:ext cx="7541680" cy="1754326"/>
          </a:xfrm>
          <a:prstGeom prst="rect">
            <a:avLst/>
          </a:prstGeom>
          <a:noFill/>
        </p:spPr>
        <p:txBody>
          <a:bodyPr wrap="none" lIns="91440" tIns="45720" rIns="91440" bIns="45720">
            <a:spAutoFit/>
          </a:bodyPr>
          <a:lstStyle/>
          <a:p>
            <a:pPr algn="ctr"/>
            <a:r>
              <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Emulación </a:t>
            </a:r>
          </a:p>
          <a:p>
            <a:pPr algn="ctr"/>
            <a:r>
              <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Microsoft Bot Framework</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TotalTime>
  <Words>347</Words>
  <Application>Microsoft Office PowerPoint</Application>
  <PresentationFormat>Presentación en pantalla (4:3)</PresentationFormat>
  <Paragraphs>76</Paragraphs>
  <Slides>13</Slides>
  <Notes>0</Notes>
  <HiddenSlides>0</HiddenSlides>
  <MMClips>2</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Office Theme</vt:lpstr>
      <vt:lpstr>Diapositiva 1</vt:lpstr>
      <vt:lpstr>1. Índice</vt:lpstr>
      <vt:lpstr>2. Introducción</vt:lpstr>
      <vt:lpstr>2. Introducción</vt:lpstr>
      <vt:lpstr>2. Introducción</vt:lpstr>
      <vt:lpstr>3. Objetivos</vt:lpstr>
      <vt:lpstr>4. Material y método</vt:lpstr>
      <vt:lpstr>4. Material y método</vt:lpstr>
      <vt:lpstr>5. Resultados</vt:lpstr>
      <vt:lpstr>5. Resultados</vt:lpstr>
      <vt:lpstr>6. Discusión</vt:lpstr>
      <vt:lpstr>7. Conclusiones</vt:lpstr>
      <vt:lpstr>   Agradecimientos  Agradezco principalmente a la facultad, Universitat Oberta de Catalunya, por haber facilitado siempre el transcurso de estos años, ya que muchas veces no es fácil lidiar situaciones que requieren actos presenciales. Especial mención a mi tutora de aula, Cristina Obiols, tutor del proyecto, David Isern, e incluir cualquier entidad que directa o indirectamente me ha ayudado a lo largo del Grado. Gratitud para mi amistad, Daniel Talavera, por facilitar la temática del chat. Por último, agradecer el constante apoyo que he recibido de mis seres queridos, sobretodo en casa.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Tukmais</dc:creator>
  <cp:lastModifiedBy>Usuario de Windows</cp:lastModifiedBy>
  <cp:revision>36</cp:revision>
  <dcterms:created xsi:type="dcterms:W3CDTF">2019-06-08T09:39:56Z</dcterms:created>
  <dcterms:modified xsi:type="dcterms:W3CDTF">2019-06-08T13:24:17Z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2013-11-28T00:00:00Z</vt:filetime>
  </property>
  <property fmtid="{D5CDD505-2E9C-101B-9397-08002B2CF9AE}" pid="3" name="Creator">
    <vt:lpwstr>Microsoft® Office PowerPoint® 2007</vt:lpwstr>
  </property>
  <property fmtid="{D5CDD505-2E9C-101B-9397-08002B2CF9AE}" pid="4" name="LastSaved">
    <vt:filetime>2019-06-08T00:00:00Z</vt:filetime>
  </property>
</Properties>
</file>