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8" r:id="rId2"/>
    <p:sldId id="257" r:id="rId3"/>
    <p:sldId id="279" r:id="rId4"/>
    <p:sldId id="258" r:id="rId5"/>
    <p:sldId id="282" r:id="rId6"/>
    <p:sldId id="284" r:id="rId7"/>
    <p:sldId id="259" r:id="rId8"/>
    <p:sldId id="287" r:id="rId9"/>
    <p:sldId id="261" r:id="rId10"/>
    <p:sldId id="283" r:id="rId11"/>
    <p:sldId id="262" r:id="rId12"/>
    <p:sldId id="280" r:id="rId13"/>
    <p:sldId id="264" r:id="rId14"/>
    <p:sldId id="265" r:id="rId15"/>
    <p:sldId id="266" r:id="rId16"/>
    <p:sldId id="267" r:id="rId17"/>
    <p:sldId id="281" r:id="rId18"/>
    <p:sldId id="270" r:id="rId19"/>
    <p:sldId id="285" r:id="rId20"/>
    <p:sldId id="286" r:id="rId21"/>
    <p:sldId id="288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1" autoAdjust="0"/>
    <p:restoredTop sz="98224" autoAdjust="0"/>
  </p:normalViewPr>
  <p:slideViewPr>
    <p:cSldViewPr>
      <p:cViewPr varScale="1">
        <p:scale>
          <a:sx n="74" d="100"/>
          <a:sy n="74" d="100"/>
        </p:scale>
        <p:origin x="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E19B4-99BF-4F9D-B030-CB7E601078F6}" type="datetimeFigureOut">
              <a:rPr lang="es-ES" smtClean="0"/>
              <a:t>20/06/2019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02CC1-E5F0-4C9C-BA30-93495559CF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082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7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822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48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025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577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324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356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91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6385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95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825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2863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054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5126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420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5327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576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079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90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82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82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8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39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6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2CC1-E5F0-4C9C-BA30-93495559CF4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08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15879CEB-6A63-4626-BA46-E830424FB499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0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FAB-A3FC-4895-9D18-B3193FC10F59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C19D-ABF8-49CA-B3B7-B48E542C72C9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0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5F3-BAA8-4C4F-96EC-E7012559671A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FD4C-BF93-4752-BF40-7EDB7E9C0C6D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4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9143-142A-4A17-86D3-3737A2462C76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6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AFC-0723-4EFB-8B40-9E7A41AF9ACB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9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FB63-03D0-4CAC-838C-7F00185D522E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AC9C-B648-46A5-A110-21BEAFE29233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09B-56C4-4D03-BB7D-6C6F0253DC85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9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953F-AE9C-497C-B7EA-1B9E94FD3DA6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A425-A868-4D7D-92CB-C4B936EC6139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7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E725-A7E1-49C7-99D6-1075D2370075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F120-F3C6-44EF-9A4E-C6983C9EABE7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4C2-C80A-4F94-97AB-A018C10893AA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C89-BE0B-4F3E-B3F3-114B74512172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1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E803-40E1-4AF2-A662-E9D6A6012519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2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C7D44F5E-CD16-4152-9B02-28F7CC5E7EC8}" type="datetime1">
              <a:rPr lang="es-ES" smtClean="0">
                <a:solidFill>
                  <a:prstClr val="white"/>
                </a:solidFill>
              </a:rPr>
              <a:t>20/06/2019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9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398495" cy="3260987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 </a:t>
            </a:r>
            <a:r>
              <a:rPr lang="es-ES" sz="3600" b="1" dirty="0">
                <a:latin typeface="Arial Black" panose="020B0A04020102020204" pitchFamily="34" charset="0"/>
              </a:rPr>
              <a:t>Diseño de un sistema de </a:t>
            </a:r>
            <a:r>
              <a:rPr lang="es-ES" sz="3600" dirty="0">
                <a:latin typeface="Arial Black" panose="020B0A04020102020204" pitchFamily="34" charset="0"/>
              </a:rPr>
              <a:t/>
            </a:r>
            <a:br>
              <a:rPr lang="es-ES" sz="3600" dirty="0">
                <a:latin typeface="Arial Black" panose="020B0A04020102020204" pitchFamily="34" charset="0"/>
              </a:rPr>
            </a:br>
            <a:r>
              <a:rPr lang="es-ES" sz="3600" b="1" dirty="0">
                <a:latin typeface="Arial Black" panose="020B0A04020102020204" pitchFamily="34" charset="0"/>
              </a:rPr>
              <a:t>monitorización remota de un depósito de agua mediante LoRa. </a:t>
            </a:r>
            <a:r>
              <a:rPr lang="es-ES" sz="360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5398295" cy="1405467"/>
          </a:xfrm>
        </p:spPr>
        <p:txBody>
          <a:bodyPr>
            <a:normAutofit/>
          </a:bodyPr>
          <a:lstStyle/>
          <a:p>
            <a:pPr algn="l"/>
            <a:r>
              <a:rPr lang="es-ES" sz="1300" dirty="0">
                <a:latin typeface="Arial Black" panose="020B0A04020102020204" pitchFamily="34" charset="0"/>
              </a:rPr>
              <a:t>UNIVESITAT OBERTA DE </a:t>
            </a:r>
            <a:r>
              <a:rPr lang="es-ES" sz="1300" dirty="0" smtClean="0">
                <a:latin typeface="Arial Black" panose="020B0A04020102020204" pitchFamily="34" charset="0"/>
              </a:rPr>
              <a:t>CATALUNYA</a:t>
            </a:r>
            <a:endParaRPr lang="es-ES" sz="1300" dirty="0">
              <a:latin typeface="Arial Black" panose="020B0A04020102020204" pitchFamily="34" charset="0"/>
            </a:endParaRPr>
          </a:p>
          <a:p>
            <a:pPr algn="l"/>
            <a:r>
              <a:rPr lang="es-ES" sz="1300" dirty="0" smtClean="0">
                <a:latin typeface="Arial Black" panose="020B0A04020102020204" pitchFamily="34" charset="0"/>
              </a:rPr>
              <a:t>MASTER EN INGENIERÍA </a:t>
            </a:r>
            <a:r>
              <a:rPr lang="es-ES" sz="1300" dirty="0">
                <a:latin typeface="Arial Black" panose="020B0A04020102020204" pitchFamily="34" charset="0"/>
              </a:rPr>
              <a:t>DE </a:t>
            </a:r>
            <a:r>
              <a:rPr lang="es-ES" sz="1300" dirty="0" smtClean="0">
                <a:latin typeface="Arial Black" panose="020B0A04020102020204" pitchFamily="34" charset="0"/>
              </a:rPr>
              <a:t>TELECOMUNICACIÓN</a:t>
            </a:r>
            <a:endParaRPr lang="es-ES" sz="1300" dirty="0">
              <a:latin typeface="Arial Black" panose="020B0A04020102020204" pitchFamily="34" charset="0"/>
            </a:endParaRPr>
          </a:p>
          <a:p>
            <a:pPr algn="l"/>
            <a:r>
              <a:rPr lang="es-ES" sz="1300" dirty="0">
                <a:latin typeface="Arial Black" panose="020B0A04020102020204" pitchFamily="34" charset="0"/>
              </a:rPr>
              <a:t>Rubén Adrián de la </a:t>
            </a:r>
            <a:r>
              <a:rPr lang="es-ES" sz="1300" dirty="0" smtClean="0">
                <a:latin typeface="Arial Black" panose="020B0A04020102020204" pitchFamily="34" charset="0"/>
              </a:rPr>
              <a:t>Cámara</a:t>
            </a:r>
          </a:p>
          <a:p>
            <a:pPr algn="l"/>
            <a:r>
              <a:rPr lang="es-ES" sz="1300" dirty="0" smtClean="0">
                <a:latin typeface="Arial Black" panose="020B0A04020102020204" pitchFamily="34" charset="0"/>
              </a:rPr>
              <a:t>2018/19  </a:t>
            </a:r>
            <a:r>
              <a:rPr lang="es-ES" sz="1300" dirty="0">
                <a:latin typeface="Arial Black" panose="020B0A04020102020204" pitchFamily="34" charset="0"/>
              </a:rPr>
              <a:t>Segundo </a:t>
            </a:r>
            <a:r>
              <a:rPr lang="es-ES" sz="1300" dirty="0" smtClean="0">
                <a:latin typeface="Arial Black" panose="020B0A04020102020204" pitchFamily="34" charset="0"/>
              </a:rPr>
              <a:t>semestre</a:t>
            </a:r>
            <a:endParaRPr lang="es-ES" dirty="0"/>
          </a:p>
          <a:p>
            <a:pPr algn="l"/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7186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813" y="1268760"/>
            <a:ext cx="6925296" cy="530042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LoRa y LoRaWAN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564813" y="5800110"/>
            <a:ext cx="5870744" cy="377825"/>
          </a:xfrm>
        </p:spPr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02" y="2329403"/>
            <a:ext cx="4792742" cy="28680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83" y="404789"/>
            <a:ext cx="1536325" cy="3718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763045" y="5373216"/>
            <a:ext cx="544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entre LoRa y LoRaWAN.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13" y="402296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55576" y="1336986"/>
            <a:ext cx="5804840" cy="689131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Red GSM/GPRS</a:t>
            </a:r>
            <a:r>
              <a:rPr lang="es-ES" sz="3200" dirty="0">
                <a:latin typeface="Arial Black" panose="020B0A04020102020204" pitchFamily="34" charset="0"/>
              </a:rPr>
              <a:t/>
            </a:r>
            <a:br>
              <a:rPr lang="es-ES" sz="3200" dirty="0">
                <a:latin typeface="Arial Black" panose="020B0A04020102020204" pitchFamily="34" charset="0"/>
              </a:rPr>
            </a:b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</a:t>
            </a:r>
            <a:r>
              <a:rPr lang="es-ES" dirty="0" smtClean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132856"/>
            <a:ext cx="2946534" cy="35358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71600" y="2996952"/>
            <a:ext cx="236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Envío de mensajes de alarma mediante SMS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758" y="404664"/>
            <a:ext cx="1536325" cy="3718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10014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Diseño del sistema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  <a:noFill/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476672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06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288228"/>
            <a:ext cx="7598569" cy="443135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MONITORIZACIÓN</a:t>
            </a:r>
            <a:endParaRPr lang="es-ES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35" y="2478911"/>
            <a:ext cx="1944216" cy="19622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679" y="2517326"/>
            <a:ext cx="2329886" cy="19448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61" y="2478911"/>
            <a:ext cx="2381250" cy="20002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39143" y="472948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nivel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99811" y="4751584"/>
            <a:ext cx="2306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Arduino UNO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63679" y="475158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pH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74206" y="475431"/>
            <a:ext cx="205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Black" panose="020B0A04020102020204" pitchFamily="34" charset="0"/>
              </a:rPr>
              <a:t>DISEÑO DEL SISTEMA</a:t>
            </a:r>
            <a:endParaRPr lang="es-ES" sz="1200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1" y="379752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8679" y="1242536"/>
            <a:ext cx="7598569" cy="645307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Enlace LoRa punto a punto</a:t>
            </a:r>
            <a:endParaRPr lang="es-E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07194"/>
            <a:ext cx="5256584" cy="304167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5616" y="5462095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Módulos  TTGO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LORA32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V2.1_1.6 (433 MHz) y baterías de 3,7V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281" y="421829"/>
            <a:ext cx="2054530" cy="3292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64" y="379154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 flipH="1" flipV="1">
            <a:off x="8460431" y="5949279"/>
            <a:ext cx="45719" cy="45719"/>
          </a:xfrm>
        </p:spPr>
        <p:txBody>
          <a:bodyPr numCol="2"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es-ES" dirty="0">
                <a:latin typeface="Arial Black" panose="020B0A04020102020204" pitchFamily="34" charset="0"/>
              </a:rPr>
              <a:t> </a:t>
            </a:r>
            <a:endParaRPr lang="es-ES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s-ES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s-ES" sz="16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4351" y="1165921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LoRaWAN </a:t>
            </a:r>
            <a:r>
              <a:rPr lang="es-ES" sz="3200" dirty="0">
                <a:latin typeface="Arial Black" panose="020B0A04020102020204" pitchFamily="34" charset="0"/>
              </a:rPr>
              <a:t>y</a:t>
            </a:r>
            <a:r>
              <a:rPr lang="es-ES" sz="3200" dirty="0" smtClean="0">
                <a:latin typeface="Arial Black" panose="020B0A04020102020204" pitchFamily="34" charset="0"/>
              </a:rPr>
              <a:t> The Things Network (TTN)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094" y="2756572"/>
            <a:ext cx="2498749" cy="1816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42" y="2756571"/>
            <a:ext cx="1831920" cy="18155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653" y="2603175"/>
            <a:ext cx="3026695" cy="197426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44328" y="4762091"/>
            <a:ext cx="210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TTGO 868,1 MHz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978542" y="4758050"/>
            <a:ext cx="220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Gateway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monocanal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868,1 MHz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501653" y="4785911"/>
            <a:ext cx="2970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Arquitectura LoRaWAN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598" y="476672"/>
            <a:ext cx="2054530" cy="3292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1" y="434868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/>
              <a:t>16</a:t>
            </a:fld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04883" y="125783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ALARMAS SMS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7965" y="2142620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Configuración para pruebas: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Fuente de alimentación regulable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Tarjeta SIM900 GSM/GPRS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Conversor FTDI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 Arduino: comandos AT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86024"/>
            <a:ext cx="4188993" cy="27548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095" y="355706"/>
            <a:ext cx="2054530" cy="3292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98" y="531274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PROTOTIPO Y pruebas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404664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5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70821" y="313910"/>
            <a:ext cx="2257449" cy="443135"/>
          </a:xfrm>
        </p:spPr>
        <p:txBody>
          <a:bodyPr>
            <a:normAutofit/>
          </a:bodyPr>
          <a:lstStyle/>
          <a:p>
            <a:r>
              <a:rPr lang="es-ES" sz="1050" dirty="0" smtClean="0">
                <a:latin typeface="Arial Black" panose="020B0A04020102020204" pitchFamily="34" charset="0"/>
              </a:rPr>
              <a:t>Prototipo y pruebas</a:t>
            </a:r>
            <a:endParaRPr lang="es-ES" sz="1050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667" y="1098510"/>
            <a:ext cx="728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ESQUEMA DEL PROTOTIPO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3418" y="5242622"/>
            <a:ext cx="742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Esquema hardware y comunicaciones en el prototipo.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07" y="2174335"/>
            <a:ext cx="7067550" cy="3019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1" y="385157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6957" y="1139500"/>
            <a:ext cx="728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PROTOTIPO CONSTRUIDO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6957" y="5098076"/>
            <a:ext cx="742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Prototipo instalado en el depósito.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92" y="2166508"/>
            <a:ext cx="7798112" cy="27283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92" y="2166508"/>
            <a:ext cx="2705229" cy="2728321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444208" y="376167"/>
            <a:ext cx="2257449" cy="4431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050" dirty="0" smtClean="0">
                <a:latin typeface="Arial Black" panose="020B0A04020102020204" pitchFamily="34" charset="0"/>
              </a:rPr>
              <a:t>Prototipo y pruebas</a:t>
            </a:r>
            <a:endParaRPr lang="es-ES" sz="1050" dirty="0"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1" y="354007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1" y="1021392"/>
            <a:ext cx="7239000" cy="72008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Arial Black" panose="020B0A04020102020204" pitchFamily="34" charset="0"/>
              </a:rPr>
              <a:t>Í</a:t>
            </a:r>
            <a:r>
              <a:rPr lang="es-ES" sz="3200" dirty="0" smtClean="0">
                <a:latin typeface="Arial Black" panose="020B0A04020102020204" pitchFamily="34" charset="0"/>
              </a:rPr>
              <a:t>NDICE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4088" y="2204864"/>
            <a:ext cx="7416824" cy="388843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 Black" panose="020B0A04020102020204" pitchFamily="34" charset="0"/>
              </a:rPr>
              <a:t>PROPUESTA Y CONTEXTO.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 Black" panose="020B0A04020102020204" pitchFamily="34" charset="0"/>
              </a:rPr>
              <a:t>TECNOLOGÍAS.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 Black" panose="020B0A04020102020204" pitchFamily="34" charset="0"/>
              </a:rPr>
              <a:t>DISEÑO DEL SISTEMA.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 Black" panose="020B0A04020102020204" pitchFamily="34" charset="0"/>
              </a:rPr>
              <a:t>PROTOTIPO Y PRUEBAS.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 Black" panose="020B0A04020102020204" pitchFamily="34" charset="0"/>
              </a:rPr>
              <a:t>ANÁLISIS Y CONCLUSIONES.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30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300000"/>
            <a:ext cx="413375" cy="377825"/>
          </a:xfrm>
        </p:spPr>
        <p:txBody>
          <a:bodyPr>
            <a:normAutofit/>
          </a:bodyPr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88" y="375115"/>
            <a:ext cx="1363616" cy="3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46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0897" y="1164708"/>
            <a:ext cx="728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RESULTADOS DE LA PRUEBAS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25423" y="1982297"/>
            <a:ext cx="4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El enlace punto a punto funciona</a:t>
            </a:r>
          </a:p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TTN recibe los datos de nivel y pH</a:t>
            </a:r>
          </a:p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Se reciben SMS de alarma</a:t>
            </a:r>
          </a:p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Diseño y prototipo correctos</a:t>
            </a:r>
            <a:endParaRPr lang="es-ES" sz="1600" dirty="0">
              <a:latin typeface="Arial Black" panose="020B0A040201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51" y="2099674"/>
            <a:ext cx="1610962" cy="320153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436096" y="5494912"/>
            <a:ext cx="294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Ejemplos de alarmas recibidas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88" y="364267"/>
            <a:ext cx="2255716" cy="4389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1" y="431329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88" y="3356992"/>
            <a:ext cx="7598569" cy="1456267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Análisis y conclusiones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404664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1" y="1253845"/>
            <a:ext cx="6205216" cy="65309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BENEFICIOS DEL SISTEMA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14179" y="2243297"/>
            <a:ext cx="8208912" cy="34513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Acceso </a:t>
            </a:r>
            <a:r>
              <a:rPr lang="es-ES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los parámetros sin acudir a la instalación.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Recepción de alarmas SMS en caso necesario.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Reducción de los riesgos ante situaciones  no deseadas.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>
                <a:latin typeface="Arial Black" panose="020B0A04020102020204" pitchFamily="34" charset="0"/>
                <a:cs typeface="Arial" panose="020B0604020202020204" pitchFamily="34" charset="0"/>
              </a:rPr>
              <a:t>Posibilidad de tratar datos mediante servidores de </a:t>
            </a:r>
            <a:r>
              <a:rPr lang="es-ES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aplicaciones</a:t>
            </a:r>
            <a:r>
              <a:rPr lang="es-ES" sz="1900" dirty="0" smtClean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9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391646" y="563110"/>
            <a:ext cx="23042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 Black" panose="020B0A04020102020204" pitchFamily="34" charset="0"/>
              </a:rPr>
              <a:t>ANÁLISIS Y CONCLUSIONES</a:t>
            </a:r>
            <a:endParaRPr lang="es-ES" sz="1000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456618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5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5450" y="1015984"/>
            <a:ext cx="4201665" cy="79710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CONCLUSIONES</a:t>
            </a:r>
            <a:endParaRPr lang="es-ES" sz="1800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0297" y="6100487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4351" y="2065868"/>
            <a:ext cx="8090097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prstClr val="white"/>
                </a:solidFill>
                <a:latin typeface="Arial Black" panose="020B0A04020102020204" pitchFamily="34" charset="0"/>
              </a:rPr>
              <a:t>Diseño de un sistema  que cumple con los objetivos planteados</a:t>
            </a:r>
            <a:r>
              <a:rPr lang="es-ES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.</a:t>
            </a:r>
          </a:p>
          <a:p>
            <a:pPr marL="285750" lvl="0" indent="-285750" defTabSz="457200">
              <a:lnSpc>
                <a:spcPct val="150000"/>
              </a:lnSpc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Construcción de prototipo y pruebas satisfactorias.</a:t>
            </a:r>
          </a:p>
          <a:p>
            <a:pPr marL="285750" indent="-285750" defTabSz="457200">
              <a:lnSpc>
                <a:spcPct val="150000"/>
              </a:lnSpc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sz="1600" dirty="0">
                <a:latin typeface="Arial Black" panose="020B0A04020102020204" pitchFamily="34" charset="0"/>
              </a:rPr>
              <a:t>Planificación cumplida,  hitos alcanzados</a:t>
            </a:r>
            <a:r>
              <a:rPr lang="es-ES" sz="16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 defTabSz="457200">
              <a:lnSpc>
                <a:spcPct val="150000"/>
              </a:lnSpc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Aproximación </a:t>
            </a:r>
            <a:r>
              <a:rPr lang="es-ES" sz="1600" dirty="0">
                <a:latin typeface="Arial Black" panose="020B0A04020102020204" pitchFamily="34" charset="0"/>
              </a:rPr>
              <a:t>al entorno LoRa </a:t>
            </a:r>
            <a:r>
              <a:rPr lang="es-ES" sz="1600" dirty="0" smtClean="0">
                <a:latin typeface="Arial Black" panose="020B0A04020102020204" pitchFamily="34" charset="0"/>
              </a:rPr>
              <a:t>/LoRaWAN </a:t>
            </a:r>
            <a:r>
              <a:rPr lang="es-ES" sz="1600" dirty="0">
                <a:latin typeface="Arial Black" panose="020B0A04020102020204" pitchFamily="34" charset="0"/>
              </a:rPr>
              <a:t>y sus </a:t>
            </a:r>
            <a:r>
              <a:rPr lang="es-ES" sz="1600" dirty="0" smtClean="0">
                <a:latin typeface="Arial Black" panose="020B0A04020102020204" pitchFamily="34" charset="0"/>
              </a:rPr>
              <a:t>posibilidades.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Puesta </a:t>
            </a:r>
            <a:r>
              <a:rPr lang="es-ES" sz="1600" dirty="0">
                <a:latin typeface="Arial Black" panose="020B0A04020102020204" pitchFamily="34" charset="0"/>
              </a:rPr>
              <a:t>en práctica de </a:t>
            </a:r>
            <a:r>
              <a:rPr lang="es-ES" sz="1600" dirty="0" smtClean="0">
                <a:latin typeface="Arial Black" panose="020B0A04020102020204" pitchFamily="34" charset="0"/>
              </a:rPr>
              <a:t>competencias comunicativas y gestión de proyectos.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Búsqueda de información, análisis muy exigente.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 Black" panose="020B0A04020102020204" pitchFamily="34" charset="0"/>
              </a:rPr>
              <a:t>Alto grado de satisfacción con el trabajo realizado.</a:t>
            </a: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endParaRPr lang="es-E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60" y="476672"/>
            <a:ext cx="2304488" cy="2865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97" y="391321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758" y="1052736"/>
            <a:ext cx="7501361" cy="7251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LÍNEAS FUTURAS DE TRABAJO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68984" y="4910159"/>
            <a:ext cx="7970690" cy="2160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 Black" panose="020B0A04020102020204" pitchFamily="34" charset="0"/>
              </a:rPr>
              <a:t>Monitorizar </a:t>
            </a:r>
            <a:r>
              <a:rPr lang="es-ES" sz="1600" dirty="0">
                <a:latin typeface="Arial Black" panose="020B0A04020102020204" pitchFamily="34" charset="0"/>
              </a:rPr>
              <a:t>otros </a:t>
            </a:r>
            <a:r>
              <a:rPr lang="es-ES" sz="1600" dirty="0" smtClean="0">
                <a:latin typeface="Arial Black" panose="020B0A04020102020204" pitchFamily="34" charset="0"/>
              </a:rPr>
              <a:t>parámetros mediante otros sensores.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>
                <a:latin typeface="Arial Black" panose="020B0A04020102020204" pitchFamily="34" charset="0"/>
              </a:rPr>
              <a:t>Incluir la parte de automatización de </a:t>
            </a:r>
            <a:r>
              <a:rPr lang="es-ES" sz="1600" dirty="0" smtClean="0">
                <a:latin typeface="Arial Black" panose="020B0A04020102020204" pitchFamily="34" charset="0"/>
              </a:rPr>
              <a:t>mecanismos correctores  de nivel y pH.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>
                <a:latin typeface="Arial Black" panose="020B0A04020102020204" pitchFamily="34" charset="0"/>
              </a:rPr>
              <a:t>Mejorar todo el contexto LoRaWAN.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>
                <a:latin typeface="Arial Black" panose="020B0A04020102020204" pitchFamily="34" charset="0"/>
              </a:rPr>
              <a:t>Diseñar un prototipo </a:t>
            </a:r>
            <a:r>
              <a:rPr lang="es-ES" sz="1600" dirty="0" smtClean="0">
                <a:latin typeface="Arial Black" panose="020B0A04020102020204" pitchFamily="34" charset="0"/>
              </a:rPr>
              <a:t>PCB que </a:t>
            </a:r>
            <a:r>
              <a:rPr lang="es-ES" sz="1600" dirty="0">
                <a:latin typeface="Arial Black" panose="020B0A04020102020204" pitchFamily="34" charset="0"/>
              </a:rPr>
              <a:t>incluya solo los elementos necesarios.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132FADFE-3B8F-471C-ABF0-DBC7717ECBBC}" type="slidenum">
              <a:rPr lang="es-ES" smtClean="0"/>
              <a:t>24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186" y="426309"/>
            <a:ext cx="2304488" cy="2865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1" y="340958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1" y="1412776"/>
            <a:ext cx="7573369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 smtClean="0">
                <a:latin typeface="Arial Black" panose="020B0A04020102020204" pitchFamily="34" charset="0"/>
              </a:rPr>
              <a:t>¡¡ MUCHAS GRACIAS !!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476672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71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1" y="3284984"/>
            <a:ext cx="7598570" cy="1468800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Propuesta y contexto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332656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59602" y="440668"/>
            <a:ext cx="2263501" cy="337334"/>
          </a:xfrm>
        </p:spPr>
        <p:txBody>
          <a:bodyPr>
            <a:noAutofit/>
          </a:bodyPr>
          <a:lstStyle/>
          <a:p>
            <a:r>
              <a:rPr lang="es-ES" sz="1050" dirty="0" smtClean="0">
                <a:latin typeface="Arial Black" panose="020B0A04020102020204" pitchFamily="34" charset="0"/>
              </a:rPr>
              <a:t>Propuesta Y CONTEXTO</a:t>
            </a:r>
            <a:endParaRPr lang="es-ES" sz="1050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140566"/>
            <a:ext cx="3581400" cy="365760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120000"/>
            <a:ext cx="413375" cy="299121"/>
          </a:xfrm>
        </p:spPr>
        <p:txBody>
          <a:bodyPr>
            <a:normAutofit/>
          </a:bodyPr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0100" y="2119275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Black" panose="020B0A04020102020204" pitchFamily="34" charset="0"/>
              </a:rPr>
              <a:t>Monitorizar nivel del agua de un depósito.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Black" panose="020B0A04020102020204" pitchFamily="34" charset="0"/>
              </a:rPr>
              <a:t>Monitorizar pH del agua.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Black" panose="020B0A04020102020204" pitchFamily="34" charset="0"/>
              </a:rPr>
              <a:t>Transmitir la información empleando LoRa.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Black" panose="020B0A04020102020204" pitchFamily="34" charset="0"/>
              </a:rPr>
              <a:t>Emplear </a:t>
            </a:r>
            <a:r>
              <a:rPr lang="es-ES" dirty="0">
                <a:latin typeface="Arial Black" panose="020B0A04020102020204" pitchFamily="34" charset="0"/>
              </a:rPr>
              <a:t>L</a:t>
            </a:r>
            <a:r>
              <a:rPr lang="es-ES" dirty="0" smtClean="0">
                <a:latin typeface="Arial Black" panose="020B0A04020102020204" pitchFamily="34" charset="0"/>
              </a:rPr>
              <a:t>oRaWAN para subir datos a un servidor.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Black" panose="020B0A04020102020204" pitchFamily="34" charset="0"/>
              </a:rPr>
              <a:t>Enviar  alarmas mediante SMS.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3569" y="115625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OBJETIVOS DE DISEÑO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6114"/>
            <a:ext cx="1365622" cy="371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5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72200" y="464610"/>
            <a:ext cx="2160240" cy="284114"/>
          </a:xfrm>
        </p:spPr>
        <p:txBody>
          <a:bodyPr>
            <a:normAutofit/>
          </a:bodyPr>
          <a:lstStyle/>
          <a:p>
            <a:r>
              <a:rPr lang="es-ES" sz="1050" dirty="0" smtClean="0">
                <a:latin typeface="Arial Black" panose="020B0A04020102020204" pitchFamily="34" charset="0"/>
              </a:rPr>
              <a:t>PROPUESTA Y CONTEXTO</a:t>
            </a:r>
            <a:endParaRPr lang="es-ES" sz="1050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139733"/>
            <a:ext cx="3581400" cy="365760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120000"/>
            <a:ext cx="413375" cy="299121"/>
          </a:xfrm>
        </p:spPr>
        <p:txBody>
          <a:bodyPr>
            <a:normAutofit/>
          </a:bodyPr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94" y="2394470"/>
            <a:ext cx="3312368" cy="24658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394470"/>
            <a:ext cx="6773650" cy="252977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374532" y="51293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Depósito de agua municipal de Gumiel de Izán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2470" y="1188404"/>
            <a:ext cx="700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CONTEXTO Y UBICACIÓN 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76836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5095" y="476672"/>
            <a:ext cx="2257449" cy="299119"/>
          </a:xfrm>
        </p:spPr>
        <p:txBody>
          <a:bodyPr>
            <a:normAutofit/>
          </a:bodyPr>
          <a:lstStyle/>
          <a:p>
            <a:r>
              <a:rPr lang="es-ES" sz="1050" dirty="0" smtClean="0">
                <a:latin typeface="Arial Black" panose="020B0A04020102020204" pitchFamily="34" charset="0"/>
              </a:rPr>
              <a:t>Propuesta y contexto</a:t>
            </a:r>
            <a:endParaRPr lang="es-ES" sz="1050" dirty="0">
              <a:latin typeface="Arial Black" panose="020B0A040201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white"/>
                </a:solidFill>
              </a:rPr>
              <a:t>Rubén Adrián de la Cámara.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0276" y="126876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ESTADO DEL ARTE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3910" y="2037967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6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VonRoll</a:t>
            </a:r>
            <a:r>
              <a:rPr lang="es-E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Hydrobox</a:t>
            </a:r>
            <a:r>
              <a:rPr lang="es-E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es-ES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Low-cost Autonomous Water Quality Monitoring 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System.</a:t>
            </a:r>
            <a:endParaRPr lang="es-ES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RIFFLE.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Water </a:t>
            </a:r>
            <a:r>
              <a:rPr lang="en-US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Quality 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Sensor.</a:t>
            </a:r>
            <a:endParaRPr lang="es-ES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Mãe d’água -</a:t>
            </a:r>
            <a:r>
              <a:rPr lang="es-ES" sz="16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Water’s</a:t>
            </a:r>
            <a:r>
              <a:rPr lang="es-ES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mother</a:t>
            </a:r>
            <a:r>
              <a:rPr lang="es-E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Trabajos académicos relacionados.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403903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85095" y="476672"/>
            <a:ext cx="2172546" cy="317995"/>
          </a:xfrm>
        </p:spPr>
        <p:txBody>
          <a:bodyPr>
            <a:normAutofit/>
          </a:bodyPr>
          <a:lstStyle/>
          <a:p>
            <a:pPr algn="r"/>
            <a:r>
              <a:rPr lang="es-ES" sz="1000" dirty="0" smtClean="0">
                <a:latin typeface="Arial Black" panose="020B0A04020102020204" pitchFamily="34" charset="0"/>
              </a:rPr>
              <a:t>Propuesta y contexto</a:t>
            </a:r>
            <a:endParaRPr lang="es-ES" sz="1000" dirty="0">
              <a:latin typeface="Arial Black" panose="020B0A040201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83568" y="1833482"/>
            <a:ext cx="7598569" cy="364913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Black" panose="020B0A04020102020204" pitchFamily="34" charset="0"/>
              </a:rPr>
              <a:t>Diseño del sistema.</a:t>
            </a:r>
          </a:p>
          <a:p>
            <a:pPr marL="457200" lvl="1" indent="0">
              <a:buNone/>
            </a:pPr>
            <a:endParaRPr lang="es-ES" dirty="0" smtClean="0"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Black" panose="020B0A04020102020204" pitchFamily="34" charset="0"/>
              </a:rPr>
              <a:t>Construcción de un prototipo.</a:t>
            </a:r>
          </a:p>
          <a:p>
            <a:pPr marL="457200" lvl="1" indent="0">
              <a:buNone/>
            </a:pPr>
            <a:endParaRPr lang="es-ES" dirty="0" smtClean="0"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Black" panose="020B0A04020102020204" pitchFamily="34" charset="0"/>
              </a:rPr>
              <a:t>Realización de pruebas para verificar el diseño.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dirty="0"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Black" panose="020B0A04020102020204" pitchFamily="34" charset="0"/>
              </a:rPr>
              <a:t>Análisis de los resultados obtenidos.</a:t>
            </a:r>
            <a:r>
              <a:rPr lang="es-E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s-E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>
            <a:normAutofit/>
          </a:bodyPr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4351" y="1248707"/>
            <a:ext cx="6505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OBJETIVOS DEL TFM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1" y="422779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Tecnologías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1" y="404664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137548" y="476672"/>
            <a:ext cx="1537369" cy="371126"/>
          </a:xfrm>
        </p:spPr>
        <p:txBody>
          <a:bodyPr>
            <a:normAutofit/>
          </a:bodyPr>
          <a:lstStyle/>
          <a:p>
            <a:r>
              <a:rPr lang="es-ES" sz="1000" dirty="0" smtClean="0">
                <a:latin typeface="Arial Black" panose="020B0A04020102020204" pitchFamily="34" charset="0"/>
              </a:rPr>
              <a:t>Tecnologías</a:t>
            </a:r>
            <a:r>
              <a:rPr lang="es-ES" sz="1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s-ES" sz="1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ARDUINO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351" y="6120000"/>
            <a:ext cx="5870744" cy="377825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Rubén Adrián de la Cámara.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99546" y="6120000"/>
            <a:ext cx="413375" cy="377825"/>
          </a:xfrm>
        </p:spPr>
        <p:txBody>
          <a:bodyPr>
            <a:normAutofit/>
          </a:bodyPr>
          <a:lstStyle/>
          <a:p>
            <a:fld id="{132FADFE-3B8F-471C-ABF0-DBC7717ECBBC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8475"/>
            <a:ext cx="6096633" cy="29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4351" y="1240227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ENTORNO ARDUINO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31640" y="5453763"/>
            <a:ext cx="595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Tarjeta Arduino, sensores y actuadores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1" y="404600"/>
            <a:ext cx="136562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5|37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660</Words>
  <Application>Microsoft Office PowerPoint</Application>
  <PresentationFormat>Presentación en pantalla (4:3)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Wingdings</vt:lpstr>
      <vt:lpstr>Celestial</vt:lpstr>
      <vt:lpstr>   Diseño de un sistema de  monitorización remota de un depósito de agua mediante LoRa.  </vt:lpstr>
      <vt:lpstr>ÍNDICE</vt:lpstr>
      <vt:lpstr>Propuesta y contexto</vt:lpstr>
      <vt:lpstr>Propuesta Y CONTEXTO</vt:lpstr>
      <vt:lpstr>PROPUESTA Y CONTEXTO</vt:lpstr>
      <vt:lpstr>Propuesta y contexto</vt:lpstr>
      <vt:lpstr>Propuesta y contexto</vt:lpstr>
      <vt:lpstr>Tecnologías</vt:lpstr>
      <vt:lpstr>Tecnologías.</vt:lpstr>
      <vt:lpstr>LoRa y LoRaWAN</vt:lpstr>
      <vt:lpstr>Red GSM/GPRS </vt:lpstr>
      <vt:lpstr>Diseño del sistema</vt:lpstr>
      <vt:lpstr>MONITORIZACIÓN</vt:lpstr>
      <vt:lpstr>Enlace LoRa punto a punto</vt:lpstr>
      <vt:lpstr>Presentación de PowerPoint</vt:lpstr>
      <vt:lpstr>Presentación de PowerPoint</vt:lpstr>
      <vt:lpstr>PROTOTIPO Y pruebas</vt:lpstr>
      <vt:lpstr>Prototipo y pruebas</vt:lpstr>
      <vt:lpstr>Presentación de PowerPoint</vt:lpstr>
      <vt:lpstr>Presentación de PowerPoint</vt:lpstr>
      <vt:lpstr>Análisis y conclusiones</vt:lpstr>
      <vt:lpstr>BENEFICIOS DEL SISTEMA</vt:lpstr>
      <vt:lpstr>CONCLUSIONES</vt:lpstr>
      <vt:lpstr>LÍNEAS FUTURAS DE TRABAJO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PORTATIL</dc:creator>
  <cp:lastModifiedBy>Ruben</cp:lastModifiedBy>
  <cp:revision>163</cp:revision>
  <dcterms:created xsi:type="dcterms:W3CDTF">2017-05-30T21:49:25Z</dcterms:created>
  <dcterms:modified xsi:type="dcterms:W3CDTF">2019-06-20T12:25:42Z</dcterms:modified>
</cp:coreProperties>
</file>