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2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EBD8"/>
    <a:srgbClr val="8335E5"/>
    <a:srgbClr val="6B8DE1"/>
    <a:srgbClr val="6C92E1"/>
    <a:srgbClr val="6313DC"/>
    <a:srgbClr val="1E3ADA"/>
    <a:srgbClr val="030553"/>
    <a:srgbClr val="7D4BC9"/>
    <a:srgbClr val="16286E"/>
    <a:srgbClr val="652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4652" autoAdjust="0"/>
  </p:normalViewPr>
  <p:slideViewPr>
    <p:cSldViewPr snapToGrid="0" showGuides="1">
      <p:cViewPr varScale="1">
        <p:scale>
          <a:sx n="113" d="100"/>
          <a:sy n="113" d="100"/>
        </p:scale>
        <p:origin x="84" y="126"/>
      </p:cViewPr>
      <p:guideLst>
        <p:guide orient="horz" pos="2064"/>
        <p:guide pos="3840"/>
        <p:guide pos="456"/>
        <p:guide pos="7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3A5E5A06-49CA-4CC1-87DE-FA77A677BB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AB57FBC-7FA3-4A4B-999A-96FD7DC0D4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E61690C-4C47-4C78-B862-66354E985A5A}" type="datetime1">
              <a:rPr lang="es-ES" smtClean="0"/>
              <a:t>18/06/2019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EE13074-6DA0-4561-A86B-2939D8B45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2B7A8E5-C1F9-40CC-A2A5-13CF7BD3F7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9DEC52A-C4AE-45FE-B7FF-C255388ED1F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776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47B61-BF17-45FD-9803-9BB2EB150729}" type="datetime1">
              <a:rPr lang="es-ES" smtClean="0"/>
              <a:pPr/>
              <a:t>18/06/2019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F8F48A-6110-47DA-8521-A1D1FFD22FEF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5149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1377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3720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36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001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2181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470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9574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0113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5056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18916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921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2023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303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23671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5810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0151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557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91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125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477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9337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8252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68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s-ES" dirty="0"/>
              <a:t> </a:t>
            </a: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DF8F48A-6110-47DA-8521-A1D1FFD22FEF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593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297BD1-2644-430E-8186-B80D85BD2708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996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5182B-DF42-433E-B9D5-956BB403D9D8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0398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202F19-D59C-4E9D-BD98-B5EA17CC83AF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037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49D12A-43E9-4D4B-9B12-8B78E2D1EF87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512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1BC5D6-ED76-4378-A4E0-BA7A50279633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600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04D4F9-FFF7-4F99-BBD8-8B40E75D0229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1987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1CB443-2125-44EC-A08E-08B58E52FF8D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2455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DE0386-7FE1-44FD-8432-E1877172BC27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81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E39506-621A-4965-BBB1-154EA14C9CF6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2137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E2C35F-6CD8-4080-8B98-DB5C22846BE1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7612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3B1585-7C9B-4402-8E8E-6E70BBE2A309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3133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3B9E27E-056E-4756-9F40-713027D89505}" type="datetime1">
              <a:rPr lang="es-ES" noProof="0" smtClean="0"/>
              <a:t>18/06/2019</a:t>
            </a:fld>
            <a:endParaRPr lang="es-ES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D6580AB-5C3C-4B4F-8E2A-8B7A0A8CE69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5437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 descr="Esta imagen es una forma decorativa abstracta. ">
            <a:extLst>
              <a:ext uri="{FF2B5EF4-FFF2-40B4-BE49-F238E27FC236}">
                <a16:creationId xmlns:a16="http://schemas.microsoft.com/office/drawing/2014/main" id="{8E504344-8563-476C-9EF9-4200B272FDC1}"/>
              </a:ext>
            </a:extLst>
          </p:cNvPr>
          <p:cNvGrpSpPr/>
          <p:nvPr/>
        </p:nvGrpSpPr>
        <p:grpSpPr>
          <a:xfrm>
            <a:off x="7793887" y="-3014335"/>
            <a:ext cx="8948964" cy="12105059"/>
            <a:chOff x="4855953" y="-2833465"/>
            <a:chExt cx="8948964" cy="12105059"/>
          </a:xfrm>
        </p:grpSpPr>
        <p:sp>
          <p:nvSpPr>
            <p:cNvPr id="18" name="Forma libre 10">
              <a:extLst>
                <a:ext uri="{FF2B5EF4-FFF2-40B4-BE49-F238E27FC236}">
                  <a16:creationId xmlns:a16="http://schemas.microsoft.com/office/drawing/2014/main" id="{73D22BE5-D5D5-4BF2-A935-5C4AB588B458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4855953" y="-2246936"/>
              <a:ext cx="8673602" cy="11518530"/>
            </a:xfrm>
            <a:custGeom>
              <a:avLst/>
              <a:gdLst>
                <a:gd name="T0" fmla="*/ 1166 w 2492"/>
                <a:gd name="T1" fmla="*/ 2419 h 3315"/>
                <a:gd name="T2" fmla="*/ 243 w 2492"/>
                <a:gd name="T3" fmla="*/ 912 h 3315"/>
                <a:gd name="T4" fmla="*/ 449 w 2492"/>
                <a:gd name="T5" fmla="*/ 15 h 3315"/>
                <a:gd name="T6" fmla="*/ 766 w 2492"/>
                <a:gd name="T7" fmla="*/ 302 h 3315"/>
                <a:gd name="T8" fmla="*/ 1651 w 2492"/>
                <a:gd name="T9" fmla="*/ 481 h 3315"/>
                <a:gd name="T10" fmla="*/ 2239 w 2492"/>
                <a:gd name="T11" fmla="*/ 1238 h 3315"/>
                <a:gd name="T12" fmla="*/ 2186 w 2492"/>
                <a:gd name="T13" fmla="*/ 2201 h 3315"/>
                <a:gd name="T14" fmla="*/ 2165 w 2492"/>
                <a:gd name="T15" fmla="*/ 2928 h 3315"/>
                <a:gd name="T16" fmla="*/ 1400 w 2492"/>
                <a:gd name="T17" fmla="*/ 3100 h 3315"/>
                <a:gd name="T18" fmla="*/ 1166 w 2492"/>
                <a:gd name="T19" fmla="*/ 2419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92" h="3315">
                  <a:moveTo>
                    <a:pt x="1166" y="2419"/>
                  </a:moveTo>
                  <a:cubicBezTo>
                    <a:pt x="1505" y="1277"/>
                    <a:pt x="486" y="1533"/>
                    <a:pt x="243" y="912"/>
                  </a:cubicBezTo>
                  <a:cubicBezTo>
                    <a:pt x="0" y="292"/>
                    <a:pt x="291" y="31"/>
                    <a:pt x="449" y="15"/>
                  </a:cubicBezTo>
                  <a:cubicBezTo>
                    <a:pt x="607" y="0"/>
                    <a:pt x="716" y="54"/>
                    <a:pt x="766" y="302"/>
                  </a:cubicBezTo>
                  <a:cubicBezTo>
                    <a:pt x="817" y="551"/>
                    <a:pt x="1312" y="508"/>
                    <a:pt x="1651" y="481"/>
                  </a:cubicBezTo>
                  <a:cubicBezTo>
                    <a:pt x="1989" y="454"/>
                    <a:pt x="2492" y="733"/>
                    <a:pt x="2239" y="1238"/>
                  </a:cubicBezTo>
                  <a:cubicBezTo>
                    <a:pt x="1986" y="1743"/>
                    <a:pt x="2000" y="1716"/>
                    <a:pt x="2186" y="2201"/>
                  </a:cubicBezTo>
                  <a:cubicBezTo>
                    <a:pt x="2372" y="2685"/>
                    <a:pt x="2165" y="2928"/>
                    <a:pt x="2165" y="2928"/>
                  </a:cubicBezTo>
                  <a:cubicBezTo>
                    <a:pt x="2165" y="2928"/>
                    <a:pt x="1791" y="3315"/>
                    <a:pt x="1400" y="3100"/>
                  </a:cubicBezTo>
                  <a:cubicBezTo>
                    <a:pt x="1008" y="2885"/>
                    <a:pt x="1166" y="2419"/>
                    <a:pt x="1166" y="2419"/>
                  </a:cubicBezTo>
                  <a:close/>
                </a:path>
              </a:pathLst>
            </a:custGeom>
            <a:gradFill>
              <a:gsLst>
                <a:gs pos="0">
                  <a:srgbClr val="80DEDE"/>
                </a:gs>
                <a:gs pos="53500">
                  <a:srgbClr val="85C1E7"/>
                </a:gs>
                <a:gs pos="100000">
                  <a:srgbClr val="878CFF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19" name="Forma libre 11">
              <a:extLst>
                <a:ext uri="{FF2B5EF4-FFF2-40B4-BE49-F238E27FC236}">
                  <a16:creationId xmlns:a16="http://schemas.microsoft.com/office/drawing/2014/main" id="{C42C174B-303A-45F6-8FF1-93001A3AAFC1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048022" y="-2833465"/>
              <a:ext cx="8756895" cy="10755934"/>
            </a:xfrm>
            <a:custGeom>
              <a:avLst/>
              <a:gdLst>
                <a:gd name="T0" fmla="*/ 1504 w 2516"/>
                <a:gd name="T1" fmla="*/ 2980 h 3095"/>
                <a:gd name="T2" fmla="*/ 2237 w 2516"/>
                <a:gd name="T3" fmla="*/ 2283 h 3095"/>
                <a:gd name="T4" fmla="*/ 1468 w 2516"/>
                <a:gd name="T5" fmla="*/ 1052 h 3095"/>
                <a:gd name="T6" fmla="*/ 979 w 2516"/>
                <a:gd name="T7" fmla="*/ 648 h 3095"/>
                <a:gd name="T8" fmla="*/ 411 w 2516"/>
                <a:gd name="T9" fmla="*/ 195 h 3095"/>
                <a:gd name="T10" fmla="*/ 397 w 2516"/>
                <a:gd name="T11" fmla="*/ 1117 h 3095"/>
                <a:gd name="T12" fmla="*/ 194 w 2516"/>
                <a:gd name="T13" fmla="*/ 1767 h 3095"/>
                <a:gd name="T14" fmla="*/ 866 w 2516"/>
                <a:gd name="T15" fmla="*/ 2349 h 3095"/>
                <a:gd name="T16" fmla="*/ 1275 w 2516"/>
                <a:gd name="T17" fmla="*/ 2766 h 3095"/>
                <a:gd name="T18" fmla="*/ 1504 w 2516"/>
                <a:gd name="T19" fmla="*/ 2980 h 3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6" h="3095">
                  <a:moveTo>
                    <a:pt x="1504" y="2980"/>
                  </a:moveTo>
                  <a:cubicBezTo>
                    <a:pt x="1504" y="2980"/>
                    <a:pt x="1958" y="3095"/>
                    <a:pt x="2237" y="2283"/>
                  </a:cubicBezTo>
                  <a:cubicBezTo>
                    <a:pt x="2516" y="1472"/>
                    <a:pt x="1745" y="1159"/>
                    <a:pt x="1468" y="1052"/>
                  </a:cubicBezTo>
                  <a:cubicBezTo>
                    <a:pt x="1191" y="945"/>
                    <a:pt x="1126" y="907"/>
                    <a:pt x="979" y="648"/>
                  </a:cubicBezTo>
                  <a:cubicBezTo>
                    <a:pt x="832" y="389"/>
                    <a:pt x="822" y="0"/>
                    <a:pt x="411" y="195"/>
                  </a:cubicBezTo>
                  <a:cubicBezTo>
                    <a:pt x="0" y="391"/>
                    <a:pt x="384" y="948"/>
                    <a:pt x="397" y="1117"/>
                  </a:cubicBezTo>
                  <a:cubicBezTo>
                    <a:pt x="411" y="1286"/>
                    <a:pt x="128" y="1580"/>
                    <a:pt x="194" y="1767"/>
                  </a:cubicBezTo>
                  <a:cubicBezTo>
                    <a:pt x="259" y="1954"/>
                    <a:pt x="273" y="2154"/>
                    <a:pt x="866" y="2349"/>
                  </a:cubicBezTo>
                  <a:cubicBezTo>
                    <a:pt x="866" y="2349"/>
                    <a:pt x="1186" y="2374"/>
                    <a:pt x="1275" y="2766"/>
                  </a:cubicBezTo>
                  <a:cubicBezTo>
                    <a:pt x="1275" y="2766"/>
                    <a:pt x="1340" y="2988"/>
                    <a:pt x="1504" y="2980"/>
                  </a:cubicBez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1000">
                  <a:srgbClr val="6672E4"/>
                </a:gs>
                <a:gs pos="100000">
                  <a:srgbClr val="882BE5"/>
                </a:gs>
              </a:gsLst>
              <a:lin ang="5400000" scaled="1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20" name="Forma libre 12">
              <a:extLst>
                <a:ext uri="{FF2B5EF4-FFF2-40B4-BE49-F238E27FC236}">
                  <a16:creationId xmlns:a16="http://schemas.microsoft.com/office/drawing/2014/main" id="{22AA5A4F-A0EB-453F-A699-F817D4616C6F}"/>
                </a:ext>
              </a:extLst>
            </p:cNvPr>
            <p:cNvSpPr>
              <a:spLocks/>
            </p:cNvSpPr>
            <p:nvPr/>
          </p:nvSpPr>
          <p:spPr bwMode="auto">
            <a:xfrm rot="9420272">
              <a:off x="5218811" y="-1993836"/>
              <a:ext cx="7570428" cy="10122905"/>
            </a:xfrm>
            <a:custGeom>
              <a:avLst/>
              <a:gdLst>
                <a:gd name="T0" fmla="*/ 1896 w 2175"/>
                <a:gd name="T1" fmla="*/ 2283 h 2913"/>
                <a:gd name="T2" fmla="*/ 1467 w 2175"/>
                <a:gd name="T3" fmla="*/ 2913 h 2913"/>
                <a:gd name="T4" fmla="*/ 1250 w 2175"/>
                <a:gd name="T5" fmla="*/ 2849 h 2913"/>
                <a:gd name="T6" fmla="*/ 1016 w 2175"/>
                <a:gd name="T7" fmla="*/ 2168 h 2913"/>
                <a:gd name="T8" fmla="*/ 93 w 2175"/>
                <a:gd name="T9" fmla="*/ 661 h 2913"/>
                <a:gd name="T10" fmla="*/ 0 w 2175"/>
                <a:gd name="T11" fmla="*/ 238 h 2913"/>
                <a:gd name="T12" fmla="*/ 70 w 2175"/>
                <a:gd name="T13" fmla="*/ 195 h 2913"/>
                <a:gd name="T14" fmla="*/ 638 w 2175"/>
                <a:gd name="T15" fmla="*/ 648 h 2913"/>
                <a:gd name="T16" fmla="*/ 1127 w 2175"/>
                <a:gd name="T17" fmla="*/ 1052 h 2913"/>
                <a:gd name="T18" fmla="*/ 1896 w 2175"/>
                <a:gd name="T19" fmla="*/ 2283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5" h="2913">
                  <a:moveTo>
                    <a:pt x="1896" y="2283"/>
                  </a:moveTo>
                  <a:cubicBezTo>
                    <a:pt x="1770" y="2651"/>
                    <a:pt x="1607" y="2829"/>
                    <a:pt x="1467" y="2913"/>
                  </a:cubicBezTo>
                  <a:cubicBezTo>
                    <a:pt x="1397" y="2909"/>
                    <a:pt x="1324" y="2889"/>
                    <a:pt x="1250" y="2849"/>
                  </a:cubicBezTo>
                  <a:cubicBezTo>
                    <a:pt x="858" y="2634"/>
                    <a:pt x="1016" y="2168"/>
                    <a:pt x="1016" y="2168"/>
                  </a:cubicBezTo>
                  <a:cubicBezTo>
                    <a:pt x="1354" y="1026"/>
                    <a:pt x="336" y="1282"/>
                    <a:pt x="93" y="661"/>
                  </a:cubicBezTo>
                  <a:cubicBezTo>
                    <a:pt x="28" y="495"/>
                    <a:pt x="1" y="354"/>
                    <a:pt x="0" y="238"/>
                  </a:cubicBezTo>
                  <a:cubicBezTo>
                    <a:pt x="20" y="222"/>
                    <a:pt x="44" y="208"/>
                    <a:pt x="70" y="195"/>
                  </a:cubicBezTo>
                  <a:cubicBezTo>
                    <a:pt x="481" y="0"/>
                    <a:pt x="491" y="389"/>
                    <a:pt x="638" y="648"/>
                  </a:cubicBezTo>
                  <a:cubicBezTo>
                    <a:pt x="785" y="907"/>
                    <a:pt x="850" y="945"/>
                    <a:pt x="1127" y="1052"/>
                  </a:cubicBezTo>
                  <a:cubicBezTo>
                    <a:pt x="1404" y="1159"/>
                    <a:pt x="2175" y="1472"/>
                    <a:pt x="1896" y="2283"/>
                  </a:cubicBezTo>
                  <a:close/>
                </a:path>
              </a:pathLst>
            </a:custGeom>
            <a:gradFill>
              <a:gsLst>
                <a:gs pos="100000">
                  <a:srgbClr val="7CEFD8"/>
                </a:gs>
                <a:gs pos="19000">
                  <a:srgbClr val="6672E4"/>
                </a:gs>
                <a:gs pos="0">
                  <a:srgbClr val="882BE5"/>
                </a:gs>
              </a:gsLst>
              <a:lin ang="102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24" name="Cuadro de texto 23">
            <a:extLst>
              <a:ext uri="{FF2B5EF4-FFF2-40B4-BE49-F238E27FC236}">
                <a16:creationId xmlns:a16="http://schemas.microsoft.com/office/drawing/2014/main" id="{C1165547-DF3A-4694-9097-2BDAF2003713}"/>
              </a:ext>
            </a:extLst>
          </p:cNvPr>
          <p:cNvSpPr txBox="1"/>
          <p:nvPr/>
        </p:nvSpPr>
        <p:spPr>
          <a:xfrm>
            <a:off x="733192" y="2762632"/>
            <a:ext cx="8664808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54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Tècniques d’alta directivitat en antenes microstrip amb superstrat</a:t>
            </a:r>
            <a:endParaRPr lang="ca-ES" sz="5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6BBBCB2E-F413-4381-8378-02FDC20EA4F6}"/>
              </a:ext>
            </a:extLst>
          </p:cNvPr>
          <p:cNvSpPr/>
          <p:nvPr/>
        </p:nvSpPr>
        <p:spPr>
          <a:xfrm>
            <a:off x="733192" y="5358396"/>
            <a:ext cx="5972408" cy="147732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ca-ES" sz="1600" b="1" dirty="0" smtClean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Víctor </a:t>
            </a:r>
            <a:r>
              <a:rPr lang="ca-ES" sz="1600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Carrillo Navarro</a:t>
            </a:r>
            <a:endParaRPr lang="es-ES" sz="1600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ca-ES" sz="1600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Grau de Tecnologies de la Telecomunicació</a:t>
            </a:r>
            <a:endParaRPr lang="es-ES" sz="1600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ca-ES" sz="1600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Anàlisi </a:t>
            </a:r>
            <a:r>
              <a:rPr lang="ca-ES" sz="1600" dirty="0" smtClean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d’antenes</a:t>
            </a:r>
          </a:p>
          <a:p>
            <a:endParaRPr lang="ca-ES" sz="1600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r>
              <a:rPr lang="ca-ES" sz="1600" b="1" dirty="0">
                <a:solidFill>
                  <a:srgbClr val="002060"/>
                </a:solidFill>
                <a:latin typeface="+mj-lt"/>
                <a:cs typeface="Segoe UI" panose="020B0502040204020203" pitchFamily="34" charset="0"/>
              </a:rPr>
              <a:t>Directors de Projecte: Dr. Jaume Anguera i Dra. Aurora Andújar</a:t>
            </a:r>
            <a:endParaRPr lang="es-ES" sz="1600" b="1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  <a:p>
            <a:endParaRPr lang="ca-ES" sz="1600" dirty="0">
              <a:solidFill>
                <a:srgbClr val="002060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Título 2" hidden="1">
            <a:extLst>
              <a:ext uri="{FF2B5EF4-FFF2-40B4-BE49-F238E27FC236}">
                <a16:creationId xmlns:a16="http://schemas.microsoft.com/office/drawing/2014/main" id="{016C325E-5B69-4D07-BBFB-7DB217A69D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es-ES" dirty="0"/>
              <a:t>Diapositiva de recursos humanos 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</a:t>
            </a:fld>
            <a:endParaRPr lang="es-ES" noProof="0" dirty="0"/>
          </a:p>
        </p:txBody>
      </p:sp>
      <p:pic>
        <p:nvPicPr>
          <p:cNvPr id="6" name="P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5041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10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44mm x </a:t>
            </a:r>
            <a:r>
              <a:rPr lang="ca-ES" sz="1800" dirty="0" smtClean="0"/>
              <a:t>39,6mm</a:t>
            </a:r>
            <a:endParaRPr lang="ca-ES" sz="1800" dirty="0"/>
          </a:p>
          <a:p>
            <a:r>
              <a:rPr lang="ca-ES" sz="1800" dirty="0" smtClean="0"/>
              <a:t>Directivitat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579694" y="1447800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Diagrama de radiació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787" y="2371050"/>
            <a:ext cx="5321531" cy="303658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823" y="2008341"/>
            <a:ext cx="3630710" cy="3833221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5402" y="602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11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66mm </a:t>
            </a:r>
            <a:r>
              <a:rPr lang="ca-ES" sz="1800" dirty="0"/>
              <a:t>x 6</a:t>
            </a:r>
            <a:r>
              <a:rPr lang="ca-ES" sz="1800" dirty="0" smtClean="0"/>
              <a:t>6mm</a:t>
            </a:r>
            <a:endParaRPr lang="ca-ES" sz="1800" dirty="0"/>
          </a:p>
          <a:p>
            <a:r>
              <a:rPr lang="ca-ES" sz="1800" dirty="0" smtClean="0"/>
              <a:t>Estructura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Corrent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388454" y="140111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935" y="1799197"/>
            <a:ext cx="4226813" cy="204345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660" y="4419692"/>
            <a:ext cx="2037681" cy="216618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029" y="4419693"/>
            <a:ext cx="2021460" cy="216618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161" y="1799197"/>
            <a:ext cx="5353007" cy="3153803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5063" y="602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12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66mm </a:t>
            </a:r>
            <a:r>
              <a:rPr lang="ca-ES" sz="1800" dirty="0"/>
              <a:t>x </a:t>
            </a:r>
            <a:r>
              <a:rPr lang="ca-ES" sz="1800" dirty="0" smtClean="0"/>
              <a:t>66mm</a:t>
            </a:r>
            <a:endParaRPr lang="ca-ES" sz="1800" dirty="0"/>
          </a:p>
          <a:p>
            <a:r>
              <a:rPr lang="ca-ES" sz="1800" dirty="0" smtClean="0"/>
              <a:t>Directivitat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579694" y="1447800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Diagrama de radiació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642" y="2355771"/>
            <a:ext cx="5329676" cy="306713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50" y="1951996"/>
            <a:ext cx="3897521" cy="387468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78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13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158,4mm </a:t>
            </a:r>
            <a:r>
              <a:rPr lang="ca-ES" sz="1800" dirty="0"/>
              <a:t>x </a:t>
            </a:r>
            <a:r>
              <a:rPr lang="ca-ES" sz="1800" dirty="0" smtClean="0"/>
              <a:t>150mm</a:t>
            </a:r>
            <a:endParaRPr lang="ca-ES" sz="1800" dirty="0"/>
          </a:p>
          <a:p>
            <a:r>
              <a:rPr lang="ca-ES" sz="1800" dirty="0" smtClean="0"/>
              <a:t>Estructura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Corrent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388454" y="140111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660" y="1799197"/>
            <a:ext cx="4409150" cy="21194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200" y="4356250"/>
            <a:ext cx="2374375" cy="23652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491" y="4359807"/>
            <a:ext cx="2380047" cy="236166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315" y="1799197"/>
            <a:ext cx="5386559" cy="3094536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800" y="6078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14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158,4mm </a:t>
            </a:r>
            <a:r>
              <a:rPr lang="ca-ES" sz="1800" dirty="0"/>
              <a:t>x </a:t>
            </a:r>
            <a:r>
              <a:rPr lang="ca-ES" sz="1800" dirty="0" smtClean="0"/>
              <a:t>150mm</a:t>
            </a:r>
            <a:endParaRPr lang="ca-ES" sz="1800" dirty="0"/>
          </a:p>
          <a:p>
            <a:r>
              <a:rPr lang="ca-ES" sz="1800" dirty="0" smtClean="0"/>
              <a:t>Directivitat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579694" y="1447800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Diagrama de radiació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633" y="2236337"/>
            <a:ext cx="5306685" cy="304954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540" y="2075221"/>
            <a:ext cx="3731758" cy="388312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5402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15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242mm </a:t>
            </a:r>
            <a:r>
              <a:rPr lang="ca-ES" sz="1800" dirty="0"/>
              <a:t>x </a:t>
            </a:r>
            <a:r>
              <a:rPr lang="ca-ES" sz="1800" dirty="0" smtClean="0"/>
              <a:t>237,6mm</a:t>
            </a:r>
            <a:endParaRPr lang="ca-ES" sz="1800" dirty="0"/>
          </a:p>
          <a:p>
            <a:r>
              <a:rPr lang="ca-ES" sz="1800" dirty="0" smtClean="0"/>
              <a:t>Estructura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Corrent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388454" y="140111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029" y="1799197"/>
            <a:ext cx="4679838" cy="218137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29" y="4307832"/>
            <a:ext cx="2341149" cy="2413643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615" y="4307832"/>
            <a:ext cx="2337442" cy="2410354"/>
          </a:xfrm>
          <a:prstGeom prst="rect">
            <a:avLst/>
          </a:prstGeom>
        </p:spPr>
      </p:pic>
      <p:pic>
        <p:nvPicPr>
          <p:cNvPr id="26" name="Image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15" y="1833247"/>
            <a:ext cx="5350348" cy="296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8079" y="6015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16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242mm </a:t>
            </a:r>
            <a:r>
              <a:rPr lang="ca-ES" sz="1800" dirty="0"/>
              <a:t>x </a:t>
            </a:r>
            <a:r>
              <a:rPr lang="ca-ES" sz="1800" dirty="0" smtClean="0"/>
              <a:t>237,6mm</a:t>
            </a:r>
            <a:endParaRPr lang="ca-ES" sz="1800" dirty="0"/>
          </a:p>
          <a:p>
            <a:r>
              <a:rPr lang="ca-ES" sz="1800" dirty="0" smtClean="0"/>
              <a:t>Directivitat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579694" y="1447800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Diagrama de radiació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3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26" y="2308718"/>
            <a:ext cx="52673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66" y="2063184"/>
            <a:ext cx="3757317" cy="399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5402" y="602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17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396mm </a:t>
            </a:r>
            <a:r>
              <a:rPr lang="ca-ES" sz="1800" dirty="0"/>
              <a:t>x </a:t>
            </a:r>
            <a:r>
              <a:rPr lang="ca-ES" sz="1800" dirty="0" smtClean="0"/>
              <a:t>396mm</a:t>
            </a:r>
            <a:endParaRPr lang="ca-ES" sz="1800" dirty="0"/>
          </a:p>
          <a:p>
            <a:r>
              <a:rPr lang="ca-ES" sz="1800" dirty="0" smtClean="0"/>
              <a:t>Estructura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Corrent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388454" y="140111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331" y="1766006"/>
            <a:ext cx="4635262" cy="2215267"/>
          </a:xfrm>
          <a:prstGeom prst="rect">
            <a:avLst/>
          </a:prstGeom>
        </p:spPr>
      </p:pic>
      <p:pic>
        <p:nvPicPr>
          <p:cNvPr id="17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31" y="4333917"/>
            <a:ext cx="2392547" cy="24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745" y="4331026"/>
            <a:ext cx="2398791" cy="241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97" y="1864737"/>
            <a:ext cx="5403709" cy="305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808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18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396mm </a:t>
            </a:r>
            <a:r>
              <a:rPr lang="ca-ES" sz="1800" dirty="0"/>
              <a:t>x </a:t>
            </a:r>
            <a:r>
              <a:rPr lang="ca-ES" sz="1800" dirty="0" smtClean="0"/>
              <a:t>396mm</a:t>
            </a:r>
            <a:endParaRPr lang="ca-ES" sz="1800" dirty="0"/>
          </a:p>
          <a:p>
            <a:r>
              <a:rPr lang="ca-ES" sz="1800" dirty="0" smtClean="0"/>
              <a:t>Directivitat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579694" y="1447800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Diagrama de radiació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6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00" y="2271875"/>
            <a:ext cx="5195354" cy="29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777" y="2020912"/>
            <a:ext cx="3849326" cy="407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7182" y="6095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19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506mm </a:t>
            </a:r>
            <a:r>
              <a:rPr lang="ca-ES" sz="1800" dirty="0"/>
              <a:t>x </a:t>
            </a:r>
            <a:r>
              <a:rPr lang="ca-ES" sz="1800" dirty="0" smtClean="0"/>
              <a:t>528mm</a:t>
            </a:r>
            <a:endParaRPr lang="ca-ES" sz="1800" dirty="0"/>
          </a:p>
          <a:p>
            <a:r>
              <a:rPr lang="ca-ES" sz="1800" dirty="0" smtClean="0"/>
              <a:t>Estructura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Corrent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388454" y="140111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331" y="1764585"/>
            <a:ext cx="4481604" cy="2268908"/>
          </a:xfrm>
          <a:prstGeom prst="rect">
            <a:avLst/>
          </a:prstGeom>
        </p:spPr>
      </p:pic>
      <p:pic>
        <p:nvPicPr>
          <p:cNvPr id="24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31" y="4327747"/>
            <a:ext cx="2506379" cy="241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92" y="4327747"/>
            <a:ext cx="2501433" cy="241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60" y="1939689"/>
            <a:ext cx="5325696" cy="297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1959" y="602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6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83819" y="374370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Índex</a:t>
            </a:r>
            <a:endParaRPr lang="es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o 68">
            <a:extLst>
              <a:ext uri="{FF2B5EF4-FFF2-40B4-BE49-F238E27FC236}">
                <a16:creationId xmlns:a16="http://schemas.microsoft.com/office/drawing/2014/main" id="{B457331C-2A24-4352-9B4C-1C1B326F40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8433" y="1014349"/>
            <a:ext cx="4206040" cy="4328557"/>
            <a:chOff x="513976" y="1479675"/>
            <a:chExt cx="4206040" cy="4328557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B111D787-E830-4638-97B3-205F0A0ABC3F}"/>
                </a:ext>
              </a:extLst>
            </p:cNvPr>
            <p:cNvGrpSpPr/>
            <p:nvPr/>
          </p:nvGrpSpPr>
          <p:grpSpPr>
            <a:xfrm>
              <a:off x="518432" y="1479675"/>
              <a:ext cx="4201583" cy="4328557"/>
              <a:chOff x="518432" y="1638752"/>
              <a:chExt cx="4201583" cy="4328557"/>
            </a:xfrm>
          </p:grpSpPr>
          <p:sp>
            <p:nvSpPr>
              <p:cNvPr id="6" name="Rectángulo: Esquinas redondeadas 5">
                <a:extLst>
                  <a:ext uri="{FF2B5EF4-FFF2-40B4-BE49-F238E27FC236}">
                    <a16:creationId xmlns:a16="http://schemas.microsoft.com/office/drawing/2014/main" id="{6BFCD1AA-E1CA-41D6-8605-56AFEBE4EEE3}"/>
                  </a:ext>
                </a:extLst>
              </p:cNvPr>
              <p:cNvSpPr/>
              <p:nvPr/>
            </p:nvSpPr>
            <p:spPr>
              <a:xfrm>
                <a:off x="518432" y="1947744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E9101D99-B002-4698-9C7E-C942B9AA2D39}"/>
                  </a:ext>
                </a:extLst>
              </p:cNvPr>
              <p:cNvSpPr/>
              <p:nvPr/>
            </p:nvSpPr>
            <p:spPr>
              <a:xfrm>
                <a:off x="1183820" y="1638752"/>
                <a:ext cx="3536195" cy="4328557"/>
              </a:xfrm>
              <a:prstGeom prst="rect">
                <a:avLst/>
              </a:prstGeom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457200" indent="-457200" algn="just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ca-ES" sz="2400" dirty="0" smtClean="0"/>
                  <a:t>Introducció</a:t>
                </a:r>
                <a:endParaRPr lang="ca-ES" sz="2400" dirty="0"/>
              </a:p>
              <a:p>
                <a:pPr marL="457200" indent="-457200" algn="just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ca-ES" sz="2400" dirty="0"/>
                  <a:t>Conceptes </a:t>
                </a:r>
                <a:r>
                  <a:rPr lang="ca-ES" sz="2400" dirty="0" smtClean="0"/>
                  <a:t>bàsics</a:t>
                </a:r>
                <a:endParaRPr lang="ca-ES" sz="2400" dirty="0"/>
              </a:p>
              <a:p>
                <a:pPr marL="457200" indent="-457200" algn="just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ca-ES" sz="2400" dirty="0"/>
                  <a:t>Estat de </a:t>
                </a:r>
                <a:r>
                  <a:rPr lang="ca-ES" sz="2400" dirty="0" smtClean="0"/>
                  <a:t>l’art</a:t>
                </a:r>
                <a:endParaRPr lang="ca-ES" sz="2400" dirty="0"/>
              </a:p>
              <a:p>
                <a:pPr marL="457200" indent="-457200" algn="just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ca-ES" sz="2400" dirty="0" smtClean="0"/>
                  <a:t>Disseny</a:t>
                </a:r>
                <a:endParaRPr lang="ca-ES" sz="2400" dirty="0"/>
              </a:p>
              <a:p>
                <a:pPr marL="457200" indent="-457200" algn="just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ca-ES" sz="2400" dirty="0"/>
                  <a:t>Simulació amb </a:t>
                </a:r>
                <a:r>
                  <a:rPr lang="ca-ES" sz="2400" dirty="0" smtClean="0"/>
                  <a:t>IE3D</a:t>
                </a:r>
                <a:endParaRPr lang="ca-ES" sz="2400" dirty="0"/>
              </a:p>
              <a:p>
                <a:pPr marL="457200" indent="-457200" algn="just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ca-ES" sz="2400" dirty="0"/>
                  <a:t>Conclusions</a:t>
                </a: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2D19246F-8F2D-4FAD-8927-AA34DDAA5DFA}"/>
                </a:ext>
              </a:extLst>
            </p:cNvPr>
            <p:cNvGrpSpPr/>
            <p:nvPr/>
          </p:nvGrpSpPr>
          <p:grpSpPr>
            <a:xfrm>
              <a:off x="518432" y="2490400"/>
              <a:ext cx="4201584" cy="531237"/>
              <a:chOff x="518432" y="2432538"/>
              <a:chExt cx="4201584" cy="531237"/>
            </a:xfrm>
          </p:grpSpPr>
          <p:sp>
            <p:nvSpPr>
              <p:cNvPr id="9" name="Rectángulo: Esquinas redondeadas 8">
                <a:extLst>
                  <a:ext uri="{FF2B5EF4-FFF2-40B4-BE49-F238E27FC236}">
                    <a16:creationId xmlns:a16="http://schemas.microsoft.com/office/drawing/2014/main" id="{14FF47BA-9557-4442-8E2A-74A4F4AAD237}"/>
                  </a:ext>
                </a:extLst>
              </p:cNvPr>
              <p:cNvSpPr/>
              <p:nvPr/>
            </p:nvSpPr>
            <p:spPr>
              <a:xfrm>
                <a:off x="518432" y="2432538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B00C2221-E8A7-47E0-B2B2-5A6A32F96791}"/>
                  </a:ext>
                </a:extLst>
              </p:cNvPr>
              <p:cNvSpPr/>
              <p:nvPr/>
            </p:nvSpPr>
            <p:spPr>
              <a:xfrm>
                <a:off x="1183821" y="2717554"/>
                <a:ext cx="3536195" cy="24622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endParaRPr lang="es-ES" sz="1600" i="1" dirty="0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D065A01-39E4-4CC9-9075-3910C66205F5}"/>
                </a:ext>
              </a:extLst>
            </p:cNvPr>
            <p:cNvGrpSpPr/>
            <p:nvPr/>
          </p:nvGrpSpPr>
          <p:grpSpPr>
            <a:xfrm>
              <a:off x="513976" y="3858783"/>
              <a:ext cx="4206040" cy="1055028"/>
              <a:chOff x="513976" y="3597907"/>
              <a:chExt cx="4206040" cy="1055028"/>
            </a:xfrm>
          </p:grpSpPr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6B458D5C-BDF7-4A75-A4E8-B99128DCD84A}"/>
                  </a:ext>
                </a:extLst>
              </p:cNvPr>
              <p:cNvSpPr/>
              <p:nvPr/>
            </p:nvSpPr>
            <p:spPr>
              <a:xfrm>
                <a:off x="513976" y="4420639"/>
                <a:ext cx="443592" cy="232296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s-ES" dirty="0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CA17B45E-57F0-4725-89C0-3CD74A5097A3}"/>
                  </a:ext>
                </a:extLst>
              </p:cNvPr>
              <p:cNvSpPr/>
              <p:nvPr/>
            </p:nvSpPr>
            <p:spPr>
              <a:xfrm>
                <a:off x="1183821" y="3597907"/>
                <a:ext cx="3536195" cy="24622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rtl="0"/>
                <a:endParaRPr lang="es-ES" sz="1600" i="1" dirty="0">
                  <a:solidFill>
                    <a:srgbClr val="002060"/>
                  </a:solidFill>
                  <a:latin typeface="+mj-lt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62" name="Grupo 61" descr="Esta imagen es la manos de una mujer escribiendo en una hoja de papel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10075333" y="-203983"/>
            <a:ext cx="10760559" cy="7891716"/>
            <a:chOff x="8483256" y="-14067"/>
            <a:chExt cx="3708745" cy="6998386"/>
          </a:xfrm>
        </p:grpSpPr>
        <p:sp>
          <p:nvSpPr>
            <p:cNvPr id="45" name="Forma libre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56" y="164126"/>
              <a:ext cx="1005381" cy="6820193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1" name="Forma libre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7" name="Rectángulo: Esquinas redondeadas 10">
            <a:extLst>
              <a:ext uri="{FF2B5EF4-FFF2-40B4-BE49-F238E27FC236}">
                <a16:creationId xmlns:a16="http://schemas.microsoft.com/office/drawing/2014/main" id="{6B458D5C-BDF7-4A75-A4E8-B99128DCD84A}"/>
              </a:ext>
            </a:extLst>
          </p:cNvPr>
          <p:cNvSpPr/>
          <p:nvPr/>
        </p:nvSpPr>
        <p:spPr>
          <a:xfrm>
            <a:off x="522889" y="2768647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8" name="Rectángulo: Esquinas redondeadas 10">
            <a:extLst>
              <a:ext uri="{FF2B5EF4-FFF2-40B4-BE49-F238E27FC236}">
                <a16:creationId xmlns:a16="http://schemas.microsoft.com/office/drawing/2014/main" id="{6B458D5C-BDF7-4A75-A4E8-B99128DCD84A}"/>
              </a:ext>
            </a:extLst>
          </p:cNvPr>
          <p:cNvSpPr/>
          <p:nvPr/>
        </p:nvSpPr>
        <p:spPr>
          <a:xfrm>
            <a:off x="518433" y="4953054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9" name="Rectángulo: Esquinas redondeadas 10">
            <a:extLst>
              <a:ext uri="{FF2B5EF4-FFF2-40B4-BE49-F238E27FC236}">
                <a16:creationId xmlns:a16="http://schemas.microsoft.com/office/drawing/2014/main" id="{6B458D5C-BDF7-4A75-A4E8-B99128DCD84A}"/>
              </a:ext>
            </a:extLst>
          </p:cNvPr>
          <p:cNvSpPr/>
          <p:nvPr/>
        </p:nvSpPr>
        <p:spPr>
          <a:xfrm>
            <a:off x="518433" y="3507748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2</a:t>
            </a:fld>
            <a:endParaRPr lang="es-ES" noProof="0" dirty="0"/>
          </a:p>
        </p:txBody>
      </p:sp>
      <p:pic>
        <p:nvPicPr>
          <p:cNvPr id="5" name="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867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20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</a:t>
            </a:r>
            <a:r>
              <a:rPr lang="ca-ES" sz="1800" dirty="0" smtClean="0"/>
              <a:t>506mm </a:t>
            </a:r>
            <a:r>
              <a:rPr lang="ca-ES" sz="1800" dirty="0"/>
              <a:t>x </a:t>
            </a:r>
            <a:r>
              <a:rPr lang="ca-ES" sz="1800" dirty="0" smtClean="0"/>
              <a:t>528mm</a:t>
            </a:r>
            <a:endParaRPr lang="ca-ES" sz="1800" dirty="0"/>
          </a:p>
          <a:p>
            <a:r>
              <a:rPr lang="ca-ES" sz="1800" dirty="0" smtClean="0"/>
              <a:t>Directivitat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579694" y="1447800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Diagrama de radiació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3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79" y="2199180"/>
            <a:ext cx="51085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33" y="2028222"/>
            <a:ext cx="3852334" cy="412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3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21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10415512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1800" dirty="0"/>
              <a:t>Comparació de la directivitat obtinguda en relació a la directivitat d’una obertura uniformement il·luminada</a:t>
            </a:r>
            <a:endParaRPr lang="es-ES" sz="1800" dirty="0"/>
          </a:p>
          <a:p>
            <a:pPr marL="0" indent="0">
              <a:buNone/>
            </a:pPr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819" y="1587044"/>
            <a:ext cx="5980850" cy="18420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425" y="3539067"/>
            <a:ext cx="5779637" cy="2791813"/>
          </a:xfrm>
          <a:prstGeom prst="rect">
            <a:avLst/>
          </a:prstGeom>
          <a:noFill/>
          <a:ln w="3175"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281" y="6038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4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Diagrames de radiació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22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10415512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2" name="Imagen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r="2112" b="50459"/>
          <a:stretch/>
        </p:blipFill>
        <p:spPr bwMode="auto">
          <a:xfrm>
            <a:off x="2447804" y="840436"/>
            <a:ext cx="7078783" cy="258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610" r="2112"/>
          <a:stretch/>
        </p:blipFill>
        <p:spPr bwMode="auto">
          <a:xfrm>
            <a:off x="2447804" y="3826061"/>
            <a:ext cx="7224791" cy="268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arcador de contenido 5"/>
          <p:cNvSpPr txBox="1">
            <a:spLocks/>
          </p:cNvSpPr>
          <p:nvPr/>
        </p:nvSpPr>
        <p:spPr>
          <a:xfrm>
            <a:off x="2848130" y="3410858"/>
            <a:ext cx="7002228" cy="360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a-ES" sz="1600" dirty="0"/>
              <a:t>àrea=44x39,6mm</a:t>
            </a:r>
            <a:r>
              <a:rPr lang="ca-ES" sz="1200" dirty="0" smtClean="0"/>
              <a:t>                        </a:t>
            </a:r>
            <a:r>
              <a:rPr lang="ca-ES" sz="1600" dirty="0" smtClean="0"/>
              <a:t>àrea=66x66mm                    </a:t>
            </a:r>
            <a:r>
              <a:rPr lang="ca-ES" sz="1600" dirty="0"/>
              <a:t>àrea=158,4x150mm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800" dirty="0"/>
          </a:p>
          <a:p>
            <a:pPr marL="0" indent="0">
              <a:buFont typeface="Arial" panose="020B0604020202020204" pitchFamily="34" charset="0"/>
              <a:buNone/>
            </a:pPr>
            <a:endParaRPr lang="ca-E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2000" dirty="0"/>
          </a:p>
        </p:txBody>
      </p:sp>
      <p:sp>
        <p:nvSpPr>
          <p:cNvPr id="19" name="Marcador de contenido 5"/>
          <p:cNvSpPr txBox="1">
            <a:spLocks/>
          </p:cNvSpPr>
          <p:nvPr/>
        </p:nvSpPr>
        <p:spPr>
          <a:xfrm>
            <a:off x="2734439" y="6436527"/>
            <a:ext cx="7002228" cy="3607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600" dirty="0"/>
              <a:t>àrea=242x237,6mm                   àrea=396x396mm                         àrea=506x528mm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800" dirty="0"/>
          </a:p>
          <a:p>
            <a:pPr marL="0" indent="0">
              <a:buFont typeface="Arial" panose="020B0604020202020204" pitchFamily="34" charset="0"/>
              <a:buNone/>
            </a:pPr>
            <a:endParaRPr lang="ca-E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16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a-ES" sz="20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793" y="6078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Guany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23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10415512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594" y="880886"/>
            <a:ext cx="9517299" cy="5271837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8657" y="602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83819" y="374370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s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Conclusions</a:t>
            </a:r>
            <a:endParaRPr lang="es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pSp>
        <p:nvGrpSpPr>
          <p:cNvPr id="62" name="Grupo 61" descr="Esta imagen es la manos de una mujer escribiendo en una hoja de papel. ">
            <a:extLst>
              <a:ext uri="{FF2B5EF4-FFF2-40B4-BE49-F238E27FC236}">
                <a16:creationId xmlns:a16="http://schemas.microsoft.com/office/drawing/2014/main" id="{123C05C1-3914-48FB-B4B8-1388A2DB5ACE}"/>
              </a:ext>
            </a:extLst>
          </p:cNvPr>
          <p:cNvGrpSpPr/>
          <p:nvPr/>
        </p:nvGrpSpPr>
        <p:grpSpPr>
          <a:xfrm>
            <a:off x="10075333" y="-203983"/>
            <a:ext cx="10760559" cy="7891716"/>
            <a:chOff x="8483256" y="-14067"/>
            <a:chExt cx="3708745" cy="6998386"/>
          </a:xfrm>
        </p:grpSpPr>
        <p:sp>
          <p:nvSpPr>
            <p:cNvPr id="45" name="Forma libre 22">
              <a:extLst>
                <a:ext uri="{FF2B5EF4-FFF2-40B4-BE49-F238E27FC236}">
                  <a16:creationId xmlns:a16="http://schemas.microsoft.com/office/drawing/2014/main" id="{52C7242F-F484-4573-8387-13E2AE9D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256" y="164126"/>
              <a:ext cx="1005381" cy="6820193"/>
            </a:xfrm>
            <a:custGeom>
              <a:avLst/>
              <a:gdLst>
                <a:gd name="T0" fmla="*/ 2254 w 2254"/>
                <a:gd name="T1" fmla="*/ 0 h 2026"/>
                <a:gd name="T2" fmla="*/ 2254 w 2254"/>
                <a:gd name="T3" fmla="*/ 2026 h 2026"/>
                <a:gd name="T4" fmla="*/ 2091 w 2254"/>
                <a:gd name="T5" fmla="*/ 1927 h 2026"/>
                <a:gd name="T6" fmla="*/ 1829 w 2254"/>
                <a:gd name="T7" fmla="*/ 1867 h 2026"/>
                <a:gd name="T8" fmla="*/ 1784 w 2254"/>
                <a:gd name="T9" fmla="*/ 1860 h 2026"/>
                <a:gd name="T10" fmla="*/ 1025 w 2254"/>
                <a:gd name="T11" fmla="*/ 1812 h 2026"/>
                <a:gd name="T12" fmla="*/ 330 w 2254"/>
                <a:gd name="T13" fmla="*/ 1005 h 2026"/>
                <a:gd name="T14" fmla="*/ 662 w 2254"/>
                <a:gd name="T15" fmla="*/ 430 h 2026"/>
                <a:gd name="T16" fmla="*/ 770 w 2254"/>
                <a:gd name="T17" fmla="*/ 0 h 2026"/>
                <a:gd name="T18" fmla="*/ 2254 w 2254"/>
                <a:gd name="T19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54" h="2026">
                  <a:moveTo>
                    <a:pt x="2254" y="0"/>
                  </a:moveTo>
                  <a:cubicBezTo>
                    <a:pt x="2254" y="2026"/>
                    <a:pt x="2254" y="2026"/>
                    <a:pt x="2254" y="2026"/>
                  </a:cubicBezTo>
                  <a:cubicBezTo>
                    <a:pt x="2243" y="2005"/>
                    <a:pt x="2206" y="1966"/>
                    <a:pt x="2091" y="1927"/>
                  </a:cubicBezTo>
                  <a:cubicBezTo>
                    <a:pt x="2029" y="1906"/>
                    <a:pt x="1944" y="1885"/>
                    <a:pt x="1829" y="1867"/>
                  </a:cubicBezTo>
                  <a:cubicBezTo>
                    <a:pt x="1814" y="1865"/>
                    <a:pt x="1800" y="1862"/>
                    <a:pt x="1784" y="1860"/>
                  </a:cubicBezTo>
                  <a:cubicBezTo>
                    <a:pt x="1606" y="1835"/>
                    <a:pt x="1361" y="1816"/>
                    <a:pt x="1025" y="1812"/>
                  </a:cubicBezTo>
                  <a:cubicBezTo>
                    <a:pt x="0" y="1800"/>
                    <a:pt x="66" y="1196"/>
                    <a:pt x="330" y="1005"/>
                  </a:cubicBezTo>
                  <a:cubicBezTo>
                    <a:pt x="580" y="825"/>
                    <a:pt x="686" y="680"/>
                    <a:pt x="662" y="430"/>
                  </a:cubicBezTo>
                  <a:cubicBezTo>
                    <a:pt x="638" y="181"/>
                    <a:pt x="770" y="0"/>
                    <a:pt x="770" y="0"/>
                  </a:cubicBezTo>
                  <a:lnTo>
                    <a:pt x="2254" y="0"/>
                  </a:lnTo>
                  <a:close/>
                </a:path>
              </a:pathLst>
            </a:custGeom>
            <a:gradFill>
              <a:gsLst>
                <a:gs pos="0">
                  <a:srgbClr val="7CEFD8"/>
                </a:gs>
                <a:gs pos="55000">
                  <a:srgbClr val="6672E4"/>
                </a:gs>
                <a:gs pos="100000">
                  <a:srgbClr val="882BE5"/>
                </a:gs>
              </a:gsLst>
              <a:lin ang="4800000" scaled="0"/>
            </a:gra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51" name="Forma libre 28">
              <a:extLst>
                <a:ext uri="{FF2B5EF4-FFF2-40B4-BE49-F238E27FC236}">
                  <a16:creationId xmlns:a16="http://schemas.microsoft.com/office/drawing/2014/main" id="{C95685F9-863C-488D-A6CE-3A519F21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4938" y="-14067"/>
              <a:ext cx="387063" cy="7168"/>
            </a:xfrm>
            <a:custGeom>
              <a:avLst/>
              <a:gdLst>
                <a:gd name="T0" fmla="*/ 115 w 115"/>
                <a:gd name="T1" fmla="*/ 2 h 2"/>
                <a:gd name="T2" fmla="*/ 0 w 115"/>
                <a:gd name="T3" fmla="*/ 2 h 2"/>
                <a:gd name="T4" fmla="*/ 115 w 11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" h="2">
                  <a:moveTo>
                    <a:pt x="115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3" y="0"/>
                    <a:pt x="115" y="2"/>
                    <a:pt x="115" y="2"/>
                  </a:cubicBezTo>
                  <a:close/>
                </a:path>
              </a:pathLst>
            </a:custGeom>
            <a:solidFill>
              <a:srgbClr val="190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7" name="Rectángulo: Esquinas redondeadas 10">
            <a:extLst>
              <a:ext uri="{FF2B5EF4-FFF2-40B4-BE49-F238E27FC236}">
                <a16:creationId xmlns:a16="http://schemas.microsoft.com/office/drawing/2014/main" id="{6B458D5C-BDF7-4A75-A4E8-B99128DCD84A}"/>
              </a:ext>
            </a:extLst>
          </p:cNvPr>
          <p:cNvSpPr/>
          <p:nvPr/>
        </p:nvSpPr>
        <p:spPr>
          <a:xfrm>
            <a:off x="518433" y="1693120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8" name="Rectángulo: Esquinas redondeadas 10">
            <a:extLst>
              <a:ext uri="{FF2B5EF4-FFF2-40B4-BE49-F238E27FC236}">
                <a16:creationId xmlns:a16="http://schemas.microsoft.com/office/drawing/2014/main" id="{6B458D5C-BDF7-4A75-A4E8-B99128DCD84A}"/>
              </a:ext>
            </a:extLst>
          </p:cNvPr>
          <p:cNvSpPr/>
          <p:nvPr/>
        </p:nvSpPr>
        <p:spPr>
          <a:xfrm>
            <a:off x="518433" y="4535064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9" name="Rectángulo: Esquinas redondeadas 10">
            <a:extLst>
              <a:ext uri="{FF2B5EF4-FFF2-40B4-BE49-F238E27FC236}">
                <a16:creationId xmlns:a16="http://schemas.microsoft.com/office/drawing/2014/main" id="{6B458D5C-BDF7-4A75-A4E8-B99128DCD84A}"/>
              </a:ext>
            </a:extLst>
          </p:cNvPr>
          <p:cNvSpPr/>
          <p:nvPr/>
        </p:nvSpPr>
        <p:spPr>
          <a:xfrm>
            <a:off x="518433" y="3230240"/>
            <a:ext cx="443592" cy="23229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24</a:t>
            </a:fld>
            <a:endParaRPr lang="es-ES" noProof="0" dirty="0"/>
          </a:p>
        </p:txBody>
      </p:sp>
      <p:sp>
        <p:nvSpPr>
          <p:cNvPr id="24" name="Marcador de contenido 3"/>
          <p:cNvSpPr txBox="1">
            <a:spLocks/>
          </p:cNvSpPr>
          <p:nvPr/>
        </p:nvSpPr>
        <p:spPr>
          <a:xfrm>
            <a:off x="1059734" y="1297827"/>
            <a:ext cx="9086931" cy="484050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a-ES" sz="2000" dirty="0"/>
          </a:p>
          <a:p>
            <a:pPr marL="0" indent="0" algn="just">
              <a:buNone/>
            </a:pPr>
            <a:r>
              <a:rPr lang="ca-ES" sz="2000" dirty="0"/>
              <a:t>En el cas estudiat d’una antena microstrip amb un superstrat, a mesura que s’augmenta l’àrea de l’estructura, augmenta la directivitat del sistema sense la necessitat d’utilitzar una agrupació d’antenes</a:t>
            </a:r>
            <a:r>
              <a:rPr lang="ca-ES" sz="2000" dirty="0" smtClean="0"/>
              <a:t>.</a:t>
            </a:r>
          </a:p>
          <a:p>
            <a:pPr marL="0" indent="0" algn="just">
              <a:buNone/>
            </a:pPr>
            <a:endParaRPr lang="ca-ES" sz="2000" dirty="0"/>
          </a:p>
          <a:p>
            <a:pPr marL="0" indent="0" algn="just">
              <a:buNone/>
            </a:pPr>
            <a:r>
              <a:rPr lang="ca-ES" sz="2000" dirty="0"/>
              <a:t>S’aconsegueix un feix cada cop més estret i directiu observant el diagrama de radiació a la freqüència escollida</a:t>
            </a:r>
            <a:r>
              <a:rPr lang="ca-ES" sz="2000" dirty="0" smtClean="0"/>
              <a:t>.</a:t>
            </a:r>
          </a:p>
          <a:p>
            <a:pPr marL="0" indent="0" algn="just">
              <a:buNone/>
            </a:pPr>
            <a:endParaRPr lang="ca-ES" sz="2000" dirty="0"/>
          </a:p>
          <a:p>
            <a:pPr marL="0" indent="0" algn="just">
              <a:buNone/>
            </a:pPr>
            <a:r>
              <a:rPr lang="ca-ES" sz="2000" dirty="0" smtClean="0"/>
              <a:t>Es </a:t>
            </a:r>
            <a:r>
              <a:rPr lang="ca-ES" sz="2000" dirty="0"/>
              <a:t>planteja la pregunta: fins a quin punt continua augmentant la directivitat a mida que es va augmentant l’àrea de l’estructura. Per limitacions computacionals no s’ha pogut resoldre i es deixa com a línia de </a:t>
            </a:r>
            <a:r>
              <a:rPr lang="ca-ES" sz="2000" dirty="0" smtClean="0"/>
              <a:t>futur.</a:t>
            </a:r>
            <a:endParaRPr lang="ca-ES" sz="2000" dirty="0"/>
          </a:p>
          <a:p>
            <a:pPr algn="just"/>
            <a:endParaRPr lang="es-ES" sz="20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333" y="6180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Introducció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24" name="Marcador de contenido 3"/>
          <p:cNvSpPr txBox="1">
            <a:spLocks/>
          </p:cNvSpPr>
          <p:nvPr/>
        </p:nvSpPr>
        <p:spPr>
          <a:xfrm>
            <a:off x="1141488" y="1434099"/>
            <a:ext cx="9601200" cy="4343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a-ES" sz="2000" dirty="0" smtClean="0"/>
              <a:t>Aquest treball analitza i estudia les diferents tècniques per aconseguir millorar la directivitat en antenes microstrip.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ca-ES" sz="1800" dirty="0" smtClean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a-ES" sz="2000" dirty="0" smtClean="0"/>
              <a:t>Els objectius d’aquest treball son:</a:t>
            </a:r>
            <a:endParaRPr lang="es-ES" sz="2000" dirty="0" smtClean="0"/>
          </a:p>
          <a:p>
            <a:pPr algn="just"/>
            <a:r>
              <a:rPr lang="ca-ES" sz="2000" dirty="0" smtClean="0"/>
              <a:t>Estudiar i investigar les diferents tècniques disponibles actualment per a la millora de la directivitat sense haver de recórrer a una agrupació d’antenes.</a:t>
            </a:r>
            <a:endParaRPr lang="es-ES" sz="2000" dirty="0" smtClean="0"/>
          </a:p>
          <a:p>
            <a:pPr algn="just"/>
            <a:r>
              <a:rPr lang="ca-ES" sz="2000" dirty="0" smtClean="0"/>
              <a:t>Adquirir els coneixements per al disseny d’antenes microstrip i simulació dels resultats paramètrics.</a:t>
            </a:r>
            <a:endParaRPr lang="es-ES" sz="2000" dirty="0" smtClean="0"/>
          </a:p>
          <a:p>
            <a:pPr algn="just"/>
            <a:r>
              <a:rPr lang="ca-ES" sz="2000" dirty="0" smtClean="0"/>
              <a:t>Analitzar, dissenyar i simular estructures amb el software IE3D. </a:t>
            </a:r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3</a:t>
            </a:fld>
            <a:endParaRPr lang="es-ES" noProof="0" dirty="0"/>
          </a:p>
        </p:txBody>
      </p:sp>
      <p:pic>
        <p:nvPicPr>
          <p:cNvPr id="5" name="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6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Conceptes bàsics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4</a:t>
            </a:fld>
            <a:endParaRPr lang="es-ES" noProof="0" dirty="0"/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1141488" y="1447800"/>
            <a:ext cx="9601200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a-ES" sz="1800" dirty="0"/>
              <a:t>La configuració bàsica d’una antena microstrip està formada per quatre elements: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800" dirty="0"/>
          </a:p>
          <a:p>
            <a:r>
              <a:rPr lang="ca-ES" sz="1800" dirty="0"/>
              <a:t>Pla conductor</a:t>
            </a:r>
          </a:p>
          <a:p>
            <a:r>
              <a:rPr lang="ca-ES" sz="1800" dirty="0"/>
              <a:t>Material dielèctric</a:t>
            </a:r>
          </a:p>
          <a:p>
            <a:r>
              <a:rPr lang="ca-ES" sz="1800" dirty="0"/>
              <a:t>Pla de massa</a:t>
            </a:r>
          </a:p>
          <a:p>
            <a:r>
              <a:rPr lang="ca-ES" sz="1800" dirty="0" smtClean="0"/>
              <a:t>Alimentador</a:t>
            </a:r>
          </a:p>
          <a:p>
            <a:endParaRPr lang="ca-ES" sz="1800" dirty="0"/>
          </a:p>
          <a:p>
            <a:pPr marL="0" indent="0" algn="just">
              <a:buNone/>
            </a:pPr>
            <a:r>
              <a:rPr lang="ca-ES" sz="1800" dirty="0"/>
              <a:t>Per al disseny i posterior anàlisi dels resultats, es detallen algunes definicions bàsiques</a:t>
            </a:r>
            <a:r>
              <a:rPr lang="ca-ES" sz="1800" dirty="0" smtClean="0"/>
              <a:t>:</a:t>
            </a:r>
          </a:p>
          <a:p>
            <a:pPr marL="0" indent="0">
              <a:buNone/>
            </a:pPr>
            <a:endParaRPr lang="ca-ES" sz="1800" dirty="0" smtClean="0"/>
          </a:p>
          <a:p>
            <a:pPr algn="just"/>
            <a:r>
              <a:rPr lang="ca-ES" sz="1800" dirty="0" smtClean="0"/>
              <a:t>Coeficient </a:t>
            </a:r>
            <a:r>
              <a:rPr lang="ca-ES" sz="1800" dirty="0"/>
              <a:t>de reflexió</a:t>
            </a:r>
          </a:p>
          <a:p>
            <a:pPr algn="just"/>
            <a:r>
              <a:rPr lang="ca-ES" sz="1800" dirty="0"/>
              <a:t>Eficiència d’antena</a:t>
            </a:r>
          </a:p>
          <a:p>
            <a:pPr algn="just"/>
            <a:r>
              <a:rPr lang="ca-ES" sz="1800" dirty="0"/>
              <a:t>Directivitat</a:t>
            </a:r>
          </a:p>
          <a:p>
            <a:pPr algn="just"/>
            <a:r>
              <a:rPr lang="ca-ES" sz="1800" dirty="0"/>
              <a:t>Diagrama de radiació</a:t>
            </a:r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011" y="1720719"/>
            <a:ext cx="5055677" cy="2273559"/>
          </a:xfrm>
          <a:prstGeom prst="rect">
            <a:avLst/>
          </a:prstGeom>
        </p:spPr>
      </p:pic>
      <p:pic>
        <p:nvPicPr>
          <p:cNvPr id="5" name="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5863" y="6078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0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Estat de l’art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5</a:t>
            </a:fld>
            <a:endParaRPr lang="es-ES" noProof="0" dirty="0"/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1141488" y="1447800"/>
            <a:ext cx="9601200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 tracten </a:t>
            </a:r>
            <a:r>
              <a:rPr lang="ca-ES" sz="1800" dirty="0"/>
              <a:t>diferents articles que fan d’introducció a l’anàlisi de les diferents tècniques que existeixen per augmentar la directivitat de les antenes.  </a:t>
            </a:r>
          </a:p>
          <a:p>
            <a:pPr marL="0" indent="0" algn="just">
              <a:buNone/>
            </a:pPr>
            <a:r>
              <a:rPr lang="ca-ES" sz="1800" dirty="0"/>
              <a:t> 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Disseny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6</a:t>
            </a:fld>
            <a:endParaRPr lang="es-ES" noProof="0" dirty="0"/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1141488" y="1422330"/>
            <a:ext cx="5343979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1800" dirty="0"/>
              <a:t>Càlcul dels paràmetres i disseny del pedaç</a:t>
            </a:r>
            <a:r>
              <a:rPr lang="ca-ES" sz="1800" dirty="0" smtClean="0"/>
              <a:t>.</a:t>
            </a:r>
          </a:p>
          <a:p>
            <a:pPr algn="just"/>
            <a:endParaRPr lang="ca-ES" sz="1800" dirty="0"/>
          </a:p>
          <a:p>
            <a:pPr algn="just"/>
            <a:endParaRPr lang="ca-ES" sz="1800" dirty="0" smtClean="0"/>
          </a:p>
          <a:p>
            <a:pPr algn="just"/>
            <a:endParaRPr lang="ca-ES" sz="1800" dirty="0" smtClean="0"/>
          </a:p>
          <a:p>
            <a:pPr algn="just"/>
            <a:endParaRPr lang="ca-ES" sz="1800" dirty="0"/>
          </a:p>
          <a:p>
            <a:pPr algn="just"/>
            <a:endParaRPr lang="ca-ES" sz="1800" dirty="0"/>
          </a:p>
          <a:p>
            <a:pPr algn="just"/>
            <a:r>
              <a:rPr lang="ca-ES" sz="1800" dirty="0"/>
              <a:t>Creació de les capes.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1" name="Marcador de contenido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01" y="1730959"/>
            <a:ext cx="3820818" cy="18125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533" b="36304"/>
          <a:stretch/>
        </p:blipFill>
        <p:spPr>
          <a:xfrm>
            <a:off x="1198538" y="4066806"/>
            <a:ext cx="4857345" cy="238343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t="1256" b="2878"/>
          <a:stretch/>
        </p:blipFill>
        <p:spPr>
          <a:xfrm>
            <a:off x="7060780" y="3056467"/>
            <a:ext cx="3834861" cy="3665008"/>
          </a:xfrm>
          <a:prstGeom prst="rect">
            <a:avLst/>
          </a:prstGeom>
        </p:spPr>
      </p:pic>
      <p:sp>
        <p:nvSpPr>
          <p:cNvPr id="16" name="Marcador de contenido 3"/>
          <p:cNvSpPr txBox="1">
            <a:spLocks/>
          </p:cNvSpPr>
          <p:nvPr/>
        </p:nvSpPr>
        <p:spPr>
          <a:xfrm>
            <a:off x="6112933" y="1422330"/>
            <a:ext cx="5259804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a-ES" sz="1800" dirty="0" smtClean="0"/>
              <a:t>Comprovació </a:t>
            </a:r>
            <a:r>
              <a:rPr lang="ca-ES" sz="1800" dirty="0"/>
              <a:t>de que el disseny estigui ben adaptat</a:t>
            </a:r>
            <a:r>
              <a:rPr lang="ca-ES" sz="1800" dirty="0" smtClean="0"/>
              <a:t>.</a:t>
            </a:r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7774" y="1730959"/>
            <a:ext cx="3390122" cy="1265064"/>
          </a:xfrm>
          <a:prstGeom prst="rect">
            <a:avLst/>
          </a:prstGeom>
        </p:spPr>
      </p:pic>
      <p:pic>
        <p:nvPicPr>
          <p:cNvPr id="5" name="P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3850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Disseny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7</a:t>
            </a:fld>
            <a:endParaRPr lang="es-ES" noProof="0" dirty="0"/>
          </a:p>
        </p:txBody>
      </p:sp>
      <p:sp>
        <p:nvSpPr>
          <p:cNvPr id="17" name="Marcador de contenido 3"/>
          <p:cNvSpPr txBox="1">
            <a:spLocks/>
          </p:cNvSpPr>
          <p:nvPr/>
        </p:nvSpPr>
        <p:spPr>
          <a:xfrm>
            <a:off x="1141488" y="1447800"/>
            <a:ext cx="9601200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/>
              <a:t>Càlcul dels paràmetres i disseny de l’estructura.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683" y="3555185"/>
            <a:ext cx="4978642" cy="143895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325" y="1954985"/>
            <a:ext cx="4943475" cy="2933700"/>
          </a:xfrm>
          <a:prstGeom prst="rect">
            <a:avLst/>
          </a:prstGeom>
        </p:spPr>
      </p:pic>
      <p:pic>
        <p:nvPicPr>
          <p:cNvPr id="5" name="P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3067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8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a-ES" sz="1800" dirty="0" smtClean="0"/>
              <a:t>Pedaç sense estructura</a:t>
            </a:r>
            <a:endParaRPr lang="ca-ES" sz="1800" dirty="0"/>
          </a:p>
          <a:p>
            <a:r>
              <a:rPr lang="ca-ES" sz="1800" dirty="0" smtClean="0"/>
              <a:t>Corrent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Directivitat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803320" y="107526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Diagrama de radiació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467" y="1723969"/>
            <a:ext cx="2823446" cy="194646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913" y="1807096"/>
            <a:ext cx="1863340" cy="186334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359" y="1401116"/>
            <a:ext cx="3896450" cy="2231770"/>
          </a:xfrm>
          <a:prstGeom prst="rect">
            <a:avLst/>
          </a:prstGeom>
        </p:spPr>
      </p:pic>
      <p:pic>
        <p:nvPicPr>
          <p:cNvPr id="26" name="Image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43" y="3945467"/>
            <a:ext cx="5098695" cy="284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n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"/>
          <a:stretch>
            <a:fillRect/>
          </a:stretch>
        </p:blipFill>
        <p:spPr bwMode="auto">
          <a:xfrm>
            <a:off x="7971750" y="4030890"/>
            <a:ext cx="2508849" cy="26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8467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>
            <a:extLst>
              <a:ext uri="{FF2B5EF4-FFF2-40B4-BE49-F238E27FC236}">
                <a16:creationId xmlns:a16="http://schemas.microsoft.com/office/drawing/2014/main" id="{D815E537-4AB4-4445-A3AC-40D738EDF3DC}"/>
              </a:ext>
            </a:extLst>
          </p:cNvPr>
          <p:cNvSpPr txBox="1"/>
          <p:nvPr/>
        </p:nvSpPr>
        <p:spPr>
          <a:xfrm>
            <a:off x="1141488" y="347993"/>
            <a:ext cx="484570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ca-ES" sz="32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Simulació amb IE3D</a:t>
            </a:r>
            <a:endParaRPr lang="ca-ES" sz="3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38D4B56-7D6C-4345-912F-B3BA9A014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0229" y="0"/>
            <a:ext cx="0" cy="63572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E7D1D117-BC5C-430A-9FEB-B231E69151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6330880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577E8EA-5E95-41C5-8BE8-EE647DE261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13852" y="567838"/>
            <a:ext cx="52754" cy="5275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51" name="Forma libre 28">
            <a:extLst>
              <a:ext uri="{FF2B5EF4-FFF2-40B4-BE49-F238E27FC236}">
                <a16:creationId xmlns:a16="http://schemas.microsoft.com/office/drawing/2014/main" id="{C95685F9-863C-488D-A6CE-3A519F21EA34}"/>
              </a:ext>
            </a:extLst>
          </p:cNvPr>
          <p:cNvSpPr>
            <a:spLocks/>
          </p:cNvSpPr>
          <p:nvPr/>
        </p:nvSpPr>
        <p:spPr bwMode="auto">
          <a:xfrm>
            <a:off x="20720392" y="-212450"/>
            <a:ext cx="1123025" cy="8083"/>
          </a:xfrm>
          <a:custGeom>
            <a:avLst/>
            <a:gdLst>
              <a:gd name="T0" fmla="*/ 115 w 115"/>
              <a:gd name="T1" fmla="*/ 2 h 2"/>
              <a:gd name="T2" fmla="*/ 0 w 115"/>
              <a:gd name="T3" fmla="*/ 2 h 2"/>
              <a:gd name="T4" fmla="*/ 115 w 115"/>
              <a:gd name="T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5" h="2">
                <a:moveTo>
                  <a:pt x="115" y="2"/>
                </a:moveTo>
                <a:cubicBezTo>
                  <a:pt x="0" y="2"/>
                  <a:pt x="0" y="2"/>
                  <a:pt x="0" y="2"/>
                </a:cubicBezTo>
                <a:cubicBezTo>
                  <a:pt x="73" y="0"/>
                  <a:pt x="115" y="2"/>
                  <a:pt x="115" y="2"/>
                </a:cubicBezTo>
                <a:close/>
              </a:path>
            </a:pathLst>
          </a:custGeom>
          <a:solidFill>
            <a:srgbClr val="190E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 dirty="0"/>
          </a:p>
        </p:txBody>
      </p:sp>
      <p:sp>
        <p:nvSpPr>
          <p:cNvPr id="15" name="Título 14" hidden="1">
            <a:extLst>
              <a:ext uri="{FF2B5EF4-FFF2-40B4-BE49-F238E27FC236}">
                <a16:creationId xmlns:a16="http://schemas.microsoft.com/office/drawing/2014/main" id="{1B710331-53CB-4E4F-A9D3-D1E190E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Diapositiva de recursos humanos 2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D6580AB-5C3C-4B4F-8E2A-8B7A0A8CE695}" type="slidenum">
              <a:rPr lang="es-ES" noProof="0" smtClean="0"/>
              <a:t>9</a:t>
            </a:fld>
            <a:endParaRPr lang="es-ES" noProof="0" dirty="0"/>
          </a:p>
        </p:txBody>
      </p:sp>
      <p:sp>
        <p:nvSpPr>
          <p:cNvPr id="18" name="Marcador de contenido 3"/>
          <p:cNvSpPr txBox="1">
            <a:spLocks/>
          </p:cNvSpPr>
          <p:nvPr/>
        </p:nvSpPr>
        <p:spPr>
          <a:xfrm>
            <a:off x="1141488" y="1075265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a-ES" sz="1800" dirty="0" smtClean="0"/>
              <a:t>Estructura </a:t>
            </a:r>
            <a:r>
              <a:rPr lang="ca-ES" sz="1800" dirty="0"/>
              <a:t>amb àrea de 44mm x </a:t>
            </a:r>
            <a:r>
              <a:rPr lang="ca-ES" sz="1800" dirty="0" smtClean="0"/>
              <a:t>39,6mm</a:t>
            </a:r>
            <a:endParaRPr lang="ca-ES" sz="1800" dirty="0"/>
          </a:p>
          <a:p>
            <a:r>
              <a:rPr lang="ca-ES" sz="1800" dirty="0" smtClean="0"/>
              <a:t>Estructura</a:t>
            </a:r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pPr marL="0" indent="0">
              <a:buNone/>
            </a:pPr>
            <a:endParaRPr lang="ca-ES" sz="1800" dirty="0"/>
          </a:p>
          <a:p>
            <a:r>
              <a:rPr lang="ca-ES" sz="1800" dirty="0" smtClean="0"/>
              <a:t>Corrent</a:t>
            </a:r>
            <a:endParaRPr lang="ca-ES" sz="1800" dirty="0"/>
          </a:p>
          <a:p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sp>
        <p:nvSpPr>
          <p:cNvPr id="20" name="Marcador de contenido 3"/>
          <p:cNvSpPr txBox="1">
            <a:spLocks/>
          </p:cNvSpPr>
          <p:nvPr/>
        </p:nvSpPr>
        <p:spPr>
          <a:xfrm>
            <a:off x="6388454" y="1401116"/>
            <a:ext cx="4845708" cy="4883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dirty="0" smtClean="0"/>
              <a:t>Eficiència</a:t>
            </a:r>
          </a:p>
          <a:p>
            <a:endParaRPr lang="ca-ES" sz="1800" dirty="0"/>
          </a:p>
          <a:p>
            <a:endParaRPr lang="ca-ES" sz="1800" dirty="0" smtClean="0"/>
          </a:p>
          <a:p>
            <a:endParaRPr lang="ca-ES" sz="1800" dirty="0"/>
          </a:p>
          <a:p>
            <a:endParaRPr lang="ca-ES" sz="1800" dirty="0" smtClean="0"/>
          </a:p>
          <a:p>
            <a:pPr marL="0" indent="0">
              <a:buNone/>
            </a:pPr>
            <a:endParaRPr lang="ca-ES" sz="1800" dirty="0" smtClean="0"/>
          </a:p>
          <a:p>
            <a:pPr marL="0" indent="0">
              <a:buNone/>
            </a:pPr>
            <a:endParaRPr lang="ca-ES" sz="1800" dirty="0"/>
          </a:p>
          <a:p>
            <a:pPr marL="0" indent="0">
              <a:buNone/>
            </a:pPr>
            <a:endParaRPr lang="ca-ES" sz="2400" dirty="0"/>
          </a:p>
          <a:p>
            <a:endParaRPr lang="es-E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ES" sz="18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797" y="1747085"/>
            <a:ext cx="3969999" cy="19635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797" y="4104777"/>
            <a:ext cx="1885867" cy="235733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413" y="4104777"/>
            <a:ext cx="1882454" cy="232913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6051" y="1675189"/>
            <a:ext cx="5425698" cy="3166534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3155" y="6078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63_TF33668227.potx" id="{B848F757-4882-4260-9664-369339BAC206}" vid="{4D2DE6CD-11E4-4246-B83E-0A0B217F758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Recursos humanos, de 24Slides</Template>
  <TotalTime>0</TotalTime>
  <Words>705</Words>
  <Application>Microsoft Office PowerPoint</Application>
  <PresentationFormat>Panorámica</PresentationFormat>
  <Paragraphs>420</Paragraphs>
  <Slides>24</Slides>
  <Notes>24</Notes>
  <HiddenSlides>0</HiddenSlides>
  <MMClips>24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Tema de Office</vt:lpstr>
      <vt:lpstr>Diapositiva de recursos humanos 1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  <vt:lpstr>Diapositiva de recursos humanos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2019-06-18T10:34:47Z</dcterms:created>
  <dcterms:modified xsi:type="dcterms:W3CDTF">2019-06-18T14:16:32Z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2018-11-20T23:59:14.8270896Z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