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8" r:id="rId2"/>
  </p:sldMasterIdLst>
  <p:notesMasterIdLst>
    <p:notesMasterId r:id="rId31"/>
  </p:notesMasterIdLst>
  <p:sldIdLst>
    <p:sldId id="256" r:id="rId3"/>
    <p:sldId id="258" r:id="rId4"/>
    <p:sldId id="267" r:id="rId5"/>
    <p:sldId id="259" r:id="rId6"/>
    <p:sldId id="268" r:id="rId7"/>
    <p:sldId id="260" r:id="rId8"/>
    <p:sldId id="270" r:id="rId9"/>
    <p:sldId id="290" r:id="rId10"/>
    <p:sldId id="272" r:id="rId11"/>
    <p:sldId id="273" r:id="rId12"/>
    <p:sldId id="271" r:id="rId13"/>
    <p:sldId id="277" r:id="rId14"/>
    <p:sldId id="278" r:id="rId15"/>
    <p:sldId id="279" r:id="rId16"/>
    <p:sldId id="281" r:id="rId17"/>
    <p:sldId id="280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74" r:id="rId27"/>
    <p:sldId id="275" r:id="rId28"/>
    <p:sldId id="276" r:id="rId29"/>
    <p:sldId id="265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74EDFE"/>
    <a:srgbClr val="000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4" autoAdjust="0"/>
    <p:restoredTop sz="94660"/>
  </p:normalViewPr>
  <p:slideViewPr>
    <p:cSldViewPr snapToGrid="0">
      <p:cViewPr varScale="1">
        <p:scale>
          <a:sx n="80" d="100"/>
          <a:sy n="80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A686D-C5EB-4EB3-B3BE-48F41DB7CA57}" type="datetimeFigureOut">
              <a:rPr lang="es-ES" smtClean="0"/>
              <a:t>11/07/2019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53A36-2A07-401D-B00B-01D2AA1EC3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721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107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93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465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1773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847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79F0-D08A-4688-A17E-9DDD2ECC740B}" type="datetimeFigureOut">
              <a:rPr lang="es-ES" smtClean="0"/>
              <a:t>11/07/2019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E369-4010-4CE8-BBD4-7470A18E95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67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79F0-D08A-4688-A17E-9DDD2ECC740B}" type="datetimeFigureOut">
              <a:rPr lang="es-ES" smtClean="0"/>
              <a:t>11/07/2019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E369-4010-4CE8-BBD4-7470A18E95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70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79F0-D08A-4688-A17E-9DDD2ECC740B}" type="datetimeFigureOut">
              <a:rPr lang="es-ES" smtClean="0"/>
              <a:t>11/07/2019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E369-4010-4CE8-BBD4-7470A18E95D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4914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79F0-D08A-4688-A17E-9DDD2ECC740B}" type="datetimeFigureOut">
              <a:rPr lang="es-ES" smtClean="0"/>
              <a:t>11/07/2019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E369-4010-4CE8-BBD4-7470A18E95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6417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79F0-D08A-4688-A17E-9DDD2ECC740B}" type="datetimeFigureOut">
              <a:rPr lang="es-ES" smtClean="0"/>
              <a:t>11/07/2019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E369-4010-4CE8-BBD4-7470A18E95D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8334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79F0-D08A-4688-A17E-9DDD2ECC740B}" type="datetimeFigureOut">
              <a:rPr lang="es-ES" smtClean="0"/>
              <a:t>11/07/2019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E369-4010-4CE8-BBD4-7470A18E95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646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79F0-D08A-4688-A17E-9DDD2ECC740B}" type="datetimeFigureOut">
              <a:rPr lang="es-ES" smtClean="0"/>
              <a:t>11/07/2019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E369-4010-4CE8-BBD4-7470A18E95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556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79F0-D08A-4688-A17E-9DDD2ECC740B}" type="datetimeFigureOut">
              <a:rPr lang="es-ES" smtClean="0"/>
              <a:t>11/07/2019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E369-4010-4CE8-BBD4-7470A18E95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252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ada">
    <p:bg>
      <p:bgPr>
        <a:solidFill>
          <a:srgbClr val="000078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-15467" y="-15467"/>
            <a:ext cx="12192000" cy="6873600"/>
          </a:xfrm>
          <a:prstGeom prst="rect">
            <a:avLst/>
          </a:prstGeom>
          <a:solidFill>
            <a:srgbClr val="000078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3732" y="310967"/>
            <a:ext cx="1218400" cy="9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3">
            <a:alphaModFix/>
          </a:blip>
          <a:srcRect r="-11731" b="-11731"/>
          <a:stretch/>
        </p:blipFill>
        <p:spPr>
          <a:xfrm>
            <a:off x="1614233" y="421999"/>
            <a:ext cx="1915999" cy="47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512133" y="1177367"/>
            <a:ext cx="10336400" cy="338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6400"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 sz="4800"/>
            </a:lvl2pPr>
            <a:lvl3pPr lvl="2" rtl="0">
              <a:spcBef>
                <a:spcPts val="0"/>
              </a:spcBef>
              <a:buNone/>
              <a:defRPr sz="4800"/>
            </a:lvl3pPr>
            <a:lvl4pPr lvl="3" rtl="0">
              <a:spcBef>
                <a:spcPts val="0"/>
              </a:spcBef>
              <a:buNone/>
              <a:defRPr sz="4800"/>
            </a:lvl4pPr>
            <a:lvl5pPr lvl="4" rtl="0">
              <a:spcBef>
                <a:spcPts val="0"/>
              </a:spcBef>
              <a:buNone/>
              <a:defRPr sz="4800"/>
            </a:lvl5pPr>
            <a:lvl6pPr lvl="5" rtl="0">
              <a:spcBef>
                <a:spcPts val="0"/>
              </a:spcBef>
              <a:buNone/>
              <a:defRPr sz="4800"/>
            </a:lvl6pPr>
            <a:lvl7pPr lvl="6" rtl="0">
              <a:spcBef>
                <a:spcPts val="0"/>
              </a:spcBef>
              <a:buNone/>
              <a:defRPr sz="4800"/>
            </a:lvl7pPr>
            <a:lvl8pPr lvl="7" rtl="0">
              <a:spcBef>
                <a:spcPts val="0"/>
              </a:spcBef>
              <a:buNone/>
              <a:defRPr sz="4800"/>
            </a:lvl8pPr>
            <a:lvl9pPr lvl="8" rtl="0">
              <a:spcBef>
                <a:spcPts val="0"/>
              </a:spcBef>
              <a:buNone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512133" y="4765767"/>
            <a:ext cx="10336400" cy="173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293732" y="6441200"/>
            <a:ext cx="11554800" cy="5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133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1613668" y="1169700"/>
            <a:ext cx="10234800" cy="5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133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1613668" y="324867"/>
            <a:ext cx="10234800" cy="5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133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Shape 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18333" y="404600"/>
            <a:ext cx="507028" cy="107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717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erior - 1 column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029967" y="864033"/>
            <a:ext cx="9960800" cy="104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2533" b="1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buNone/>
              <a:defRPr sz="4000"/>
            </a:lvl2pPr>
            <a:lvl3pPr lvl="2" rtl="0">
              <a:spcBef>
                <a:spcPts val="0"/>
              </a:spcBef>
              <a:buNone/>
              <a:defRPr sz="4000"/>
            </a:lvl3pPr>
            <a:lvl4pPr lvl="3" rtl="0">
              <a:spcBef>
                <a:spcPts val="0"/>
              </a:spcBef>
              <a:buNone/>
              <a:defRPr sz="4000"/>
            </a:lvl4pPr>
            <a:lvl5pPr lvl="4" rtl="0">
              <a:spcBef>
                <a:spcPts val="0"/>
              </a:spcBef>
              <a:buNone/>
              <a:defRPr sz="4000"/>
            </a:lvl5pPr>
            <a:lvl6pPr lvl="5" rtl="0">
              <a:spcBef>
                <a:spcPts val="0"/>
              </a:spcBef>
              <a:buNone/>
              <a:defRPr sz="4000"/>
            </a:lvl6pPr>
            <a:lvl7pPr lvl="6" rtl="0">
              <a:spcBef>
                <a:spcPts val="0"/>
              </a:spcBef>
              <a:buNone/>
              <a:defRPr sz="4000"/>
            </a:lvl7pPr>
            <a:lvl8pPr lvl="7" rtl="0">
              <a:spcBef>
                <a:spcPts val="0"/>
              </a:spcBef>
              <a:buNone/>
              <a:defRPr sz="4000"/>
            </a:lvl8pPr>
            <a:lvl9pPr lvl="8" rtl="0">
              <a:spcBef>
                <a:spcPts val="0"/>
              </a:spcBef>
              <a:buNone/>
              <a:defRPr sz="40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029967" y="1809467"/>
            <a:ext cx="8391600" cy="38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defRPr>
                <a:solidFill>
                  <a:srgbClr val="000078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defRPr>
                <a:solidFill>
                  <a:srgbClr val="000078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defRPr>
                <a:solidFill>
                  <a:srgbClr val="000078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defRPr>
                <a:solidFill>
                  <a:srgbClr val="000078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defRPr>
                <a:solidFill>
                  <a:srgbClr val="000078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defRPr>
                <a:solidFill>
                  <a:srgbClr val="000078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defRPr>
                <a:solidFill>
                  <a:srgbClr val="000078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defRPr>
                <a:solidFill>
                  <a:srgbClr val="000078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defRPr>
                <a:solidFill>
                  <a:srgbClr val="00007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5997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raportad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78"/>
          </a:solidFill>
          <a:ln>
            <a:noFill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133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05071" y="0"/>
            <a:ext cx="2286800" cy="15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/>
          <p:nvPr/>
        </p:nvSpPr>
        <p:spPr>
          <a:xfrm>
            <a:off x="301296" y="313267"/>
            <a:ext cx="5149600" cy="384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133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3">
            <a:alphaModFix/>
          </a:blip>
          <a:srcRect r="-11731" b="-11731"/>
          <a:stretch/>
        </p:blipFill>
        <p:spPr>
          <a:xfrm>
            <a:off x="301667" y="377300"/>
            <a:ext cx="1645600" cy="4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/>
          <p:nvPr/>
        </p:nvSpPr>
        <p:spPr>
          <a:xfrm>
            <a:off x="301667" y="6482033"/>
            <a:ext cx="5149600" cy="384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133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301296" y="1109633"/>
            <a:ext cx="5149600" cy="384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133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624436" y="5250244"/>
            <a:ext cx="4076400" cy="418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ca" sz="2400" kern="0">
                <a:solidFill>
                  <a:srgbClr val="FFFFFF"/>
                </a:solidFill>
                <a:cs typeface="Arial"/>
                <a:sym typeface="Arial"/>
              </a:rPr>
              <a:t>UOC.universitat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624436" y="5621672"/>
            <a:ext cx="4076400" cy="374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ca" sz="2400" kern="0">
                <a:solidFill>
                  <a:srgbClr val="FFFFFF"/>
                </a:solidFill>
                <a:cs typeface="Arial"/>
                <a:sym typeface="Arial"/>
              </a:rPr>
              <a:t>@UOCuniversitat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624436" y="6020035"/>
            <a:ext cx="4076400" cy="374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ca" sz="2400" kern="0">
                <a:solidFill>
                  <a:srgbClr val="FFFFFF"/>
                </a:solidFill>
                <a:cs typeface="Arial"/>
                <a:sym typeface="Arial"/>
              </a:rPr>
              <a:t>UOCuniversitat</a:t>
            </a:r>
          </a:p>
        </p:txBody>
      </p:sp>
      <p:pic>
        <p:nvPicPr>
          <p:cNvPr id="46" name="Shape 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167" y="5331667"/>
            <a:ext cx="245316" cy="25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812" y="5718751"/>
            <a:ext cx="278024" cy="228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153" y="6079669"/>
            <a:ext cx="255128" cy="255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2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79F0-D08A-4688-A17E-9DDD2ECC740B}" type="datetimeFigureOut">
              <a:rPr lang="es-ES" smtClean="0"/>
              <a:t>11/07/2019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E369-4010-4CE8-BBD4-7470A18E95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24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79F0-D08A-4688-A17E-9DDD2ECC740B}" type="datetimeFigureOut">
              <a:rPr lang="es-ES" smtClean="0"/>
              <a:t>11/07/2019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E369-4010-4CE8-BBD4-7470A18E95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31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79F0-D08A-4688-A17E-9DDD2ECC740B}" type="datetimeFigureOut">
              <a:rPr lang="es-ES" smtClean="0"/>
              <a:t>11/07/2019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E369-4010-4CE8-BBD4-7470A18E95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196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79F0-D08A-4688-A17E-9DDD2ECC740B}" type="datetimeFigureOut">
              <a:rPr lang="es-ES" smtClean="0"/>
              <a:t>11/07/2019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E369-4010-4CE8-BBD4-7470A18E95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371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79F0-D08A-4688-A17E-9DDD2ECC740B}" type="datetimeFigureOut">
              <a:rPr lang="es-ES" smtClean="0"/>
              <a:t>11/07/2019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E369-4010-4CE8-BBD4-7470A18E95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484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79F0-D08A-4688-A17E-9DDD2ECC740B}" type="datetimeFigureOut">
              <a:rPr lang="es-ES" smtClean="0"/>
              <a:t>11/07/2019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E369-4010-4CE8-BBD4-7470A18E95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33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79F0-D08A-4688-A17E-9DDD2ECC740B}" type="datetimeFigureOut">
              <a:rPr lang="es-ES" smtClean="0"/>
              <a:t>11/07/2019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E369-4010-4CE8-BBD4-7470A18E95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70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E369-4010-4CE8-BBD4-7470A18E95DA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79F0-D08A-4688-A17E-9DDD2ECC740B}" type="datetimeFigureOut">
              <a:rPr lang="es-ES" smtClean="0"/>
              <a:t>11/07/2019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381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D79F0-D08A-4688-A17E-9DDD2ECC740B}" type="datetimeFigureOut">
              <a:rPr lang="es-ES" smtClean="0"/>
              <a:t>11/07/2019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6BBE369-4010-4CE8-BBD4-7470A18E95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08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3736" y="310952"/>
            <a:ext cx="796400" cy="5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"/>
          <p:cNvPicPr preferRelativeResize="0"/>
          <p:nvPr/>
        </p:nvPicPr>
        <p:blipFill rotWithShape="1">
          <a:blip r:embed="rId6">
            <a:alphaModFix/>
          </a:blip>
          <a:srcRect r="-11731" b="-11731"/>
          <a:stretch/>
        </p:blipFill>
        <p:spPr>
          <a:xfrm>
            <a:off x="1156800" y="383533"/>
            <a:ext cx="1315200" cy="3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/>
          <p:nvPr/>
        </p:nvSpPr>
        <p:spPr>
          <a:xfrm>
            <a:off x="293733" y="6519300"/>
            <a:ext cx="11554800" cy="384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133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9"/>
          <p:cNvSpPr/>
          <p:nvPr/>
        </p:nvSpPr>
        <p:spPr>
          <a:xfrm>
            <a:off x="1158733" y="872233"/>
            <a:ext cx="9824400" cy="384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133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1158733" y="319500"/>
            <a:ext cx="9824400" cy="384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133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11051933" y="872233"/>
            <a:ext cx="796400" cy="384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133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11051933" y="318733"/>
            <a:ext cx="796400" cy="384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133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Shape 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51934" y="383533"/>
            <a:ext cx="402167" cy="8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4678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cdc/national-health-and-nutrition-examination-survey" TargetMode="External"/><Relationship Id="rId2" Type="http://schemas.openxmlformats.org/officeDocument/2006/relationships/hyperlink" Target="https://www.bloomberg.com/news/articles/2019-02-24/spain-tops-italy-as-world-s-healthiest-nation-while-u-s-slips?srnd=premium-europe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projectlibre.com/" TargetMode="External"/><Relationship Id="rId4" Type="http://schemas.openxmlformats.org/officeDocument/2006/relationships/hyperlink" Target="https://www.cdc.gov/Nchs/Nhanes/about_nhanes.ht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cikit-learn.org/stable/modules/generated/sklearn.ensemble.RandomForestClassifier.html" TargetMode="External"/><Relationship Id="rId2" Type="http://schemas.openxmlformats.org/officeDocument/2006/relationships/hyperlink" Target="https://scikit-learn.org/stable/modules/generated/sklearn.cluster.KMeans.html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scikit-learn.org/stable/modules/generated/sklearn.ensemble.AdaBoostClassifier.html" TargetMode="External"/><Relationship Id="rId5" Type="http://schemas.openxmlformats.org/officeDocument/2006/relationships/hyperlink" Target="https://scikit-learn.org/stable/modules/generated/sklearn.ensemble.GradientBoostingClassifier.html" TargetMode="External"/><Relationship Id="rId4" Type="http://schemas.openxmlformats.org/officeDocument/2006/relationships/hyperlink" Target="https://scikit-learn.org/stable/modules/generated/sklearn.svm.SVC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cikit-learn.org/stable/modules/generated/sklearn.linear_model.LogisticRegression.html" TargetMode="External"/><Relationship Id="rId2" Type="http://schemas.openxmlformats.org/officeDocument/2006/relationships/hyperlink" Target="https://scikit-learn.org/stable/modules/generated/sklearn.naive_bayes.GaussianNB.html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github.com/marcreest1/TFM" TargetMode="External"/><Relationship Id="rId4" Type="http://schemas.openxmlformats.org/officeDocument/2006/relationships/hyperlink" Target="https://scikit-learn.org/stable/modules/generated/sklearn.neighbors.KNeighborsClassifier.htm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8527" y="1470991"/>
            <a:ext cx="7935108" cy="2345635"/>
          </a:xfrm>
        </p:spPr>
        <p:txBody>
          <a:bodyPr/>
          <a:lstStyle/>
          <a:p>
            <a:pPr algn="just"/>
            <a:r>
              <a:rPr lang="es-ES_tradnl" sz="4000" b="1" dirty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Análisis de la Encuesta de Salud Nacional y Examen de Nutrición de Estados Unidos (NHANES) usando </a:t>
            </a:r>
            <a:r>
              <a:rPr lang="es-ES_tradnl" sz="4000" b="1" dirty="0" smtClean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 </a:t>
            </a:r>
            <a:r>
              <a:rPr lang="es-ES_tradnl" sz="4000" b="1" dirty="0" err="1" smtClean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endParaRPr 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8527" y="4174435"/>
            <a:ext cx="4734708" cy="2683565"/>
          </a:xfrm>
        </p:spPr>
        <p:txBody>
          <a:bodyPr>
            <a:noAutofit/>
          </a:bodyPr>
          <a:lstStyle/>
          <a:p>
            <a:pPr algn="l"/>
            <a:r>
              <a:rPr lang="es-ES_tradnl" sz="2000" b="1" dirty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María José Crespo Estévez</a:t>
            </a:r>
            <a:endParaRPr lang="es-ES" sz="2000" dirty="0">
              <a:solidFill>
                <a:srgbClr val="00007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s-ES_tradnl" sz="1500" dirty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Máster Universitario en Ciencias de Datos (Data </a:t>
            </a:r>
            <a:r>
              <a:rPr lang="es-ES_tradnl" sz="1500" dirty="0" err="1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  <a:r>
              <a:rPr lang="es-ES_tradnl" sz="1500" dirty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s-ES" sz="1500" dirty="0">
              <a:solidFill>
                <a:srgbClr val="00007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s-ES_tradnl" sz="1500" dirty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Área: Minería de datos y </a:t>
            </a:r>
            <a:r>
              <a:rPr lang="es-ES_tradnl" sz="1500" dirty="0" smtClean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 </a:t>
            </a:r>
            <a:r>
              <a:rPr lang="es-ES_tradnl" sz="1500" dirty="0" err="1" smtClean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endParaRPr lang="es-ES" sz="1500" dirty="0">
              <a:solidFill>
                <a:srgbClr val="00007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s-ES_tradnl" sz="2000" dirty="0" smtClean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Tutora</a:t>
            </a:r>
            <a:r>
              <a:rPr lang="es-ES_tradnl" sz="2000" b="1" dirty="0" smtClean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Laia </a:t>
            </a:r>
            <a:r>
              <a:rPr lang="es-ES_tradnl" sz="2000" b="1" dirty="0" err="1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Subirats</a:t>
            </a:r>
            <a:r>
              <a:rPr lang="es-ES_tradnl" sz="2000" b="1" dirty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Maté</a:t>
            </a:r>
            <a:endParaRPr lang="es-ES" sz="2000" dirty="0">
              <a:solidFill>
                <a:srgbClr val="00007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s-ES_tradnl" sz="2000" dirty="0" smtClean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</a:t>
            </a:r>
            <a:r>
              <a:rPr lang="es-ES_tradnl" sz="2000" b="1" dirty="0" smtClean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Jordi </a:t>
            </a:r>
            <a:r>
              <a:rPr lang="es-ES_tradnl" sz="2000" b="1" dirty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Casas </a:t>
            </a:r>
            <a:r>
              <a:rPr lang="es-ES_tradnl" sz="2000" b="1" dirty="0" smtClean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</a:t>
            </a:r>
            <a:endParaRPr lang="es-ES" sz="2000" dirty="0">
              <a:solidFill>
                <a:srgbClr val="00007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s-ES_tradnl" sz="1500" dirty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Junio de 2019</a:t>
            </a:r>
            <a:endParaRPr lang="es-ES" sz="1500" dirty="0">
              <a:solidFill>
                <a:srgbClr val="00007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04" y="0"/>
            <a:ext cx="2591847" cy="61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1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668">
        <p:fade/>
      </p:transition>
    </mc:Choice>
    <mc:Fallback xmlns="">
      <p:transition spd="med" advTm="16668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406" objId="5"/>
        <p14:stopEvt time="16215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-277086" y="1542289"/>
            <a:ext cx="5902656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SzPct val="130000"/>
              <a:buFont typeface="Arial" panose="020B0604020202020204" pitchFamily="34" charset="0"/>
              <a:buChar char="•"/>
            </a:pPr>
            <a:r>
              <a:rPr lang="es-ES" sz="1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Quantification</a:t>
            </a:r>
            <a:r>
              <a:rPr lang="es-E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tongue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colour</a:t>
            </a:r>
            <a:r>
              <a:rPr lang="es-E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machine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Kampo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medicine [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s-E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Color de la lengua indica problemas físicos o mentales.</a:t>
            </a: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K-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Means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k = 4 en MATLAB.</a:t>
            </a: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Cuantifica la media del color en CIELAB.</a:t>
            </a: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media del color obtenida es insuficiente para la evaluación clínica.</a:t>
            </a: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endParaRPr lang="es-E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endParaRPr lang="es-E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SzPct val="130000"/>
              <a:buFont typeface="Arial" panose="020B0604020202020204" pitchFamily="34" charset="0"/>
              <a:buChar char="•"/>
            </a:pP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of Machine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Arterial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Hypertension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Diagnostics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s-E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s-E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Frecuencia cardíaca.</a:t>
            </a: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30 voluntarios sanos y 41 con hipertensión.</a:t>
            </a: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Posición horizontal 300 s y 70º 300 s.</a:t>
            </a: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LDA, QDA,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kNN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SVM, árboles de decisión y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Naïve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Bayes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sklearn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Python.</a:t>
            </a: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Selección de 53 características y se escogen las que tengan correlación inferior a 0.25.</a:t>
            </a: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LDA y QDA con 4 variables independientes.</a:t>
            </a: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endParaRPr lang="es-E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SzPct val="80000"/>
            </a:pPr>
            <a:r>
              <a:rPr lang="es-E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311672" y="1542289"/>
            <a:ext cx="668471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SzPct val="130000"/>
              <a:buFont typeface="Arial" panose="020B0604020202020204" pitchFamily="34" charset="0"/>
              <a:buChar char="•"/>
            </a:pP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Risk‑Predicting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Incident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Essential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Hypertension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Genetic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Vector Machine [</a:t>
            </a:r>
            <a:r>
              <a:rPr lang="es-E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10]</a:t>
            </a:r>
          </a:p>
          <a:p>
            <a:pPr marL="1257300" lvl="2" indent="-342900">
              <a:buSzPct val="80000"/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Cuestionario de investigación epidemiológica de la población Han china de Beijing.</a:t>
            </a:r>
          </a:p>
          <a:p>
            <a:pPr marL="1257300" lvl="2" indent="-342900">
              <a:buSzPct val="80000"/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9 factores ambientales y 12 genéticos, 559 muestras pacientes con hipertensión y 641 que no.</a:t>
            </a:r>
          </a:p>
          <a:p>
            <a:pPr marL="1257300" lvl="2" indent="-342900">
              <a:buSzPct val="80000"/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Tres SVM con función kernel radial con factores ambientales, con factores genéticos y con ambos factores.</a:t>
            </a:r>
          </a:p>
          <a:p>
            <a:pPr marL="1257300" lvl="2" indent="-342900">
              <a:buSzPct val="80000"/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Tres SVM con función kernel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laplaciana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con factores ambientales, con factores genéticos y con ambos factores.</a:t>
            </a:r>
          </a:p>
          <a:p>
            <a:pPr marL="1257300" lvl="2" indent="-342900">
              <a:buSzPct val="80000"/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Mejor resultado con kernel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laplaciana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ACC=80.1%, SEN=63.3% y SPE=86.7%</a:t>
            </a:r>
          </a:p>
          <a:p>
            <a:pPr lvl="2">
              <a:buSzPct val="80000"/>
            </a:pPr>
            <a:endParaRPr lang="es-E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SzPct val="130000"/>
              <a:buFont typeface="Arial" panose="020B0604020202020204" pitchFamily="34" charset="0"/>
              <a:buChar char="•"/>
            </a:pP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Elevated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High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Density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Lipoprotein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Cholesterol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associated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hyponatremia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hypertensive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r>
              <a:rPr lang="es-E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[11]</a:t>
            </a: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Demografía, clínico y de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laboratiorio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SPRINT.</a:t>
            </a: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9361 muestras con hipertensión y sin diabetes.</a:t>
            </a: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Gradient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Boosting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Machine en R.</a:t>
            </a: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Evaluación de resultados con NHANES 2005-2010.</a:t>
            </a: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HDL-C  elevado es factor de riesgo para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hiponametria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00100" lvl="1" indent="-342900">
              <a:buSzPct val="80000"/>
              <a:buFont typeface="Courier New" panose="02070309020205020404" pitchFamily="49" charset="0"/>
              <a:buChar char="o"/>
            </a:pPr>
            <a:endParaRPr lang="es-E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00789" y="1010653"/>
            <a:ext cx="11550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2.2  </a:t>
            </a:r>
            <a:r>
              <a:rPr lang="ca" sz="2400" b="1" dirty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Técnicas de Interés en otros  Conjuntos </a:t>
            </a:r>
            <a:r>
              <a:rPr lang="ca" sz="2400" b="1" dirty="0" smtClean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Datos</a:t>
            </a:r>
            <a:endParaRPr lang="ca" sz="2400" b="1" dirty="0">
              <a:solidFill>
                <a:srgbClr val="00007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182030" y="3725130"/>
            <a:ext cx="5420854" cy="267567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5"/>
          <p:cNvSpPr/>
          <p:nvPr/>
        </p:nvSpPr>
        <p:spPr>
          <a:xfrm>
            <a:off x="105170" y="1511512"/>
            <a:ext cx="5475027" cy="2033794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/>
          <p:cNvSpPr/>
          <p:nvPr/>
        </p:nvSpPr>
        <p:spPr>
          <a:xfrm>
            <a:off x="5656666" y="1486386"/>
            <a:ext cx="6416184" cy="3068922"/>
          </a:xfrm>
          <a:prstGeom prst="round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redondeado 7"/>
          <p:cNvSpPr/>
          <p:nvPr/>
        </p:nvSpPr>
        <p:spPr>
          <a:xfrm>
            <a:off x="5694900" y="4624859"/>
            <a:ext cx="6339715" cy="1832264"/>
          </a:xfrm>
          <a:prstGeom prst="roundRect">
            <a:avLst/>
          </a:prstGeom>
          <a:solidFill>
            <a:schemeClr val="accent4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20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990"/>
    </mc:Choice>
    <mc:Fallback xmlns="">
      <p:transition spd="slow" advTm="22499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10"/>
        <p14:stopEvt time="221843" objId="10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2663" y="815906"/>
            <a:ext cx="11574379" cy="459441"/>
          </a:xfrm>
        </p:spPr>
        <p:txBody>
          <a:bodyPr/>
          <a:lstStyle/>
          <a:p>
            <a:pPr marL="514350" indent="-514350" algn="ctr">
              <a:buFont typeface="+mj-lt"/>
              <a:buAutoNum type="arabicPeriod" startAt="3"/>
            </a:pPr>
            <a:r>
              <a:rPr lang="es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Proceso de Implementación</a:t>
            </a:r>
            <a:br>
              <a:rPr lang="es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97041" y="1275347"/>
            <a:ext cx="11670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3.1.  Exploración y Procesado de los datos</a:t>
            </a:r>
            <a:endParaRPr lang="es-ES" sz="2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97041" y="1746820"/>
            <a:ext cx="112495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550" dirty="0" smtClean="0">
                <a:latin typeface="Calibri" panose="020F0502020204030204" pitchFamily="34" charset="0"/>
                <a:cs typeface="Calibri" panose="020F0502020204030204" pitchFamily="34" charset="0"/>
              </a:rPr>
              <a:t>6 archivos separados por comas: </a:t>
            </a:r>
            <a:r>
              <a:rPr lang="es-ES" sz="155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demographic</a:t>
            </a:r>
            <a:r>
              <a:rPr lang="es-ES" sz="155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55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diet</a:t>
            </a:r>
            <a:r>
              <a:rPr lang="es-ES" sz="155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55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examination</a:t>
            </a:r>
            <a:r>
              <a:rPr lang="es-ES" sz="155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55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labs</a:t>
            </a:r>
            <a:r>
              <a:rPr lang="es-ES" sz="155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55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medications</a:t>
            </a:r>
            <a:r>
              <a:rPr lang="es-ES" sz="155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55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" sz="155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questionnaire</a:t>
            </a:r>
            <a:r>
              <a:rPr lang="es-ES" sz="15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55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Demographic</a:t>
            </a:r>
            <a:endParaRPr lang="es-ES" sz="155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550" dirty="0" smtClean="0">
                <a:latin typeface="Calibri" panose="020F0502020204030204" pitchFamily="34" charset="0"/>
                <a:cs typeface="Calibri" panose="020F0502020204030204" pitchFamily="34" charset="0"/>
              </a:rPr>
              <a:t>10175 registros y 47 variables.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550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Información individual y familia, composición familiar, género, edad, etnia, educación, estado civil,...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55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Diet</a:t>
            </a:r>
            <a:endParaRPr lang="es-ES" sz="155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550" dirty="0" smtClean="0">
                <a:latin typeface="Calibri" panose="020F0502020204030204" pitchFamily="34" charset="0"/>
                <a:cs typeface="Calibri" panose="020F0502020204030204" pitchFamily="34" charset="0"/>
              </a:rPr>
              <a:t>9813 registros y 168 variables.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550" dirty="0" smtClean="0">
                <a:latin typeface="Calibri" panose="020F0502020204030204" pitchFamily="34" charset="0"/>
                <a:cs typeface="Calibri" panose="020F0502020204030204" pitchFamily="34" charset="0"/>
              </a:rPr>
              <a:t>Dieta de los participantes y nutrientes.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55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Examination</a:t>
            </a:r>
            <a:endParaRPr lang="es-ES" sz="155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550" dirty="0" smtClean="0">
                <a:latin typeface="Calibri" panose="020F0502020204030204" pitchFamily="34" charset="0"/>
                <a:cs typeface="Calibri" panose="020F0502020204030204" pitchFamily="34" charset="0"/>
              </a:rPr>
              <a:t>9813 registros y 224 variables.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550" dirty="0" smtClean="0">
                <a:latin typeface="Calibri" panose="020F0502020204030204" pitchFamily="34" charset="0"/>
                <a:cs typeface="Calibri" panose="020F0502020204030204" pitchFamily="34" charset="0"/>
              </a:rPr>
              <a:t>Datos clínicos, medidas corporales,...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55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Labs</a:t>
            </a:r>
            <a:endParaRPr lang="es-ES" sz="155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550" dirty="0" smtClean="0">
                <a:latin typeface="Calibri" panose="020F0502020204030204" pitchFamily="34" charset="0"/>
                <a:cs typeface="Calibri" panose="020F0502020204030204" pitchFamily="34" charset="0"/>
              </a:rPr>
              <a:t>9813 registros y 424 variables.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550" dirty="0" smtClean="0">
                <a:latin typeface="Calibri" panose="020F0502020204030204" pitchFamily="34" charset="0"/>
                <a:cs typeface="Calibri" panose="020F0502020204030204" pitchFamily="34" charset="0"/>
              </a:rPr>
              <a:t>Pruebas analíticas.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55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Medications</a:t>
            </a:r>
            <a:endParaRPr lang="es-ES" sz="155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550" dirty="0" smtClean="0">
                <a:latin typeface="Calibri" panose="020F0502020204030204" pitchFamily="34" charset="0"/>
                <a:cs typeface="Calibri" panose="020F0502020204030204" pitchFamily="34" charset="0"/>
              </a:rPr>
              <a:t>20194 registros y 13 variables.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550" dirty="0" smtClean="0">
                <a:latin typeface="Calibri" panose="020F0502020204030204" pitchFamily="34" charset="0"/>
                <a:cs typeface="Calibri" panose="020F0502020204030204" pitchFamily="34" charset="0"/>
              </a:rPr>
              <a:t>Medicaciones, enfermedad, ...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550" dirty="0" smtClean="0">
                <a:latin typeface="Calibri" panose="020F0502020204030204" pitchFamily="34" charset="0"/>
                <a:cs typeface="Calibri" panose="020F0502020204030204" pitchFamily="34" charset="0"/>
              </a:rPr>
              <a:t>Eliminación de los registros con la variable RXDRSD1 nula.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55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Questionnaire</a:t>
            </a:r>
            <a:endParaRPr lang="es-ES" sz="155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550" dirty="0" smtClean="0">
                <a:latin typeface="Calibri" panose="020F0502020204030204" pitchFamily="34" charset="0"/>
                <a:cs typeface="Calibri" panose="020F0502020204030204" pitchFamily="34" charset="0"/>
              </a:rPr>
              <a:t>10175 registros y 953 variables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550" dirty="0" smtClean="0">
                <a:latin typeface="Calibri" panose="020F0502020204030204" pitchFamily="34" charset="0"/>
                <a:cs typeface="Calibri" panose="020F0502020204030204" pitchFamily="34" charset="0"/>
              </a:rPr>
              <a:t>Idioma, consumo de alcohol y tabaco, hábitos alimenticios y ejercicio físico,...</a:t>
            </a:r>
          </a:p>
        </p:txBody>
      </p:sp>
    </p:spTree>
    <p:extLst>
      <p:ext uri="{BB962C8B-B14F-4D97-AF65-F5344CB8AC3E}">
        <p14:creationId xmlns:p14="http://schemas.microsoft.com/office/powerpoint/2010/main" val="49479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40"/>
    </mc:Choice>
    <mc:Fallback xmlns="">
      <p:transition spd="slow" advTm="10554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105524" objId="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8758" y="1155032"/>
            <a:ext cx="102027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Resumen de cada variable y contabilización de los valores nulos.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Imputación de los valores nulos.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RIDAGEMN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E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RIDEXAGM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se les imputa </a:t>
            </a:r>
            <a:r>
              <a:rPr lang="es-E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RIDAGEYR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multiplicada por 12.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Mediana para las variables numéricas y el más frecuente para las categóricas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Medications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se agrupa por </a:t>
            </a:r>
            <a:r>
              <a:rPr lang="es-E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SEQN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tras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descategorizar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Enfermedades con mayor frecuencia.</a:t>
            </a:r>
          </a:p>
          <a:p>
            <a:endParaRPr 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836372"/>
              </p:ext>
            </p:extLst>
          </p:nvPr>
        </p:nvGraphicFramePr>
        <p:xfrm>
          <a:off x="455855" y="2714733"/>
          <a:ext cx="7424382" cy="2585663"/>
        </p:xfrm>
        <a:graphic>
          <a:graphicData uri="http://schemas.openxmlformats.org/drawingml/2006/table">
            <a:tbl>
              <a:tblPr/>
              <a:tblGrid>
                <a:gridCol w="4129793"/>
                <a:gridCol w="1105468"/>
                <a:gridCol w="2189121"/>
              </a:tblGrid>
              <a:tr h="153875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ENFERMEDAD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CÓDIGO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FRECUENCIA</a:t>
                      </a:r>
                      <a:r>
                        <a:rPr lang="es-ES" sz="16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RELATIVA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</a:tr>
              <a:tr h="314923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Essential</a:t>
                      </a:r>
                      <a:r>
                        <a:rPr lang="es-E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s-ES" sz="15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primary</a:t>
                      </a:r>
                      <a:r>
                        <a:rPr lang="es-E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es-ES" sz="15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hypertension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14.18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314923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Pure</a:t>
                      </a:r>
                      <a:r>
                        <a:rPr lang="es-E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5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hypercholesterolemia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E78.0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9.79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</a:tr>
              <a:tr h="314923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Type</a:t>
                      </a:r>
                      <a:r>
                        <a:rPr lang="es-E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 diabetes mellitus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314923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Gastro-esophageal</a:t>
                      </a:r>
                      <a:r>
                        <a:rPr lang="es-E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5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reflux</a:t>
                      </a:r>
                      <a:r>
                        <a:rPr lang="es-E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5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disease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K21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3.86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</a:tr>
              <a:tr h="475971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Major</a:t>
                      </a:r>
                      <a:r>
                        <a:rPr lang="es-E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5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depressive</a:t>
                      </a:r>
                      <a:r>
                        <a:rPr lang="es-E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5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disorder</a:t>
                      </a:r>
                      <a:r>
                        <a:rPr lang="es-E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single </a:t>
                      </a:r>
                      <a:r>
                        <a:rPr lang="es-ES" sz="15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episode</a:t>
                      </a:r>
                      <a:r>
                        <a:rPr lang="es-E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s-ES" sz="15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unspecified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F32.9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3.55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53875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Asthma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J45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3.09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</a:tr>
              <a:tr h="314923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Anxiety</a:t>
                      </a:r>
                      <a:r>
                        <a:rPr lang="es-E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5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disorder</a:t>
                      </a:r>
                      <a:r>
                        <a:rPr lang="es-E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s-ES" sz="15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unspecified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F41.9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3.08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986" y="3001691"/>
            <a:ext cx="2886478" cy="240063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88758" y="5534446"/>
            <a:ext cx="109367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 eliminan variables con correlación mayor o igual a 0.8 o menor o igual a - 0.8, excepto si son enfermedades.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Descategorización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variables categóricas con</a:t>
            </a:r>
            <a:r>
              <a:rPr lang="es-E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get_dummies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la librería </a:t>
            </a:r>
            <a:r>
              <a:rPr lang="es-E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Pandas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Normalización de los datos con </a:t>
            </a:r>
            <a:r>
              <a:rPr lang="es-ES" sz="1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StandardScaler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la librería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ES" sz="1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klearn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42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65"/>
    </mc:Choice>
    <mc:Fallback xmlns="">
      <p:transition spd="slow" advTm="98265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57" objId="2"/>
        <p14:stopEvt time="98265" objId="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72979" y="950495"/>
            <a:ext cx="11694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3.2.  </a:t>
            </a:r>
            <a:r>
              <a:rPr lang="es-E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Clustering</a:t>
            </a:r>
            <a:endParaRPr lang="es-ES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372979" y="1412160"/>
            <a:ext cx="1169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3.2.1  </a:t>
            </a:r>
            <a:r>
              <a:rPr lang="es-E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Clustering</a:t>
            </a:r>
            <a:r>
              <a:rPr lang="es-E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con Todos los Datos</a:t>
            </a:r>
            <a:endParaRPr lang="es-ES" sz="2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649704" y="1925053"/>
            <a:ext cx="99982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Selección de 6 clústeres tras visualizar la gráfica del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étodo del Codo.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Hallamos el modelo k-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Means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Sklearn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con 6 clústeres.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 resto de valores del algoritmo por defecto [12]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Mostramos gráfica en la proyección PCA con 2 componentes.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5" y="3145832"/>
            <a:ext cx="4237686" cy="282512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825" y="3001019"/>
            <a:ext cx="5990685" cy="31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64"/>
    </mc:Choice>
    <mc:Fallback xmlns="">
      <p:transition spd="slow" advTm="5076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7"/>
        <p14:stopEvt time="50437" objId="7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05447" y="1412159"/>
            <a:ext cx="3019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Tamaño de los clústeres.</a:t>
            </a:r>
            <a:endParaRPr lang="es-ES" dirty="0" smtClean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900188"/>
              </p:ext>
            </p:extLst>
          </p:nvPr>
        </p:nvGraphicFramePr>
        <p:xfrm>
          <a:off x="525378" y="2411649"/>
          <a:ext cx="3580064" cy="1895253"/>
        </p:xfrm>
        <a:graphic>
          <a:graphicData uri="http://schemas.openxmlformats.org/drawingml/2006/table">
            <a:tbl>
              <a:tblPr/>
              <a:tblGrid>
                <a:gridCol w="1790032"/>
                <a:gridCol w="1790032"/>
              </a:tblGrid>
              <a:tr h="268434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CLÚSTER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TAMAÑO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</a:tr>
              <a:tr h="273839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Clúster</a:t>
                      </a:r>
                      <a:r>
                        <a:rPr lang="es-ES" sz="16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68434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Clúster</a:t>
                      </a:r>
                      <a:r>
                        <a:rPr lang="es-ES" sz="16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1683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</a:tr>
              <a:tr h="268434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Clúster</a:t>
                      </a:r>
                      <a:r>
                        <a:rPr lang="es-ES" sz="16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3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611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73839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Clúster</a:t>
                      </a:r>
                      <a:r>
                        <a:rPr lang="es-ES" sz="16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4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1199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</a:tr>
              <a:tr h="273839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Clúster</a:t>
                      </a:r>
                      <a:r>
                        <a:rPr lang="es-ES" sz="16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5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330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68434">
                <a:tc>
                  <a:txBody>
                    <a:bodyPr/>
                    <a:lstStyle/>
                    <a:p>
                      <a:pPr marL="13335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Clúster</a:t>
                      </a:r>
                      <a:r>
                        <a:rPr lang="es-ES" sz="16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192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5522494" y="1424986"/>
            <a:ext cx="591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El clúster 1 está formado por un único componente.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orresponde al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centroide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señalado . 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94" y="2191657"/>
            <a:ext cx="4491428" cy="233523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25378" y="5121726"/>
            <a:ext cx="9625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Predicción de las etiquetas de los clústeres con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Forest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Sklearn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max_depth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= 91 y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n_estimators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= 136 .Para el resto de parámetros los valores por defecto [13].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6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41"/>
    </mc:Choice>
    <mc:Fallback xmlns="">
      <p:transition spd="slow" advTm="65941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65941" objId="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098459"/>
              </p:ext>
            </p:extLst>
          </p:nvPr>
        </p:nvGraphicFramePr>
        <p:xfrm>
          <a:off x="962527" y="1728900"/>
          <a:ext cx="3705726" cy="4585747"/>
        </p:xfrm>
        <a:graphic>
          <a:graphicData uri="http://schemas.openxmlformats.org/drawingml/2006/table">
            <a:tbl>
              <a:tblPr/>
              <a:tblGrid>
                <a:gridCol w="1588168"/>
                <a:gridCol w="1191126"/>
                <a:gridCol w="926432"/>
              </a:tblGrid>
              <a:tr h="312805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DESCRIPCIÓN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CÓDIGO</a:t>
                      </a:r>
                      <a:r>
                        <a:rPr lang="es-ES" sz="10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VARIABLE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IMPORTANCIA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</a:tr>
              <a:tr h="330283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Edad en años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RIDAGEYR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0.016688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440377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Buen estado del 2º premolar arriba derecha permanente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OHX04CTC_S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0.013943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</a:tr>
              <a:tr h="440377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Buen estado del 2º premolar abajo derecha permanente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OHX29CTC_S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0.01197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440377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Buen estado del 2º premolar arriba izquierda permanente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OHX13CTC_S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0.011789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</a:tr>
              <a:tr h="440377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Buen estado del 2º premolar abajo izquierda permanente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OHX20CTC_S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0.011515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312805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Estado 2º molar abajo izquierda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OHX18TC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0.010943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</a:tr>
              <a:tr h="550471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Canino arriba izquierda perdido por enfermedad dental y reemplazado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OHX11CTC_P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0.010511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312805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Estado incisivo abajo izquierda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OHX23TC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0.010231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</a:tr>
              <a:tr h="440377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Buen estado del incisivo central arriba izquierda permanente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OHX09CTC_S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0.01016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330283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2º molar arriba derecha sin erupciones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OHX02CTC_U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0.010122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982219" y="1251284"/>
            <a:ext cx="4588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Las 10 variables más importantes.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325292" y="3478341"/>
            <a:ext cx="4800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Los datos se organizan según la edad de los pacientes y el estado de salud dental de éstos.</a:t>
            </a: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5791322" y="2832936"/>
            <a:ext cx="5595582" cy="2306472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69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19"/>
    </mc:Choice>
    <mc:Fallback xmlns="">
      <p:transition spd="slow" advTm="23319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55" objId="3"/>
        <p14:stopEvt time="22923" objId="3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04801" y="1027150"/>
            <a:ext cx="1169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3.2.2  </a:t>
            </a:r>
            <a:r>
              <a:rPr lang="es-E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Clustering</a:t>
            </a:r>
            <a:r>
              <a:rPr lang="es-E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de las Enfermedades</a:t>
            </a:r>
            <a:endParaRPr lang="es-ES" sz="20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601579" y="1559876"/>
            <a:ext cx="49570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Se usará solamente el fichero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medications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con las variables  SEQN Y RXDRSC1 agrupadas por SEQN tras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descategorizar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Selección de 4 clústeres  con el método del codo.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13" y="3459447"/>
            <a:ext cx="3953141" cy="282512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087977" y="1612231"/>
            <a:ext cx="57751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Hayamos el modelo k-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Means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Sklearn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4 clústeres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El resto de valores del algoritmo por defecto [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12]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Mostramos gráfica en la proyección PCA con 2 componentes.</a:t>
            </a:r>
          </a:p>
          <a:p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59" y="3169821"/>
            <a:ext cx="6011010" cy="31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8"/>
    </mc:Choice>
    <mc:Fallback xmlns="">
      <p:transition spd="slow" advTm="775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5"/>
        <p14:stopEvt time="7758" objId="5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76036" y="1070811"/>
            <a:ext cx="4668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En la matriz de correlación se obtiene:</a:t>
            </a: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724668"/>
              </p:ext>
            </p:extLst>
          </p:nvPr>
        </p:nvGraphicFramePr>
        <p:xfrm>
          <a:off x="878305" y="1785139"/>
          <a:ext cx="4054641" cy="3935242"/>
        </p:xfrm>
        <a:graphic>
          <a:graphicData uri="http://schemas.openxmlformats.org/drawingml/2006/table">
            <a:tbl>
              <a:tblPr/>
              <a:tblGrid>
                <a:gridCol w="1419726"/>
                <a:gridCol w="1371600"/>
                <a:gridCol w="1263315"/>
              </a:tblGrid>
              <a:tr h="312805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ENFERMEDAD</a:t>
                      </a:r>
                      <a:r>
                        <a:rPr lang="es-ES" sz="14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ENFERMEDAD</a:t>
                      </a:r>
                      <a:r>
                        <a:rPr lang="es-ES" sz="14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CORRELACIÓN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</a:tr>
              <a:tr h="330283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RXDRSC1_A44.9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RXDRSC1_A69.2</a:t>
                      </a:r>
                      <a:endParaRPr lang="es-E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0.81639486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440377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RXDRSC1_C74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RXDRSC1_R20.0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</a:tr>
              <a:tr h="440377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RXDRSC1_C74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RXDRSC1_Z51.11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endParaRPr lang="es-E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440377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RXDRSC1_D25.P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RXDRSC1_Z94.0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endParaRPr lang="es-E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</a:tr>
              <a:tr h="440377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RXDRSC1_D35.2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RXDRSC1_E27.40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endParaRPr lang="es-E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312805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RXDRSC1_I49.1</a:t>
                      </a:r>
                      <a:endParaRPr lang="es-E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RXDRSC1_K91.5</a:t>
                      </a:r>
                      <a:endParaRPr lang="es-E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endParaRPr lang="es-E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</a:tr>
              <a:tr h="550471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RXDRSC1_K12.2</a:t>
                      </a:r>
                      <a:endParaRPr lang="es-E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RXDRSC1_M25.52</a:t>
                      </a:r>
                      <a:endParaRPr lang="es-E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endParaRPr lang="es-E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312805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RXDRSC1_R20.0</a:t>
                      </a:r>
                      <a:endParaRPr lang="es-E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RXDRSC1_Z51.11</a:t>
                      </a:r>
                      <a:endParaRPr lang="es-E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endParaRPr lang="es-E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28585" marR="2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5751095" y="1070811"/>
            <a:ext cx="5005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Se identifican y contabiliza las enfermedades por clúster. Comprobamos que las enfermedades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correladas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están en el mismo clúster.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904991" y="2122706"/>
            <a:ext cx="693019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Bartonellosis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(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RXDRSC1_A44.9)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y “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Lyme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(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RXDRSC1_A69.2)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están relacionadas con el mismo paciente en el clúster 3 y clúster 4 de las dos y tres veces respectivas que están en los datos.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Malignant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neoplasm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adrenal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gland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(RXDRSC1_C74), “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Anesthesia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of skin” (RXDRSC1_R20.0) y  “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Encounter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antineoplastic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chemotherapy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” (RXDRSC1_Z51.11)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están relacionadas con el mismo paciente en el clúster 2.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Anesthesia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of skin” (RXDRSC1_R20.0) y  “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Encounter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antineoplastic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chemotherapy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” (RXDRSC1_Z51.11)  están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relacionadas con otro paciente también en el clúster 2.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Prevent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uterine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fibroids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(RXDRSC1_D25.P) y “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Kidney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transplant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status”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(RXDRSC1_Z94.0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 están solamente en el clúster 1.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Benign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neoplasm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pituitary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gland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(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RXDRSC1_D35.2) y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Unspecified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adrenocortical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insufficiency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(RXDRSC1_E27.40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 en el clúster 2.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“Atrial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premature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depolarization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(RXDRSC1_I49.1) y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Postcholecystectomy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syndrome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(RXDRSC1_K91.5) en el clúster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Cellulitis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abscess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mouth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(RXDRSC1_K12.2) y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Pain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elbow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(RXDRSC1_R20.0) en el clúster 4.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5185490" y="1994141"/>
            <a:ext cx="6649691" cy="4406659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35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354"/>
    </mc:Choice>
    <mc:Fallback xmlns="">
      <p:transition spd="slow" advTm="7735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56" objId="4"/>
        <p14:stopEvt time="77354" objId="4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72979" y="950495"/>
            <a:ext cx="11694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3.3.  Modelo Predictivo</a:t>
            </a:r>
            <a:endParaRPr lang="es-ES" sz="24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963423" y="1289053"/>
            <a:ext cx="101787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750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Modelo predictivo para la hipertensión. La variable </a:t>
            </a:r>
            <a:r>
              <a:rPr lang="es-ES" sz="175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RXDRSC1</a:t>
            </a:r>
            <a:r>
              <a:rPr lang="es-ES" sz="1750" dirty="0" smtClean="0">
                <a:latin typeface="Calibri" panose="020F0502020204030204" pitchFamily="34" charset="0"/>
                <a:cs typeface="Calibri" panose="020F0502020204030204" pitchFamily="34" charset="0"/>
              </a:rPr>
              <a:t> corresponde a I10.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750" dirty="0" smtClean="0">
                <a:latin typeface="Calibri" panose="020F0502020204030204" pitchFamily="34" charset="0"/>
                <a:cs typeface="Calibri" panose="020F0502020204030204" pitchFamily="34" charset="0"/>
              </a:rPr>
              <a:t>Selección de variables según criterio de riesgos para la hipertensión de la OMS [14]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Enfermedades cardiovasculares, renales, diabetes e hipercolesterolemia.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Ingresos bajos.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Alimentación poco saludable e inactividad física.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Consumo de tabaco y alcohol.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Edad.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Género.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Sobrepeso.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Antecedentes familiares</a:t>
            </a:r>
            <a:r>
              <a:rPr lang="es-E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750" dirty="0" smtClean="0">
                <a:latin typeface="Calibri" panose="020F0502020204030204" pitchFamily="34" charset="0"/>
                <a:cs typeface="Calibri" panose="020F0502020204030204" pitchFamily="34" charset="0"/>
              </a:rPr>
              <a:t>Varios modelos predictivos. Se personalizan los siguientes parámetros, el resto de ellos serán tomados por defecto.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400552"/>
              </p:ext>
            </p:extLst>
          </p:nvPr>
        </p:nvGraphicFramePr>
        <p:xfrm>
          <a:off x="1869742" y="4336041"/>
          <a:ext cx="8366078" cy="2161109"/>
        </p:xfrm>
        <a:graphic>
          <a:graphicData uri="http://schemas.openxmlformats.org/drawingml/2006/table">
            <a:tbl>
              <a:tblPr/>
              <a:tblGrid>
                <a:gridCol w="2599336"/>
                <a:gridCol w="2461624"/>
                <a:gridCol w="1889097"/>
                <a:gridCol w="1416021"/>
              </a:tblGrid>
              <a:tr h="267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ALGORITMO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PARÁMETRO </a:t>
                      </a: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PARÁMETRO </a:t>
                      </a: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REFERENCIA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</a:tr>
              <a:tr h="260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Support</a:t>
                      </a: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Vector </a:t>
                      </a:r>
                      <a:r>
                        <a:rPr lang="es-E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Classification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 = 10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gamma = 20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[15]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60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Gradient</a:t>
                      </a: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Boosting</a:t>
                      </a: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Classifier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learning_rate</a:t>
                      </a: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= 0.1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n_estimators</a:t>
                      </a: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= 102</a:t>
                      </a: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[16]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</a:tr>
              <a:tr h="260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AdaBoost</a:t>
                      </a: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Classifier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learning_rate</a:t>
                      </a: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= 0.3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n_estimators</a:t>
                      </a: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= 107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[17]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60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Random</a:t>
                      </a: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Forest</a:t>
                      </a: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Classifier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max_depth</a:t>
                      </a: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= 50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n_estimators</a:t>
                      </a: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= 200</a:t>
                      </a: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[13]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</a:tr>
              <a:tr h="260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Naïve Bayes</a:t>
                      </a: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var_smoothing</a:t>
                      </a: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= 9.81e-09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-------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[18]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60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Logistic Regression</a:t>
                      </a: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penalty</a:t>
                      </a: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= l1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 = 0.16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[19]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</a:tr>
              <a:tr h="260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KNeighbors</a:t>
                      </a: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Classifier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n_neighbors</a:t>
                      </a: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= 8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n_weights</a:t>
                      </a: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= </a:t>
                      </a:r>
                      <a:r>
                        <a:rPr lang="es-ES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distance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[20]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29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67"/>
    </mc:Choice>
    <mc:Fallback xmlns="">
      <p:transition spd="slow" advTm="6356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55" objId="3"/>
        <p14:stopEvt time="63090" objId="3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72979" y="950495"/>
            <a:ext cx="11694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 startAt="4"/>
            </a:pPr>
            <a:r>
              <a:rPr lang="es-E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Evaluación</a:t>
            </a:r>
            <a:endParaRPr lang="es-E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00752" y="1856096"/>
            <a:ext cx="734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Matriz de confusión de cada modelo.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42" y="2225428"/>
            <a:ext cx="7156168" cy="427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8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4"/>
    </mc:Choice>
    <mc:Fallback xmlns="">
      <p:transition spd="slow" advTm="1171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3"/>
        <p14:stopEvt time="1141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3"/>
          <p:cNvSpPr txBox="1"/>
          <p:nvPr/>
        </p:nvSpPr>
        <p:spPr>
          <a:xfrm>
            <a:off x="176463" y="870752"/>
            <a:ext cx="11684000" cy="547637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ca" sz="3200" b="1" dirty="0" smtClean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</a:t>
            </a:r>
            <a:endParaRPr lang="ca" sz="3200" b="1" dirty="0">
              <a:solidFill>
                <a:srgbClr val="00007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hape 82"/>
          <p:cNvSpPr txBox="1">
            <a:spLocks noGrp="1"/>
          </p:cNvSpPr>
          <p:nvPr>
            <p:ph type="body" idx="4294967295"/>
          </p:nvPr>
        </p:nvSpPr>
        <p:spPr>
          <a:xfrm>
            <a:off x="296090" y="1418389"/>
            <a:ext cx="5859049" cy="4440990"/>
          </a:xfrm>
          <a:prstGeom prst="rect">
            <a:avLst/>
          </a:prstGeom>
        </p:spPr>
        <p:txBody>
          <a:bodyPr lIns="121900" tIns="121900" rIns="121900" bIns="121900" anchor="t" anchorCtr="0">
            <a:normAutofit fontScale="77500" lnSpcReduction="20000"/>
          </a:bodyPr>
          <a:lstStyle/>
          <a:p>
            <a:pPr marL="647693" indent="-342900">
              <a:lnSpc>
                <a:spcPct val="120000"/>
              </a:lnSpc>
              <a:buFont typeface="+mj-lt"/>
              <a:buAutoNum type="arabicPeriod"/>
            </a:pPr>
            <a:r>
              <a:rPr lang="ca" sz="2900" b="1" dirty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Introducción</a:t>
            </a:r>
          </a:p>
          <a:p>
            <a:pPr marL="304793">
              <a:lnSpc>
                <a:spcPct val="120000"/>
              </a:lnSpc>
              <a:buNone/>
            </a:pPr>
            <a:r>
              <a:rPr lang="ca" sz="2600" dirty="0"/>
              <a:t>	</a:t>
            </a:r>
            <a:r>
              <a:rPr lang="ca" sz="2300" b="1" dirty="0" smtClean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1.1.</a:t>
            </a:r>
            <a:r>
              <a:rPr lang="ca" sz="2300" dirty="0" smtClean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a" sz="2300" dirty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Contexto y Justificación del Trabajo</a:t>
            </a:r>
          </a:p>
          <a:p>
            <a:pPr marL="914378" lvl="1">
              <a:lnSpc>
                <a:spcPct val="170000"/>
              </a:lnSpc>
              <a:buNone/>
            </a:pPr>
            <a:r>
              <a:rPr lang="ca" sz="2300" b="1" dirty="0" smtClean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1.2.</a:t>
            </a:r>
            <a:r>
              <a:rPr lang="ca" sz="2300" dirty="0" smtClean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a" sz="2300" dirty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 del Trabajo</a:t>
            </a:r>
          </a:p>
          <a:p>
            <a:pPr marL="914378" lvl="1">
              <a:lnSpc>
                <a:spcPct val="170000"/>
              </a:lnSpc>
              <a:buNone/>
            </a:pPr>
            <a:r>
              <a:rPr lang="ca" sz="2300" b="1" dirty="0" smtClean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1.3.</a:t>
            </a:r>
            <a:r>
              <a:rPr lang="ca" sz="2300" dirty="0" smtClean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a" sz="2300" dirty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Enfoque y Método Seguido</a:t>
            </a:r>
          </a:p>
          <a:p>
            <a:pPr marL="914378" lvl="1">
              <a:lnSpc>
                <a:spcPct val="170000"/>
              </a:lnSpc>
              <a:buNone/>
            </a:pPr>
            <a:r>
              <a:rPr lang="ca" sz="2300" b="1" dirty="0" smtClean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1.4.</a:t>
            </a:r>
            <a:r>
              <a:rPr lang="ca" sz="2300" dirty="0" smtClean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a" sz="2300" dirty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Planificación del </a:t>
            </a:r>
            <a:r>
              <a:rPr lang="ca" sz="2300" dirty="0" smtClean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Trabajo</a:t>
            </a:r>
          </a:p>
          <a:p>
            <a:pPr marL="914378" lvl="1">
              <a:lnSpc>
                <a:spcPct val="170000"/>
              </a:lnSpc>
              <a:buNone/>
            </a:pPr>
            <a:endParaRPr lang="ca" sz="2100" dirty="0">
              <a:solidFill>
                <a:srgbClr val="00007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7693" indent="-342900">
              <a:lnSpc>
                <a:spcPct val="210000"/>
              </a:lnSpc>
              <a:buFont typeface="+mj-lt"/>
              <a:buAutoNum type="arabicPeriod" startAt="2"/>
            </a:pPr>
            <a:r>
              <a:rPr lang="ca" sz="2900" b="1" dirty="0" smtClean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Estado</a:t>
            </a:r>
            <a:r>
              <a:rPr lang="ca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" sz="2900" b="1" dirty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Arte</a:t>
            </a:r>
          </a:p>
          <a:p>
            <a:pPr marL="304793" lvl="3">
              <a:lnSpc>
                <a:spcPct val="120000"/>
              </a:lnSpc>
              <a:buNone/>
            </a:pPr>
            <a:r>
              <a:rPr lang="ca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a" sz="2300" b="1" dirty="0" smtClean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2.1.</a:t>
            </a:r>
            <a:r>
              <a:rPr lang="ca" sz="2300" dirty="0" smtClean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a" sz="2300" dirty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Otros E</a:t>
            </a:r>
            <a:r>
              <a:rPr lang="es-ES" sz="2300" dirty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a" sz="2300" dirty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tudios con el Conjunto de D</a:t>
            </a:r>
            <a:r>
              <a:rPr lang="es-ES" sz="2300" dirty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a" sz="2300" dirty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tos </a:t>
            </a:r>
            <a:r>
              <a:rPr lang="ca" sz="2300" dirty="0" smtClean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        NHANES</a:t>
            </a:r>
            <a:endParaRPr lang="ca" sz="2300" dirty="0">
              <a:solidFill>
                <a:srgbClr val="00007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04793" lvl="3">
              <a:lnSpc>
                <a:spcPct val="120000"/>
              </a:lnSpc>
              <a:buNone/>
            </a:pPr>
            <a:r>
              <a:rPr lang="ca" sz="2300" dirty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a" sz="2300" b="1" dirty="0" smtClean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2.2.  </a:t>
            </a:r>
            <a:r>
              <a:rPr lang="ca" sz="2300" dirty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Técnicas de Interés en otros </a:t>
            </a:r>
            <a:r>
              <a:rPr lang="ca" sz="2300" dirty="0" smtClean="0">
                <a:solidFill>
                  <a:srgbClr val="000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Conjuntos de      	         Datos</a:t>
            </a:r>
            <a:endParaRPr lang="ca" sz="2300" dirty="0">
              <a:solidFill>
                <a:srgbClr val="00007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04793" lvl="3">
              <a:buNone/>
            </a:pPr>
            <a:endParaRPr lang="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hape 81"/>
          <p:cNvSpPr txBox="1">
            <a:spLocks noGrp="1"/>
          </p:cNvSpPr>
          <p:nvPr>
            <p:ph type="body" idx="1"/>
          </p:nvPr>
        </p:nvSpPr>
        <p:spPr>
          <a:xfrm>
            <a:off x="6274766" y="1418389"/>
            <a:ext cx="5917234" cy="5104622"/>
          </a:xfrm>
          <a:prstGeom prst="rect">
            <a:avLst/>
          </a:prstGeom>
        </p:spPr>
        <p:txBody>
          <a:bodyPr lIns="121900" tIns="121900" rIns="121900" bIns="121900" anchor="t" anchorCtr="0">
            <a:normAutofit/>
          </a:bodyPr>
          <a:lstStyle/>
          <a:p>
            <a:pPr marL="761993" lvl="3" indent="-457200" algn="just">
              <a:lnSpc>
                <a:spcPct val="120000"/>
              </a:lnSpc>
              <a:buFont typeface="+mj-lt"/>
              <a:buAutoNum type="arabicPeriod" startAt="3"/>
            </a:pPr>
            <a:r>
              <a:rPr lang="c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Proceso de Implementación</a:t>
            </a:r>
          </a:p>
          <a:p>
            <a:pPr marL="304793" lvl="3" algn="just">
              <a:lnSpc>
                <a:spcPct val="160000"/>
              </a:lnSpc>
              <a:buNone/>
            </a:pPr>
            <a:r>
              <a:rPr lang="ca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a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3.1.  </a:t>
            </a:r>
            <a:r>
              <a:rPr lang="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Exploración y Procesado de los Datos</a:t>
            </a:r>
          </a:p>
          <a:p>
            <a:pPr marL="304793" lvl="3" algn="just">
              <a:lnSpc>
                <a:spcPct val="170000"/>
              </a:lnSpc>
              <a:buNone/>
            </a:pPr>
            <a:r>
              <a:rPr lang="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a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3.2.  </a:t>
            </a:r>
            <a:r>
              <a:rPr lang="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Clustering</a:t>
            </a:r>
          </a:p>
          <a:p>
            <a:pPr marL="304793" lvl="3" algn="just">
              <a:buNone/>
            </a:pPr>
            <a:r>
              <a:rPr lang="ca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a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3.2.1.</a:t>
            </a:r>
            <a:r>
              <a:rPr lang="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Clustering con Todos los Datos</a:t>
            </a:r>
          </a:p>
          <a:p>
            <a:pPr marL="304793" lvl="3" algn="just">
              <a:buNone/>
            </a:pPr>
            <a:r>
              <a:rPr lang="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a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3.2.2.  </a:t>
            </a:r>
            <a:r>
              <a:rPr lang="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Clustering de las Enfermedades</a:t>
            </a:r>
          </a:p>
          <a:p>
            <a:pPr marL="304793" lvl="3" algn="just">
              <a:lnSpc>
                <a:spcPct val="170000"/>
              </a:lnSpc>
              <a:buNone/>
            </a:pPr>
            <a:r>
              <a:rPr lang="ca"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a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3.3.  </a:t>
            </a:r>
            <a:r>
              <a:rPr lang="ca" sz="1800" dirty="0">
                <a:latin typeface="Calibri" panose="020F0502020204030204" pitchFamily="34" charset="0"/>
                <a:cs typeface="Calibri" panose="020F0502020204030204" pitchFamily="34" charset="0"/>
              </a:rPr>
              <a:t>Modelo Predictivo</a:t>
            </a:r>
          </a:p>
          <a:p>
            <a:pPr marL="304793" lvl="3" algn="just">
              <a:buNone/>
            </a:pPr>
            <a:r>
              <a:rPr lang="ca" sz="19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a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761993" lvl="3" indent="-457200" algn="just">
              <a:buFont typeface="+mj-lt"/>
              <a:buAutoNum type="arabicPeriod" startAt="4"/>
            </a:pPr>
            <a:r>
              <a:rPr lang="c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Evaluación</a:t>
            </a:r>
          </a:p>
          <a:p>
            <a:pPr marL="761993" lvl="3" indent="-457200" algn="just">
              <a:lnSpc>
                <a:spcPct val="120000"/>
              </a:lnSpc>
              <a:buFont typeface="+mj-lt"/>
              <a:buAutoNum type="arabicPeriod" startAt="4"/>
            </a:pPr>
            <a:r>
              <a:rPr lang="c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Conclusiones</a:t>
            </a:r>
          </a:p>
          <a:p>
            <a:pPr marL="761993" lvl="3" indent="-457200" algn="just">
              <a:lnSpc>
                <a:spcPct val="120000"/>
              </a:lnSpc>
              <a:buFont typeface="+mj-lt"/>
              <a:buAutoNum type="arabicPeriod" startAt="4"/>
            </a:pPr>
            <a:r>
              <a:rPr lang="c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Línea de Trabajo Futura</a:t>
            </a:r>
          </a:p>
          <a:p>
            <a:pPr marL="761993" lvl="3" indent="-457200" algn="just">
              <a:lnSpc>
                <a:spcPct val="120000"/>
              </a:lnSpc>
              <a:buFont typeface="+mj-lt"/>
              <a:buAutoNum type="arabicPeriod" startAt="4"/>
            </a:pPr>
            <a:r>
              <a:rPr lang="c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Código</a:t>
            </a:r>
          </a:p>
          <a:p>
            <a:pPr marL="761993" lvl="3" indent="-457200" algn="just">
              <a:lnSpc>
                <a:spcPct val="120000"/>
              </a:lnSpc>
              <a:buFont typeface="+mj-lt"/>
              <a:buAutoNum type="arabicPeriod" startAt="4"/>
            </a:pPr>
            <a:r>
              <a:rPr lang="c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Bibliografía y Referencias</a:t>
            </a:r>
          </a:p>
        </p:txBody>
      </p:sp>
    </p:spTree>
    <p:extLst>
      <p:ext uri="{BB962C8B-B14F-4D97-AF65-F5344CB8AC3E}">
        <p14:creationId xmlns:p14="http://schemas.microsoft.com/office/powerpoint/2010/main" val="179749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74"/>
    </mc:Choice>
    <mc:Fallback xmlns="">
      <p:transition spd="slow" advTm="3257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176" objId="2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955343" y="1487606"/>
            <a:ext cx="784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Métricas derivadas de la matriz de confusión.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386447"/>
              </p:ext>
            </p:extLst>
          </p:nvPr>
        </p:nvGraphicFramePr>
        <p:xfrm>
          <a:off x="1105470" y="2081704"/>
          <a:ext cx="10140285" cy="3970833"/>
        </p:xfrm>
        <a:graphic>
          <a:graphicData uri="http://schemas.openxmlformats.org/drawingml/2006/table">
            <a:tbl>
              <a:tblPr/>
              <a:tblGrid>
                <a:gridCol w="3336982"/>
                <a:gridCol w="981333"/>
                <a:gridCol w="937603"/>
                <a:gridCol w="983461"/>
                <a:gridCol w="977814"/>
                <a:gridCol w="946771"/>
                <a:gridCol w="931251"/>
                <a:gridCol w="1045070"/>
              </a:tblGrid>
              <a:tr h="470427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MODELO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ACC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ERR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TPR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FPR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F1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</a:tr>
              <a:tr h="468928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Support</a:t>
                      </a:r>
                      <a:r>
                        <a:rPr lang="es-E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Vector </a:t>
                      </a:r>
                      <a:r>
                        <a:rPr lang="es-ES" sz="18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Classification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58.25 %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41.75 %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448495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Gradient</a:t>
                      </a:r>
                      <a:r>
                        <a:rPr lang="es-E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8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Boosting</a:t>
                      </a:r>
                      <a:r>
                        <a:rPr lang="es-E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8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Classifier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75.95 </a:t>
                      </a:r>
                      <a:r>
                        <a:rPr kumimoji="0" lang="es-E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7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24.05 %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73.88 %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22.56 %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70.12 %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77.44 %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71.95 %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</a:tr>
              <a:tr h="450376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AdaBoost</a:t>
                      </a:r>
                      <a:r>
                        <a:rPr lang="es-E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8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Classifier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76.33 %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23.67 %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69.95 %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19.10 %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72.41 %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80.90 %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71.16 %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478942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Random</a:t>
                      </a:r>
                      <a:r>
                        <a:rPr lang="es-E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8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Forest</a:t>
                      </a:r>
                      <a:r>
                        <a:rPr lang="es-E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8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Classifier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75.65 %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24.35 %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70.13 %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20.38 %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71.14 %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79.61 %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70.63 %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</a:tr>
              <a:tr h="477672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Naive Bayes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60.34 %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39.66 %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92.49 %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62.69 %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51.39 %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37.31 %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66.07 %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555844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Logistic Regression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73.41 %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26.58 %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64.94 %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20.51 %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69.41 %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79.49 %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67.10 %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</a:tr>
              <a:tr h="620149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k-NN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67.06 %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32.94 %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58.86 %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27.05 %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60.93 %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72.95 %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59.87 %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79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3"/>
    </mc:Choice>
    <mc:Fallback xmlns="">
      <p:transition spd="slow" advTm="5943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5943" objId="2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72979" y="950495"/>
            <a:ext cx="11694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arabicPeriod" startAt="5"/>
            </a:pPr>
            <a:r>
              <a:rPr lang="es-E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Conclusiones</a:t>
            </a:r>
            <a:endParaRPr lang="es-E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02164" y="1473715"/>
            <a:ext cx="108363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Objetivos principales cumplidos.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Modelo de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clustering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Modelo clasificatorio para predecir la hipertensión de un paciente.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Modelo de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clustering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para hallar comorbilidades.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Modelo de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clustering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Los datos se agrupan según la edad y variables relacionadas con el estado de salud dental.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Se diferencian clústeres según las variables más importantes, pero afecta la imputación de los valores nulos.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Modelo de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clustering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de las enfermedades.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Posibles comorbilidades.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Malignant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neoplasm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of adrenal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gland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”, “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Anesthesia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skin” y “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Encounter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antineoplastic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chemotherapy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Bartonellosis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” y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Lyme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Prevent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uterine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fibroids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” y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Kidney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transplant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status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Benign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neoplasm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pituitary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gland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” y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Unspecified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adrenocortical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insufficiency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“Atrial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premature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depolarization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” y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Postcholecystectomy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syndrome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Cellulitis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abscess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mouth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” y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Pain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elbow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“.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71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57"/>
    </mc:Choice>
    <mc:Fallback xmlns="">
      <p:transition spd="slow" advTm="1005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10057" objId="4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05218" y="1346280"/>
            <a:ext cx="110167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Modelo predictivo.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Mayor exactitud con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AdaBoost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(76.33%)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Mayor tasa de verdaderos positivos con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Naïve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Bayes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Buena métrica para el contexto.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Diagnóstico temprano.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Mayor tasa de falsos negativos, menor precisión y menor especificidad con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Naïve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Bayes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El modelo tiende a predecir como positivo.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Diagnóstico temprano, pero supone costes médicos innecesarios.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743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58"/>
    </mc:Choice>
    <mc:Fallback xmlns="">
      <p:transition spd="slow" advTm="5255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51536" objId="2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72979" y="950495"/>
            <a:ext cx="11694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 startAt="6"/>
            </a:pPr>
            <a:r>
              <a:rPr lang="es-E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Línea de Trabajo Futura</a:t>
            </a:r>
            <a:endParaRPr lang="es-E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14651" y="2101755"/>
            <a:ext cx="9580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Modelos predictivos para otras enfermedades: diabetes,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hipercolesterolemia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ansiedad, depresión,...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Modelo predictivo más complejo que generalizara a cualquier enfermedad.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Modelo de </a:t>
            </a:r>
            <a:r>
              <a:rPr lang="es-E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clustering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con la eliminación de los registros nulos o la imputación de valores segmentada.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Evaluación de las comorbilidades obtenidas con otro conjunto de datos que pueda suponer una base para la investigación en el área de medicina.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1078173" y="1655646"/>
            <a:ext cx="9853683" cy="3138985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08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96"/>
    </mc:Choice>
    <mc:Fallback xmlns="">
      <p:transition spd="slow" advTm="51096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50994" objId="2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6603" y="864033"/>
            <a:ext cx="11559654" cy="719107"/>
          </a:xfrm>
        </p:spPr>
        <p:txBody>
          <a:bodyPr/>
          <a:lstStyle/>
          <a:p>
            <a:pPr marL="457200" indent="-457200" algn="ctr">
              <a:buFont typeface="+mj-lt"/>
              <a:buAutoNum type="arabicPeriod" startAt="7"/>
            </a:pPr>
            <a:r>
              <a:rPr lang="es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Código</a:t>
            </a: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632312" y="1883392"/>
            <a:ext cx="68682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El código implementado se puede ver en </a:t>
            </a:r>
            <a:r>
              <a:rPr lang="es-E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github</a:t>
            </a: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21]</a:t>
            </a:r>
            <a:endParaRPr lang="es-E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Cuatro archivos notebook de python: </a:t>
            </a:r>
            <a:endParaRPr lang="es-ES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Exploración y procesado de los datos.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Clustering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Clustering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las enfermedades.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Modelo predictivo de la hipertensión.</a:t>
            </a:r>
            <a:endParaRPr lang="es-E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2511188" y="1719618"/>
            <a:ext cx="6989360" cy="2756848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27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90"/>
    </mc:Choice>
    <mc:Fallback xmlns="">
      <p:transition spd="slow" advTm="979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9790" objId="3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9967" y="864034"/>
            <a:ext cx="9960800" cy="423346"/>
          </a:xfrm>
        </p:spPr>
        <p:txBody>
          <a:bodyPr/>
          <a:lstStyle/>
          <a:p>
            <a:pPr marL="514350" indent="-514350" algn="ctr">
              <a:buFont typeface="+mj-lt"/>
              <a:buAutoNum type="arabicPeriod" startAt="9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Bibliografía y Referencias</a:t>
            </a:r>
            <a:b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92303" y="1287380"/>
            <a:ext cx="10604570" cy="550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ES" sz="135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ES" sz="1350" dirty="0" smtClean="0">
                <a:latin typeface="Calibri" panose="020F0502020204030204" pitchFamily="34" charset="0"/>
                <a:cs typeface="Calibri" panose="020F0502020204030204" pitchFamily="34" charset="0"/>
              </a:rPr>
              <a:t>] 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Bloomberg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[Consulta: 29 de Febrero de 2019] &lt;</a:t>
            </a:r>
            <a:r>
              <a:rPr lang="es-ES" sz="1350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https://www.bloomberg.com/news/articles/2019-02-24/spain-tops-italy-as-world-s-healthiest-nation-while-u-s-slips?srnd=premium-europe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  <a:p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s-ES" sz="135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S" sz="1350" dirty="0" smtClean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Kaggle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[Consulta: 20 de Febrero de 2019]</a:t>
            </a:r>
          </a:p>
          <a:p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s-ES" sz="1350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https://www.kaggle.com/cdc/national-health-and-nutrition-examination-survey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  <a:p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s-ES" sz="1350" dirty="0" smtClean="0">
                <a:latin typeface="Calibri" panose="020F0502020204030204" pitchFamily="34" charset="0"/>
                <a:cs typeface="Calibri" panose="020F0502020204030204" pitchFamily="34" charset="0"/>
              </a:rPr>
              <a:t>[3] 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Center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Control and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Prevention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[Consulta: 27 de Febrero de 2019]</a:t>
            </a:r>
          </a:p>
          <a:p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s-ES" sz="1350" u="sng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https://www.cdc.gov/Nchs/Nhanes/about_nhanes.htm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  <a:p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s-ES" sz="1350" dirty="0" smtClean="0">
                <a:latin typeface="Calibri" panose="020F0502020204030204" pitchFamily="34" charset="0"/>
                <a:cs typeface="Calibri" panose="020F0502020204030204" pitchFamily="34" charset="0"/>
              </a:rPr>
              <a:t>[4]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ProjectLibre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[Consulta: 25 de Febrero]</a:t>
            </a:r>
          </a:p>
          <a:p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&lt; </a:t>
            </a:r>
            <a:r>
              <a:rPr lang="es-ES" sz="1350" u="sng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https://www.projectlibre.com/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  <a:p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s-ES" sz="1350" dirty="0" smtClean="0">
                <a:latin typeface="Calibri" panose="020F0502020204030204" pitchFamily="34" charset="0"/>
                <a:cs typeface="Calibri" panose="020F0502020204030204" pitchFamily="34" charset="0"/>
              </a:rPr>
              <a:t>[5] 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López-Martínez F., Schwarcz.MD A., Núñez-Valdez E.R. &amp; García-Díaz V. (2018). “Machine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Hypertensive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Population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as a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Several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”. </a:t>
            </a:r>
            <a:r>
              <a:rPr lang="es-ES" sz="1350" i="1" dirty="0" err="1">
                <a:latin typeface="Calibri" panose="020F0502020204030204" pitchFamily="34" charset="0"/>
                <a:cs typeface="Calibri" panose="020F0502020204030204" pitchFamily="34" charset="0"/>
              </a:rPr>
              <a:t>Expert</a:t>
            </a:r>
            <a:r>
              <a:rPr lang="es-ES" sz="135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i="1" dirty="0" err="1"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es-ES" sz="135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i="1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ES" sz="135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i="1" dirty="0" err="1">
                <a:latin typeface="Calibri" panose="020F0502020204030204" pitchFamily="34" charset="0"/>
                <a:cs typeface="Calibri" panose="020F0502020204030204" pitchFamily="34" charset="0"/>
              </a:rPr>
              <a:t>Applications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(vol. 110, pág. 206-215</a:t>
            </a:r>
            <a:r>
              <a:rPr lang="es-ES" sz="135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endParaRPr lang="es-ES" sz="135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350" dirty="0" smtClean="0">
                <a:latin typeface="Calibri" panose="020F0502020204030204" pitchFamily="34" charset="0"/>
                <a:cs typeface="Calibri" panose="020F0502020204030204" pitchFamily="34" charset="0"/>
              </a:rPr>
              <a:t>[6]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Husain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, A. &amp;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Khan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M.H. (2018). “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Early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Diabetes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Prediction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Voting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Ensemble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”. </a:t>
            </a:r>
            <a:r>
              <a:rPr lang="es-ES" sz="1350" i="1" dirty="0" err="1">
                <a:latin typeface="Calibri" panose="020F0502020204030204" pitchFamily="34" charset="0"/>
                <a:cs typeface="Calibri" panose="020F0502020204030204" pitchFamily="34" charset="0"/>
              </a:rPr>
              <a:t>Communications</a:t>
            </a:r>
            <a:r>
              <a:rPr lang="es-ES" sz="1350" i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ES" sz="1350" i="1" dirty="0" err="1"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  <a:r>
              <a:rPr lang="es-ES" sz="1350" i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sz="1350" i="1" dirty="0" err="1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es-ES" sz="135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i="1" dirty="0" err="1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(vol. 905, pág. 95-103). Singapur: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Springer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S" sz="135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350" dirty="0" smtClean="0">
                <a:latin typeface="Calibri" panose="020F0502020204030204" pitchFamily="34" charset="0"/>
                <a:cs typeface="Calibri" panose="020F0502020204030204" pitchFamily="34" charset="0"/>
              </a:rPr>
              <a:t>[7] 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Wang, X.,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Mukherjee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, B. &amp; Park, S.K. (2018). “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Associations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cumulative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exposure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to heavy metal mixtures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obesity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comorbidities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among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U.S.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adults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in NHANES 2003–2014”. </a:t>
            </a:r>
            <a:r>
              <a:rPr lang="es-ES" sz="1350" i="1" dirty="0" err="1"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  <a:r>
              <a:rPr lang="es-ES" sz="1350" i="1" dirty="0">
                <a:latin typeface="Calibri" panose="020F0502020204030204" pitchFamily="34" charset="0"/>
                <a:cs typeface="Calibri" panose="020F0502020204030204" pitchFamily="34" charset="0"/>
              </a:rPr>
              <a:t> International 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(vol. 121,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pág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683–694</a:t>
            </a:r>
            <a:r>
              <a:rPr lang="es-ES" sz="135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endParaRPr lang="es-ES" sz="13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 [8]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Kawanabe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T.,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Kamarudin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 N.D.,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Ooi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C.Y.,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Kobayashi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F., Mi X.,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Sekine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S.,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Wakasugi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A.,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Odaguchi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H. &amp;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Hanawa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T. (2016). “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Quantification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tongue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colour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machine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Kampo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medicine”</a:t>
            </a:r>
            <a:r>
              <a:rPr lang="es-ES" sz="135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1350" i="1" dirty="0" err="1"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es-ES" sz="135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i="1" dirty="0" err="1"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es-ES" sz="1350" i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ES" sz="1350" i="1" dirty="0" err="1">
                <a:latin typeface="Calibri" panose="020F0502020204030204" pitchFamily="34" charset="0"/>
                <a:cs typeface="Calibri" panose="020F0502020204030204" pitchFamily="34" charset="0"/>
              </a:rPr>
              <a:t>Integrative</a:t>
            </a:r>
            <a:r>
              <a:rPr lang="es-ES" sz="1350" i="1" dirty="0">
                <a:latin typeface="Calibri" panose="020F0502020204030204" pitchFamily="34" charset="0"/>
                <a:cs typeface="Calibri" panose="020F0502020204030204" pitchFamily="34" charset="0"/>
              </a:rPr>
              <a:t> Medicine 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(núm. 8, pág. 932-941).</a:t>
            </a:r>
          </a:p>
          <a:p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endParaRPr lang="es-ES" sz="13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63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4"/>
    </mc:Choice>
    <mc:Fallback xmlns="">
      <p:transition spd="slow" advTm="861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7984" objId="4"/>
      </p14:showEvt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33927" y="1093069"/>
            <a:ext cx="1096076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[9]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Kublanov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V.S.,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Dolganov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A.Y, Belo D. &amp; Gamboa H. (2017). “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of Machine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Arterial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Hypertension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Diagnostics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”. </a:t>
            </a:r>
            <a:r>
              <a:rPr lang="es-ES" sz="1350" i="1" dirty="0" err="1">
                <a:latin typeface="Calibri" panose="020F0502020204030204" pitchFamily="34" charset="0"/>
                <a:cs typeface="Calibri" panose="020F0502020204030204" pitchFamily="34" charset="0"/>
              </a:rPr>
              <a:t>Applied</a:t>
            </a:r>
            <a:r>
              <a:rPr lang="es-ES" sz="135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i="1" dirty="0" err="1">
                <a:latin typeface="Calibri" panose="020F0502020204030204" pitchFamily="34" charset="0"/>
                <a:cs typeface="Calibri" panose="020F0502020204030204" pitchFamily="34" charset="0"/>
              </a:rPr>
              <a:t>Bionics</a:t>
            </a:r>
            <a:r>
              <a:rPr lang="es-ES" sz="1350" i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sz="1350" i="1" dirty="0" err="1">
                <a:latin typeface="Calibri" panose="020F0502020204030204" pitchFamily="34" charset="0"/>
                <a:cs typeface="Calibri" panose="020F0502020204030204" pitchFamily="34" charset="0"/>
              </a:rPr>
              <a:t>Biomechanics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(vol. 2017,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Article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ID 5985479, 13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pages</a:t>
            </a:r>
            <a:r>
              <a:rPr lang="es-ES" sz="135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s-ES" sz="13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135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350" dirty="0" smtClean="0">
                <a:latin typeface="Calibri" panose="020F0502020204030204" pitchFamily="34" charset="0"/>
                <a:cs typeface="Calibri" panose="020F0502020204030204" pitchFamily="34" charset="0"/>
              </a:rPr>
              <a:t>[10]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Pei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, Z.,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Liu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, J.,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Liu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, M.,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Zhou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, W.,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Yan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, P.,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Wen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, S. &amp;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Chen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, C. (2018). “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Risk‑Predicting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Incident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Essential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Hypertension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Genetic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Vector Machine”. </a:t>
            </a:r>
            <a:r>
              <a:rPr lang="es-ES" sz="1350" i="1" dirty="0" err="1">
                <a:latin typeface="Calibri" panose="020F0502020204030204" pitchFamily="34" charset="0"/>
                <a:cs typeface="Calibri" panose="020F0502020204030204" pitchFamily="34" charset="0"/>
              </a:rPr>
              <a:t>Interdisciplinary</a:t>
            </a:r>
            <a:r>
              <a:rPr lang="es-ES" sz="135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i="1" dirty="0" err="1">
                <a:latin typeface="Calibri" panose="020F0502020204030204" pitchFamily="34" charset="0"/>
                <a:cs typeface="Calibri" panose="020F0502020204030204" pitchFamily="34" charset="0"/>
              </a:rPr>
              <a:t>Sciences</a:t>
            </a:r>
            <a:r>
              <a:rPr lang="es-ES" sz="135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1350" i="1" dirty="0" err="1">
                <a:latin typeface="Calibri" panose="020F0502020204030204" pitchFamily="34" charset="0"/>
                <a:cs typeface="Calibri" panose="020F0502020204030204" pitchFamily="34" charset="0"/>
              </a:rPr>
              <a:t>Computational</a:t>
            </a:r>
            <a:r>
              <a:rPr lang="es-ES" sz="135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i="1" dirty="0" err="1">
                <a:latin typeface="Calibri" panose="020F0502020204030204" pitchFamily="34" charset="0"/>
                <a:cs typeface="Calibri" panose="020F0502020204030204" pitchFamily="34" charset="0"/>
              </a:rPr>
              <a:t>Life</a:t>
            </a:r>
            <a:r>
              <a:rPr lang="es-ES" sz="135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i="1" dirty="0" err="1">
                <a:latin typeface="Calibri" panose="020F0502020204030204" pitchFamily="34" charset="0"/>
                <a:cs typeface="Calibri" panose="020F0502020204030204" pitchFamily="34" charset="0"/>
              </a:rPr>
              <a:t>Sciences</a:t>
            </a:r>
            <a:r>
              <a:rPr lang="es-ES" sz="135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     (vol. 10, pág. 126-130). Alemania</a:t>
            </a:r>
            <a:r>
              <a:rPr lang="es-ES" sz="13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3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s-ES" sz="1350" dirty="0" smtClean="0">
                <a:latin typeface="Calibri" panose="020F0502020204030204" pitchFamily="34" charset="0"/>
                <a:cs typeface="Calibri" panose="020F0502020204030204" pitchFamily="34" charset="0"/>
              </a:rPr>
              <a:t>[11] 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Israel, A. &amp; Grossman, E. (2017). “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Elevated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High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Density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Lipoprotein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Cholesterol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associated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hyponatremia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hypertensive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”. </a:t>
            </a:r>
            <a:r>
              <a:rPr lang="es-ES" sz="1350" i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1350" i="1" dirty="0">
                <a:latin typeface="Calibri" panose="020F0502020204030204" pitchFamily="34" charset="0"/>
                <a:cs typeface="Calibri" panose="020F0502020204030204" pitchFamily="34" charset="0"/>
              </a:rPr>
              <a:t> American </a:t>
            </a:r>
            <a:r>
              <a:rPr lang="es-ES" sz="1350" i="1" dirty="0" err="1"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es-ES" sz="1350" i="1" dirty="0">
                <a:latin typeface="Calibri" panose="020F0502020204030204" pitchFamily="34" charset="0"/>
                <a:cs typeface="Calibri" panose="020F0502020204030204" pitchFamily="34" charset="0"/>
              </a:rPr>
              <a:t> of Medicine 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(vol. 130, pág. 1324.e7-1324.e13).</a:t>
            </a:r>
          </a:p>
          <a:p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s-ES" sz="1350" dirty="0" smtClean="0">
                <a:latin typeface="Calibri" panose="020F0502020204030204" pitchFamily="34" charset="0"/>
                <a:cs typeface="Calibri" panose="020F0502020204030204" pitchFamily="34" charset="0"/>
              </a:rPr>
              <a:t>12]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Scikit-learn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[Consulta: 7 de Junio de 2019] </a:t>
            </a:r>
            <a:r>
              <a:rPr lang="es-ES" sz="135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</a:t>
            </a:r>
            <a:r>
              <a:rPr lang="es-ES" sz="1350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://</a:t>
            </a:r>
            <a:r>
              <a:rPr lang="es-ES" sz="135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scikit-learn.org/stable/modules/generated/sklearn.cluster.KMeans.html</a:t>
            </a:r>
            <a:endParaRPr lang="es-ES" sz="135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135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s-ES" sz="1350" dirty="0" smtClean="0">
                <a:latin typeface="Calibri" panose="020F0502020204030204" pitchFamily="34" charset="0"/>
                <a:cs typeface="Calibri" panose="020F0502020204030204" pitchFamily="34" charset="0"/>
              </a:rPr>
              <a:t>13]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Scikit-learn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[Consulta: 7 de Junio de 2019]</a:t>
            </a:r>
          </a:p>
          <a:p>
            <a:r>
              <a:rPr lang="es-ES" sz="135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</a:t>
            </a:r>
            <a:r>
              <a:rPr lang="es-ES" sz="1350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://</a:t>
            </a:r>
            <a:r>
              <a:rPr lang="es-ES" sz="135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scikit-learn.org/stable/modules/generated/sklearn.ensemble.RandomForestClassifier.html</a:t>
            </a:r>
            <a:endParaRPr lang="es-ES" sz="135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135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[14] 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Organización Mundial de la Salud (2013). “Información general sobre la hipertensión en el mundo”. Ginebra.</a:t>
            </a:r>
          </a:p>
          <a:p>
            <a:endParaRPr lang="es-ES" sz="13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s-ES" sz="1350" dirty="0" smtClean="0">
                <a:latin typeface="Calibri" panose="020F0502020204030204" pitchFamily="34" charset="0"/>
                <a:cs typeface="Calibri" panose="020F0502020204030204" pitchFamily="34" charset="0"/>
              </a:rPr>
              <a:t>15]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Scikit-learn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[Consulta: 7 de Junio de 2019]</a:t>
            </a:r>
          </a:p>
          <a:p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s-ES" sz="1350" u="sng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https://scikit-learn.org/stable/modules/generated/sklearn.svm.SVC.html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&gt;</a:t>
            </a:r>
          </a:p>
          <a:p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s-ES" sz="1350" dirty="0" smtClean="0">
                <a:latin typeface="Calibri" panose="020F0502020204030204" pitchFamily="34" charset="0"/>
                <a:cs typeface="Calibri" panose="020F0502020204030204" pitchFamily="34" charset="0"/>
              </a:rPr>
              <a:t>16]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Scikit-learn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[Consulta: 7 de Junio de 2019]&lt;</a:t>
            </a:r>
            <a:r>
              <a:rPr lang="es-ES" sz="1350" u="sng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https://scikit-learn.org/stable/modules/generated/sklearn.ensemble.GradientBoostingClassifier.html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  <a:p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s-ES" sz="1350" dirty="0" smtClean="0">
                <a:latin typeface="Calibri" panose="020F0502020204030204" pitchFamily="34" charset="0"/>
                <a:cs typeface="Calibri" panose="020F0502020204030204" pitchFamily="34" charset="0"/>
              </a:rPr>
              <a:t>17]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Scikit-learn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[Consulta: 7 de Junio de 2019]</a:t>
            </a:r>
          </a:p>
          <a:p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s-ES" sz="1350" u="sng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https://scikit-learn.org/stable/modules/generated/sklearn.ensemble.AdaBoostClassifier.html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  <a:p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2967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1"/>
    </mc:Choice>
    <mc:Fallback xmlns="">
      <p:transition spd="slow" advTm="286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21894" y="1359568"/>
            <a:ext cx="10373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s-ES" sz="1350" dirty="0" smtClean="0">
                <a:latin typeface="Calibri" panose="020F0502020204030204" pitchFamily="34" charset="0"/>
                <a:cs typeface="Calibri" panose="020F0502020204030204" pitchFamily="34" charset="0"/>
              </a:rPr>
              <a:t>18]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Scikit-learn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[Consulta: 7 de Junio de 2019]</a:t>
            </a:r>
          </a:p>
          <a:p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s-ES" sz="1350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https://scikit-learn.org/stable/modules/generated/sklearn.naive_bayes.GaussianNB.html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  <a:p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s-ES" sz="1350" dirty="0" smtClean="0">
                <a:latin typeface="Calibri" panose="020F0502020204030204" pitchFamily="34" charset="0"/>
                <a:cs typeface="Calibri" panose="020F0502020204030204" pitchFamily="34" charset="0"/>
              </a:rPr>
              <a:t>[19]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Scikit-learn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[Consulta: 7 de Junio de 2019] &lt;</a:t>
            </a:r>
            <a:r>
              <a:rPr lang="es-ES" sz="1350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https://scikit-learn.org/stable/modules/generated/sklearn.linear_model.LogisticRegression.html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  <a:p>
            <a:r>
              <a:rPr lang="es-ES" sz="1350" i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S" sz="13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350" dirty="0" smtClean="0">
                <a:latin typeface="Calibri" panose="020F0502020204030204" pitchFamily="34" charset="0"/>
                <a:cs typeface="Calibri" panose="020F0502020204030204" pitchFamily="34" charset="0"/>
              </a:rPr>
              <a:t>[20]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Scikit-learn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[Consulta: 7 de Junio de 2019] &lt;</a:t>
            </a:r>
            <a:r>
              <a:rPr lang="es-ES" sz="1350" u="sng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https://scikit-learn.org/stable/modules/generated/sklearn.neighbors.KNeighborsClassifier.html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  <a:p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s-ES" sz="1350" dirty="0" smtClean="0">
                <a:latin typeface="Calibri" panose="020F0502020204030204" pitchFamily="34" charset="0"/>
                <a:cs typeface="Calibri" panose="020F0502020204030204" pitchFamily="34" charset="0"/>
              </a:rPr>
              <a:t>21]  </a:t>
            </a:r>
            <a:r>
              <a:rPr lang="es-E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Github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 [Consulta: 09 de Junio de 2019] &lt;</a:t>
            </a:r>
            <a:r>
              <a:rPr lang="es-ES" sz="1350" u="sng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https://github.com/marcreest1/TFM</a:t>
            </a:r>
            <a:r>
              <a:rPr lang="es-ES" sz="135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90942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2"/>
    </mc:Choice>
    <mc:Fallback xmlns="">
      <p:transition spd="slow" advTm="3112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65278" y="2647666"/>
            <a:ext cx="7915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</a:t>
            </a:r>
          </a:p>
          <a:p>
            <a:pPr algn="ctr"/>
            <a:r>
              <a:rPr lang="es-ES" sz="3200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Muchas gracias.</a:t>
            </a:r>
            <a:endParaRPr lang="es-ES" sz="32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93827" y="4681182"/>
            <a:ext cx="8311486" cy="36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María José Crespo Estévez</a:t>
            </a:r>
            <a:endParaRPr lang="es-E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7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7"/>
    </mc:Choice>
    <mc:Fallback xmlns="">
      <p:transition spd="slow" advTm="938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9387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4695" y="864033"/>
            <a:ext cx="11598442" cy="1041600"/>
          </a:xfrm>
        </p:spPr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es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1.1.   Contexto y Justificación del Trabajo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9967" y="1809467"/>
            <a:ext cx="4674797" cy="801386"/>
          </a:xfrm>
        </p:spPr>
        <p:txBody>
          <a:bodyPr/>
          <a:lstStyle/>
          <a:p>
            <a:pPr marL="342900" lvl="1" indent="-342900">
              <a:buSzPct val="125000"/>
              <a:buFont typeface="Arial" panose="020B0604020202020204" pitchFamily="34" charset="0"/>
              <a:buChar char="•"/>
            </a:pPr>
            <a: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Área de la medicina.</a:t>
            </a:r>
            <a:endParaRPr lang="es-E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s-ES" dirty="0" smtClean="0"/>
          </a:p>
        </p:txBody>
      </p:sp>
      <p:sp>
        <p:nvSpPr>
          <p:cNvPr id="5" name="CuadroTexto 4"/>
          <p:cNvSpPr txBox="1"/>
          <p:nvPr/>
        </p:nvSpPr>
        <p:spPr>
          <a:xfrm>
            <a:off x="1712036" y="2284784"/>
            <a:ext cx="504392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90000"/>
              <a:buFont typeface="Wingdings" panose="05000000000000000000" pitchFamily="2" charset="2"/>
              <a:buChar char="§"/>
            </a:pPr>
            <a: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Diagnósticos precoces.</a:t>
            </a:r>
          </a:p>
          <a:p>
            <a:pPr marL="285750" indent="-285750">
              <a:buSzPct val="90000"/>
              <a:buFont typeface="Wingdings" panose="05000000000000000000" pitchFamily="2" charset="2"/>
              <a:buChar char="§"/>
            </a:pPr>
            <a: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Visibilidad a enfermedades raras</a:t>
            </a:r>
          </a:p>
          <a:p>
            <a:pPr marL="285750" indent="-285750">
              <a:buSzPct val="90000"/>
              <a:buFont typeface="Wingdings" panose="05000000000000000000" pitchFamily="2" charset="2"/>
              <a:buChar char="§"/>
            </a:pPr>
            <a: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Predicción de epidemias, creación de alertas.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Apoyo a diagnósticos y tratamientos personalizados.</a:t>
            </a:r>
            <a:endParaRPr lang="es-E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71306" y="3839056"/>
            <a:ext cx="64080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5000"/>
              <a:buFont typeface="Arial" panose="020B0604020202020204" pitchFamily="34" charset="0"/>
              <a:buChar char="•"/>
            </a:pPr>
            <a: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País más saludable del mundo [1]</a:t>
            </a:r>
          </a:p>
          <a:p>
            <a:pPr marL="285750" indent="-285750">
              <a:buSzPct val="125000"/>
              <a:buFont typeface="Arial" panose="020B0604020202020204" pitchFamily="34" charset="0"/>
              <a:buChar char="•"/>
            </a:pPr>
            <a: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Aportación a mejorar la calidad de vida y la salud.</a:t>
            </a:r>
          </a:p>
          <a:p>
            <a:pPr marL="285750" indent="-285750">
              <a:buSzPct val="125000"/>
              <a:buFont typeface="Arial" panose="020B0604020202020204" pitchFamily="34" charset="0"/>
              <a:buChar char="•"/>
            </a:pPr>
            <a: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Inspiración para investigaciones futuras.</a:t>
            </a:r>
          </a:p>
          <a:p>
            <a:pPr marL="285750" indent="-285750">
              <a:buSzPct val="125000"/>
              <a:buFont typeface="Arial" panose="020B0604020202020204" pitchFamily="34" charset="0"/>
              <a:buChar char="•"/>
            </a:pPr>
            <a: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Conjunto de datos </a:t>
            </a:r>
            <a:r>
              <a:rPr lang="es-ES" sz="19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lang="es-ES" sz="19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9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es-ES" sz="19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sz="19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Nutrition</a:t>
            </a:r>
            <a:r>
              <a:rPr lang="es-ES" sz="19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9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Examination</a:t>
            </a:r>
            <a:r>
              <a:rPr lang="es-ES" sz="19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9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  <a:r>
              <a:rPr lang="es-ES" sz="19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ES" sz="1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Kaggle</a:t>
            </a:r>
            <a: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 [2]</a:t>
            </a:r>
          </a:p>
          <a:p>
            <a:pPr marL="285750" indent="-285750">
              <a:buSzPct val="125000"/>
              <a:buFont typeface="Arial" panose="020B0604020202020204" pitchFamily="34" charset="0"/>
              <a:buChar char="•"/>
            </a:pPr>
            <a: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Programa de estudios diseñados para evaluar la salud y estado de nutrición de adultos y niños de Estados Unidos [3]</a:t>
            </a:r>
          </a:p>
          <a:p>
            <a:pPr marL="285750" indent="-285750">
              <a:buSzPct val="125000"/>
              <a:buFont typeface="Arial" panose="020B0604020202020204" pitchFamily="34" charset="0"/>
              <a:buChar char="•"/>
            </a:pPr>
            <a:endParaRPr lang="es-E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647514" y="1809466"/>
            <a:ext cx="6731855" cy="4463979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92" y="1974096"/>
            <a:ext cx="3518985" cy="186496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277" y="4165125"/>
            <a:ext cx="3020014" cy="2013758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64768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4664">
        <p:fade/>
      </p:transition>
    </mc:Choice>
    <mc:Fallback xmlns="">
      <p:transition spd="med" advTm="12466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6"/>
        <p14:stopEvt time="123390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264695" y="864033"/>
            <a:ext cx="11550316" cy="579756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ctr">
              <a:buClr>
                <a:schemeClr val="dk1"/>
              </a:buClr>
              <a:buSzPct val="57894"/>
            </a:pP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1.2.   Objetivos del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Trabajo</a:t>
            </a:r>
            <a:endParaRPr sz="2400" dirty="0"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2945631" y="1756610"/>
            <a:ext cx="8420000" cy="500596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Objetivos principales.</a:t>
            </a:r>
            <a:endParaRPr lang="c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945631" y="2255037"/>
            <a:ext cx="6978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dirty="0" smtClean="0"/>
              <a:t>Modelo no supervisado y descubrir patrones.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dirty="0" smtClean="0"/>
              <a:t>Modelo predictivo sobre una enfermedad del </a:t>
            </a:r>
            <a:r>
              <a:rPr lang="es-ES" dirty="0" err="1" smtClean="0"/>
              <a:t>dataset</a:t>
            </a:r>
            <a:r>
              <a:rPr lang="es-ES" dirty="0" smtClean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dirty="0" smtClean="0"/>
              <a:t>Comorbilidades entre enfermedades.</a:t>
            </a:r>
            <a:endParaRPr lang="es-ES" dirty="0"/>
          </a:p>
        </p:txBody>
      </p:sp>
      <p:sp>
        <p:nvSpPr>
          <p:cNvPr id="5" name="Shape 95"/>
          <p:cNvSpPr txBox="1">
            <a:spLocks/>
          </p:cNvSpPr>
          <p:nvPr/>
        </p:nvSpPr>
        <p:spPr>
          <a:xfrm>
            <a:off x="2945631" y="3794343"/>
            <a:ext cx="8420000" cy="500596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867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867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867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867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867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867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867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867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867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a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Objetivos secundarios.</a:t>
            </a:r>
            <a:endParaRPr lang="ca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945631" y="4331245"/>
            <a:ext cx="8422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dirty="0" smtClean="0"/>
              <a:t>Reducir la dimensionalidad.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dirty="0" smtClean="0"/>
              <a:t>Interpretar los resultados.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dirty="0" smtClean="0"/>
              <a:t>Comprobar que no se haya producido </a:t>
            </a:r>
            <a:r>
              <a:rPr lang="es-ES" dirty="0" err="1" smtClean="0"/>
              <a:t>sobreentrenamiento</a:t>
            </a:r>
            <a:r>
              <a:rPr lang="es-ES" dirty="0" smtClean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dirty="0" smtClean="0"/>
              <a:t>Evaluar y mejorar la precisión mediante un proceso iterativo.</a:t>
            </a:r>
            <a:endParaRPr lang="es-ES" dirty="0"/>
          </a:p>
        </p:txBody>
      </p:sp>
      <p:sp>
        <p:nvSpPr>
          <p:cNvPr id="3" name="Rectángulo redondeado 2"/>
          <p:cNvSpPr/>
          <p:nvPr/>
        </p:nvSpPr>
        <p:spPr>
          <a:xfrm>
            <a:off x="2344502" y="1756610"/>
            <a:ext cx="7579444" cy="1766246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redondeado 3"/>
          <p:cNvSpPr/>
          <p:nvPr/>
        </p:nvSpPr>
        <p:spPr>
          <a:xfrm>
            <a:off x="2344501" y="3752308"/>
            <a:ext cx="7579445" cy="216357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44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510">
        <p:fade/>
      </p:transition>
    </mc:Choice>
    <mc:Fallback xmlns="">
      <p:transition spd="med" advTm="3351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8"/>
        <p14:stopEvt time="33510" objId="8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288758" y="864033"/>
            <a:ext cx="11615549" cy="579756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ctr">
              <a:buClr>
                <a:schemeClr val="dk1"/>
              </a:buClr>
              <a:buSzPct val="57894"/>
            </a:pP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1.3.   Enfoque y Método Seguido</a:t>
            </a:r>
            <a:endParaRPr sz="2400" dirty="0"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119188" y="1531540"/>
            <a:ext cx="8420000" cy="849512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a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de un producto nuevo.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Proceso iterativo.</a:t>
            </a:r>
            <a:endParaRPr lang="ca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427118" y="3170302"/>
            <a:ext cx="1648326" cy="116706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Procesamiento de los datos</a:t>
            </a:r>
            <a:endParaRPr lang="es-ES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2933926" y="3176311"/>
            <a:ext cx="1889278" cy="1167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1ª aproximación</a:t>
            </a:r>
          </a:p>
          <a:p>
            <a:pPr algn="ctr"/>
            <a:r>
              <a:rPr lang="es-ES" sz="17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RandomSearchCV</a:t>
            </a:r>
            <a:endParaRPr lang="es-ES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681686" y="3166785"/>
            <a:ext cx="1768962" cy="1167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S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ª aproximación</a:t>
            </a:r>
          </a:p>
          <a:p>
            <a:pPr algn="ctr"/>
            <a:r>
              <a:rPr lang="es-ES" sz="17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GridSearchCV</a:t>
            </a:r>
            <a:endParaRPr lang="es-ES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lecha derecha 13"/>
          <p:cNvSpPr/>
          <p:nvPr/>
        </p:nvSpPr>
        <p:spPr>
          <a:xfrm>
            <a:off x="2192044" y="3441018"/>
            <a:ext cx="630714" cy="541421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redondeado 15"/>
          <p:cNvSpPr/>
          <p:nvPr/>
        </p:nvSpPr>
        <p:spPr>
          <a:xfrm>
            <a:off x="8301596" y="3166785"/>
            <a:ext cx="1233555" cy="11670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9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MODELO</a:t>
            </a:r>
            <a:endParaRPr lang="es-ES" sz="1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Flecha curvada hacia arriba 37"/>
          <p:cNvSpPr/>
          <p:nvPr/>
        </p:nvSpPr>
        <p:spPr>
          <a:xfrm flipH="1">
            <a:off x="962025" y="4421598"/>
            <a:ext cx="10239374" cy="794069"/>
          </a:xfrm>
          <a:prstGeom prst="curvedUpArrow">
            <a:avLst>
              <a:gd name="adj1" fmla="val 16003"/>
              <a:gd name="adj2" fmla="val 51523"/>
              <a:gd name="adj3" fmla="val 2038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10383997" y="2995863"/>
            <a:ext cx="1520310" cy="14257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ES" sz="19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Evaluación</a:t>
            </a:r>
            <a:endParaRPr lang="es-ES" sz="1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Flecha derecha 41"/>
          <p:cNvSpPr/>
          <p:nvPr/>
        </p:nvSpPr>
        <p:spPr>
          <a:xfrm>
            <a:off x="4939804" y="3438019"/>
            <a:ext cx="630714" cy="541421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Flecha derecha 42"/>
          <p:cNvSpPr/>
          <p:nvPr/>
        </p:nvSpPr>
        <p:spPr>
          <a:xfrm>
            <a:off x="7561816" y="3438018"/>
            <a:ext cx="630714" cy="541421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Flecha derecha 43"/>
          <p:cNvSpPr/>
          <p:nvPr/>
        </p:nvSpPr>
        <p:spPr>
          <a:xfrm>
            <a:off x="9644217" y="3438018"/>
            <a:ext cx="630714" cy="541421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redondeado 3"/>
          <p:cNvSpPr/>
          <p:nvPr/>
        </p:nvSpPr>
        <p:spPr>
          <a:xfrm>
            <a:off x="1160203" y="1485060"/>
            <a:ext cx="4135973" cy="1086617"/>
          </a:xfrm>
          <a:prstGeom prst="roundRect">
            <a:avLst/>
          </a:prstGeom>
          <a:solidFill>
            <a:srgbClr val="FFCC99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curvada hacia arriba 14"/>
          <p:cNvSpPr/>
          <p:nvPr/>
        </p:nvSpPr>
        <p:spPr>
          <a:xfrm flipH="1">
            <a:off x="6376736" y="4406121"/>
            <a:ext cx="4728409" cy="366886"/>
          </a:xfrm>
          <a:prstGeom prst="curvedUpArrow">
            <a:avLst>
              <a:gd name="adj1" fmla="val 0"/>
              <a:gd name="adj2" fmla="val 51523"/>
              <a:gd name="adj3" fmla="val 2038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3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06"/>
    </mc:Choice>
    <mc:Fallback xmlns="">
      <p:transition spd="slow" advTm="42806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56" objId="5"/>
        <p14:stopEvt time="42187" objId="5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288758" y="864033"/>
            <a:ext cx="11562347" cy="47566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ctr">
              <a:buClr>
                <a:schemeClr val="dk1"/>
              </a:buClr>
              <a:buSzPct val="57894"/>
            </a:pP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1.4.  Planificación del Trabajo</a:t>
            </a:r>
            <a:endParaRPr sz="24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098999"/>
              </p:ext>
            </p:extLst>
          </p:nvPr>
        </p:nvGraphicFramePr>
        <p:xfrm>
          <a:off x="2560212" y="2461702"/>
          <a:ext cx="6550746" cy="3486719"/>
        </p:xfrm>
        <a:graphic>
          <a:graphicData uri="http://schemas.openxmlformats.org/drawingml/2006/table">
            <a:tbl>
              <a:tblPr/>
              <a:tblGrid>
                <a:gridCol w="840094"/>
                <a:gridCol w="4095151"/>
                <a:gridCol w="908927"/>
                <a:gridCol w="706574"/>
              </a:tblGrid>
              <a:tr h="302408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DESCRIPCIÓN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FECHA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HORAS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</a:tr>
              <a:tr h="552255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PEC 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Definición y planificación del trabajo final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03/03/19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552255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PEC 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Estado del arte o análisis de mercado del proyecto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24/03/19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</a:tr>
              <a:tr h="552255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PEC 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Diseño e implementación del trabajo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19/05/19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552255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PEC 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Redacción de la memoria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09/06/19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</a:tr>
              <a:tr h="552255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PEC 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Presentación y defensa del proyecto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16/06/19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42303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77516" y="1339702"/>
            <a:ext cx="6605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36 horas semanales.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 6 días a la semana.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111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25"/>
    </mc:Choice>
    <mc:Fallback xmlns="">
      <p:transition spd="slow" advTm="23825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23322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5" y="1950198"/>
            <a:ext cx="5913279" cy="32688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774" y="1912187"/>
            <a:ext cx="5934998" cy="330687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42845" y="1339184"/>
            <a:ext cx="8771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Definición de las tareas en cada hito en diagrama de Gantt con </a:t>
            </a:r>
            <a:r>
              <a:rPr lang="es-ES" dirty="0" err="1" smtClean="0"/>
              <a:t>ProjectLibre</a:t>
            </a:r>
            <a:r>
              <a:rPr lang="es-ES" dirty="0" smtClean="0"/>
              <a:t> [4]</a:t>
            </a:r>
          </a:p>
        </p:txBody>
      </p:sp>
    </p:spTree>
    <p:extLst>
      <p:ext uri="{BB962C8B-B14F-4D97-AF65-F5344CB8AC3E}">
        <p14:creationId xmlns:p14="http://schemas.microsoft.com/office/powerpoint/2010/main" val="197798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04"/>
    </mc:Choice>
    <mc:Fallback xmlns="">
      <p:transition spd="slow" advTm="1220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11468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374" y="1971021"/>
            <a:ext cx="4476655" cy="344182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0" y="3308872"/>
            <a:ext cx="4648174" cy="210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2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8"/>
    </mc:Choice>
    <mc:Fallback xmlns="">
      <p:transition spd="slow" advTm="438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6726" y="864033"/>
            <a:ext cx="11586410" cy="555693"/>
          </a:xfrm>
        </p:spPr>
        <p:txBody>
          <a:bodyPr/>
          <a:lstStyle/>
          <a:p>
            <a:pPr marL="514350" indent="-514350" algn="ctr">
              <a:buFont typeface="+mj-lt"/>
              <a:buAutoNum type="arabicPeriod" startAt="2"/>
            </a:pPr>
            <a:r>
              <a:rPr lang="es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Estado del Arte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63774" y="1954030"/>
            <a:ext cx="6008426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SzPct val="130000"/>
              <a:buFont typeface="Arial" panose="020B0604020202020204" pitchFamily="34" charset="0"/>
              <a:buChar char="•"/>
            </a:pPr>
            <a:r>
              <a:rPr lang="es-E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Hypertensive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Population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as a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Several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lang="es-E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[5]</a:t>
            </a:r>
            <a:endParaRPr lang="es-E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NHANES 2007-2016</a:t>
            </a: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Variables independientes: edad, sexo, raza, IMC, consumo de tabaco , enfermedades renales y diabetes.</a:t>
            </a: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Regresión logística en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sklearn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Python.</a:t>
            </a: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SEN = 77%, SPE = 68%.</a:t>
            </a: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Obesidad, edad entre 71 y 80 años, raza negra no hispana y hombres.</a:t>
            </a: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endParaRPr lang="es-E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endParaRPr lang="es-E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SzPct val="130000"/>
              <a:buFont typeface="Arial" panose="020B0604020202020204" pitchFamily="34" charset="0"/>
              <a:buChar char="•"/>
            </a:pPr>
            <a:r>
              <a:rPr lang="es-ES" sz="1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Early</a:t>
            </a:r>
            <a:r>
              <a:rPr lang="es-E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Diabetes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Prediction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Voting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Ensemble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es-E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[6]</a:t>
            </a: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NHANES 2013-2014.</a:t>
            </a: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10172 muestras y 54 variables de </a:t>
            </a:r>
            <a:r>
              <a:rPr lang="es-ES" sz="1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questionnaire</a:t>
            </a:r>
            <a:r>
              <a:rPr lang="es-E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Reducción de dimensiones a 24 variables.</a:t>
            </a: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Ensemble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regresión logística,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kNN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Forest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Gradient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Boosting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sklearn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Python.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s-ES" sz="15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s-ES" sz="1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172199" y="1954030"/>
            <a:ext cx="53059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SzPct val="130000"/>
              <a:buFont typeface="Arial" panose="020B0604020202020204" pitchFamily="34" charset="0"/>
              <a:buChar char="•"/>
            </a:pP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Associations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cumulative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exposure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to heavy metal mixtures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obesity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comorbidities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among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U.S.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adults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in NHANES 2003–2014 </a:t>
            </a:r>
            <a:r>
              <a:rPr lang="es-E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[7]</a:t>
            </a:r>
            <a:endParaRPr lang="es-E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Hipertensión y diabetes tipo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ElasticNet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flexible.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Modelo de riesgo predictivo como suma con pesos de las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sustancias.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Regresión lineal  y regresión logística en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R.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SzPct val="80000"/>
              <a:buFont typeface="Courier New" panose="02070309020205020404" pitchFamily="49" charset="0"/>
              <a:buChar char="o"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La exposición a metales pesados está relacionado con obesidad, hipertensión y diabetes tipo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76725" y="1363215"/>
            <a:ext cx="11586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2.1   Estudios 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 el conjunto de datos NHANES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627797" y="1824880"/>
            <a:ext cx="5544402" cy="2556051"/>
          </a:xfrm>
          <a:prstGeom prst="roundRect">
            <a:avLst/>
          </a:prstGeom>
          <a:solidFill>
            <a:schemeClr val="tx1">
              <a:lumMod val="20000"/>
              <a:lumOff val="8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/>
          <p:cNvSpPr/>
          <p:nvPr/>
        </p:nvSpPr>
        <p:spPr>
          <a:xfrm>
            <a:off x="627798" y="4510081"/>
            <a:ext cx="5544402" cy="1986253"/>
          </a:xfrm>
          <a:prstGeom prst="roundRect">
            <a:avLst/>
          </a:prstGeom>
          <a:solidFill>
            <a:schemeClr val="tx1">
              <a:lumMod val="40000"/>
              <a:lumOff val="60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redondeado 7"/>
          <p:cNvSpPr/>
          <p:nvPr/>
        </p:nvSpPr>
        <p:spPr>
          <a:xfrm>
            <a:off x="6523271" y="1824880"/>
            <a:ext cx="5131917" cy="3306678"/>
          </a:xfrm>
          <a:prstGeom prst="roundRect">
            <a:avLst/>
          </a:prstGeom>
          <a:solidFill>
            <a:schemeClr val="tx1">
              <a:lumMod val="60000"/>
              <a:lumOff val="40000"/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895745"/>
      </p:ext>
    </p:extLst>
  </p:cSld>
  <p:clrMapOvr>
    <a:masterClrMapping/>
  </p:clrMapOvr>
  <p:transition spd="slow" advTm="143313">
    <p:push dir="u"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9"/>
        <p14:stopEvt time="143313" objId="9"/>
      </p14:showEvtLst>
    </p:ext>
  </p:extLst>
</p:sld>
</file>

<file path=ppt/theme/theme1.xml><?xml version="1.0" encoding="utf-8"?>
<a:theme xmlns:a="http://schemas.openxmlformats.org/drawingml/2006/main" name="Faceta">
  <a:themeElements>
    <a:clrScheme name="Personalizado 5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81EEFD"/>
      </a:accent1>
      <a:accent2>
        <a:srgbClr val="000078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UOC">
  <a:themeElements>
    <a:clrScheme name="UOC masterbrand">
      <a:dk1>
        <a:srgbClr val="000078"/>
      </a:dk1>
      <a:lt1>
        <a:srgbClr val="FFFFFF"/>
      </a:lt1>
      <a:dk2>
        <a:srgbClr val="000000"/>
      </a:dk2>
      <a:lt2>
        <a:srgbClr val="FFFFFF"/>
      </a:lt2>
      <a:accent1>
        <a:srgbClr val="000078"/>
      </a:accent1>
      <a:accent2>
        <a:srgbClr val="212121"/>
      </a:accent2>
      <a:accent3>
        <a:srgbClr val="706F6F"/>
      </a:accent3>
      <a:accent4>
        <a:srgbClr val="73EDFF"/>
      </a:accent4>
      <a:accent5>
        <a:srgbClr val="D0D0D0"/>
      </a:accent5>
      <a:accent6>
        <a:srgbClr val="F8F8F8"/>
      </a:accent6>
      <a:hlink>
        <a:srgbClr val="000078"/>
      </a:hlink>
      <a:folHlink>
        <a:srgbClr val="73ED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C_Masterbrand_Ppt_Drive_16_9_cat" id="{0C06B849-744F-EC45-9A75-EDD76EDD5469}" vid="{B15E2C18-1B8F-1F42-AB69-141991C08E12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UOC_Masterbrand_Ppt_office_16_9_cat</Template>
  <TotalTime>2879</TotalTime>
  <Words>2408</Words>
  <Application>Microsoft Office PowerPoint</Application>
  <PresentationFormat>Panorámica</PresentationFormat>
  <Paragraphs>501</Paragraphs>
  <Slides>28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8" baseType="lpstr">
      <vt:lpstr>Arial</vt:lpstr>
      <vt:lpstr>Calibri</vt:lpstr>
      <vt:lpstr>Courier New</vt:lpstr>
      <vt:lpstr>Georgia</vt:lpstr>
      <vt:lpstr>Times New Roman</vt:lpstr>
      <vt:lpstr>Trebuchet MS</vt:lpstr>
      <vt:lpstr>Wingdings</vt:lpstr>
      <vt:lpstr>Wingdings 3</vt:lpstr>
      <vt:lpstr>Faceta</vt:lpstr>
      <vt:lpstr>UOC</vt:lpstr>
      <vt:lpstr>Análisis de la Encuesta de Salud Nacional y Examen de Nutrición de Estados Unidos (NHANES) usando Machine Learning</vt:lpstr>
      <vt:lpstr>Presentación de PowerPoint</vt:lpstr>
      <vt:lpstr>Introducción 1.1.   Contexto y Justificación del Trabajo</vt:lpstr>
      <vt:lpstr>1.2.   Objetivos del Trabajo</vt:lpstr>
      <vt:lpstr>1.3.   Enfoque y Método Seguido</vt:lpstr>
      <vt:lpstr>1.4.  Planificación del Trabajo</vt:lpstr>
      <vt:lpstr>Presentación de PowerPoint</vt:lpstr>
      <vt:lpstr>Presentación de PowerPoint</vt:lpstr>
      <vt:lpstr>Estado del Arte </vt:lpstr>
      <vt:lpstr>Presentación de PowerPoint</vt:lpstr>
      <vt:lpstr>Proceso de Implementación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Código</vt:lpstr>
      <vt:lpstr>Bibliografía y Referencias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de la Encuesta de Salud Nacional y Examen de Nutrición de Estados Unidos (NHANES) usando Machine Learning</dc:title>
  <dc:creator>MªJosé Crespo</dc:creator>
  <cp:lastModifiedBy>MªJosé Crespo</cp:lastModifiedBy>
  <cp:revision>296</cp:revision>
  <cp:lastPrinted>2019-06-13T11:45:23Z</cp:lastPrinted>
  <dcterms:created xsi:type="dcterms:W3CDTF">2019-06-13T08:55:34Z</dcterms:created>
  <dcterms:modified xsi:type="dcterms:W3CDTF">2019-07-11T11:16:38Z</dcterms:modified>
</cp:coreProperties>
</file>