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30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71" r:id="rId7"/>
    <p:sldId id="261" r:id="rId8"/>
    <p:sldId id="263" r:id="rId9"/>
    <p:sldId id="264" r:id="rId10"/>
    <p:sldId id="265" r:id="rId11"/>
    <p:sldId id="266" r:id="rId12"/>
    <p:sldId id="272" r:id="rId13"/>
    <p:sldId id="273" r:id="rId14"/>
    <p:sldId id="267" r:id="rId15"/>
    <p:sldId id="274" r:id="rId16"/>
    <p:sldId id="268" r:id="rId17"/>
    <p:sldId id="269" r:id="rId18"/>
    <p:sldId id="270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846"/>
    <p:restoredTop sz="97026"/>
  </p:normalViewPr>
  <p:slideViewPr>
    <p:cSldViewPr snapToGrid="0" snapToObjects="1">
      <p:cViewPr varScale="1">
        <p:scale>
          <a:sx n="160" d="100"/>
          <a:sy n="160" d="100"/>
        </p:scale>
        <p:origin x="8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612FFB-A908-9441-BEA8-6B51687D7A60}" type="datetimeFigureOut">
              <a:rPr lang="ca-ES" smtClean="0"/>
              <a:t>25/5/20</a:t>
            </a:fld>
            <a:endParaRPr lang="ca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C0CBDA-4E5D-8743-9869-3B5BC6E04065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828365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dirty="0"/>
              <a:t>S’ha escollit aquesta metodologia per la meva experiència en feines actuals i passades utilitzant-la en equipis i que crec </a:t>
            </a:r>
            <a:r>
              <a:rPr lang="ca-ES" dirty="0" err="1"/>
              <a:t>q</a:t>
            </a:r>
            <a:r>
              <a:rPr lang="ca-ES" dirty="0"/>
              <a:t> es pot adaptar per realitzar-ho una persona.</a:t>
            </a:r>
          </a:p>
          <a:p>
            <a:r>
              <a:rPr lang="ca-ES" dirty="0"/>
              <a:t>Cada esprint es gestionen les tasques amb tres columnes com es pot </a:t>
            </a:r>
            <a:r>
              <a:rPr lang="ca-ES" dirty="0" err="1"/>
              <a:t>vuere</a:t>
            </a:r>
            <a:r>
              <a:rPr lang="ca-ES" dirty="0"/>
              <a:t> a </a:t>
            </a:r>
            <a:r>
              <a:rPr lang="ca-ES" dirty="0" err="1"/>
              <a:t>l’imatge</a:t>
            </a:r>
            <a:r>
              <a:rPr lang="ca-ES" dirty="0"/>
              <a:t>. TODO, DOING, DONE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C0CBDA-4E5D-8743-9869-3B5BC6E04065}" type="slidenum">
              <a:rPr lang="ca-ES" smtClean="0"/>
              <a:t>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13912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dirty="0"/>
              <a:t>Limitacions per el </a:t>
            </a:r>
            <a:r>
              <a:rPr lang="ca-ES" dirty="0" err="1"/>
              <a:t>covid</a:t>
            </a:r>
            <a:r>
              <a:rPr lang="ca-ES" dirty="0"/>
              <a:t> en realitzar diferents mètodes d’indagació per no poder realitzar contacte físic amb altres persones.</a:t>
            </a:r>
          </a:p>
          <a:p>
            <a:endParaRPr lang="ca-ES" dirty="0"/>
          </a:p>
          <a:p>
            <a:r>
              <a:rPr lang="ca-ES" dirty="0"/>
              <a:t>En les enquestes s’ha realitzat </a:t>
            </a:r>
            <a:r>
              <a:rPr lang="ca-ES" dirty="0" err="1"/>
              <a:t>difernets</a:t>
            </a:r>
            <a:r>
              <a:rPr lang="ca-ES" dirty="0"/>
              <a:t> preguntes del comportament dels usuaris en les seves </a:t>
            </a:r>
            <a:r>
              <a:rPr lang="ca-ES" dirty="0" err="1"/>
              <a:t>utlimes</a:t>
            </a:r>
            <a:r>
              <a:rPr lang="ca-ES" dirty="0"/>
              <a:t> compres, com interactuen amb internet i aplicacions, i respecte als mobles quines son les seves preferències, si veurien d’utilitzat poder visualitzar amb anterioritat el moble com quedaria a casa seva...etc...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C0CBDA-4E5D-8743-9869-3B5BC6E04065}" type="slidenum">
              <a:rPr lang="ca-ES" smtClean="0"/>
              <a:t>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776568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C0CBDA-4E5D-8743-9869-3B5BC6E04065}" type="slidenum">
              <a:rPr lang="ca-ES" smtClean="0"/>
              <a:t>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31675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C0CBDA-4E5D-8743-9869-3B5BC6E04065}" type="slidenum">
              <a:rPr lang="ca-ES" smtClean="0"/>
              <a:t>10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15332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t>5/25/20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3977056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5/25/20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74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5/25/20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811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5/25/20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129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t>5/25/20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889459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5/25/20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880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5/25/20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326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5/25/20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70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5/25/20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965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5/25/20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48228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t>5/25/20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53067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5/25/20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84986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50C64612-CB18-2542-82CF-DC9338770D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1081" y="3422318"/>
            <a:ext cx="8089835" cy="1086237"/>
          </a:xfrm>
        </p:spPr>
        <p:txBody>
          <a:bodyPr>
            <a:normAutofit fontScale="92500"/>
          </a:bodyPr>
          <a:lstStyle/>
          <a:p>
            <a:r>
              <a:rPr lang="ca-ES" dirty="0"/>
              <a:t>Treball final de grau d’enginyeria informàtica</a:t>
            </a:r>
          </a:p>
          <a:p>
            <a:r>
              <a:rPr lang="ca-ES" dirty="0"/>
              <a:t>Desenvolupament d’aplicacions per dispositius mòbils en </a:t>
            </a:r>
            <a:r>
              <a:rPr lang="ca-ES" dirty="0" err="1"/>
              <a:t>Android</a:t>
            </a:r>
            <a:r>
              <a:rPr lang="ca-ES" dirty="0"/>
              <a:t>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EDDA019-45A0-694B-908D-2AA1E4F65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9544" y="1244179"/>
            <a:ext cx="5192907" cy="2184821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813AFEE-6C44-D04E-B9B0-410B2F537E9C}"/>
              </a:ext>
            </a:extLst>
          </p:cNvPr>
          <p:cNvSpPr txBox="1"/>
          <p:nvPr/>
        </p:nvSpPr>
        <p:spPr>
          <a:xfrm>
            <a:off x="1925539" y="4440717"/>
            <a:ext cx="8340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b="1" dirty="0"/>
              <a:t>Autor:</a:t>
            </a:r>
            <a:r>
              <a:rPr lang="ca-ES" dirty="0"/>
              <a:t> Carles Calsina Colom</a:t>
            </a:r>
          </a:p>
          <a:p>
            <a:r>
              <a:rPr lang="ca-ES" b="1" dirty="0"/>
              <a:t>Consultors: </a:t>
            </a:r>
            <a:r>
              <a:rPr lang="ca-ES" dirty="0"/>
              <a:t>Carles Garrigues Olivella - David </a:t>
            </a:r>
            <a:r>
              <a:rPr lang="ca-ES" dirty="0" err="1"/>
              <a:t>Escuer</a:t>
            </a:r>
            <a:r>
              <a:rPr lang="ca-ES" dirty="0"/>
              <a:t> Latorre - Jordi Almirall López</a:t>
            </a:r>
          </a:p>
          <a:p>
            <a:pPr algn="ctr"/>
            <a:endParaRPr lang="ca-ES" dirty="0"/>
          </a:p>
          <a:p>
            <a:endParaRPr lang="ca-ES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71F1D7B-71CC-104D-B5FE-232D5078C55A}"/>
              </a:ext>
            </a:extLst>
          </p:cNvPr>
          <p:cNvSpPr txBox="1"/>
          <p:nvPr/>
        </p:nvSpPr>
        <p:spPr>
          <a:xfrm>
            <a:off x="9670108" y="5271714"/>
            <a:ext cx="1486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Juny 2020</a:t>
            </a:r>
          </a:p>
        </p:txBody>
      </p:sp>
    </p:spTree>
    <p:extLst>
      <p:ext uri="{BB962C8B-B14F-4D97-AF65-F5344CB8AC3E}">
        <p14:creationId xmlns:p14="http://schemas.microsoft.com/office/powerpoint/2010/main" val="40201869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E184B9-354B-4649-A1EB-F17B0DFD6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Prototipatge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6438BDA-2DBB-434C-BBE6-924E845FFD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787929"/>
            <a:ext cx="9601200" cy="3581400"/>
          </a:xfrm>
        </p:spPr>
        <p:txBody>
          <a:bodyPr/>
          <a:lstStyle/>
          <a:p>
            <a:r>
              <a:rPr lang="ca-ES" dirty="0" err="1"/>
              <a:t>Sketches</a:t>
            </a:r>
            <a:r>
              <a:rPr lang="ca-ES" dirty="0"/>
              <a:t>.</a:t>
            </a:r>
          </a:p>
          <a:p>
            <a:r>
              <a:rPr lang="ca-ES" dirty="0"/>
              <a:t>Prototipus d’alta fidelitat</a:t>
            </a:r>
          </a:p>
          <a:p>
            <a:endParaRPr lang="ca-ES" dirty="0"/>
          </a:p>
        </p:txBody>
      </p:sp>
      <p:pic>
        <p:nvPicPr>
          <p:cNvPr id="5121" name="Picture 1" descr="page41image44588560">
            <a:extLst>
              <a:ext uri="{FF2B5EF4-FFF2-40B4-BE49-F238E27FC236}">
                <a16:creationId xmlns:a16="http://schemas.microsoft.com/office/drawing/2014/main" id="{C58FC805-54ED-7148-B406-38197C5F1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842" y="3124200"/>
            <a:ext cx="1716750" cy="3360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page40image44570928">
            <a:extLst>
              <a:ext uri="{FF2B5EF4-FFF2-40B4-BE49-F238E27FC236}">
                <a16:creationId xmlns:a16="http://schemas.microsoft.com/office/drawing/2014/main" id="{6E50B630-E8E2-4940-8288-AAD2BE47A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016" y="3124200"/>
            <a:ext cx="1725082" cy="3360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page40image44570928">
            <a:extLst>
              <a:ext uri="{FF2B5EF4-FFF2-40B4-BE49-F238E27FC236}">
                <a16:creationId xmlns:a16="http://schemas.microsoft.com/office/drawing/2014/main" id="{46E45066-C62D-D44D-95F9-5A1EC762C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919" y="3124200"/>
            <a:ext cx="1725081" cy="336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age39image44672976">
            <a:extLst>
              <a:ext uri="{FF2B5EF4-FFF2-40B4-BE49-F238E27FC236}">
                <a16:creationId xmlns:a16="http://schemas.microsoft.com/office/drawing/2014/main" id="{724AFD5A-C3EE-514B-B73F-1D3721460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023" y="3124200"/>
            <a:ext cx="1741394" cy="336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page35image44771696">
            <a:extLst>
              <a:ext uri="{FF2B5EF4-FFF2-40B4-BE49-F238E27FC236}">
                <a16:creationId xmlns:a16="http://schemas.microsoft.com/office/drawing/2014/main" id="{B47C77C2-0DEF-C946-B92A-9A945AC38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1336" y="315166"/>
            <a:ext cx="1885256" cy="251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page35image44762336">
            <a:extLst>
              <a:ext uri="{FF2B5EF4-FFF2-40B4-BE49-F238E27FC236}">
                <a16:creationId xmlns:a16="http://schemas.microsoft.com/office/drawing/2014/main" id="{26EC39F4-B685-6D43-861E-A23979418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872" y="315166"/>
            <a:ext cx="1885256" cy="251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93215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42194A-68C2-FA41-BFDA-F69F3ED63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Disseny tècnic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95FE496-B956-8B46-AC50-F84FA2B2DC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a-ES" dirty="0"/>
              <a:t>Diagrama UML d’actors</a:t>
            </a:r>
          </a:p>
          <a:p>
            <a:r>
              <a:rPr lang="ca-ES" dirty="0"/>
              <a:t>Definició casos d’ús</a:t>
            </a:r>
          </a:p>
        </p:txBody>
      </p:sp>
      <p:pic>
        <p:nvPicPr>
          <p:cNvPr id="6145" name="Picture 1" descr="page47image44662992">
            <a:extLst>
              <a:ext uri="{FF2B5EF4-FFF2-40B4-BE49-F238E27FC236}">
                <a16:creationId xmlns:a16="http://schemas.microsoft.com/office/drawing/2014/main" id="{71F996FF-C2E9-0E43-8795-488F36A13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185" y="307570"/>
            <a:ext cx="3493146" cy="293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page47image44672768">
            <a:extLst>
              <a:ext uri="{FF2B5EF4-FFF2-40B4-BE49-F238E27FC236}">
                <a16:creationId xmlns:a16="http://schemas.microsoft.com/office/drawing/2014/main" id="{B6969E7E-DAB4-2243-92C2-9C2CABD8F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732" y="3428999"/>
            <a:ext cx="4072733" cy="308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page48image44574048">
            <a:extLst>
              <a:ext uri="{FF2B5EF4-FFF2-40B4-BE49-F238E27FC236}">
                <a16:creationId xmlns:a16="http://schemas.microsoft.com/office/drawing/2014/main" id="{159CE811-4F07-664F-933C-428CC3B56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185" y="3380152"/>
            <a:ext cx="3493146" cy="31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32972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42194A-68C2-FA41-BFDA-F69F3ED63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Disseny tècnic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95FE496-B956-8B46-AC50-F84FA2B2DC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5655" y="2532167"/>
            <a:ext cx="3590014" cy="751398"/>
          </a:xfrm>
        </p:spPr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ca-ES" dirty="0"/>
              <a:t>Diagrama base de dades</a:t>
            </a:r>
          </a:p>
        </p:txBody>
      </p:sp>
      <p:pic>
        <p:nvPicPr>
          <p:cNvPr id="7169" name="Picture 1" descr="page53image44671520">
            <a:extLst>
              <a:ext uri="{FF2B5EF4-FFF2-40B4-BE49-F238E27FC236}">
                <a16:creationId xmlns:a16="http://schemas.microsoft.com/office/drawing/2014/main" id="{5B7F3A75-5E75-2643-B5E4-DC31C4E1F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127" y="3797708"/>
            <a:ext cx="4440833" cy="1338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page54image44690400">
            <a:extLst>
              <a:ext uri="{FF2B5EF4-FFF2-40B4-BE49-F238E27FC236}">
                <a16:creationId xmlns:a16="http://schemas.microsoft.com/office/drawing/2014/main" id="{69146CB6-1BB5-3C4A-86AB-D05A2CBC0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763" y="3268677"/>
            <a:ext cx="3070110" cy="2992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F07F08E3-E57E-894D-A335-689E7BFD55D6}"/>
              </a:ext>
            </a:extLst>
          </p:cNvPr>
          <p:cNvSpPr txBox="1">
            <a:spLocks/>
          </p:cNvSpPr>
          <p:nvPr/>
        </p:nvSpPr>
        <p:spPr>
          <a:xfrm>
            <a:off x="1635318" y="1866055"/>
            <a:ext cx="3590014" cy="7513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a-ES" dirty="0"/>
              <a:t>Disseny de l’arquitectura</a:t>
            </a:r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6FEB4EB5-B94E-5A43-B9B9-070003FF8B8D}"/>
              </a:ext>
            </a:extLst>
          </p:cNvPr>
          <p:cNvSpPr txBox="1">
            <a:spLocks/>
          </p:cNvSpPr>
          <p:nvPr/>
        </p:nvSpPr>
        <p:spPr>
          <a:xfrm>
            <a:off x="6924262" y="2532167"/>
            <a:ext cx="3590014" cy="7513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ca-ES" dirty="0"/>
              <a:t>Diagrama de classes</a:t>
            </a:r>
          </a:p>
        </p:txBody>
      </p:sp>
    </p:spTree>
    <p:extLst>
      <p:ext uri="{BB962C8B-B14F-4D97-AF65-F5344CB8AC3E}">
        <p14:creationId xmlns:p14="http://schemas.microsoft.com/office/powerpoint/2010/main" val="16814752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42194A-68C2-FA41-BFDA-F69F3ED63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Disseny tècnic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95FE496-B956-8B46-AC50-F84FA2B2DC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4353" y="1712259"/>
            <a:ext cx="9601200" cy="3581400"/>
          </a:xfrm>
        </p:spPr>
        <p:txBody>
          <a:bodyPr/>
          <a:lstStyle/>
          <a:p>
            <a:r>
              <a:rPr lang="ca-ES" dirty="0"/>
              <a:t>Disseny de l’arquitectura</a:t>
            </a:r>
          </a:p>
          <a:p>
            <a:pPr lvl="1"/>
            <a:r>
              <a:rPr lang="ca-ES" dirty="0"/>
              <a:t>Arquitectura del sistema</a:t>
            </a:r>
          </a:p>
          <a:p>
            <a:pPr lvl="2"/>
            <a:r>
              <a:rPr lang="ca-ES" dirty="0"/>
              <a:t>Arquitectura DDD (</a:t>
            </a:r>
            <a:r>
              <a:rPr lang="ca-ES" dirty="0" err="1"/>
              <a:t>Domain</a:t>
            </a:r>
            <a:r>
              <a:rPr lang="ca-ES" dirty="0"/>
              <a:t> </a:t>
            </a:r>
            <a:r>
              <a:rPr lang="ca-ES" dirty="0" err="1"/>
              <a:t>driven</a:t>
            </a:r>
            <a:r>
              <a:rPr lang="ca-ES" dirty="0"/>
              <a:t> </a:t>
            </a:r>
            <a:r>
              <a:rPr lang="ca-ES" dirty="0" err="1"/>
              <a:t>design</a:t>
            </a:r>
            <a:r>
              <a:rPr lang="ca-ES" dirty="0"/>
              <a:t>)</a:t>
            </a:r>
          </a:p>
          <a:p>
            <a:pPr lvl="2"/>
            <a:r>
              <a:rPr lang="ca-ES" dirty="0"/>
              <a:t>Utilització de </a:t>
            </a:r>
            <a:r>
              <a:rPr lang="ca-ES" dirty="0" err="1"/>
              <a:t>Firebase</a:t>
            </a:r>
            <a:r>
              <a:rPr lang="ca-ES" dirty="0"/>
              <a:t> com a base de dades i sistema d’arxius</a:t>
            </a:r>
          </a:p>
          <a:p>
            <a:pPr lvl="2"/>
            <a:endParaRPr lang="ca-ES" dirty="0"/>
          </a:p>
          <a:p>
            <a:pPr marL="530352" lvl="1" indent="0">
              <a:buNone/>
            </a:pPr>
            <a:endParaRPr lang="ca-ES" dirty="0"/>
          </a:p>
        </p:txBody>
      </p:sp>
      <p:pic>
        <p:nvPicPr>
          <p:cNvPr id="8194" name="Picture 2" descr="page57image44675680">
            <a:extLst>
              <a:ext uri="{FF2B5EF4-FFF2-40B4-BE49-F238E27FC236}">
                <a16:creationId xmlns:a16="http://schemas.microsoft.com/office/drawing/2014/main" id="{EDA7A1E9-6F1B-4C4D-A9F9-BC1505C25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495" y="3238500"/>
            <a:ext cx="3529323" cy="3409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37901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C21D54-E452-CD40-912F-8A2FD5EC5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Implementació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C4AB56D-0FE1-B94B-AB7D-823A5C43B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1761214"/>
            <a:ext cx="3181184" cy="3581400"/>
          </a:xfrm>
        </p:spPr>
        <p:txBody>
          <a:bodyPr/>
          <a:lstStyle/>
          <a:p>
            <a:r>
              <a:rPr lang="ca-ES" dirty="0"/>
              <a:t>Eines de programari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a-ES" dirty="0"/>
              <a:t>Git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a-ES" dirty="0" err="1"/>
              <a:t>Gitlab</a:t>
            </a:r>
            <a:endParaRPr lang="ca-ES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ca-ES" dirty="0"/>
              <a:t>Emulador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a-ES" dirty="0" err="1"/>
              <a:t>Android</a:t>
            </a:r>
            <a:r>
              <a:rPr lang="ca-ES" dirty="0"/>
              <a:t> Studio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a-ES" dirty="0"/>
              <a:t>Java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a-ES" dirty="0" err="1"/>
              <a:t>Firebase</a:t>
            </a:r>
            <a:endParaRPr lang="ca-ES" dirty="0"/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5A0E7AC3-120D-1A40-ADE5-A41C2F8B95A7}"/>
              </a:ext>
            </a:extLst>
          </p:cNvPr>
          <p:cNvSpPr txBox="1">
            <a:spLocks/>
          </p:cNvSpPr>
          <p:nvPr/>
        </p:nvSpPr>
        <p:spPr>
          <a:xfrm>
            <a:off x="4723737" y="1761214"/>
            <a:ext cx="3181184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a-ES" dirty="0"/>
              <a:t>Eines de maquinari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a-ES" dirty="0"/>
              <a:t>Ordinador personal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a-ES" dirty="0"/>
              <a:t>Mòbil físic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CB6A5F3D-556C-284D-A2B8-BA2C6EA617FF}"/>
              </a:ext>
            </a:extLst>
          </p:cNvPr>
          <p:cNvSpPr txBox="1">
            <a:spLocks/>
          </p:cNvSpPr>
          <p:nvPr/>
        </p:nvSpPr>
        <p:spPr>
          <a:xfrm>
            <a:off x="8038768" y="1761214"/>
            <a:ext cx="3912041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a-ES" dirty="0"/>
              <a:t>Principals llibreries utilitzades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a-ES" dirty="0" err="1"/>
              <a:t>Firebase</a:t>
            </a:r>
            <a:endParaRPr lang="ca-ES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ca-ES" dirty="0" err="1"/>
              <a:t>ARCore</a:t>
            </a:r>
            <a:endParaRPr lang="ca-ES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ca-ES" dirty="0" err="1"/>
              <a:t>Junit</a:t>
            </a:r>
            <a:endParaRPr lang="ca-ES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ca-ES" dirty="0" err="1"/>
              <a:t>Dagger</a:t>
            </a:r>
            <a:endParaRPr lang="ca-ES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ca-ES" dirty="0" err="1"/>
              <a:t>Androidx</a:t>
            </a:r>
            <a:endParaRPr lang="ca-ES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ca-ES" dirty="0" err="1"/>
              <a:t>Mockito</a:t>
            </a:r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10083645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C21D54-E452-CD40-912F-8A2FD5EC5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Implementació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C4AB56D-0FE1-B94B-AB7D-823A5C43B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1761214"/>
            <a:ext cx="9601200" cy="3581400"/>
          </a:xfrm>
        </p:spPr>
        <p:txBody>
          <a:bodyPr/>
          <a:lstStyle/>
          <a:p>
            <a:r>
              <a:rPr lang="ca-ES" dirty="0"/>
              <a:t>Arquitectura DDD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a-ES" dirty="0"/>
              <a:t>Test unitaris en domini i aplicació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a-ES" dirty="0"/>
              <a:t>Integracions externes (</a:t>
            </a:r>
            <a:r>
              <a:rPr lang="ca-ES" dirty="0" err="1"/>
              <a:t>Firebase</a:t>
            </a:r>
            <a:r>
              <a:rPr lang="ca-ES" dirty="0"/>
              <a:t>) i controlador a la capa d’infraestructura.</a:t>
            </a:r>
          </a:p>
          <a:p>
            <a:r>
              <a:rPr lang="ca-ES" dirty="0"/>
              <a:t>Base de dades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a-ES" dirty="0" err="1"/>
              <a:t>Realtime</a:t>
            </a:r>
            <a:r>
              <a:rPr lang="ca-ES" dirty="0"/>
              <a:t> </a:t>
            </a:r>
            <a:r>
              <a:rPr lang="ca-ES" dirty="0" err="1"/>
              <a:t>Database</a:t>
            </a:r>
            <a:r>
              <a:rPr lang="ca-ES" dirty="0"/>
              <a:t> de </a:t>
            </a:r>
            <a:r>
              <a:rPr lang="ca-ES" dirty="0" err="1"/>
              <a:t>Firebase</a:t>
            </a:r>
            <a:endParaRPr lang="ca-ES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ca-ES" dirty="0"/>
              <a:t>Document JSON</a:t>
            </a:r>
          </a:p>
          <a:p>
            <a:r>
              <a:rPr lang="ca-ES" dirty="0"/>
              <a:t>Models 3D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a-ES" dirty="0"/>
              <a:t>Sistema d’arxius a </a:t>
            </a:r>
            <a:r>
              <a:rPr lang="ca-ES" dirty="0" err="1"/>
              <a:t>Firebase</a:t>
            </a:r>
            <a:r>
              <a:rPr lang="ca-ES" dirty="0"/>
              <a:t> amb l’eina </a:t>
            </a:r>
            <a:r>
              <a:rPr lang="ca-ES" dirty="0" err="1"/>
              <a:t>Storage</a:t>
            </a:r>
            <a:endParaRPr lang="ca-ES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ca-ES" dirty="0"/>
              <a:t>Els descarreguem en funció de la utilització en l’aplicació</a:t>
            </a:r>
          </a:p>
        </p:txBody>
      </p:sp>
    </p:spTree>
    <p:extLst>
      <p:ext uri="{BB962C8B-B14F-4D97-AF65-F5344CB8AC3E}">
        <p14:creationId xmlns:p14="http://schemas.microsoft.com/office/powerpoint/2010/main" val="31936366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33390F-89AC-3A48-BE1B-070E76F38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Proves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AD19DBE-BE37-E846-9D17-54AAFC6C3E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3318" y="1638300"/>
            <a:ext cx="9601200" cy="3581400"/>
          </a:xfrm>
        </p:spPr>
        <p:txBody>
          <a:bodyPr/>
          <a:lstStyle/>
          <a:p>
            <a:r>
              <a:rPr lang="ca-ES" dirty="0"/>
              <a:t>Proves unitàries</a:t>
            </a:r>
          </a:p>
          <a:p>
            <a:r>
              <a:rPr lang="ca-ES" dirty="0"/>
              <a:t>Proves d’acceptació (No realitzades en aquest projecte, però molt recomanables)</a:t>
            </a:r>
          </a:p>
          <a:p>
            <a:r>
              <a:rPr lang="ca-ES" dirty="0"/>
              <a:t>Proves manuals</a:t>
            </a:r>
          </a:p>
        </p:txBody>
      </p:sp>
    </p:spTree>
    <p:extLst>
      <p:ext uri="{BB962C8B-B14F-4D97-AF65-F5344CB8AC3E}">
        <p14:creationId xmlns:p14="http://schemas.microsoft.com/office/powerpoint/2010/main" val="2384302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4F5981-3E66-BA42-9709-561D079F3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Demostració real</a:t>
            </a:r>
          </a:p>
        </p:txBody>
      </p:sp>
      <p:pic>
        <p:nvPicPr>
          <p:cNvPr id="4" name="Elementos multimedia en línea 3" descr="demostracio.mp4">
            <a:hlinkClick r:id="" action="ppaction://media"/>
            <a:extLst>
              <a:ext uri="{FF2B5EF4-FFF2-40B4-BE49-F238E27FC236}">
                <a16:creationId xmlns:a16="http://schemas.microsoft.com/office/drawing/2014/main" id="{86C49EFE-0806-EB48-83FF-8D6F7F234AE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6047" y="1287386"/>
            <a:ext cx="9448799" cy="5314508"/>
          </a:xfrm>
        </p:spPr>
      </p:pic>
    </p:spTree>
    <p:extLst>
      <p:ext uri="{BB962C8B-B14F-4D97-AF65-F5344CB8AC3E}">
        <p14:creationId xmlns:p14="http://schemas.microsoft.com/office/powerpoint/2010/main" val="2382978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7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88C5C8-3B75-2944-A725-16CA072DF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Conclusions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AA22CC1-9F3C-F746-9A0E-E3C904FE69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1638299"/>
            <a:ext cx="10138576" cy="4778403"/>
          </a:xfrm>
        </p:spPr>
        <p:txBody>
          <a:bodyPr>
            <a:normAutofit/>
          </a:bodyPr>
          <a:lstStyle/>
          <a:p>
            <a:r>
              <a:rPr lang="ca-ES" dirty="0"/>
              <a:t>Finalització dels principals objectius d’aquesta fase d’acord amb a la planificació.</a:t>
            </a:r>
          </a:p>
          <a:p>
            <a:r>
              <a:rPr lang="ca-ES" dirty="0"/>
              <a:t>Falta de proves en entorn real per un desplegament funcional</a:t>
            </a:r>
          </a:p>
          <a:p>
            <a:r>
              <a:rPr lang="ca-ES" dirty="0"/>
              <a:t>Diferents línies de treball futur.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a-ES" dirty="0"/>
              <a:t>Traducció diferents idiomes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a-ES" dirty="0"/>
              <a:t>Cerques de productes i categories.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a-ES" dirty="0"/>
              <a:t>Gestió de comptes d’usuaris.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a-ES" dirty="0"/>
              <a:t>Compres en l’aplicació.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a-ES" dirty="0"/>
              <a:t>Creació aplicació IOS.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a-ES" dirty="0"/>
              <a:t>Millorar el processat 3D.</a:t>
            </a:r>
          </a:p>
          <a:p>
            <a:r>
              <a:rPr lang="ca-ES" dirty="0"/>
              <a:t>Poder tocar noves tecnologies com poden ser objectes 3D o </a:t>
            </a:r>
            <a:r>
              <a:rPr lang="ca-ES" dirty="0" err="1"/>
              <a:t>Firebase</a:t>
            </a:r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4273787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E18832-75DB-1941-A017-956E2F887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Continguts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946FEF4-CA80-7E4F-BAE8-7C331279FB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655361"/>
            <a:ext cx="10428136" cy="5119149"/>
          </a:xfrm>
        </p:spPr>
        <p:txBody>
          <a:bodyPr/>
          <a:lstStyle/>
          <a:p>
            <a:r>
              <a:rPr lang="ca-ES" dirty="0"/>
              <a:t>Que és </a:t>
            </a:r>
            <a:r>
              <a:rPr lang="ca-ES" dirty="0" err="1"/>
              <a:t>Furnilive</a:t>
            </a:r>
            <a:r>
              <a:rPr lang="ca-ES" dirty="0"/>
              <a:t>?</a:t>
            </a:r>
          </a:p>
          <a:p>
            <a:r>
              <a:rPr lang="ca-ES" dirty="0"/>
              <a:t>Objectius i motivacions</a:t>
            </a:r>
          </a:p>
          <a:p>
            <a:r>
              <a:rPr lang="ca-ES" dirty="0"/>
              <a:t>Metodologia i planificació</a:t>
            </a:r>
          </a:p>
          <a:p>
            <a:r>
              <a:rPr lang="ca-ES" dirty="0"/>
              <a:t>Disseny centrat en l’usuari i conceptual</a:t>
            </a:r>
          </a:p>
          <a:p>
            <a:r>
              <a:rPr lang="ca-ES" dirty="0"/>
              <a:t>Prototips</a:t>
            </a:r>
          </a:p>
          <a:p>
            <a:r>
              <a:rPr lang="ca-ES" dirty="0"/>
              <a:t>Disseny tècnic</a:t>
            </a:r>
          </a:p>
          <a:p>
            <a:r>
              <a:rPr lang="ca-ES" dirty="0"/>
              <a:t>Implementació</a:t>
            </a:r>
          </a:p>
          <a:p>
            <a:r>
              <a:rPr lang="ca-ES" dirty="0"/>
              <a:t>Demostració real</a:t>
            </a:r>
          </a:p>
          <a:p>
            <a:r>
              <a:rPr lang="ca-ES" dirty="0"/>
              <a:t>Conclusions</a:t>
            </a:r>
          </a:p>
          <a:p>
            <a:endParaRPr lang="ca-ES" dirty="0"/>
          </a:p>
          <a:p>
            <a:endParaRPr lang="ca-ES" dirty="0"/>
          </a:p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7942206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58F61B-808F-7D49-9CF4-6915AFF7B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Que és </a:t>
            </a:r>
            <a:r>
              <a:rPr lang="ca-ES" dirty="0" err="1"/>
              <a:t>Furnlive</a:t>
            </a:r>
            <a:r>
              <a:rPr lang="ca-ES" dirty="0"/>
              <a:t>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0B403F8-2343-014F-BC5D-43279C21E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1912289"/>
            <a:ext cx="10205499" cy="3581400"/>
          </a:xfrm>
        </p:spPr>
        <p:txBody>
          <a:bodyPr>
            <a:normAutofit/>
          </a:bodyPr>
          <a:lstStyle/>
          <a:p>
            <a:r>
              <a:rPr lang="ca-ES" sz="3200" dirty="0"/>
              <a:t>És una aplicació </a:t>
            </a:r>
            <a:r>
              <a:rPr lang="ca-ES" sz="3200" dirty="0" err="1"/>
              <a:t>Android</a:t>
            </a:r>
            <a:r>
              <a:rPr lang="ca-ES" sz="3200" dirty="0"/>
              <a:t>.</a:t>
            </a:r>
          </a:p>
          <a:p>
            <a:r>
              <a:rPr lang="ca-ES" sz="3200" dirty="0"/>
              <a:t>Permet visualitzar mobles a través de la càmera. </a:t>
            </a:r>
          </a:p>
          <a:p>
            <a:r>
              <a:rPr lang="ca-ES" sz="3200" dirty="0"/>
              <a:t>Té un ventall de mobles categoritzats disponibles.</a:t>
            </a:r>
          </a:p>
          <a:p>
            <a:r>
              <a:rPr lang="ca-ES" sz="3200" dirty="0"/>
              <a:t>Es pot carregar els propis models 3D per visualitzar-los.</a:t>
            </a:r>
          </a:p>
        </p:txBody>
      </p:sp>
    </p:spTree>
    <p:extLst>
      <p:ext uri="{BB962C8B-B14F-4D97-AF65-F5344CB8AC3E}">
        <p14:creationId xmlns:p14="http://schemas.microsoft.com/office/powerpoint/2010/main" val="6880438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63EE86-08D0-1A4F-B85D-94C3DBA46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Motivació del projecte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B765ECF-0A94-5B43-8C65-726659C1D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928191"/>
            <a:ext cx="9601200" cy="3581400"/>
          </a:xfrm>
        </p:spPr>
        <p:txBody>
          <a:bodyPr>
            <a:normAutofit/>
          </a:bodyPr>
          <a:lstStyle/>
          <a:p>
            <a:r>
              <a:rPr lang="ca-ES" sz="2800" dirty="0"/>
              <a:t>Reduir el temps que inverteix la gent a comprar els seus mobles.</a:t>
            </a:r>
          </a:p>
          <a:p>
            <a:r>
              <a:rPr lang="ca-ES" sz="2800" dirty="0"/>
              <a:t>Aconseguir oferir molts productes de diferents marques.</a:t>
            </a:r>
          </a:p>
          <a:p>
            <a:r>
              <a:rPr lang="ca-ES" sz="2800" dirty="0"/>
              <a:t>Ajudar al sector a fer un salt tecnològic. </a:t>
            </a:r>
          </a:p>
          <a:p>
            <a:r>
              <a:rPr lang="ca-ES" sz="2800" dirty="0"/>
              <a:t>Treballar en projecte de modelatge 3D.</a:t>
            </a:r>
          </a:p>
        </p:txBody>
      </p:sp>
    </p:spTree>
    <p:extLst>
      <p:ext uri="{BB962C8B-B14F-4D97-AF65-F5344CB8AC3E}">
        <p14:creationId xmlns:p14="http://schemas.microsoft.com/office/powerpoint/2010/main" val="2139165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904F1E-2F42-5B4B-BE05-75782D15F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Objectius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3944E5C-443D-564A-8578-141D626D6F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a-ES" sz="2800" dirty="0"/>
              <a:t>Poder visualitzar els mobles a través de la càmera. </a:t>
            </a:r>
          </a:p>
          <a:p>
            <a:r>
              <a:rPr lang="ca-ES" sz="2800" dirty="0"/>
              <a:t>Disposar d’un catàleg dels models actuals.</a:t>
            </a:r>
          </a:p>
          <a:p>
            <a:r>
              <a:rPr lang="ca-ES" sz="2800" dirty="0"/>
              <a:t>Poder realitzar captures i visualitzar-les.</a:t>
            </a:r>
          </a:p>
          <a:p>
            <a:r>
              <a:rPr lang="ca-ES" sz="2800" dirty="0"/>
              <a:t>Poder carregar un model 3D propi.</a:t>
            </a:r>
          </a:p>
          <a:p>
            <a:r>
              <a:rPr lang="ca-ES" sz="2800" dirty="0"/>
              <a:t>Aplicació intuïtiva i fàcil d’utilitzar.</a:t>
            </a:r>
          </a:p>
          <a:p>
            <a:pPr marL="0" indent="0">
              <a:buNone/>
            </a:pPr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2217383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1F5705-0D46-ED4A-AFB1-68D5C3C9E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Metodologia i planificació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9E44EF8-F6E9-D544-B527-8F5E9BA5CE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777116"/>
            <a:ext cx="9601200" cy="3581400"/>
          </a:xfrm>
        </p:spPr>
        <p:txBody>
          <a:bodyPr>
            <a:normAutofit/>
          </a:bodyPr>
          <a:lstStyle/>
          <a:p>
            <a:r>
              <a:rPr lang="ca-ES" sz="2400" dirty="0"/>
              <a:t>Metodologies àgils – </a:t>
            </a:r>
            <a:r>
              <a:rPr lang="ca-ES" sz="2400" dirty="0" err="1"/>
              <a:t>Scrum</a:t>
            </a:r>
            <a:r>
              <a:rPr lang="ca-ES" sz="2400" dirty="0"/>
              <a:t> adaptat</a:t>
            </a:r>
          </a:p>
          <a:p>
            <a:r>
              <a:rPr lang="ca-ES" sz="2400" dirty="0"/>
              <a:t>Planificació inicial adaptativa en tres fases.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a-ES" sz="2400" dirty="0"/>
              <a:t>Preparació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a-ES" sz="2400" dirty="0"/>
              <a:t>Desenvolupament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a-ES" sz="2400" dirty="0"/>
              <a:t>Test i preparació per producció</a:t>
            </a:r>
          </a:p>
        </p:txBody>
      </p:sp>
      <p:pic>
        <p:nvPicPr>
          <p:cNvPr id="1026" name="Picture 2" descr="page14image45012464">
            <a:extLst>
              <a:ext uri="{FF2B5EF4-FFF2-40B4-BE49-F238E27FC236}">
                <a16:creationId xmlns:a16="http://schemas.microsoft.com/office/drawing/2014/main" id="{FC584F13-6F6C-2440-8881-C583E9427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201" y="4237391"/>
            <a:ext cx="9315284" cy="209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2813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1F5705-0D46-ED4A-AFB1-68D5C3C9E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Metodologia i planificació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9E44EF8-F6E9-D544-B527-8F5E9BA5CE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777116"/>
            <a:ext cx="9601200" cy="3581400"/>
          </a:xfrm>
        </p:spPr>
        <p:txBody>
          <a:bodyPr>
            <a:normAutofit/>
          </a:bodyPr>
          <a:lstStyle/>
          <a:p>
            <a:r>
              <a:rPr lang="ca-ES" sz="2400" dirty="0"/>
              <a:t>Com es treballa en </a:t>
            </a:r>
            <a:r>
              <a:rPr lang="ca-ES" sz="2400" dirty="0" err="1"/>
              <a:t>scrum</a:t>
            </a:r>
            <a:r>
              <a:rPr lang="ca-ES" sz="2400" dirty="0"/>
              <a:t>?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a-ES" sz="2400" dirty="0"/>
              <a:t>Planificacions abans de cada esprint assignant tasques per les pròximes dues setmanes.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a-ES" sz="2400" dirty="0"/>
              <a:t>Esprints de dues setmanes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a-ES" sz="2400" dirty="0"/>
              <a:t>Utilitzant l’eina </a:t>
            </a:r>
            <a:r>
              <a:rPr lang="ca-ES" sz="2400" dirty="0" err="1"/>
              <a:t>Trello</a:t>
            </a:r>
            <a:r>
              <a:rPr lang="ca-ES" sz="2400" dirty="0"/>
              <a:t> podem definir uns taulers amb la feina a realitzar.</a:t>
            </a:r>
          </a:p>
        </p:txBody>
      </p:sp>
      <p:pic>
        <p:nvPicPr>
          <p:cNvPr id="1027" name="Picture 3" descr="page14image45011840">
            <a:extLst>
              <a:ext uri="{FF2B5EF4-FFF2-40B4-BE49-F238E27FC236}">
                <a16:creationId xmlns:a16="http://schemas.microsoft.com/office/drawing/2014/main" id="{C4361FB8-6A04-BC46-945D-1155F0DC7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377" y="4323205"/>
            <a:ext cx="3750476" cy="2070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91244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49562A-4CDF-0549-A7B5-8089C801D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Disseny centrat en l’usuari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DF2B046-A0FD-5348-8FBC-BFEA81C1F7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904337"/>
            <a:ext cx="9601200" cy="35814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a-ES" sz="2800" dirty="0"/>
              <a:t>Mètodes d’indagació</a:t>
            </a:r>
          </a:p>
          <a:p>
            <a:r>
              <a:rPr lang="ca-ES" sz="2800" dirty="0"/>
              <a:t>Limitacions i oportunitats COVID-19</a:t>
            </a:r>
          </a:p>
          <a:p>
            <a:r>
              <a:rPr lang="ca-ES" sz="2800" dirty="0"/>
              <a:t>Enquestes a usuaris.</a:t>
            </a:r>
          </a:p>
          <a:p>
            <a:r>
              <a:rPr lang="ca-ES" sz="2800" dirty="0"/>
              <a:t>Anàlisis competitiva</a:t>
            </a:r>
          </a:p>
          <a:p>
            <a:r>
              <a:rPr lang="ca-ES" sz="2800" dirty="0"/>
              <a:t>Perfils d’usuari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a-ES" sz="2800" dirty="0"/>
              <a:t>Persona entre 30 i 50 anys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a-ES" sz="2800" dirty="0"/>
              <a:t>Professional de la decoració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a-ES" sz="2800" dirty="0"/>
              <a:t>Clients tendes físiques</a:t>
            </a:r>
          </a:p>
          <a:p>
            <a:endParaRPr lang="ca-ES" sz="2800" dirty="0"/>
          </a:p>
          <a:p>
            <a:endParaRPr lang="ca-ES" dirty="0"/>
          </a:p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19926283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6E2504-91EE-C74D-98C6-263494D66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Disseny conceptual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4A46D3A-0BB8-A147-8C14-30F817FB1C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a-ES" sz="3200" dirty="0"/>
              <a:t>Escenaris d’ús</a:t>
            </a:r>
          </a:p>
          <a:p>
            <a:r>
              <a:rPr lang="ca-ES" sz="3200" dirty="0"/>
              <a:t>Fluxos d’interacció</a:t>
            </a:r>
          </a:p>
          <a:p>
            <a:endParaRPr lang="ca-ES" dirty="0"/>
          </a:p>
        </p:txBody>
      </p:sp>
      <p:pic>
        <p:nvPicPr>
          <p:cNvPr id="4097" name="Picture 1" descr="page33image44573008">
            <a:extLst>
              <a:ext uri="{FF2B5EF4-FFF2-40B4-BE49-F238E27FC236}">
                <a16:creationId xmlns:a16="http://schemas.microsoft.com/office/drawing/2014/main" id="{D9F83D93-A5FE-DC42-8F18-E5CB005AC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367" y="362132"/>
            <a:ext cx="4729942" cy="613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4442026"/>
      </p:ext>
    </p:extLst>
  </p:cSld>
  <p:clrMapOvr>
    <a:masterClrMapping/>
  </p:clrMapOvr>
</p:sld>
</file>

<file path=ppt/theme/theme1.xml><?xml version="1.0" encoding="utf-8"?>
<a:theme xmlns:a="http://schemas.openxmlformats.org/drawingml/2006/main" name="Recorte">
  <a:themeElements>
    <a:clrScheme name="Recorte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Recorte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ecort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{F0399CBD-1FC3-6148-A7CC-5458F3AADD73}tf10001072</Template>
  <TotalTime>1258</TotalTime>
  <Words>606</Words>
  <Application>Microsoft Macintosh PowerPoint</Application>
  <PresentationFormat>Panorámica</PresentationFormat>
  <Paragraphs>124</Paragraphs>
  <Slides>18</Slides>
  <Notes>4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2" baseType="lpstr">
      <vt:lpstr>Calibri</vt:lpstr>
      <vt:lpstr>Courier New</vt:lpstr>
      <vt:lpstr>Franklin Gothic Book</vt:lpstr>
      <vt:lpstr>Recorte</vt:lpstr>
      <vt:lpstr>Presentación de PowerPoint</vt:lpstr>
      <vt:lpstr>Continguts</vt:lpstr>
      <vt:lpstr>Que és Furnlive?</vt:lpstr>
      <vt:lpstr>Motivació del projecte</vt:lpstr>
      <vt:lpstr>Objectius</vt:lpstr>
      <vt:lpstr>Metodologia i planificació</vt:lpstr>
      <vt:lpstr>Metodologia i planificació</vt:lpstr>
      <vt:lpstr>Disseny centrat en l’usuari</vt:lpstr>
      <vt:lpstr>Disseny conceptual</vt:lpstr>
      <vt:lpstr>Prototipatge</vt:lpstr>
      <vt:lpstr>Disseny tècnic</vt:lpstr>
      <vt:lpstr>Disseny tècnic</vt:lpstr>
      <vt:lpstr>Disseny tècnic</vt:lpstr>
      <vt:lpstr>Implementació</vt:lpstr>
      <vt:lpstr>Implementació</vt:lpstr>
      <vt:lpstr>Proves</vt:lpstr>
      <vt:lpstr>Demostració real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Microsoft Office User</cp:lastModifiedBy>
  <cp:revision>22</cp:revision>
  <dcterms:created xsi:type="dcterms:W3CDTF">2020-05-23T14:26:08Z</dcterms:created>
  <dcterms:modified xsi:type="dcterms:W3CDTF">2020-05-25T17:23:54Z</dcterms:modified>
</cp:coreProperties>
</file>