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73E"/>
    <a:srgbClr val="F5C3C3"/>
    <a:srgbClr val="E77777"/>
    <a:srgbClr val="1D9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 autoAdjust="0"/>
    <p:restoredTop sz="88299" autoAdjust="0"/>
  </p:normalViewPr>
  <p:slideViewPr>
    <p:cSldViewPr snapToGrid="0">
      <p:cViewPr varScale="1">
        <p:scale>
          <a:sx n="112" d="100"/>
          <a:sy n="112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7AAD1-F94E-43A8-AE34-F12028DD4E0F}" type="datetimeFigureOut">
              <a:rPr lang="ca-ES" smtClean="0"/>
              <a:t>6/6/21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B571-F109-40F4-8603-F48B6DF015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62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ierramallorca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eal-estate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ierramallorca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real-estate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elleharmen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/photos/matt-seymour-sold?utm_source=unsplash&amp;utm_medium=referral&amp;utm_content=creditCopyText" TargetMode="External"/><Relationship Id="rId5" Type="http://schemas.openxmlformats.org/officeDocument/2006/relationships/hyperlink" Target="https://unsplash.com/@mattseymour?utm_source=unsplash&amp;utm_medium=referral&amp;utm_content=creditCopyText" TargetMode="External"/><Relationship Id="rId4" Type="http://schemas.openxmlformats.org/officeDocument/2006/relationships/hyperlink" Target="https://unsplash.com/s/photos/real-estate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incerelymedia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handshake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Photo by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hlinkClick r:id="rId3"/>
              </a:rPr>
              <a:t>Tierra Mallorca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hlinkClick r:id="rId4"/>
              </a:rPr>
              <a:t>Unsplash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ca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691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2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951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984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667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254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431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Tierra Mallorca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565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38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Harmen </a:t>
            </a:r>
            <a:r>
              <a:rPr lang="en-US" dirty="0" err="1">
                <a:hlinkClick r:id="rId3"/>
              </a:rPr>
              <a:t>Jelle</a:t>
            </a:r>
            <a:r>
              <a:rPr lang="en-US" dirty="0">
                <a:hlinkClick r:id="rId3"/>
              </a:rPr>
              <a:t> van </a:t>
            </a:r>
            <a:r>
              <a:rPr lang="en-US" dirty="0" err="1">
                <a:hlinkClick r:id="rId3"/>
              </a:rPr>
              <a:t>Mourik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  <a:p>
            <a:r>
              <a:rPr lang="en-US" dirty="0"/>
              <a:t>Photo by </a:t>
            </a:r>
            <a:r>
              <a:rPr lang="en-US" dirty="0">
                <a:hlinkClick r:id="rId5"/>
              </a:rPr>
              <a:t>Matt Seymour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r>
              <a:rPr lang="en-US" dirty="0"/>
              <a:t> 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013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831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Sincerely Media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396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048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182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B571-F109-40F4-8603-F48B6DF015BF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31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77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99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5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87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50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61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41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17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02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19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97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A840-8794-4F92-9A97-525A508B3349}" type="datetimeFigureOut">
              <a:rPr lang="ca-ES" smtClean="0"/>
              <a:t>6/6/21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EC9E-C0A0-4E3B-A5FB-DA335DDEF66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827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5772" y="2317523"/>
            <a:ext cx="9056914" cy="2972933"/>
          </a:xfr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a-ES" dirty="0">
              <a:solidFill>
                <a:srgbClr val="E77777"/>
              </a:solidFill>
            </a:endParaRPr>
          </a:p>
          <a:p>
            <a:endParaRPr lang="ca-ES" dirty="0">
              <a:solidFill>
                <a:srgbClr val="E77777"/>
              </a:solidFill>
            </a:endParaRPr>
          </a:p>
          <a:p>
            <a:r>
              <a:rPr lang="ca-ES" sz="4000" b="1" dirty="0">
                <a:solidFill>
                  <a:srgbClr val="E77777"/>
                </a:solidFill>
                <a:latin typeface="Bodoni MT Black" panose="02070A03080606020203" pitchFamily="18" charset="0"/>
              </a:rPr>
              <a:t>PLATAFORMA DE GESTIÓ DE COMUNITATS</a:t>
            </a:r>
          </a:p>
        </p:txBody>
      </p:sp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2840333" y="1587122"/>
            <a:ext cx="6372000" cy="1136499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1270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414657" y="5780314"/>
            <a:ext cx="2264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solidFill>
                  <a:schemeClr val="bg1">
                    <a:lumMod val="50000"/>
                  </a:schemeClr>
                </a:solidFill>
              </a:rPr>
              <a:t>GRAU MULTIMÈDIA</a:t>
            </a:r>
          </a:p>
          <a:p>
            <a:r>
              <a:rPr lang="ca-ES" sz="1600" dirty="0">
                <a:solidFill>
                  <a:schemeClr val="bg1">
                    <a:lumMod val="50000"/>
                  </a:schemeClr>
                </a:solidFill>
              </a:rPr>
              <a:t>TFG ENGINYERIA WEB</a:t>
            </a:r>
          </a:p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ca-ES" sz="1400" b="1" dirty="0">
                <a:solidFill>
                  <a:schemeClr val="bg1">
                    <a:lumMod val="50000"/>
                  </a:schemeClr>
                </a:solidFill>
              </a:rPr>
              <a:t>AIME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 A</a:t>
            </a:r>
            <a:r>
              <a:rPr lang="ca-ES" sz="1400" b="1" dirty="0">
                <a:solidFill>
                  <a:schemeClr val="bg1">
                    <a:lumMod val="50000"/>
                  </a:schemeClr>
                </a:solidFill>
              </a:rPr>
              <a:t>PARICIO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 B</a:t>
            </a:r>
            <a:r>
              <a:rPr lang="ca-ES" sz="1400" b="1" dirty="0">
                <a:solidFill>
                  <a:schemeClr val="bg1">
                    <a:lumMod val="50000"/>
                  </a:schemeClr>
                </a:solidFill>
              </a:rPr>
              <a:t>ARRERA</a:t>
            </a:r>
          </a:p>
        </p:txBody>
      </p:sp>
    </p:spTree>
    <p:extLst>
      <p:ext uri="{BB962C8B-B14F-4D97-AF65-F5344CB8AC3E}">
        <p14:creationId xmlns:p14="http://schemas.microsoft.com/office/powerpoint/2010/main" val="21217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3795840" y="2226833"/>
            <a:ext cx="4799520" cy="3404796"/>
            <a:chOff x="3795840" y="2226833"/>
            <a:chExt cx="4799520" cy="34047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Rectángulo 22"/>
            <p:cNvSpPr/>
            <p:nvPr/>
          </p:nvSpPr>
          <p:spPr>
            <a:xfrm flipH="1">
              <a:off x="5981251" y="2990627"/>
              <a:ext cx="2614109" cy="1452282"/>
            </a:xfrm>
            <a:custGeom>
              <a:avLst/>
              <a:gdLst>
                <a:gd name="connsiteX0" fmla="*/ 0 w 3141233"/>
                <a:gd name="connsiteY0" fmla="*/ 0 h 903642"/>
                <a:gd name="connsiteX1" fmla="*/ 3141233 w 3141233"/>
                <a:gd name="connsiteY1" fmla="*/ 0 h 903642"/>
                <a:gd name="connsiteX2" fmla="*/ 3141233 w 3141233"/>
                <a:gd name="connsiteY2" fmla="*/ 903642 h 903642"/>
                <a:gd name="connsiteX3" fmla="*/ 0 w 3141233"/>
                <a:gd name="connsiteY3" fmla="*/ 903642 h 903642"/>
                <a:gd name="connsiteX4" fmla="*/ 0 w 3141233"/>
                <a:gd name="connsiteY4" fmla="*/ 0 h 903642"/>
                <a:gd name="connsiteX0" fmla="*/ 677732 w 3141233"/>
                <a:gd name="connsiteY0" fmla="*/ 0 h 1430767"/>
                <a:gd name="connsiteX1" fmla="*/ 3141233 w 3141233"/>
                <a:gd name="connsiteY1" fmla="*/ 527125 h 1430767"/>
                <a:gd name="connsiteX2" fmla="*/ 3141233 w 3141233"/>
                <a:gd name="connsiteY2" fmla="*/ 1430767 h 1430767"/>
                <a:gd name="connsiteX3" fmla="*/ 0 w 3141233"/>
                <a:gd name="connsiteY3" fmla="*/ 1430767 h 1430767"/>
                <a:gd name="connsiteX4" fmla="*/ 677732 w 3141233"/>
                <a:gd name="connsiteY4" fmla="*/ 0 h 1430767"/>
                <a:gd name="connsiteX0" fmla="*/ 0 w 3291840"/>
                <a:gd name="connsiteY0" fmla="*/ 0 h 957431"/>
                <a:gd name="connsiteX1" fmla="*/ 3291840 w 3291840"/>
                <a:gd name="connsiteY1" fmla="*/ 53789 h 957431"/>
                <a:gd name="connsiteX2" fmla="*/ 3291840 w 3291840"/>
                <a:gd name="connsiteY2" fmla="*/ 957431 h 957431"/>
                <a:gd name="connsiteX3" fmla="*/ 150607 w 3291840"/>
                <a:gd name="connsiteY3" fmla="*/ 957431 h 957431"/>
                <a:gd name="connsiteX4" fmla="*/ 0 w 3291840"/>
                <a:gd name="connsiteY4" fmla="*/ 0 h 957431"/>
                <a:gd name="connsiteX0" fmla="*/ 0 w 3291840"/>
                <a:gd name="connsiteY0" fmla="*/ 0 h 957431"/>
                <a:gd name="connsiteX1" fmla="*/ 3291840 w 3291840"/>
                <a:gd name="connsiteY1" fmla="*/ 53789 h 957431"/>
                <a:gd name="connsiteX2" fmla="*/ 3291840 w 3291840"/>
                <a:gd name="connsiteY2" fmla="*/ 957431 h 957431"/>
                <a:gd name="connsiteX3" fmla="*/ 150607 w 3291840"/>
                <a:gd name="connsiteY3" fmla="*/ 957431 h 957431"/>
                <a:gd name="connsiteX4" fmla="*/ 0 w 3291840"/>
                <a:gd name="connsiteY4" fmla="*/ 0 h 957431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7378"/>
                <a:gd name="connsiteY0" fmla="*/ 0 h 989704"/>
                <a:gd name="connsiteX1" fmla="*/ 3302597 w 3307378"/>
                <a:gd name="connsiteY1" fmla="*/ 53789 h 989704"/>
                <a:gd name="connsiteX2" fmla="*/ 3302597 w 3307378"/>
                <a:gd name="connsiteY2" fmla="*/ 957431 h 989704"/>
                <a:gd name="connsiteX3" fmla="*/ 0 w 3307378"/>
                <a:gd name="connsiteY3" fmla="*/ 989704 h 989704"/>
                <a:gd name="connsiteX4" fmla="*/ 10757 w 3307378"/>
                <a:gd name="connsiteY4" fmla="*/ 0 h 989704"/>
                <a:gd name="connsiteX0" fmla="*/ 10757 w 3307378"/>
                <a:gd name="connsiteY0" fmla="*/ 0 h 989704"/>
                <a:gd name="connsiteX1" fmla="*/ 3302597 w 3307378"/>
                <a:gd name="connsiteY1" fmla="*/ 53789 h 989704"/>
                <a:gd name="connsiteX2" fmla="*/ 3302597 w 3307378"/>
                <a:gd name="connsiteY2" fmla="*/ 957431 h 989704"/>
                <a:gd name="connsiteX3" fmla="*/ 0 w 3307378"/>
                <a:gd name="connsiteY3" fmla="*/ 989704 h 989704"/>
                <a:gd name="connsiteX4" fmla="*/ 10757 w 3307378"/>
                <a:gd name="connsiteY4" fmla="*/ 0 h 989704"/>
                <a:gd name="connsiteX0" fmla="*/ 10757 w 3302597"/>
                <a:gd name="connsiteY0" fmla="*/ 0 h 1699709"/>
                <a:gd name="connsiteX1" fmla="*/ 3302597 w 3302597"/>
                <a:gd name="connsiteY1" fmla="*/ 53789 h 1699709"/>
                <a:gd name="connsiteX2" fmla="*/ 2291378 w 3302597"/>
                <a:gd name="connsiteY2" fmla="*/ 1699709 h 1699709"/>
                <a:gd name="connsiteX3" fmla="*/ 0 w 3302597"/>
                <a:gd name="connsiteY3" fmla="*/ 989704 h 1699709"/>
                <a:gd name="connsiteX4" fmla="*/ 10757 w 3302597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2614108"/>
                <a:gd name="connsiteY0" fmla="*/ 0 h 1699709"/>
                <a:gd name="connsiteX1" fmla="*/ 2614108 w 2614108"/>
                <a:gd name="connsiteY1" fmla="*/ 699248 h 1699709"/>
                <a:gd name="connsiteX2" fmla="*/ 2291378 w 2614108"/>
                <a:gd name="connsiteY2" fmla="*/ 1699709 h 1699709"/>
                <a:gd name="connsiteX3" fmla="*/ 0 w 2614108"/>
                <a:gd name="connsiteY3" fmla="*/ 989704 h 1699709"/>
                <a:gd name="connsiteX4" fmla="*/ 10757 w 2614108"/>
                <a:gd name="connsiteY4" fmla="*/ 0 h 1699709"/>
                <a:gd name="connsiteX0" fmla="*/ 10757 w 2614108"/>
                <a:gd name="connsiteY0" fmla="*/ 0 h 1699709"/>
                <a:gd name="connsiteX1" fmla="*/ 2614108 w 2614108"/>
                <a:gd name="connsiteY1" fmla="*/ 699248 h 1699709"/>
                <a:gd name="connsiteX2" fmla="*/ 2291378 w 2614108"/>
                <a:gd name="connsiteY2" fmla="*/ 1699709 h 1699709"/>
                <a:gd name="connsiteX3" fmla="*/ 0 w 2614108"/>
                <a:gd name="connsiteY3" fmla="*/ 989704 h 1699709"/>
                <a:gd name="connsiteX4" fmla="*/ 10757 w 2614108"/>
                <a:gd name="connsiteY4" fmla="*/ 0 h 1699709"/>
                <a:gd name="connsiteX0" fmla="*/ 10757 w 2614108"/>
                <a:gd name="connsiteY0" fmla="*/ 0 h 1699709"/>
                <a:gd name="connsiteX1" fmla="*/ 2614108 w 2614108"/>
                <a:gd name="connsiteY1" fmla="*/ 699248 h 1699709"/>
                <a:gd name="connsiteX2" fmla="*/ 2291378 w 2614108"/>
                <a:gd name="connsiteY2" fmla="*/ 1699709 h 1699709"/>
                <a:gd name="connsiteX3" fmla="*/ 0 w 2614108"/>
                <a:gd name="connsiteY3" fmla="*/ 989704 h 1699709"/>
                <a:gd name="connsiteX4" fmla="*/ 10757 w 2614108"/>
                <a:gd name="connsiteY4" fmla="*/ 0 h 1699709"/>
                <a:gd name="connsiteX0" fmla="*/ 10757 w 2614108"/>
                <a:gd name="connsiteY0" fmla="*/ 0 h 1387737"/>
                <a:gd name="connsiteX1" fmla="*/ 2614108 w 2614108"/>
                <a:gd name="connsiteY1" fmla="*/ 699248 h 1387737"/>
                <a:gd name="connsiteX2" fmla="*/ 2345167 w 2614108"/>
                <a:gd name="connsiteY2" fmla="*/ 1387737 h 1387737"/>
                <a:gd name="connsiteX3" fmla="*/ 0 w 2614108"/>
                <a:gd name="connsiteY3" fmla="*/ 989704 h 1387737"/>
                <a:gd name="connsiteX4" fmla="*/ 10757 w 2614108"/>
                <a:gd name="connsiteY4" fmla="*/ 0 h 1387737"/>
                <a:gd name="connsiteX0" fmla="*/ 10757 w 2614109"/>
                <a:gd name="connsiteY0" fmla="*/ 0 h 1387737"/>
                <a:gd name="connsiteX1" fmla="*/ 2614109 w 2614109"/>
                <a:gd name="connsiteY1" fmla="*/ 548640 h 1387737"/>
                <a:gd name="connsiteX2" fmla="*/ 2345167 w 2614109"/>
                <a:gd name="connsiteY2" fmla="*/ 1387737 h 1387737"/>
                <a:gd name="connsiteX3" fmla="*/ 0 w 2614109"/>
                <a:gd name="connsiteY3" fmla="*/ 989704 h 1387737"/>
                <a:gd name="connsiteX4" fmla="*/ 10757 w 2614109"/>
                <a:gd name="connsiteY4" fmla="*/ 0 h 1387737"/>
                <a:gd name="connsiteX0" fmla="*/ 10757 w 2614109"/>
                <a:gd name="connsiteY0" fmla="*/ 0 h 1452282"/>
                <a:gd name="connsiteX1" fmla="*/ 2614109 w 2614109"/>
                <a:gd name="connsiteY1" fmla="*/ 548640 h 1452282"/>
                <a:gd name="connsiteX2" fmla="*/ 2517289 w 2614109"/>
                <a:gd name="connsiteY2" fmla="*/ 1452282 h 1452282"/>
                <a:gd name="connsiteX3" fmla="*/ 0 w 2614109"/>
                <a:gd name="connsiteY3" fmla="*/ 989704 h 1452282"/>
                <a:gd name="connsiteX4" fmla="*/ 10757 w 2614109"/>
                <a:gd name="connsiteY4" fmla="*/ 0 h 1452282"/>
                <a:gd name="connsiteX0" fmla="*/ 10757 w 2614109"/>
                <a:gd name="connsiteY0" fmla="*/ 0 h 1452282"/>
                <a:gd name="connsiteX1" fmla="*/ 2614109 w 2614109"/>
                <a:gd name="connsiteY1" fmla="*/ 548640 h 1452282"/>
                <a:gd name="connsiteX2" fmla="*/ 2517289 w 2614109"/>
                <a:gd name="connsiteY2" fmla="*/ 1452282 h 1452282"/>
                <a:gd name="connsiteX3" fmla="*/ 0 w 2614109"/>
                <a:gd name="connsiteY3" fmla="*/ 989704 h 1452282"/>
                <a:gd name="connsiteX4" fmla="*/ 10757 w 2614109"/>
                <a:gd name="connsiteY4" fmla="*/ 0 h 1452282"/>
                <a:gd name="connsiteX0" fmla="*/ 10757 w 2614109"/>
                <a:gd name="connsiteY0" fmla="*/ 0 h 1452282"/>
                <a:gd name="connsiteX1" fmla="*/ 2614109 w 2614109"/>
                <a:gd name="connsiteY1" fmla="*/ 548640 h 1452282"/>
                <a:gd name="connsiteX2" fmla="*/ 2517289 w 2614109"/>
                <a:gd name="connsiteY2" fmla="*/ 1452282 h 1452282"/>
                <a:gd name="connsiteX3" fmla="*/ 0 w 2614109"/>
                <a:gd name="connsiteY3" fmla="*/ 989704 h 1452282"/>
                <a:gd name="connsiteX4" fmla="*/ 10757 w 2614109"/>
                <a:gd name="connsiteY4" fmla="*/ 0 h 1452282"/>
                <a:gd name="connsiteX0" fmla="*/ 10757 w 2614109"/>
                <a:gd name="connsiteY0" fmla="*/ 0 h 1452282"/>
                <a:gd name="connsiteX1" fmla="*/ 2614109 w 2614109"/>
                <a:gd name="connsiteY1" fmla="*/ 548640 h 1452282"/>
                <a:gd name="connsiteX2" fmla="*/ 2517289 w 2614109"/>
                <a:gd name="connsiteY2" fmla="*/ 1452282 h 1452282"/>
                <a:gd name="connsiteX3" fmla="*/ 0 w 2614109"/>
                <a:gd name="connsiteY3" fmla="*/ 989704 h 1452282"/>
                <a:gd name="connsiteX4" fmla="*/ 10757 w 2614109"/>
                <a:gd name="connsiteY4" fmla="*/ 0 h 145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109" h="1452282">
                  <a:moveTo>
                    <a:pt x="10757" y="0"/>
                  </a:moveTo>
                  <a:cubicBezTo>
                    <a:pt x="1108037" y="17930"/>
                    <a:pt x="591671" y="261768"/>
                    <a:pt x="2614109" y="548640"/>
                  </a:cubicBezTo>
                  <a:cubicBezTo>
                    <a:pt x="1850317" y="796066"/>
                    <a:pt x="1904104" y="839095"/>
                    <a:pt x="2517289" y="1452282"/>
                  </a:cubicBezTo>
                  <a:cubicBezTo>
                    <a:pt x="1559859" y="1376978"/>
                    <a:pt x="1896932" y="548640"/>
                    <a:pt x="0" y="989704"/>
                  </a:cubicBezTo>
                  <a:lnTo>
                    <a:pt x="1075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Rectángulo 22"/>
            <p:cNvSpPr/>
            <p:nvPr/>
          </p:nvSpPr>
          <p:spPr>
            <a:xfrm rot="5400000">
              <a:off x="4434035" y="2895692"/>
              <a:ext cx="2097742" cy="3374132"/>
            </a:xfrm>
            <a:custGeom>
              <a:avLst/>
              <a:gdLst>
                <a:gd name="connsiteX0" fmla="*/ 0 w 3141233"/>
                <a:gd name="connsiteY0" fmla="*/ 0 h 903642"/>
                <a:gd name="connsiteX1" fmla="*/ 3141233 w 3141233"/>
                <a:gd name="connsiteY1" fmla="*/ 0 h 903642"/>
                <a:gd name="connsiteX2" fmla="*/ 3141233 w 3141233"/>
                <a:gd name="connsiteY2" fmla="*/ 903642 h 903642"/>
                <a:gd name="connsiteX3" fmla="*/ 0 w 3141233"/>
                <a:gd name="connsiteY3" fmla="*/ 903642 h 903642"/>
                <a:gd name="connsiteX4" fmla="*/ 0 w 3141233"/>
                <a:gd name="connsiteY4" fmla="*/ 0 h 903642"/>
                <a:gd name="connsiteX0" fmla="*/ 677732 w 3141233"/>
                <a:gd name="connsiteY0" fmla="*/ 0 h 1430767"/>
                <a:gd name="connsiteX1" fmla="*/ 3141233 w 3141233"/>
                <a:gd name="connsiteY1" fmla="*/ 527125 h 1430767"/>
                <a:gd name="connsiteX2" fmla="*/ 3141233 w 3141233"/>
                <a:gd name="connsiteY2" fmla="*/ 1430767 h 1430767"/>
                <a:gd name="connsiteX3" fmla="*/ 0 w 3141233"/>
                <a:gd name="connsiteY3" fmla="*/ 1430767 h 1430767"/>
                <a:gd name="connsiteX4" fmla="*/ 677732 w 3141233"/>
                <a:gd name="connsiteY4" fmla="*/ 0 h 1430767"/>
                <a:gd name="connsiteX0" fmla="*/ 0 w 3291840"/>
                <a:gd name="connsiteY0" fmla="*/ 0 h 957431"/>
                <a:gd name="connsiteX1" fmla="*/ 3291840 w 3291840"/>
                <a:gd name="connsiteY1" fmla="*/ 53789 h 957431"/>
                <a:gd name="connsiteX2" fmla="*/ 3291840 w 3291840"/>
                <a:gd name="connsiteY2" fmla="*/ 957431 h 957431"/>
                <a:gd name="connsiteX3" fmla="*/ 150607 w 3291840"/>
                <a:gd name="connsiteY3" fmla="*/ 957431 h 957431"/>
                <a:gd name="connsiteX4" fmla="*/ 0 w 3291840"/>
                <a:gd name="connsiteY4" fmla="*/ 0 h 957431"/>
                <a:gd name="connsiteX0" fmla="*/ 0 w 3291840"/>
                <a:gd name="connsiteY0" fmla="*/ 0 h 957431"/>
                <a:gd name="connsiteX1" fmla="*/ 3291840 w 3291840"/>
                <a:gd name="connsiteY1" fmla="*/ 53789 h 957431"/>
                <a:gd name="connsiteX2" fmla="*/ 3291840 w 3291840"/>
                <a:gd name="connsiteY2" fmla="*/ 957431 h 957431"/>
                <a:gd name="connsiteX3" fmla="*/ 150607 w 3291840"/>
                <a:gd name="connsiteY3" fmla="*/ 957431 h 957431"/>
                <a:gd name="connsiteX4" fmla="*/ 0 w 3291840"/>
                <a:gd name="connsiteY4" fmla="*/ 0 h 957431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7378"/>
                <a:gd name="connsiteY0" fmla="*/ 0 h 989704"/>
                <a:gd name="connsiteX1" fmla="*/ 3302597 w 3307378"/>
                <a:gd name="connsiteY1" fmla="*/ 53789 h 989704"/>
                <a:gd name="connsiteX2" fmla="*/ 3302597 w 3307378"/>
                <a:gd name="connsiteY2" fmla="*/ 957431 h 989704"/>
                <a:gd name="connsiteX3" fmla="*/ 0 w 3307378"/>
                <a:gd name="connsiteY3" fmla="*/ 989704 h 989704"/>
                <a:gd name="connsiteX4" fmla="*/ 10757 w 3307378"/>
                <a:gd name="connsiteY4" fmla="*/ 0 h 989704"/>
                <a:gd name="connsiteX0" fmla="*/ 10757 w 3307378"/>
                <a:gd name="connsiteY0" fmla="*/ 0 h 989704"/>
                <a:gd name="connsiteX1" fmla="*/ 3302597 w 3307378"/>
                <a:gd name="connsiteY1" fmla="*/ 53789 h 989704"/>
                <a:gd name="connsiteX2" fmla="*/ 3302597 w 3307378"/>
                <a:gd name="connsiteY2" fmla="*/ 957431 h 989704"/>
                <a:gd name="connsiteX3" fmla="*/ 0 w 3307378"/>
                <a:gd name="connsiteY3" fmla="*/ 989704 h 989704"/>
                <a:gd name="connsiteX4" fmla="*/ 10757 w 3307378"/>
                <a:gd name="connsiteY4" fmla="*/ 0 h 989704"/>
                <a:gd name="connsiteX0" fmla="*/ 10757 w 3302597"/>
                <a:gd name="connsiteY0" fmla="*/ 0 h 1699709"/>
                <a:gd name="connsiteX1" fmla="*/ 3302597 w 3302597"/>
                <a:gd name="connsiteY1" fmla="*/ 53789 h 1699709"/>
                <a:gd name="connsiteX2" fmla="*/ 2291378 w 3302597"/>
                <a:gd name="connsiteY2" fmla="*/ 1699709 h 1699709"/>
                <a:gd name="connsiteX3" fmla="*/ 0 w 3302597"/>
                <a:gd name="connsiteY3" fmla="*/ 989704 h 1699709"/>
                <a:gd name="connsiteX4" fmla="*/ 10757 w 3302597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3151992"/>
                <a:gd name="connsiteX1" fmla="*/ 3754418 w 3754418"/>
                <a:gd name="connsiteY1" fmla="*/ 1043492 h 3151992"/>
                <a:gd name="connsiteX2" fmla="*/ 1678194 w 3754418"/>
                <a:gd name="connsiteY2" fmla="*/ 3151992 h 3151992"/>
                <a:gd name="connsiteX3" fmla="*/ 0 w 3754418"/>
                <a:gd name="connsiteY3" fmla="*/ 989704 h 3151992"/>
                <a:gd name="connsiteX4" fmla="*/ 10757 w 3754418"/>
                <a:gd name="connsiteY4" fmla="*/ 0 h 3151992"/>
                <a:gd name="connsiteX0" fmla="*/ 10757 w 3754418"/>
                <a:gd name="connsiteY0" fmla="*/ 0 h 3152123"/>
                <a:gd name="connsiteX1" fmla="*/ 3754418 w 3754418"/>
                <a:gd name="connsiteY1" fmla="*/ 1043492 h 3152123"/>
                <a:gd name="connsiteX2" fmla="*/ 1678194 w 3754418"/>
                <a:gd name="connsiteY2" fmla="*/ 3151992 h 3152123"/>
                <a:gd name="connsiteX3" fmla="*/ 0 w 3754418"/>
                <a:gd name="connsiteY3" fmla="*/ 989704 h 3152123"/>
                <a:gd name="connsiteX4" fmla="*/ 10757 w 3754418"/>
                <a:gd name="connsiteY4" fmla="*/ 0 h 3152123"/>
                <a:gd name="connsiteX0" fmla="*/ 10757 w 2431229"/>
                <a:gd name="connsiteY0" fmla="*/ 0 h 3152123"/>
                <a:gd name="connsiteX1" fmla="*/ 2431229 w 2431229"/>
                <a:gd name="connsiteY1" fmla="*/ 2958354 h 3152123"/>
                <a:gd name="connsiteX2" fmla="*/ 1678194 w 2431229"/>
                <a:gd name="connsiteY2" fmla="*/ 3151992 h 3152123"/>
                <a:gd name="connsiteX3" fmla="*/ 0 w 2431229"/>
                <a:gd name="connsiteY3" fmla="*/ 989704 h 3152123"/>
                <a:gd name="connsiteX4" fmla="*/ 10757 w 2431229"/>
                <a:gd name="connsiteY4" fmla="*/ 0 h 3152123"/>
                <a:gd name="connsiteX0" fmla="*/ 10757 w 2431229"/>
                <a:gd name="connsiteY0" fmla="*/ 0 h 3152123"/>
                <a:gd name="connsiteX1" fmla="*/ 2431229 w 2431229"/>
                <a:gd name="connsiteY1" fmla="*/ 2958354 h 3152123"/>
                <a:gd name="connsiteX2" fmla="*/ 1678194 w 2431229"/>
                <a:gd name="connsiteY2" fmla="*/ 3151992 h 3152123"/>
                <a:gd name="connsiteX3" fmla="*/ 0 w 2431229"/>
                <a:gd name="connsiteY3" fmla="*/ 989704 h 3152123"/>
                <a:gd name="connsiteX4" fmla="*/ 10757 w 2431229"/>
                <a:gd name="connsiteY4" fmla="*/ 0 h 3152123"/>
                <a:gd name="connsiteX0" fmla="*/ 10757 w 2431229"/>
                <a:gd name="connsiteY0" fmla="*/ 0 h 3291965"/>
                <a:gd name="connsiteX1" fmla="*/ 2431229 w 2431229"/>
                <a:gd name="connsiteY1" fmla="*/ 2958354 h 3291965"/>
                <a:gd name="connsiteX2" fmla="*/ 1237130 w 2431229"/>
                <a:gd name="connsiteY2" fmla="*/ 3291841 h 3291965"/>
                <a:gd name="connsiteX3" fmla="*/ 0 w 2431229"/>
                <a:gd name="connsiteY3" fmla="*/ 989704 h 3291965"/>
                <a:gd name="connsiteX4" fmla="*/ 10757 w 2431229"/>
                <a:gd name="connsiteY4" fmla="*/ 0 h 3291965"/>
                <a:gd name="connsiteX0" fmla="*/ 10757 w 2097742"/>
                <a:gd name="connsiteY0" fmla="*/ 0 h 3374132"/>
                <a:gd name="connsiteX1" fmla="*/ 2097742 w 2097742"/>
                <a:gd name="connsiteY1" fmla="*/ 3270326 h 3374132"/>
                <a:gd name="connsiteX2" fmla="*/ 1237130 w 2097742"/>
                <a:gd name="connsiteY2" fmla="*/ 3291841 h 3374132"/>
                <a:gd name="connsiteX3" fmla="*/ 0 w 2097742"/>
                <a:gd name="connsiteY3" fmla="*/ 989704 h 3374132"/>
                <a:gd name="connsiteX4" fmla="*/ 10757 w 2097742"/>
                <a:gd name="connsiteY4" fmla="*/ 0 h 337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742" h="3374132">
                  <a:moveTo>
                    <a:pt x="10757" y="0"/>
                  </a:moveTo>
                  <a:cubicBezTo>
                    <a:pt x="1108037" y="17930"/>
                    <a:pt x="914400" y="2327237"/>
                    <a:pt x="2097742" y="3270326"/>
                  </a:cubicBezTo>
                  <a:cubicBezTo>
                    <a:pt x="1333950" y="3517752"/>
                    <a:pt x="1721225" y="3238052"/>
                    <a:pt x="1237130" y="3291841"/>
                  </a:cubicBezTo>
                  <a:cubicBezTo>
                    <a:pt x="609600" y="3313358"/>
                    <a:pt x="1896932" y="548640"/>
                    <a:pt x="0" y="989704"/>
                  </a:cubicBezTo>
                  <a:lnTo>
                    <a:pt x="1075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4" name="Rectángulo 22"/>
            <p:cNvSpPr/>
            <p:nvPr/>
          </p:nvSpPr>
          <p:spPr>
            <a:xfrm>
              <a:off x="4023361" y="2226833"/>
              <a:ext cx="3851237" cy="1699709"/>
            </a:xfrm>
            <a:custGeom>
              <a:avLst/>
              <a:gdLst>
                <a:gd name="connsiteX0" fmla="*/ 0 w 3141233"/>
                <a:gd name="connsiteY0" fmla="*/ 0 h 903642"/>
                <a:gd name="connsiteX1" fmla="*/ 3141233 w 3141233"/>
                <a:gd name="connsiteY1" fmla="*/ 0 h 903642"/>
                <a:gd name="connsiteX2" fmla="*/ 3141233 w 3141233"/>
                <a:gd name="connsiteY2" fmla="*/ 903642 h 903642"/>
                <a:gd name="connsiteX3" fmla="*/ 0 w 3141233"/>
                <a:gd name="connsiteY3" fmla="*/ 903642 h 903642"/>
                <a:gd name="connsiteX4" fmla="*/ 0 w 3141233"/>
                <a:gd name="connsiteY4" fmla="*/ 0 h 903642"/>
                <a:gd name="connsiteX0" fmla="*/ 677732 w 3141233"/>
                <a:gd name="connsiteY0" fmla="*/ 0 h 1430767"/>
                <a:gd name="connsiteX1" fmla="*/ 3141233 w 3141233"/>
                <a:gd name="connsiteY1" fmla="*/ 527125 h 1430767"/>
                <a:gd name="connsiteX2" fmla="*/ 3141233 w 3141233"/>
                <a:gd name="connsiteY2" fmla="*/ 1430767 h 1430767"/>
                <a:gd name="connsiteX3" fmla="*/ 0 w 3141233"/>
                <a:gd name="connsiteY3" fmla="*/ 1430767 h 1430767"/>
                <a:gd name="connsiteX4" fmla="*/ 677732 w 3141233"/>
                <a:gd name="connsiteY4" fmla="*/ 0 h 1430767"/>
                <a:gd name="connsiteX0" fmla="*/ 0 w 3291840"/>
                <a:gd name="connsiteY0" fmla="*/ 0 h 957431"/>
                <a:gd name="connsiteX1" fmla="*/ 3291840 w 3291840"/>
                <a:gd name="connsiteY1" fmla="*/ 53789 h 957431"/>
                <a:gd name="connsiteX2" fmla="*/ 3291840 w 3291840"/>
                <a:gd name="connsiteY2" fmla="*/ 957431 h 957431"/>
                <a:gd name="connsiteX3" fmla="*/ 150607 w 3291840"/>
                <a:gd name="connsiteY3" fmla="*/ 957431 h 957431"/>
                <a:gd name="connsiteX4" fmla="*/ 0 w 3291840"/>
                <a:gd name="connsiteY4" fmla="*/ 0 h 957431"/>
                <a:gd name="connsiteX0" fmla="*/ 0 w 3291840"/>
                <a:gd name="connsiteY0" fmla="*/ 0 h 957431"/>
                <a:gd name="connsiteX1" fmla="*/ 3291840 w 3291840"/>
                <a:gd name="connsiteY1" fmla="*/ 53789 h 957431"/>
                <a:gd name="connsiteX2" fmla="*/ 3291840 w 3291840"/>
                <a:gd name="connsiteY2" fmla="*/ 957431 h 957431"/>
                <a:gd name="connsiteX3" fmla="*/ 150607 w 3291840"/>
                <a:gd name="connsiteY3" fmla="*/ 957431 h 957431"/>
                <a:gd name="connsiteX4" fmla="*/ 0 w 3291840"/>
                <a:gd name="connsiteY4" fmla="*/ 0 h 957431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2597"/>
                <a:gd name="connsiteY0" fmla="*/ 0 h 989704"/>
                <a:gd name="connsiteX1" fmla="*/ 3302597 w 3302597"/>
                <a:gd name="connsiteY1" fmla="*/ 53789 h 989704"/>
                <a:gd name="connsiteX2" fmla="*/ 3302597 w 3302597"/>
                <a:gd name="connsiteY2" fmla="*/ 957431 h 989704"/>
                <a:gd name="connsiteX3" fmla="*/ 0 w 3302597"/>
                <a:gd name="connsiteY3" fmla="*/ 989704 h 989704"/>
                <a:gd name="connsiteX4" fmla="*/ 10757 w 3302597"/>
                <a:gd name="connsiteY4" fmla="*/ 0 h 989704"/>
                <a:gd name="connsiteX0" fmla="*/ 10757 w 3307378"/>
                <a:gd name="connsiteY0" fmla="*/ 0 h 989704"/>
                <a:gd name="connsiteX1" fmla="*/ 3302597 w 3307378"/>
                <a:gd name="connsiteY1" fmla="*/ 53789 h 989704"/>
                <a:gd name="connsiteX2" fmla="*/ 3302597 w 3307378"/>
                <a:gd name="connsiteY2" fmla="*/ 957431 h 989704"/>
                <a:gd name="connsiteX3" fmla="*/ 0 w 3307378"/>
                <a:gd name="connsiteY3" fmla="*/ 989704 h 989704"/>
                <a:gd name="connsiteX4" fmla="*/ 10757 w 3307378"/>
                <a:gd name="connsiteY4" fmla="*/ 0 h 989704"/>
                <a:gd name="connsiteX0" fmla="*/ 10757 w 3307378"/>
                <a:gd name="connsiteY0" fmla="*/ 0 h 989704"/>
                <a:gd name="connsiteX1" fmla="*/ 3302597 w 3307378"/>
                <a:gd name="connsiteY1" fmla="*/ 53789 h 989704"/>
                <a:gd name="connsiteX2" fmla="*/ 3302597 w 3307378"/>
                <a:gd name="connsiteY2" fmla="*/ 957431 h 989704"/>
                <a:gd name="connsiteX3" fmla="*/ 0 w 3307378"/>
                <a:gd name="connsiteY3" fmla="*/ 989704 h 989704"/>
                <a:gd name="connsiteX4" fmla="*/ 10757 w 3307378"/>
                <a:gd name="connsiteY4" fmla="*/ 0 h 989704"/>
                <a:gd name="connsiteX0" fmla="*/ 10757 w 3302597"/>
                <a:gd name="connsiteY0" fmla="*/ 0 h 1699709"/>
                <a:gd name="connsiteX1" fmla="*/ 3302597 w 3302597"/>
                <a:gd name="connsiteY1" fmla="*/ 53789 h 1699709"/>
                <a:gd name="connsiteX2" fmla="*/ 2291378 w 3302597"/>
                <a:gd name="connsiteY2" fmla="*/ 1699709 h 1699709"/>
                <a:gd name="connsiteX3" fmla="*/ 0 w 3302597"/>
                <a:gd name="connsiteY3" fmla="*/ 989704 h 1699709"/>
                <a:gd name="connsiteX4" fmla="*/ 10757 w 3302597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754418"/>
                <a:gd name="connsiteY0" fmla="*/ 0 h 1699709"/>
                <a:gd name="connsiteX1" fmla="*/ 3754418 w 3754418"/>
                <a:gd name="connsiteY1" fmla="*/ 1043492 h 1699709"/>
                <a:gd name="connsiteX2" fmla="*/ 2291378 w 3754418"/>
                <a:gd name="connsiteY2" fmla="*/ 1699709 h 1699709"/>
                <a:gd name="connsiteX3" fmla="*/ 0 w 3754418"/>
                <a:gd name="connsiteY3" fmla="*/ 989704 h 1699709"/>
                <a:gd name="connsiteX4" fmla="*/ 10757 w 3754418"/>
                <a:gd name="connsiteY4" fmla="*/ 0 h 1699709"/>
                <a:gd name="connsiteX0" fmla="*/ 10757 w 3851237"/>
                <a:gd name="connsiteY0" fmla="*/ 0 h 1699709"/>
                <a:gd name="connsiteX1" fmla="*/ 3851237 w 3851237"/>
                <a:gd name="connsiteY1" fmla="*/ 935915 h 1699709"/>
                <a:gd name="connsiteX2" fmla="*/ 2291378 w 3851237"/>
                <a:gd name="connsiteY2" fmla="*/ 1699709 h 1699709"/>
                <a:gd name="connsiteX3" fmla="*/ 0 w 3851237"/>
                <a:gd name="connsiteY3" fmla="*/ 989704 h 1699709"/>
                <a:gd name="connsiteX4" fmla="*/ 10757 w 3851237"/>
                <a:gd name="connsiteY4" fmla="*/ 0 h 1699709"/>
                <a:gd name="connsiteX0" fmla="*/ 10757 w 3851237"/>
                <a:gd name="connsiteY0" fmla="*/ 0 h 1699709"/>
                <a:gd name="connsiteX1" fmla="*/ 3851237 w 3851237"/>
                <a:gd name="connsiteY1" fmla="*/ 935915 h 1699709"/>
                <a:gd name="connsiteX2" fmla="*/ 2291378 w 3851237"/>
                <a:gd name="connsiteY2" fmla="*/ 1699709 h 1699709"/>
                <a:gd name="connsiteX3" fmla="*/ 0 w 3851237"/>
                <a:gd name="connsiteY3" fmla="*/ 989704 h 1699709"/>
                <a:gd name="connsiteX4" fmla="*/ 10757 w 3851237"/>
                <a:gd name="connsiteY4" fmla="*/ 0 h 16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1237" h="1699709">
                  <a:moveTo>
                    <a:pt x="10757" y="0"/>
                  </a:moveTo>
                  <a:cubicBezTo>
                    <a:pt x="1108037" y="17930"/>
                    <a:pt x="1430767" y="1778595"/>
                    <a:pt x="3851237" y="935915"/>
                  </a:cubicBezTo>
                  <a:cubicBezTo>
                    <a:pt x="2646382" y="1280160"/>
                    <a:pt x="2775473" y="1645920"/>
                    <a:pt x="2291378" y="1699709"/>
                  </a:cubicBezTo>
                  <a:cubicBezTo>
                    <a:pt x="921571" y="1559861"/>
                    <a:pt x="1896932" y="548640"/>
                    <a:pt x="0" y="989704"/>
                  </a:cubicBezTo>
                  <a:lnTo>
                    <a:pt x="1075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627339" y="1656679"/>
            <a:ext cx="3426595" cy="2076225"/>
          </a:xfrm>
          <a:prstGeom prst="rect">
            <a:avLst/>
          </a:prstGeom>
          <a:ln>
            <a:solidFill>
              <a:srgbClr val="E777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ángulo 11"/>
          <p:cNvSpPr/>
          <p:nvPr/>
        </p:nvSpPr>
        <p:spPr>
          <a:xfrm>
            <a:off x="627416" y="4351752"/>
            <a:ext cx="3426595" cy="1424539"/>
          </a:xfrm>
          <a:prstGeom prst="rect">
            <a:avLst/>
          </a:prstGeom>
          <a:ln>
            <a:solidFill>
              <a:srgbClr val="E777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/>
          <p:cNvSpPr/>
          <p:nvPr/>
        </p:nvSpPr>
        <p:spPr>
          <a:xfrm>
            <a:off x="8508166" y="2561454"/>
            <a:ext cx="3426595" cy="2146433"/>
          </a:xfrm>
          <a:prstGeom prst="rect">
            <a:avLst/>
          </a:prstGeom>
          <a:ln>
            <a:solidFill>
              <a:srgbClr val="E777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42288" y="1875591"/>
            <a:ext cx="304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Afegeix tots els teus veïns de la comunitat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42959" y="4512029"/>
            <a:ext cx="311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Tria el president de la escala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679685" y="2883299"/>
            <a:ext cx="3142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Selecciona qui és l’administrador</a:t>
            </a:r>
          </a:p>
          <a:p>
            <a:r>
              <a:rPr lang="ca-ES" sz="3200" b="1" dirty="0">
                <a:solidFill>
                  <a:srgbClr val="E77777"/>
                </a:solidFill>
              </a:rPr>
              <a:t>de finques</a:t>
            </a:r>
          </a:p>
        </p:txBody>
      </p:sp>
    </p:spTree>
    <p:extLst>
      <p:ext uri="{BB962C8B-B14F-4D97-AF65-F5344CB8AC3E}">
        <p14:creationId xmlns:p14="http://schemas.microsoft.com/office/powerpoint/2010/main" val="18114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193040" y="1626028"/>
            <a:ext cx="52535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Crea el teu llistat de telèfons d’interès general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81147" y="2468934"/>
            <a:ext cx="48773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Telèfons emergències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3200" b="1" dirty="0">
                <a:solidFill>
                  <a:srgbClr val="E77777"/>
                </a:solidFill>
              </a:rPr>
              <a:t>Telèfons d’urgències 24h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3200" b="1" dirty="0">
                <a:solidFill>
                  <a:srgbClr val="E77777"/>
                </a:solidFill>
              </a:rPr>
              <a:t>Telèfons habituals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2000" b="1" dirty="0">
                <a:solidFill>
                  <a:srgbClr val="E77777"/>
                </a:solidFill>
              </a:rPr>
              <a:t>I tots aquells telèfons que necessitis...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25920" r="9777" b="15478"/>
          <a:stretch/>
        </p:blipFill>
        <p:spPr>
          <a:xfrm>
            <a:off x="7534275" y="2505075"/>
            <a:ext cx="298343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193040" y="1626028"/>
            <a:ext cx="61991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Guarda tots els proveïdors de serveis de la comunitat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81147" y="2468934"/>
            <a:ext cx="4877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Administradors de Finques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3200" b="1" dirty="0">
                <a:solidFill>
                  <a:srgbClr val="E77777"/>
                </a:solidFill>
              </a:rPr>
              <a:t>Companyies d’Assegurances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3200" b="1" dirty="0">
                <a:solidFill>
                  <a:srgbClr val="E77777"/>
                </a:solidFill>
              </a:rPr>
              <a:t>Serveis de neteja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2000" b="1" dirty="0">
                <a:solidFill>
                  <a:srgbClr val="E77777"/>
                </a:solidFill>
              </a:rPr>
              <a:t>Ascensors</a:t>
            </a:r>
          </a:p>
          <a:p>
            <a:endParaRPr lang="ca-ES" sz="2000" b="1" dirty="0">
              <a:solidFill>
                <a:srgbClr val="E77777"/>
              </a:solidFill>
            </a:endParaRPr>
          </a:p>
          <a:p>
            <a:r>
              <a:rPr lang="ca-ES" sz="1200" b="1" dirty="0">
                <a:solidFill>
                  <a:srgbClr val="E77777"/>
                </a:solidFill>
              </a:rPr>
              <a:t>Serveis de Porteria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61669" y="2469600"/>
            <a:ext cx="4877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Reformes Integrals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3200" b="1" dirty="0">
                <a:solidFill>
                  <a:srgbClr val="E77777"/>
                </a:solidFill>
              </a:rPr>
              <a:t>Serveis d'Instal·lacions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3200" b="1" dirty="0">
                <a:solidFill>
                  <a:srgbClr val="E77777"/>
                </a:solidFill>
              </a:rPr>
              <a:t>Serrallers</a:t>
            </a:r>
          </a:p>
          <a:p>
            <a:endParaRPr lang="ca-ES" sz="3200" b="1" dirty="0">
              <a:solidFill>
                <a:srgbClr val="E77777"/>
              </a:solidFill>
            </a:endParaRPr>
          </a:p>
          <a:p>
            <a:r>
              <a:rPr lang="ca-ES" sz="2000" b="1" dirty="0">
                <a:solidFill>
                  <a:srgbClr val="E77777"/>
                </a:solidFill>
              </a:rPr>
              <a:t>Pintors</a:t>
            </a:r>
          </a:p>
          <a:p>
            <a:endParaRPr lang="ca-ES" sz="2000" b="1" dirty="0">
              <a:solidFill>
                <a:srgbClr val="E77777"/>
              </a:solidFill>
            </a:endParaRPr>
          </a:p>
          <a:p>
            <a:r>
              <a:rPr lang="ca-ES" sz="1200" b="1" dirty="0">
                <a:solidFill>
                  <a:srgbClr val="E77777"/>
                </a:solidFill>
              </a:rPr>
              <a:t>Treballs verticals</a:t>
            </a:r>
          </a:p>
        </p:txBody>
      </p:sp>
    </p:spTree>
    <p:extLst>
      <p:ext uri="{BB962C8B-B14F-4D97-AF65-F5344CB8AC3E}">
        <p14:creationId xmlns:p14="http://schemas.microsoft.com/office/powerpoint/2010/main" val="25609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3454977" y="1645279"/>
            <a:ext cx="61991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Porta el control de totes les feines de la comunitat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21606" y="2642400"/>
            <a:ext cx="3668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Registre qualsevol</a:t>
            </a:r>
          </a:p>
          <a:p>
            <a:r>
              <a:rPr lang="ca-ES" sz="2800" b="1" dirty="0">
                <a:solidFill>
                  <a:srgbClr val="E77777"/>
                </a:solidFill>
              </a:rPr>
              <a:t>feina a realitzar a la teva comunitat.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Vincula cada feina a un proveïdor existent.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074452" y="2642400"/>
            <a:ext cx="3668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Indica en quin estat es troba cada feina.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Actualitza l’estat de la feina a mida que avanci en el temps.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6768000" y="2730138"/>
            <a:ext cx="1005840" cy="431074"/>
          </a:xfrm>
          <a:prstGeom prst="rightArrow">
            <a:avLst/>
          </a:prstGeom>
          <a:solidFill>
            <a:srgbClr val="E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Flecha derecha 12"/>
          <p:cNvSpPr/>
          <p:nvPr/>
        </p:nvSpPr>
        <p:spPr>
          <a:xfrm>
            <a:off x="6768000" y="4467600"/>
            <a:ext cx="1005840" cy="431074"/>
          </a:xfrm>
          <a:prstGeom prst="rightArrow">
            <a:avLst/>
          </a:prstGeom>
          <a:solidFill>
            <a:srgbClr val="E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Flecha derecha 13"/>
          <p:cNvSpPr/>
          <p:nvPr/>
        </p:nvSpPr>
        <p:spPr>
          <a:xfrm>
            <a:off x="955028" y="2728800"/>
            <a:ext cx="1005840" cy="431074"/>
          </a:xfrm>
          <a:prstGeom prst="rightArrow">
            <a:avLst/>
          </a:prstGeom>
          <a:solidFill>
            <a:srgbClr val="E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Flecha derecha 14"/>
          <p:cNvSpPr/>
          <p:nvPr/>
        </p:nvSpPr>
        <p:spPr>
          <a:xfrm>
            <a:off x="954000" y="4467498"/>
            <a:ext cx="1005840" cy="431074"/>
          </a:xfrm>
          <a:prstGeom prst="rightArrow">
            <a:avLst/>
          </a:prstGeom>
          <a:solidFill>
            <a:srgbClr val="E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02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32546" y="4350619"/>
            <a:ext cx="6266047" cy="1347537"/>
          </a:xfrm>
          <a:prstGeom prst="rect">
            <a:avLst/>
          </a:prstGeom>
          <a:ln>
            <a:solidFill>
              <a:srgbClr val="E777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151529" y="4475182"/>
            <a:ext cx="5593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Descarrega pressupostos i factures de cada treball.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06677" y="1545120"/>
            <a:ext cx="4963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Consulta les dades personals de cada proveïdor.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Els treballs realitzats per cadascun d’ells.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60439"/>
          <a:stretch/>
        </p:blipFill>
        <p:spPr>
          <a:xfrm>
            <a:off x="5997325" y="1115987"/>
            <a:ext cx="3036829" cy="3024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6" b="38055"/>
          <a:stretch/>
        </p:blipFill>
        <p:spPr>
          <a:xfrm>
            <a:off x="8683376" y="3181350"/>
            <a:ext cx="310443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193039" y="1626028"/>
            <a:ext cx="749913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Administra la diferent documentació de la teva comunitat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16963" y="2501873"/>
            <a:ext cx="24114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Contractes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Pressupostos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Factures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Actes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24709" y="2502000"/>
            <a:ext cx="31537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Comunicats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Resums Econòmics</a:t>
            </a:r>
          </a:p>
          <a:p>
            <a:endParaRPr lang="ca-ES" sz="2800" b="1" dirty="0">
              <a:solidFill>
                <a:srgbClr val="E77777"/>
              </a:solidFill>
            </a:endParaRPr>
          </a:p>
          <a:p>
            <a:r>
              <a:rPr lang="ca-ES" sz="2800" b="1" dirty="0">
                <a:solidFill>
                  <a:srgbClr val="E77777"/>
                </a:solidFill>
              </a:rPr>
              <a:t>Altres Documents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t="16331" r="19018" b="11643"/>
          <a:stretch/>
        </p:blipFill>
        <p:spPr>
          <a:xfrm>
            <a:off x="1704975" y="2466975"/>
            <a:ext cx="24288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687702" y="1899444"/>
            <a:ext cx="745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Puja qualsevol document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94233" y="4847167"/>
            <a:ext cx="664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Filtra la teva cerca per tipus de document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67862" y="3201118"/>
            <a:ext cx="745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Descarrega´l quan vulguis i on vulguis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21626" r="14166" b="11518"/>
          <a:stretch/>
        </p:blipFill>
        <p:spPr>
          <a:xfrm>
            <a:off x="2438399" y="3048001"/>
            <a:ext cx="990439" cy="864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366" r="12646" b="13147"/>
          <a:stretch/>
        </p:blipFill>
        <p:spPr>
          <a:xfrm>
            <a:off x="1466852" y="1724024"/>
            <a:ext cx="991543" cy="864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13134" r="10593" b="18036"/>
          <a:stretch/>
        </p:blipFill>
        <p:spPr>
          <a:xfrm>
            <a:off x="4029075" y="4739953"/>
            <a:ext cx="704850" cy="8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4647303" y="2689411"/>
            <a:ext cx="2520000" cy="252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193039" y="1626028"/>
            <a:ext cx="749913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Convoca juntes de propietaris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73302" y="2641723"/>
            <a:ext cx="2701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Indica la data de la reunió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733038" y="3760518"/>
            <a:ext cx="27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Posa una hora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139523" y="5470984"/>
            <a:ext cx="2701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Inclou el lloc de trobada</a:t>
            </a:r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7963264" y="2084978"/>
            <a:ext cx="2086428" cy="727891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r>
              <a:rPr lang="ca-ES" b="1" dirty="0">
                <a:solidFill>
                  <a:srgbClr val="E77777"/>
                </a:solidFill>
              </a:rPr>
              <a:t>Puja l’acte de la junta a la documentació de la comunitat</a:t>
            </a: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1867264" y="4314371"/>
            <a:ext cx="2086428" cy="727891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r>
              <a:rPr lang="ca-ES" b="1" dirty="0">
                <a:solidFill>
                  <a:srgbClr val="E77777"/>
                </a:solidFill>
              </a:rPr>
              <a:t>Puja la convocatòria a la documentació de la comunitat</a:t>
            </a: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7405916" y="5124269"/>
            <a:ext cx="2086428" cy="727891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r>
              <a:rPr lang="ca-ES" sz="1600" b="1" dirty="0">
                <a:solidFill>
                  <a:srgbClr val="E77777"/>
                </a:solidFill>
              </a:rPr>
              <a:t>Consulta les juntes anteriors</a:t>
            </a: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22613" r="19995" b="11740"/>
          <a:stretch/>
        </p:blipFill>
        <p:spPr>
          <a:xfrm>
            <a:off x="4531926" y="2805131"/>
            <a:ext cx="695819" cy="7181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12494" r="13674" b="11307"/>
          <a:stretch/>
        </p:blipFill>
        <p:spPr>
          <a:xfrm>
            <a:off x="6827034" y="3683334"/>
            <a:ext cx="699462" cy="7757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20900" r="13481" b="12769"/>
          <a:stretch/>
        </p:blipFill>
        <p:spPr>
          <a:xfrm>
            <a:off x="4899000" y="4493789"/>
            <a:ext cx="675736" cy="6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193039" y="1626028"/>
            <a:ext cx="749913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Deixa missatges al tauler d’anuncis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73302" y="2641723"/>
            <a:ext cx="336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Temes d’actualitat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204677" y="1902842"/>
            <a:ext cx="27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Notificacions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621814" y="5307355"/>
            <a:ext cx="307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Missatges globals</a:t>
            </a:r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8714034" y="4808927"/>
            <a:ext cx="2086428" cy="727891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300" dirty="0">
              <a:solidFill>
                <a:srgbClr val="E77777"/>
              </a:solidFill>
            </a:endParaRPr>
          </a:p>
          <a:p>
            <a:r>
              <a:rPr lang="ca-ES" b="1" dirty="0">
                <a:solidFill>
                  <a:srgbClr val="E77777"/>
                </a:solidFill>
              </a:rPr>
              <a:t>Incidències</a:t>
            </a:r>
            <a:endParaRPr lang="ca-ES" dirty="0">
              <a:solidFill>
                <a:srgbClr val="E77777"/>
              </a:solidFill>
            </a:endParaRP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5418986" y="3149715"/>
            <a:ext cx="2086428" cy="727891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r>
              <a:rPr lang="ca-ES" b="1" dirty="0">
                <a:solidFill>
                  <a:srgbClr val="E77777"/>
                </a:solidFill>
              </a:rPr>
              <a:t>Avisos importants</a:t>
            </a: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1852139" y="4537720"/>
            <a:ext cx="2086428" cy="727891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ca-ES" sz="300" b="1" dirty="0">
              <a:solidFill>
                <a:srgbClr val="E77777"/>
              </a:solidFill>
            </a:endParaRPr>
          </a:p>
          <a:p>
            <a:r>
              <a:rPr lang="ca-ES" sz="1600" b="1" dirty="0">
                <a:solidFill>
                  <a:srgbClr val="E77777"/>
                </a:solidFill>
              </a:rPr>
              <a:t>         Comentaris</a:t>
            </a: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380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957600" y="1440000"/>
            <a:ext cx="10048724" cy="4639236"/>
          </a:xfrm>
          <a:prstGeom prst="rect">
            <a:avLst/>
          </a:prstGeom>
          <a:noFill/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a-ES" sz="3600" b="1" dirty="0">
                <a:solidFill>
                  <a:srgbClr val="E77777"/>
                </a:solidFill>
                <a:latin typeface="+mn-lt"/>
              </a:rPr>
              <a:t>Gaudeix dels avantatges de</a:t>
            </a:r>
          </a:p>
          <a:p>
            <a:endParaRPr lang="ca-ES" sz="3600" b="1" dirty="0">
              <a:solidFill>
                <a:srgbClr val="E77777"/>
              </a:solidFill>
              <a:latin typeface="+mn-lt"/>
            </a:endParaRPr>
          </a:p>
          <a:p>
            <a:endParaRPr lang="ca-ES" sz="3600" b="1" dirty="0">
              <a:solidFill>
                <a:srgbClr val="E77777"/>
              </a:solidFill>
              <a:latin typeface="+mn-lt"/>
            </a:endParaRPr>
          </a:p>
          <a:p>
            <a:r>
              <a:rPr lang="ca-ES" sz="3600" b="1" dirty="0">
                <a:solidFill>
                  <a:srgbClr val="E77777"/>
                </a:solidFill>
                <a:latin typeface="+mn-lt"/>
              </a:rPr>
              <a:t>i fuig dels problemes comunitaris!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70" y="3424426"/>
            <a:ext cx="3528000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957943" y="1381351"/>
            <a:ext cx="5442857" cy="4192135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ca-ES" dirty="0">
              <a:solidFill>
                <a:srgbClr val="E77777"/>
              </a:solidFill>
            </a:endParaRPr>
          </a:p>
          <a:p>
            <a:pPr algn="l"/>
            <a:r>
              <a:rPr lang="ca-ES" dirty="0">
                <a:solidFill>
                  <a:srgbClr val="E77777"/>
                </a:solidFill>
              </a:rPr>
              <a:t>	</a:t>
            </a:r>
          </a:p>
          <a:p>
            <a:pPr algn="l" defTabSz="719138"/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</a:rPr>
              <a:t>	No trobar les claus de casa</a:t>
            </a:r>
          </a:p>
          <a:p>
            <a:pPr algn="l" defTabSz="719138"/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</a:rPr>
              <a:t>	pot ser un problema..</a:t>
            </a:r>
          </a:p>
          <a:p>
            <a:pPr algn="l" defTabSz="719138"/>
            <a:endParaRPr lang="ca-ES" dirty="0">
              <a:solidFill>
                <a:srgbClr val="E77777"/>
              </a:solidFill>
              <a:latin typeface="Century Gothic" panose="020B0502020202020204" pitchFamily="34" charset="0"/>
            </a:endParaRPr>
          </a:p>
          <a:p>
            <a:pPr algn="l" defTabSz="719138"/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</a:rPr>
              <a:t>	No saber que passa a la</a:t>
            </a:r>
          </a:p>
          <a:p>
            <a:pPr algn="l" defTabSz="719138"/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</a:rPr>
              <a:t>	teva comunitat també..</a:t>
            </a:r>
          </a:p>
          <a:p>
            <a:pPr algn="l"/>
            <a:endParaRPr lang="ca-ES" dirty="0">
              <a:solidFill>
                <a:srgbClr val="E77777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r="6128"/>
          <a:stretch/>
        </p:blipFill>
        <p:spPr>
          <a:xfrm>
            <a:off x="7246536" y="975527"/>
            <a:ext cx="3763109" cy="3491543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3" name="Rectángulo 2"/>
          <p:cNvSpPr/>
          <p:nvPr/>
        </p:nvSpPr>
        <p:spPr>
          <a:xfrm>
            <a:off x="9081405" y="4226111"/>
            <a:ext cx="1929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Photo by Tierra Mallorca on 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ca-E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8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2840333" y="2860751"/>
            <a:ext cx="6372000" cy="1136499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1270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414657" y="5780314"/>
            <a:ext cx="22642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solidFill>
                  <a:schemeClr val="bg1">
                    <a:lumMod val="50000"/>
                  </a:schemeClr>
                </a:solidFill>
              </a:rPr>
              <a:t>TFG ENGINYERIA WEB</a:t>
            </a:r>
          </a:p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ca-ES" sz="1400" b="1" dirty="0">
                <a:solidFill>
                  <a:schemeClr val="bg1">
                    <a:lumMod val="50000"/>
                  </a:schemeClr>
                </a:solidFill>
              </a:rPr>
              <a:t>AIME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 A</a:t>
            </a:r>
            <a:r>
              <a:rPr lang="ca-ES" sz="1400" b="1" dirty="0">
                <a:solidFill>
                  <a:schemeClr val="bg1">
                    <a:lumMod val="50000"/>
                  </a:schemeClr>
                </a:solidFill>
              </a:rPr>
              <a:t>PARICIO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 B</a:t>
            </a:r>
            <a:r>
              <a:rPr lang="ca-ES" sz="1400" b="1" dirty="0">
                <a:solidFill>
                  <a:schemeClr val="bg1">
                    <a:lumMod val="50000"/>
                  </a:schemeClr>
                </a:solidFill>
              </a:rPr>
              <a:t>ARRERA</a:t>
            </a:r>
          </a:p>
        </p:txBody>
      </p:sp>
    </p:spTree>
    <p:extLst>
      <p:ext uri="{BB962C8B-B14F-4D97-AF65-F5344CB8AC3E}">
        <p14:creationId xmlns:p14="http://schemas.microsoft.com/office/powerpoint/2010/main" val="13639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9841"/>
          <a:stretch/>
        </p:blipFill>
        <p:spPr>
          <a:xfrm>
            <a:off x="2095361" y="1480457"/>
            <a:ext cx="9133392" cy="2982686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957943" y="4332513"/>
            <a:ext cx="8175171" cy="1831220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46088" algn="l">
              <a:lnSpc>
                <a:spcPct val="160000"/>
              </a:lnSpc>
            </a:pPr>
            <a:r>
              <a:rPr lang="ca-ES" dirty="0" err="1">
                <a:solidFill>
                  <a:srgbClr val="1D94AE"/>
                </a:solidFill>
                <a:latin typeface="Saira Stencil One" panose="00000500000000000000" pitchFamily="2" charset="0"/>
                <a:cs typeface="Aharoni" panose="02010803020104030203" pitchFamily="2" charset="-79"/>
              </a:rPr>
              <a:t>Propietarispuntcat</a:t>
            </a:r>
            <a:r>
              <a:rPr lang="ca-ES" dirty="0">
                <a:solidFill>
                  <a:srgbClr val="1D94AE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 </a:t>
            </a:r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ofereix solucions per a aquells propietaris que no els hi agraden les sorpreses i volen tenir-ho tot controlat.</a:t>
            </a:r>
          </a:p>
          <a:p>
            <a:pPr algn="l">
              <a:tabLst>
                <a:tab pos="719138" algn="l"/>
              </a:tabLst>
            </a:pPr>
            <a:endParaRPr lang="ca-ES" dirty="0">
              <a:solidFill>
                <a:srgbClr val="E77777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307828" y="4234819"/>
            <a:ext cx="1929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Photo by Tierra Mallorca on 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ca-E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ubtítulo 2"/>
          <p:cNvSpPr txBox="1">
            <a:spLocks/>
          </p:cNvSpPr>
          <p:nvPr/>
        </p:nvSpPr>
        <p:spPr>
          <a:xfrm>
            <a:off x="957943" y="1438835"/>
            <a:ext cx="10048724" cy="4639236"/>
          </a:xfrm>
          <a:prstGeom prst="rect">
            <a:avLst/>
          </a:prstGeom>
          <a:noFill/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dirty="0">
              <a:solidFill>
                <a:srgbClr val="E77777"/>
              </a:solidFill>
            </a:endParaRPr>
          </a:p>
          <a:p>
            <a:pPr algn="l" defTabSz="719138"/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</a:rPr>
              <a:t>	</a:t>
            </a:r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Amb		 			   podràs donar d’alta</a:t>
            </a:r>
          </a:p>
          <a:p>
            <a:pPr algn="l" defTabSz="719138"/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	totes les teves comunitats de propietaris i </a:t>
            </a:r>
          </a:p>
          <a:p>
            <a:pPr algn="l" defTabSz="719138"/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	realitzar les gestions més habituals d’una</a:t>
            </a:r>
          </a:p>
          <a:p>
            <a:pPr algn="l" defTabSz="719138"/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	comunitat sense la necessitat de  dependre de</a:t>
            </a:r>
          </a:p>
          <a:p>
            <a:pPr algn="l" defTabSz="719138"/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	ningú.</a:t>
            </a:r>
          </a:p>
          <a:p>
            <a:pPr algn="l" defTabSz="719138"/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	</a:t>
            </a:r>
          </a:p>
          <a:p>
            <a:pPr algn="l" defTabSz="719138"/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	Disponibilitat garantida en qualsevol moment</a:t>
            </a:r>
          </a:p>
          <a:p>
            <a:pPr algn="l" defTabSz="719138"/>
            <a:r>
              <a:rPr lang="ca-ES" sz="3000" dirty="0">
                <a:solidFill>
                  <a:srgbClr val="E77777"/>
                </a:solidFill>
                <a:latin typeface="Century Gothic" panose="020B0502020202020204" pitchFamily="34" charset="0"/>
              </a:rPr>
              <a:t>	amb tota la privadesa necessària.</a:t>
            </a:r>
          </a:p>
          <a:p>
            <a:pPr algn="l"/>
            <a:endParaRPr lang="ca-ES" dirty="0">
              <a:solidFill>
                <a:srgbClr val="E7777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54" y="1794701"/>
            <a:ext cx="3528000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440544" y="1397001"/>
            <a:ext cx="2979056" cy="1142999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pPr marL="177800" algn="l">
              <a:lnSpc>
                <a:spcPct val="160000"/>
              </a:lnSpc>
            </a:pPr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Gestió 100% online</a:t>
            </a:r>
          </a:p>
          <a:p>
            <a:pPr algn="l">
              <a:tabLst>
                <a:tab pos="719138" algn="l"/>
              </a:tabLst>
            </a:pP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2905277" y="2243667"/>
            <a:ext cx="2979056" cy="1142999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55600" algn="l">
              <a:lnSpc>
                <a:spcPct val="160000"/>
              </a:lnSpc>
            </a:pPr>
            <a:endParaRPr lang="ca-ES" sz="800" dirty="0">
              <a:solidFill>
                <a:srgbClr val="E77777"/>
              </a:solidFill>
            </a:endParaRPr>
          </a:p>
          <a:p>
            <a:pPr marL="355600" algn="l">
              <a:lnSpc>
                <a:spcPct val="160000"/>
              </a:lnSpc>
            </a:pPr>
            <a:r>
              <a:rPr lang="ca-ES" sz="7200" dirty="0">
                <a:solidFill>
                  <a:srgbClr val="E77777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Control total de l’usuari</a:t>
            </a:r>
          </a:p>
          <a:p>
            <a:pPr algn="l">
              <a:tabLst>
                <a:tab pos="719138" algn="l"/>
              </a:tabLst>
            </a:pP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4344610" y="3124200"/>
            <a:ext cx="2979056" cy="1142999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pPr marL="355600" algn="l">
              <a:lnSpc>
                <a:spcPct val="160000"/>
              </a:lnSpc>
            </a:pPr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Disponible 24/7</a:t>
            </a:r>
          </a:p>
          <a:p>
            <a:pPr algn="l">
              <a:tabLst>
                <a:tab pos="719138" algn="l"/>
              </a:tabLst>
            </a:pP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5817810" y="3996267"/>
            <a:ext cx="2979056" cy="1142999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pPr>
              <a:lnSpc>
                <a:spcPct val="160000"/>
              </a:lnSpc>
              <a:tabLst>
                <a:tab pos="0" algn="l"/>
                <a:tab pos="541338" algn="l"/>
              </a:tabLst>
            </a:pPr>
            <a:r>
              <a:rPr lang="ca-ES" dirty="0">
                <a:solidFill>
                  <a:srgbClr val="E77777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Accessible</a:t>
            </a:r>
          </a:p>
          <a:p>
            <a:pPr algn="l">
              <a:tabLst>
                <a:tab pos="719138" algn="l"/>
              </a:tabLst>
            </a:pP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282544" y="4936067"/>
            <a:ext cx="2979056" cy="1142999"/>
          </a:xfrm>
          <a:prstGeom prst="rect">
            <a:avLst/>
          </a:prstGeom>
          <a:solidFill>
            <a:schemeClr val="bg1"/>
          </a:solidFill>
          <a:ln>
            <a:solidFill>
              <a:srgbClr val="E77777"/>
            </a:solidFill>
          </a:ln>
          <a:effectLst>
            <a:outerShdw blurRad="241300" dist="38100" dir="8100000" sx="101000" sy="101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ca-ES" sz="800" dirty="0">
              <a:solidFill>
                <a:srgbClr val="E77777"/>
              </a:solidFill>
            </a:endParaRPr>
          </a:p>
          <a:p>
            <a:pPr marL="177800">
              <a:lnSpc>
                <a:spcPct val="160000"/>
              </a:lnSpc>
            </a:pPr>
            <a:r>
              <a:rPr lang="ca-ES" sz="6300" dirty="0">
                <a:solidFill>
                  <a:srgbClr val="E77777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Multi dispositiu</a:t>
            </a:r>
          </a:p>
          <a:p>
            <a:pPr algn="l">
              <a:tabLst>
                <a:tab pos="719138" algn="l"/>
              </a:tabLst>
            </a:pPr>
            <a:r>
              <a:rPr lang="ca-ES" dirty="0">
                <a:solidFill>
                  <a:srgbClr val="E77777"/>
                </a:solidFill>
              </a:rPr>
              <a:t>	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73542" y="5883010"/>
            <a:ext cx="930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solidFill>
                  <a:schemeClr val="bg1">
                    <a:lumMod val="50000"/>
                  </a:schemeClr>
                </a:solidFill>
              </a:rPr>
              <a:t>Responsiu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122474" y="1133211"/>
            <a:ext cx="175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>
                <a:solidFill>
                  <a:schemeClr val="bg1">
                    <a:lumMod val="50000"/>
                  </a:schemeClr>
                </a:solidFill>
              </a:rPr>
              <a:t>Intuïtiu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544874" y="2462477"/>
            <a:ext cx="1517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err="1">
                <a:solidFill>
                  <a:schemeClr val="bg1">
                    <a:lumMod val="50000"/>
                  </a:schemeClr>
                </a:solidFill>
              </a:rPr>
              <a:t>Col·laboratiu</a:t>
            </a:r>
            <a:endParaRPr lang="ca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169541" y="3740945"/>
            <a:ext cx="10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Amigable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9915542" y="1632746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>
                <a:solidFill>
                  <a:schemeClr val="bg1">
                    <a:lumMod val="50000"/>
                  </a:schemeClr>
                </a:solidFill>
              </a:rPr>
              <a:t>Social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457343" y="2843480"/>
            <a:ext cx="76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solidFill>
                  <a:schemeClr val="bg1">
                    <a:lumMod val="50000"/>
                  </a:schemeClr>
                </a:solidFill>
              </a:rPr>
              <a:t>Escalable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531677" y="4502945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>
                <a:solidFill>
                  <a:schemeClr val="bg1">
                    <a:lumMod val="50000"/>
                  </a:schemeClr>
                </a:solidFill>
              </a:rPr>
              <a:t>Senzill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96942" y="5104078"/>
            <a:ext cx="190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>
                    <a:lumMod val="50000"/>
                  </a:schemeClr>
                </a:solidFill>
              </a:rPr>
              <a:t>Compatible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347277" y="3859479"/>
            <a:ext cx="15263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600" b="1" dirty="0">
                <a:solidFill>
                  <a:schemeClr val="bg1">
                    <a:lumMod val="50000"/>
                  </a:schemeClr>
                </a:solidFill>
              </a:rPr>
              <a:t>Privadesa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1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>
        <p14:reveal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0"/>
          <a:stretch/>
        </p:blipFill>
        <p:spPr>
          <a:xfrm>
            <a:off x="2250440" y="2706374"/>
            <a:ext cx="3162561" cy="2365333"/>
          </a:xfrm>
          <a:prstGeom prst="rect">
            <a:avLst/>
          </a:prstGeom>
          <a:solidFill>
            <a:schemeClr val="bg1">
              <a:alpha val="94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42" y="2302136"/>
            <a:ext cx="5652720" cy="3754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905000">
              <a:schemeClr val="accent1">
                <a:lumMod val="20000"/>
                <a:lumOff val="80000"/>
                <a:alpha val="61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CuadroTexto 27"/>
          <p:cNvSpPr txBox="1"/>
          <p:nvPr/>
        </p:nvSpPr>
        <p:spPr>
          <a:xfrm>
            <a:off x="5112451" y="1460523"/>
            <a:ext cx="527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E77777"/>
                </a:solidFill>
              </a:rPr>
              <a:t>Propietaris de finques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116792" y="1032962"/>
            <a:ext cx="310639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Plataforma dirigida a: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18016" y="3258525"/>
            <a:ext cx="186492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  <a:alpha val="55000"/>
                  </a:schemeClr>
                </a:solidFill>
              </a:rPr>
              <a:t>Administradors </a:t>
            </a:r>
          </a:p>
          <a:p>
            <a:r>
              <a:rPr lang="ca-ES" sz="2000" b="1" dirty="0">
                <a:solidFill>
                  <a:schemeClr val="bg1">
                    <a:lumMod val="50000"/>
                    <a:alpha val="55000"/>
                  </a:schemeClr>
                </a:solidFill>
              </a:rPr>
              <a:t>de Finques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107680" y="5784946"/>
            <a:ext cx="24296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Photo by Harmen 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Jelle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 van 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Mourik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en-US" sz="9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ca-E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11715" y="4371344"/>
            <a:ext cx="796835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Photo by </a:t>
            </a:r>
          </a:p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Matt Seymour </a:t>
            </a:r>
          </a:p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on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ca-E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1020279" y="1536174"/>
            <a:ext cx="9371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dirty="0">
                <a:solidFill>
                  <a:srgbClr val="E77777"/>
                </a:solidFill>
              </a:rPr>
              <a:t>Plataforma totalment compatible amb altres sistemes de gestió de finques.</a:t>
            </a:r>
          </a:p>
        </p:txBody>
      </p:sp>
    </p:spTree>
    <p:extLst>
      <p:ext uri="{BB962C8B-B14F-4D97-AF65-F5344CB8AC3E}">
        <p14:creationId xmlns:p14="http://schemas.microsoft.com/office/powerpoint/2010/main" val="26590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4994116" y="2504015"/>
            <a:ext cx="527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E77777"/>
                </a:solidFill>
              </a:rPr>
              <a:t>Només necessites disposar d’un correu electrònic i una connexió a internet.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019973" y="1710694"/>
            <a:ext cx="52535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Que necessites per utilitzar la plataforma: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37147" y="3665841"/>
            <a:ext cx="527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E77777"/>
                </a:solidFill>
              </a:rPr>
              <a:t>Registra’t a la pàgina i busca les teves comunitats.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19" y="1190625"/>
            <a:ext cx="2924930" cy="37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Mis Docus_1\TFG\PAC3\Disseny\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4363" b="60715"/>
          <a:stretch/>
        </p:blipFill>
        <p:spPr bwMode="auto">
          <a:xfrm>
            <a:off x="663190" y="400579"/>
            <a:ext cx="2482781" cy="442825"/>
          </a:xfrm>
          <a:prstGeom prst="rect">
            <a:avLst/>
          </a:prstGeom>
          <a:noFill/>
          <a:ln>
            <a:solidFill>
              <a:srgbClr val="1D94AE"/>
            </a:solidFill>
          </a:ln>
          <a:effectLst>
            <a:outerShdw blurRad="355600" dist="38100" dir="9300000" sx="101000" sy="101000" algn="tr" rotWithShape="0">
              <a:schemeClr val="bg2">
                <a:lumMod val="90000"/>
                <a:alpha val="97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1217982" y="2402415"/>
            <a:ext cx="4048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Busca si existeix la teva comunitat i uneix-te per a estar al dia del que succeeix.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193040" y="1626028"/>
            <a:ext cx="52535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bg1">
                    <a:lumMod val="50000"/>
                  </a:schemeClr>
                </a:solidFill>
              </a:rPr>
              <a:t>Gestiona diferents comunitats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611947" y="2401200"/>
            <a:ext cx="4157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E77777"/>
                </a:solidFill>
              </a:rPr>
              <a:t>Si no existeix, pots crear-la de nova indicant les dades necessàries.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16800" y="4795898"/>
            <a:ext cx="899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E77777"/>
                </a:solidFill>
              </a:rPr>
              <a:t>Pots unir-te a tantes comunitats, com a número de finques siguis propietari.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871411" y="2608446"/>
            <a:ext cx="9625" cy="1732548"/>
          </a:xfrm>
          <a:prstGeom prst="line">
            <a:avLst/>
          </a:prstGeom>
          <a:ln>
            <a:solidFill>
              <a:srgbClr val="E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reveal/>
      </p:transition>
    </mc:Choice>
    <mc:Fallback xmlns="">
      <p:transition spd="slow" advTm="1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|1.5|1.4|1.2|1.3|1.2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570</Words>
  <Application>Microsoft Macintosh PowerPoint</Application>
  <PresentationFormat>Panorámica</PresentationFormat>
  <Paragraphs>171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Bodoni MT Black</vt:lpstr>
      <vt:lpstr>Calibri</vt:lpstr>
      <vt:lpstr>Calibri Light</vt:lpstr>
      <vt:lpstr>Century Gothic</vt:lpstr>
      <vt:lpstr>Saira Stencil One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Aparicio</dc:creator>
  <cp:lastModifiedBy>Jaime Aparicio Barrera</cp:lastModifiedBy>
  <cp:revision>89</cp:revision>
  <dcterms:created xsi:type="dcterms:W3CDTF">2021-05-12T10:26:46Z</dcterms:created>
  <dcterms:modified xsi:type="dcterms:W3CDTF">2021-06-06T09:32:08Z</dcterms:modified>
</cp:coreProperties>
</file>