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36" r:id="rId4"/>
    <p:sldId id="349" r:id="rId5"/>
    <p:sldId id="287" r:id="rId6"/>
    <p:sldId id="319" r:id="rId7"/>
    <p:sldId id="316" r:id="rId8"/>
    <p:sldId id="354" r:id="rId9"/>
    <p:sldId id="351" r:id="rId10"/>
    <p:sldId id="355" r:id="rId11"/>
    <p:sldId id="292" r:id="rId12"/>
    <p:sldId id="293" r:id="rId13"/>
    <p:sldId id="323" r:id="rId14"/>
    <p:sldId id="352" r:id="rId15"/>
    <p:sldId id="356" r:id="rId16"/>
    <p:sldId id="304" r:id="rId17"/>
    <p:sldId id="308" r:id="rId18"/>
    <p:sldId id="285" r:id="rId19"/>
    <p:sldId id="280" r:id="rId20"/>
    <p:sldId id="342" r:id="rId21"/>
    <p:sldId id="34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46464"/>
    <a:srgbClr val="C2FCFF"/>
    <a:srgbClr val="73EDFF"/>
    <a:srgbClr val="5EFDFF"/>
    <a:srgbClr val="000078"/>
    <a:srgbClr val="02006A"/>
    <a:srgbClr val="D9D9EB"/>
    <a:srgbClr val="DEC0B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92"/>
  </p:normalViewPr>
  <p:slideViewPr>
    <p:cSldViewPr snapToGrid="0" snapToObjects="1">
      <p:cViewPr varScale="1">
        <p:scale>
          <a:sx n="73" d="100"/>
          <a:sy n="73" d="100"/>
        </p:scale>
        <p:origin x="66" y="6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0290-F4D3-6A42-918B-F896F68632ED}" type="datetimeFigureOut">
              <a:rPr lang="en-US" smtClean="0">
                <a:latin typeface="UOC Sans"/>
              </a:rPr>
              <a:t>12/30/2020</a:t>
            </a:fld>
            <a:endParaRPr lang="en-US" dirty="0">
              <a:latin typeface="UOC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14DB-4734-8046-8380-9360FB62B2C5}" type="slidenum">
              <a:rPr lang="en-US" smtClean="0">
                <a:latin typeface="UOC Sans"/>
              </a:rPr>
              <a:t>‹#›</a:t>
            </a:fld>
            <a:endParaRPr lang="en-US" dirty="0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28864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OC Sans"/>
              </a:defRPr>
            </a:lvl1pPr>
          </a:lstStyle>
          <a:p>
            <a:fld id="{AB33311E-FA67-DE41-8FCF-DBD7A22D61F8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OC Sans"/>
              </a:defRPr>
            </a:lvl1pPr>
          </a:lstStyle>
          <a:p>
            <a:fld id="{F05660BF-5C3D-474A-B823-76273AD36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60BF-5C3D-474A-B823-76273AD36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60BF-5C3D-474A-B823-76273AD363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4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60BF-5C3D-474A-B823-76273AD36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vilabe/Desktop/Recurso%2021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675" y="536500"/>
            <a:ext cx="3467656" cy="17495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</a:t>
            </a:r>
            <a:r>
              <a:rPr lang="en-US" dirty="0" err="1" smtClean="0"/>
              <a:t>í</a:t>
            </a:r>
            <a:r>
              <a:rPr lang="es-ES_tradnl" dirty="0" smtClean="0"/>
              <a:t>tol de la</a:t>
            </a:r>
            <a:br>
              <a:rPr lang="es-ES_tradnl" dirty="0" smtClean="0"/>
            </a:br>
            <a:r>
              <a:rPr lang="es-ES_tradnl" dirty="0" err="1" smtClean="0"/>
              <a:t>presentació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2513639"/>
            <a:ext cx="3467657" cy="1314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Autor i </a:t>
            </a:r>
            <a:r>
              <a:rPr lang="es-ES_tradnl" dirty="0" err="1" smtClean="0"/>
              <a:t>cognom</a:t>
            </a:r>
            <a:r>
              <a:rPr lang="es-ES_tradnl" dirty="0" smtClean="0"/>
              <a:t>,</a:t>
            </a:r>
            <a:br>
              <a:rPr lang="es-ES_tradnl" dirty="0" smtClean="0"/>
            </a:br>
            <a:r>
              <a:rPr lang="es-ES_tradnl" dirty="0" err="1" smtClean="0"/>
              <a:t>Càrrec</a:t>
            </a:r>
            <a:r>
              <a:rPr lang="es-ES_tradnl" dirty="0" smtClean="0"/>
              <a:t>, </a:t>
            </a:r>
            <a:r>
              <a:rPr lang="es-ES_tradnl" dirty="0" err="1" smtClean="0"/>
              <a:t>àrea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673" y="4192486"/>
            <a:ext cx="1474993" cy="365975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517674" y="448000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 userDrawn="1"/>
        </p:nvCxnSpPr>
        <p:spPr>
          <a:xfrm>
            <a:off x="517674" y="4138202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"/>
          <p:cNvCxnSpPr/>
          <p:nvPr userDrawn="1"/>
        </p:nvCxnSpPr>
        <p:spPr>
          <a:xfrm>
            <a:off x="517674" y="4770702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0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04001"/>
            <a:ext cx="6973506" cy="1838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00" b="1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 smtClean="0"/>
              <a:t>“Aquí </a:t>
            </a:r>
            <a:r>
              <a:rPr lang="es-ES_tradnl" dirty="0" err="1" smtClean="0"/>
              <a:t>podeu</a:t>
            </a:r>
            <a:r>
              <a:rPr lang="es-ES_tradnl" dirty="0" smtClean="0"/>
              <a:t> posar el </a:t>
            </a:r>
            <a:r>
              <a:rPr lang="es-ES_tradnl" dirty="0" err="1" smtClean="0"/>
              <a:t>text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de la cita o un </a:t>
            </a:r>
            <a:r>
              <a:rPr lang="es-ES_tradnl" dirty="0" err="1" smtClean="0"/>
              <a:t>destacat</a:t>
            </a:r>
            <a:r>
              <a:rPr lang="mr-IN" dirty="0" smtClean="0"/>
              <a:t>…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Aquí </a:t>
            </a:r>
            <a:r>
              <a:rPr lang="es-ES_tradnl" dirty="0" err="1" smtClean="0"/>
              <a:t>podeu</a:t>
            </a:r>
            <a:r>
              <a:rPr lang="es-ES_tradnl" dirty="0" smtClean="0"/>
              <a:t> posar</a:t>
            </a:r>
            <a:r>
              <a:rPr lang="mr-IN" dirty="0" smtClean="0"/>
              <a:t>…</a:t>
            </a:r>
            <a:r>
              <a:rPr lang="es-ES_tradnl" dirty="0" smtClean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250810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2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Nom</a:t>
            </a:r>
            <a:r>
              <a:rPr lang="es-ES_tradnl" dirty="0" smtClean="0"/>
              <a:t> de </a:t>
            </a:r>
            <a:r>
              <a:rPr lang="es-ES_tradnl" dirty="0" err="1" smtClean="0"/>
              <a:t>l’autoro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r>
              <a:rPr lang="es-ES_tradnl" dirty="0" smtClean="0"/>
              <a:t> secundaria</a:t>
            </a:r>
          </a:p>
        </p:txBody>
      </p:sp>
      <p:pic>
        <p:nvPicPr>
          <p:cNvPr id="5" name="Recurso 21.png" descr="/Users/evilabe/Desktop/Recurso 2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8" y="3286677"/>
            <a:ext cx="1661485" cy="16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49773" y="-44885"/>
            <a:ext cx="9270747" cy="5278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08159" y="1328042"/>
            <a:ext cx="4323032" cy="19411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r>
              <a:rPr lang="en-US" sz="3000" dirty="0" smtClean="0"/>
              <a:t>“</a:t>
            </a:r>
            <a:r>
              <a:rPr lang="en-US" sz="3000" dirty="0" err="1" smtClean="0"/>
              <a:t>Podem</a:t>
            </a:r>
            <a:r>
              <a:rPr lang="en-US" sz="3000" dirty="0" smtClean="0"/>
              <a:t> </a:t>
            </a:r>
            <a:r>
              <a:rPr lang="en-US" sz="3000" dirty="0" err="1" smtClean="0"/>
              <a:t>posar</a:t>
            </a:r>
            <a:r>
              <a:rPr lang="en-US" sz="3000" dirty="0" smtClean="0"/>
              <a:t> </a:t>
            </a:r>
            <a:r>
              <a:rPr lang="en-US" sz="3000" dirty="0" err="1" smtClean="0"/>
              <a:t>una</a:t>
            </a:r>
            <a:r>
              <a:rPr lang="en-US" sz="3000" dirty="0" smtClean="0"/>
              <a:t> </a:t>
            </a:r>
            <a:r>
              <a:rPr lang="en-US" sz="3000" dirty="0" err="1" smtClean="0"/>
              <a:t>imatge</a:t>
            </a:r>
            <a:r>
              <a:rPr lang="en-US" sz="3000" dirty="0" smtClean="0"/>
              <a:t> de </a:t>
            </a:r>
            <a:r>
              <a:rPr lang="en-US" sz="3000" dirty="0" err="1" smtClean="0"/>
              <a:t>fons</a:t>
            </a:r>
            <a:r>
              <a:rPr lang="en-US" sz="3000" dirty="0" smtClean="0"/>
              <a:t> per </a:t>
            </a:r>
            <a:r>
              <a:rPr lang="en-US" sz="3000" dirty="0" err="1" smtClean="0"/>
              <a:t>reforçar</a:t>
            </a:r>
            <a:r>
              <a:rPr lang="en-US" sz="3000" dirty="0" smtClean="0"/>
              <a:t> la </a:t>
            </a:r>
            <a:r>
              <a:rPr lang="en-US" sz="3000" dirty="0" err="1" smtClean="0"/>
              <a:t>cita</a:t>
            </a:r>
            <a:r>
              <a:rPr lang="en-US" sz="3000" dirty="0" smtClean="0"/>
              <a:t> </a:t>
            </a:r>
            <a:r>
              <a:rPr lang="en-US" sz="3000" dirty="0" err="1" smtClean="0"/>
              <a:t>anem</a:t>
            </a:r>
            <a:r>
              <a:rPr lang="en-US" sz="3000" dirty="0" smtClean="0"/>
              <a:t> a </a:t>
            </a:r>
            <a:r>
              <a:rPr lang="en-US" sz="3000" dirty="0" err="1" smtClean="0"/>
              <a:t>escriure</a:t>
            </a:r>
            <a:r>
              <a:rPr lang="en-US" sz="3000" dirty="0" smtClean="0"/>
              <a:t>”</a:t>
            </a:r>
          </a:p>
          <a:p>
            <a:endParaRPr lang="en-US" sz="300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08159" y="3269147"/>
            <a:ext cx="4323032" cy="432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smtClean="0"/>
              <a:t>Isaac </a:t>
            </a:r>
            <a:r>
              <a:rPr lang="es-ES_tradnl" dirty="0" err="1" smtClean="0"/>
              <a:t>Asimov</a:t>
            </a:r>
            <a:r>
              <a:rPr lang="es-ES_tradnl" dirty="0" smtClean="0"/>
              <a:t>, 1988</a:t>
            </a:r>
          </a:p>
        </p:txBody>
      </p:sp>
    </p:spTree>
    <p:extLst>
      <p:ext uri="{BB962C8B-B14F-4D97-AF65-F5344CB8AC3E}">
        <p14:creationId xmlns:p14="http://schemas.microsoft.com/office/powerpoint/2010/main" val="380497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3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B">
    <p:bg>
      <p:bgPr>
        <a:solidFill>
          <a:srgbClr val="C7C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8122272" cy="4121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2517648" cy="2082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74859" y="1498068"/>
            <a:ext cx="2792247" cy="3133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5932" y="1498068"/>
            <a:ext cx="2517648" cy="21656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74858" y="529513"/>
            <a:ext cx="1416475" cy="810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701399" y="2744784"/>
            <a:ext cx="1321341" cy="1008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505092" y="2744784"/>
            <a:ext cx="1033493" cy="1886287"/>
          </a:xfrm>
          <a:prstGeom prst="rect">
            <a:avLst/>
          </a:prstGeom>
          <a:solidFill>
            <a:srgbClr val="C2F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4746007" y="519491"/>
            <a:ext cx="3897573" cy="82079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125932" y="3826585"/>
            <a:ext cx="2517648" cy="804487"/>
          </a:xfrm>
          <a:prstGeom prst="rect">
            <a:avLst/>
          </a:prstGeom>
          <a:solidFill>
            <a:srgbClr val="2DE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DEEFF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1701399" y="3899860"/>
            <a:ext cx="1321341" cy="731212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6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Text en 2 </a:t>
            </a:r>
            <a:r>
              <a:rPr lang="es-ES_tradnl" dirty="0" err="1" smtClean="0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504000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"/>
          <p:cNvCxnSpPr/>
          <p:nvPr userDrawn="1"/>
        </p:nvCxnSpPr>
        <p:spPr>
          <a:xfrm>
            <a:off x="4644008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734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Text en 3 </a:t>
            </a:r>
            <a:r>
              <a:rPr lang="es-ES_tradnl" dirty="0" err="1" smtClean="0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7"/>
            <a:ext cx="2587686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7" name="Straight Connector 5"/>
          <p:cNvCxnSpPr/>
          <p:nvPr userDrawn="1"/>
        </p:nvCxnSpPr>
        <p:spPr>
          <a:xfrm>
            <a:off x="504000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 userDrawn="1"/>
        </p:nvCxnSpPr>
        <p:spPr>
          <a:xfrm>
            <a:off x="3275856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/>
          <p:nvPr userDrawn="1"/>
        </p:nvCxnSpPr>
        <p:spPr>
          <a:xfrm>
            <a:off x="6044724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5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03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Text en 3 </a:t>
            </a:r>
            <a:r>
              <a:rPr lang="es-ES_tradnl" dirty="0" err="1" smtClean="0"/>
              <a:t>columnes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8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8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8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3147814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52314" y="3147814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74767" y="3147814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9" name="Straight Connector 5"/>
          <p:cNvCxnSpPr/>
          <p:nvPr userDrawn="1"/>
        </p:nvCxnSpPr>
        <p:spPr>
          <a:xfrm>
            <a:off x="504000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"/>
          <p:cNvCxnSpPr/>
          <p:nvPr userDrawn="1"/>
        </p:nvCxnSpPr>
        <p:spPr>
          <a:xfrm>
            <a:off x="3275856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 userDrawn="1"/>
        </p:nvCxnSpPr>
        <p:spPr>
          <a:xfrm>
            <a:off x="6036583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8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63614" y="504000"/>
            <a:ext cx="3976386" cy="3965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Diapositiva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llista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63614" y="1211355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2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3500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1733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3500" y="1211355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1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2289" y="184336"/>
            <a:ext cx="4230156" cy="477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17674" y="536500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</a:t>
            </a:r>
            <a:r>
              <a:rPr lang="en-US" dirty="0" err="1" smtClean="0"/>
              <a:t>í</a:t>
            </a:r>
            <a:r>
              <a:rPr lang="es-ES_tradnl" dirty="0" smtClean="0"/>
              <a:t>tol de la</a:t>
            </a:r>
            <a:br>
              <a:rPr lang="es-ES_tradnl" dirty="0" smtClean="0"/>
            </a:br>
            <a:r>
              <a:rPr lang="es-ES_tradnl" dirty="0" err="1" smtClean="0"/>
              <a:t>presentació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1866655"/>
            <a:ext cx="3561267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Autor i </a:t>
            </a:r>
            <a:r>
              <a:rPr lang="es-ES_tradnl" dirty="0" err="1" smtClean="0"/>
              <a:t>cognom</a:t>
            </a:r>
            <a:r>
              <a:rPr lang="es-ES_tradnl" dirty="0" smtClean="0"/>
              <a:t>,</a:t>
            </a:r>
            <a:br>
              <a:rPr lang="es-ES_tradnl" dirty="0" smtClean="0"/>
            </a:br>
            <a:r>
              <a:rPr lang="es-ES_tradnl" dirty="0" err="1" smtClean="0"/>
              <a:t>Càrrec</a:t>
            </a:r>
            <a:r>
              <a:rPr lang="es-ES_tradnl" dirty="0" smtClean="0"/>
              <a:t>, </a:t>
            </a:r>
            <a:r>
              <a:rPr lang="es-ES_tradnl" dirty="0" err="1" smtClean="0"/>
              <a:t>àrea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674" y="4247312"/>
            <a:ext cx="1057126" cy="262294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517674" y="4210989"/>
            <a:ext cx="1459130" cy="0"/>
          </a:xfrm>
          <a:prstGeom prst="line">
            <a:avLst/>
          </a:prstGeom>
          <a:ln w="31750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17674" y="4731990"/>
            <a:ext cx="1459130" cy="0"/>
          </a:xfrm>
          <a:prstGeom prst="line">
            <a:avLst/>
          </a:prstGeom>
          <a:ln w="31750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4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96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Diapositiva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llista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72556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46507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31843"/>
            <a:ext cx="2593493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52314" y="2231843"/>
            <a:ext cx="2587686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74767" y="2231843"/>
            <a:ext cx="2591282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4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Diapositiva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llista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1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907705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30740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812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24624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516440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3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9738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4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contrasti</a:t>
            </a:r>
            <a:r>
              <a:rPr lang="en-US" dirty="0" smtClean="0"/>
              <a:t> </a:t>
            </a:r>
            <a:r>
              <a:rPr lang="en-US" dirty="0" err="1" smtClean="0"/>
              <a:t>amb</a:t>
            </a:r>
            <a:r>
              <a:rPr lang="en-US" dirty="0" smtClean="0"/>
              <a:t> el text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Concepte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Concepte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1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1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Gràfiques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Gràfiques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92881" y="174930"/>
            <a:ext cx="4617254" cy="3240690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2006A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22785" y="459941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T</a:t>
            </a:r>
            <a:r>
              <a:rPr lang="en-US" dirty="0" err="1" smtClean="0"/>
              <a:t>í</a:t>
            </a:r>
            <a:r>
              <a:rPr lang="es-ES_tradnl" dirty="0" smtClean="0"/>
              <a:t>tol de la</a:t>
            </a:r>
            <a:br>
              <a:rPr lang="es-ES_tradnl" dirty="0" smtClean="0"/>
            </a:br>
            <a:r>
              <a:rPr lang="es-ES_tradnl" dirty="0" err="1" smtClean="0"/>
              <a:t>presentació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2881" y="3612675"/>
            <a:ext cx="4617254" cy="1340776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785" y="3832909"/>
            <a:ext cx="2460376" cy="6555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Autor i </a:t>
            </a:r>
            <a:r>
              <a:rPr lang="es-ES_tradnl" dirty="0" err="1" smtClean="0"/>
              <a:t>cognom</a:t>
            </a:r>
            <a:r>
              <a:rPr lang="es-ES_tradnl" dirty="0" smtClean="0"/>
              <a:t>,</a:t>
            </a:r>
            <a:br>
              <a:rPr lang="es-ES_tradnl" dirty="0" smtClean="0"/>
            </a:br>
            <a:r>
              <a:rPr lang="es-ES_tradnl" dirty="0" err="1" smtClean="0"/>
              <a:t>Càrrec</a:t>
            </a:r>
            <a:r>
              <a:rPr lang="es-ES_tradnl" dirty="0" smtClean="0"/>
              <a:t>, </a:t>
            </a:r>
            <a:r>
              <a:rPr lang="es-ES_tradnl" dirty="0" err="1" smtClean="0"/>
              <a:t>àrea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719044" y="-1653239"/>
            <a:ext cx="1444604" cy="1387531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33636" y="-1654324"/>
            <a:ext cx="1359340" cy="94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5794" y="-958617"/>
            <a:ext cx="1557537" cy="40158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023810" y="1825890"/>
            <a:ext cx="3935811" cy="3127561"/>
          </a:xfrm>
          <a:prstGeom prst="rect">
            <a:avLst/>
          </a:prstGeom>
          <a:solidFill>
            <a:srgbClr val="73ED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23810" y="1287121"/>
            <a:ext cx="3935811" cy="366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r>
              <a:rPr lang="en-US" dirty="0" smtClean="0"/>
              <a:t> </a:t>
            </a:r>
            <a:r>
              <a:rPr lang="en-US" dirty="0" err="1" smtClean="0"/>
              <a:t>bitò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 </a:t>
            </a:r>
            <a:r>
              <a:rPr lang="en-US" dirty="0" err="1" smtClean="0"/>
              <a:t>fosc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 </a:t>
            </a:r>
            <a:r>
              <a:rPr lang="en-US" dirty="0" err="1" smtClean="0"/>
              <a:t>clar</a:t>
            </a:r>
            <a:endParaRPr lang="en-US" dirty="0"/>
          </a:p>
        </p:txBody>
      </p:sp>
      <p:cxnSp>
        <p:nvCxnSpPr>
          <p:cNvPr id="25" name="Straight Connector 17"/>
          <p:cNvCxnSpPr/>
          <p:nvPr userDrawn="1"/>
        </p:nvCxnSpPr>
        <p:spPr>
          <a:xfrm>
            <a:off x="-64141" y="-265708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>
            <a:off x="-64141" y="-1632682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7132" y="-1586162"/>
            <a:ext cx="2202367" cy="670286"/>
          </a:xfrm>
          <a:prstGeom prst="rect">
            <a:avLst/>
          </a:prstGeom>
        </p:spPr>
      </p:pic>
      <p:pic>
        <p:nvPicPr>
          <p:cNvPr id="2" name="Imagen 1" descr="logo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10" y="174930"/>
            <a:ext cx="3935812" cy="9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4502508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Gràfiques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57761" y="504000"/>
            <a:ext cx="2982240" cy="42263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80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4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1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C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1370488"/>
            <a:ext cx="8136000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800"/>
              </a:lnSpc>
              <a:buNone/>
              <a:defRPr sz="2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9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D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9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Dades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813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Títol</a:t>
            </a:r>
            <a:r>
              <a:rPr lang="es-ES_tradnl" dirty="0" smtClean="0"/>
              <a:t> de taula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FFFF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descriptiu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Exemple</a:t>
            </a:r>
            <a:r>
              <a:rPr lang="es-ES_tradnl" dirty="0" smtClean="0"/>
              <a:t> de </a:t>
            </a:r>
            <a:r>
              <a:rPr lang="es-ES_tradnl" dirty="0" err="1" smtClean="0"/>
              <a:t>gràfica</a:t>
            </a:r>
            <a:r>
              <a:rPr lang="es-ES_tradnl" dirty="0" smtClean="0"/>
              <a:t> %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17674" y="1358068"/>
            <a:ext cx="8122326" cy="0"/>
          </a:xfrm>
          <a:prstGeom prst="line">
            <a:avLst/>
          </a:prstGeom>
          <a:ln w="31750">
            <a:solidFill>
              <a:srgbClr val="0000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999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302880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06585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084168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87873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1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Mapes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4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r>
              <a:rPr lang="en-US" dirty="0" smtClean="0"/>
              <a:t> (</a:t>
            </a:r>
            <a:r>
              <a:rPr lang="en-US" dirty="0" err="1" smtClean="0"/>
              <a:t>captura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04382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Índex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1332000"/>
            <a:ext cx="541882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smtClean="0"/>
              <a:t>01</a:t>
            </a:r>
            <a:br>
              <a:rPr lang="es-ES_tradnl" dirty="0" smtClean="0"/>
            </a:br>
            <a:r>
              <a:rPr lang="es-ES_tradnl" dirty="0" smtClean="0"/>
              <a:t>02</a:t>
            </a:r>
            <a:br>
              <a:rPr lang="es-ES_tradnl" dirty="0" smtClean="0"/>
            </a:br>
            <a:r>
              <a:rPr lang="es-ES_tradnl" dirty="0" smtClean="0"/>
              <a:t>03</a:t>
            </a:r>
            <a:br>
              <a:rPr lang="es-ES_tradnl" dirty="0" smtClean="0"/>
            </a:br>
            <a:r>
              <a:rPr lang="es-ES_tradnl" dirty="0" smtClean="0"/>
              <a:t>04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1332000"/>
            <a:ext cx="5840471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Nom</a:t>
            </a:r>
            <a:r>
              <a:rPr lang="es-ES_tradnl" dirty="0" smtClean="0"/>
              <a:t> del capítol</a:t>
            </a:r>
            <a:br>
              <a:rPr lang="es-ES_tradnl" dirty="0" smtClean="0"/>
            </a:br>
            <a:r>
              <a:rPr lang="es-ES_tradnl" dirty="0" err="1" smtClean="0"/>
              <a:t>Nom</a:t>
            </a:r>
            <a:r>
              <a:rPr lang="es-ES_tradnl" dirty="0" smtClean="0"/>
              <a:t> del capítol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_tradnl" dirty="0" err="1" smtClean="0"/>
              <a:t>Nom</a:t>
            </a:r>
            <a:r>
              <a:rPr lang="es-ES_tradnl" dirty="0" smtClean="0"/>
              <a:t> del capítol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_tradnl" dirty="0" err="1" smtClean="0"/>
              <a:t>Nom</a:t>
            </a:r>
            <a:r>
              <a:rPr lang="es-ES_tradnl" dirty="0" smtClean="0"/>
              <a:t> del capítol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059" y="3306953"/>
            <a:ext cx="1272241" cy="14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9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782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Imatge</a:t>
            </a:r>
            <a:r>
              <a:rPr lang="en-US" dirty="0" smtClean="0"/>
              <a:t> (</a:t>
            </a:r>
            <a:r>
              <a:rPr lang="en-US" dirty="0" err="1" smtClean="0"/>
              <a:t>captura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15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online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35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D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2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0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5362049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 smtClean="0"/>
              <a:t>Projecte</a:t>
            </a:r>
            <a:r>
              <a:rPr lang="es-ES_tradnl" dirty="0" smtClean="0"/>
              <a:t> online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3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7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44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90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06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Índex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195067"/>
            <a:ext cx="2587686" cy="1192193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3.1.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3.2.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3.3.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3.4.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195068"/>
            <a:ext cx="2591282" cy="119219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2.1.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2.2.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2.3.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2.4.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195067"/>
            <a:ext cx="2593493" cy="119219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1.1.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1.2.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1.3.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1.4.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504000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75856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6036583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74767" y="2769166"/>
            <a:ext cx="2591282" cy="119219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5.1.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5.2.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5.3.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5.4.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4000" y="2769165"/>
            <a:ext cx="2593493" cy="119219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4.1.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4.2.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4.3.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4.4.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504000" y="2747707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275856" y="2747707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052314" y="2758180"/>
            <a:ext cx="2591282" cy="119219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 smtClean="0"/>
              <a:t>6.1.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6.2.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6.3.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r>
              <a:rPr lang="en-US" dirty="0" smtClean="0"/>
              <a:t>6.4. </a:t>
            </a:r>
            <a:r>
              <a:rPr lang="en-US" dirty="0" err="1" smtClean="0"/>
              <a:t>Subapartat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53403" y="2736721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94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9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02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6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2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92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0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73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8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21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cromatic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01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332000"/>
            <a:ext cx="8117211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descriptiu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subtítol</a:t>
            </a:r>
            <a:r>
              <a:rPr lang="en-US" dirty="0" smtClean="0"/>
              <a:t> de </a:t>
            </a:r>
            <a:r>
              <a:rPr lang="en-US" dirty="0" err="1" smtClean="0"/>
              <a:t>secció</a:t>
            </a:r>
            <a:endParaRPr lang="es-ES_tradnl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1491" y="2756168"/>
            <a:ext cx="8117211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Portadeta</a:t>
            </a:r>
            <a:r>
              <a:rPr lang="es-ES_tradnl" dirty="0" smtClean="0"/>
              <a:t> </a:t>
            </a:r>
            <a:r>
              <a:rPr lang="es-ES_tradnl" dirty="0" err="1" smtClean="0"/>
              <a:t>cromàtica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6915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fotogràfic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8909" y="4225530"/>
            <a:ext cx="2295666" cy="89041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12000" b="1">
                <a:solidFill>
                  <a:srgbClr val="2DEE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03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7674" y="509688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descriptiu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subtítol</a:t>
            </a:r>
            <a:r>
              <a:rPr lang="en-US" dirty="0" smtClean="0"/>
              <a:t> de </a:t>
            </a:r>
            <a:r>
              <a:rPr lang="en-US" dirty="0" err="1" smtClean="0"/>
              <a:t>secció</a:t>
            </a:r>
            <a:endParaRPr lang="es-ES_tradnl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1172" y="2081779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Portadeta</a:t>
            </a:r>
            <a:r>
              <a:rPr lang="es-ES_tradnl" dirty="0" smtClean="0"/>
              <a:t> </a:t>
            </a:r>
            <a:r>
              <a:rPr lang="es-ES_tradnl" dirty="0" err="1" smtClean="0"/>
              <a:t>fotogràfica</a:t>
            </a:r>
            <a:endParaRPr lang="es-ES_tradnl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512213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iconografic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471432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smtClean="0"/>
              <a:t>04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1172" y="1211620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descriptiu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err="1" smtClean="0"/>
              <a:t>subtítol</a:t>
            </a:r>
            <a:r>
              <a:rPr lang="en-US" dirty="0" smtClean="0"/>
              <a:t> de </a:t>
            </a:r>
            <a:r>
              <a:rPr lang="en-US" dirty="0" err="1" smtClean="0"/>
              <a:t>secció</a:t>
            </a:r>
            <a:endParaRPr lang="es-ES_tradnl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342" y="2572823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 smtClean="0"/>
              <a:t>Portadeta</a:t>
            </a:r>
            <a:r>
              <a:rPr lang="es-ES_tradnl" dirty="0" smtClean="0"/>
              <a:t> </a:t>
            </a:r>
            <a:r>
              <a:rPr lang="es-ES_tradnl" dirty="0" err="1" smtClean="0"/>
              <a:t>iconogràfica</a:t>
            </a:r>
            <a:endParaRPr lang="es-ES_tradnl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475723"/>
            <a:ext cx="484644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40103" y="161116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smtClean="0"/>
              <a:t>“Aquí </a:t>
            </a:r>
            <a:r>
              <a:rPr lang="es-ES_tradnl" dirty="0" err="1" smtClean="0"/>
              <a:t>podeu</a:t>
            </a:r>
            <a:r>
              <a:rPr lang="es-ES_tradnl" dirty="0" smtClean="0"/>
              <a:t> posar el </a:t>
            </a:r>
            <a:r>
              <a:rPr lang="es-ES_tradnl" dirty="0" err="1" smtClean="0"/>
              <a:t>text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de la cita o un </a:t>
            </a:r>
            <a:r>
              <a:rPr lang="es-ES_tradnl" dirty="0" err="1" smtClean="0"/>
              <a:t>destacat</a:t>
            </a:r>
            <a:r>
              <a:rPr lang="es-ES_tradnl" dirty="0" smtClean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0103" y="2735237"/>
            <a:ext cx="4860120" cy="49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rgbClr val="000078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 err="1" smtClean="0"/>
              <a:t>Nom</a:t>
            </a:r>
            <a:r>
              <a:rPr lang="es-ES_tradnl" dirty="0" smtClean="0"/>
              <a:t> de </a:t>
            </a:r>
            <a:r>
              <a:rPr lang="es-ES_tradnl" dirty="0" err="1" smtClean="0"/>
              <a:t>l’autor</a:t>
            </a:r>
            <a:r>
              <a:rPr lang="es-ES_tradnl" dirty="0" smtClean="0"/>
              <a:t> o </a:t>
            </a:r>
            <a:r>
              <a:rPr lang="es-ES_tradnl" dirty="0" err="1" smtClean="0"/>
              <a:t>info</a:t>
            </a:r>
            <a:r>
              <a:rPr lang="es-ES_tradnl" dirty="0" smtClean="0"/>
              <a:t> secundaria</a:t>
            </a:r>
          </a:p>
        </p:txBody>
      </p:sp>
      <p:cxnSp>
        <p:nvCxnSpPr>
          <p:cNvPr id="21" name="Straight Connector 5"/>
          <p:cNvCxnSpPr/>
          <p:nvPr userDrawn="1"/>
        </p:nvCxnSpPr>
        <p:spPr>
          <a:xfrm>
            <a:off x="2129353" y="1582882"/>
            <a:ext cx="4846446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1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5520" y="958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30524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51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72" r:id="rId17"/>
    <p:sldLayoutId id="2147483673" r:id="rId18"/>
    <p:sldLayoutId id="2147483718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3" r:id="rId37"/>
    <p:sldLayoutId id="2147483694" r:id="rId38"/>
    <p:sldLayoutId id="2147483695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9" r:id="rId4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BCB3D0-ECED-4603-B548-AB3A30072F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B3FB215-BE91-4707-81BB-BF4EC59614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jpg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674" y="833062"/>
            <a:ext cx="5453709" cy="1271382"/>
          </a:xfrm>
        </p:spPr>
        <p:txBody>
          <a:bodyPr>
            <a:normAutofit/>
          </a:bodyPr>
          <a:lstStyle/>
          <a:p>
            <a:r>
              <a:rPr lang="ca-ES" sz="3100" dirty="0" smtClean="0">
                <a:latin typeface="Nissan Pro Light" panose="02000506040000020003" pitchFamily="50" charset="0"/>
              </a:rPr>
              <a:t>Treball Final de Màster</a:t>
            </a:r>
            <a:r>
              <a:rPr lang="ca-ES" dirty="0" smtClean="0">
                <a:latin typeface="Nissan Pro Light" panose="02000506040000020003" pitchFamily="50" charset="0"/>
              </a:rPr>
              <a:t> </a:t>
            </a:r>
            <a:br>
              <a:rPr lang="ca-ES" dirty="0" smtClean="0">
                <a:latin typeface="Nissan Pro Light" panose="02000506040000020003" pitchFamily="50" charset="0"/>
              </a:rPr>
            </a:br>
            <a:r>
              <a:rPr lang="ca-ES" dirty="0" smtClean="0">
                <a:latin typeface="Nissan Pro Light" panose="02000506040000020003" pitchFamily="50" charset="0"/>
              </a:rPr>
              <a:t>Torneo Campoy App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674" y="2612493"/>
            <a:ext cx="3640375" cy="1314450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Nissan Pro Light" panose="02000506040000020003" pitchFamily="50" charset="0"/>
              </a:rPr>
              <a:t>Lluís Martínez Palomino</a:t>
            </a:r>
          </a:p>
          <a:p>
            <a:endParaRPr lang="ca-ES" sz="1000" dirty="0" smtClean="0">
              <a:latin typeface="Nissan Pro Light" panose="02000506040000020003" pitchFamily="50" charset="0"/>
            </a:endParaRPr>
          </a:p>
          <a:p>
            <a:r>
              <a:rPr lang="ca-ES" sz="1000" dirty="0" smtClean="0">
                <a:latin typeface="Nissan Pro Light" panose="02000506040000020003" pitchFamily="50" charset="0"/>
              </a:rPr>
              <a:t>Màster Universitari en Enginyeria Informàtica</a:t>
            </a:r>
          </a:p>
          <a:p>
            <a:r>
              <a:rPr lang="ca-ES" sz="1000" i="1" dirty="0" smtClean="0">
                <a:latin typeface="Nissan Pro Light" panose="02000506040000020003" pitchFamily="50" charset="0"/>
              </a:rPr>
              <a:t>Desenvolupament </a:t>
            </a:r>
            <a:r>
              <a:rPr lang="ca-ES" sz="1000" i="1" dirty="0">
                <a:latin typeface="Nissan Pro Light" panose="02000506040000020003" pitchFamily="50" charset="0"/>
              </a:rPr>
              <a:t>d'Aplicacions sobre Dispositius Mòbils</a:t>
            </a:r>
            <a:endParaRPr lang="ca-ES" sz="1000" i="1" dirty="0" smtClean="0">
              <a:latin typeface="Nissan Pro Light" panose="02000506040000020003" pitchFamily="50" charset="0"/>
            </a:endParaRPr>
          </a:p>
          <a:p>
            <a:endParaRPr lang="ca-ES" sz="1100" dirty="0">
              <a:latin typeface="Nissan Pro Light" panose="02000506040000020003" pitchFamily="50" charset="0"/>
            </a:endParaRPr>
          </a:p>
          <a:p>
            <a:r>
              <a:rPr lang="ca-ES" sz="1100" b="1" dirty="0">
                <a:latin typeface="Nissan Pro Light" panose="02000506040000020003" pitchFamily="50" charset="0"/>
              </a:rPr>
              <a:t>Consultors:</a:t>
            </a:r>
            <a:r>
              <a:rPr lang="ca-ES" sz="1100" dirty="0">
                <a:latin typeface="Nissan Pro Light" panose="02000506040000020003" pitchFamily="50" charset="0"/>
              </a:rPr>
              <a:t> Jordi Ceballos Villach / Jordi Almirall </a:t>
            </a:r>
            <a:r>
              <a:rPr lang="ca-ES" sz="1100" dirty="0" smtClean="0">
                <a:latin typeface="Nissan Pro Light" panose="02000506040000020003" pitchFamily="50" charset="0"/>
              </a:rPr>
              <a:t>López</a:t>
            </a:r>
          </a:p>
          <a:p>
            <a:endParaRPr lang="ca-ES" sz="1100" dirty="0">
              <a:latin typeface="Nissan Pro Light" panose="02000506040000020003" pitchFamily="50" charset="0"/>
            </a:endParaRPr>
          </a:p>
          <a:p>
            <a:endParaRPr lang="ca-ES" sz="1100" dirty="0" smtClean="0">
              <a:latin typeface="Nissan Pro Light" panose="02000506040000020003" pitchFamily="50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517674" y="2462434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7395519" y="4700785"/>
            <a:ext cx="1657115" cy="359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rgbClr val="000078"/>
                </a:solidFill>
                <a:latin typeface="UOC Serif"/>
                <a:ea typeface="+mn-ea"/>
                <a:cs typeface="UOC Serif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dirty="0" smtClean="0">
                <a:latin typeface="Nissan Pro Light" panose="02000506040000020003" pitchFamily="50" charset="0"/>
              </a:rPr>
              <a:t>Gener 2021</a:t>
            </a:r>
          </a:p>
          <a:p>
            <a:endParaRPr lang="ca-ES" dirty="0" smtClean="0">
              <a:latin typeface="Nissan Pro Light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2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000" y="244686"/>
            <a:ext cx="8136000" cy="1310425"/>
          </a:xfrm>
        </p:spPr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Tecnologies</a:t>
            </a:r>
            <a:endParaRPr lang="ca-ES" dirty="0">
              <a:latin typeface="Nissan Pro Light" panose="02000506040000020003" pitchFamily="50" charset="0"/>
            </a:endParaRPr>
          </a:p>
        </p:txBody>
      </p:sp>
      <p:pic>
        <p:nvPicPr>
          <p:cNvPr id="4098" name="Picture 2" descr="MS SQL Server Hosting | Gigs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79" y="2840777"/>
            <a:ext cx="1324151" cy="9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679" y="973327"/>
            <a:ext cx="1314722" cy="72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679" y="2505229"/>
            <a:ext cx="1324151" cy="271887"/>
          </a:xfrm>
          <a:prstGeom prst="rect">
            <a:avLst/>
          </a:prstGeom>
        </p:spPr>
      </p:pic>
      <p:pic>
        <p:nvPicPr>
          <p:cNvPr id="4100" name="Picture 4" descr="Postman Surpasses 10 Million Users as API Usage Booms | Business Wi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8" y="1762736"/>
            <a:ext cx="1317863" cy="6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onic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3" y="948769"/>
            <a:ext cx="1096048" cy="4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O Guide to Angular: Everything You Need to K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" y="1515334"/>
            <a:ext cx="1096049" cy="5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s it necessary to learn HTML/CSS before HTML5/CSS3? | by Sayan Guha |  Medi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" y="2800568"/>
            <a:ext cx="1096046" cy="5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pache Cordova | Brands AP - A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4" y="2171254"/>
            <a:ext cx="1096048" cy="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ntroduction - ngx-datatabl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13977" r="19414" b="13510"/>
          <a:stretch/>
        </p:blipFill>
        <p:spPr bwMode="auto">
          <a:xfrm>
            <a:off x="611707" y="3442757"/>
            <a:ext cx="1096049" cy="6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ear Microsoft, Please Buy Unity | Doolwi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2" y="1325611"/>
            <a:ext cx="956885" cy="3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0702" y="1798533"/>
            <a:ext cx="956885" cy="447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0702" y="854971"/>
            <a:ext cx="956885" cy="379939"/>
          </a:xfrm>
          <a:prstGeom prst="rect">
            <a:avLst/>
          </a:prstGeom>
        </p:spPr>
      </p:pic>
      <p:pic>
        <p:nvPicPr>
          <p:cNvPr id="4116" name="Picture 20" descr="C# LINQ from beginner to expert - Part 2 — Steem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2" y="2328644"/>
            <a:ext cx="956885" cy="5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ntroduction to TypeScript and How Does it Work? - positronX.i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6" y="4200295"/>
            <a:ext cx="1099035" cy="5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Part 2: C#7 features. What is new? - Rezwan's Blo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9153" r="13404" b="10305"/>
          <a:stretch/>
        </p:blipFill>
        <p:spPr bwMode="auto">
          <a:xfrm>
            <a:off x="4042544" y="4605416"/>
            <a:ext cx="956885" cy="4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ORS Introduction for Beginners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14935" r="15473" b="10706"/>
          <a:stretch/>
        </p:blipFill>
        <p:spPr bwMode="auto">
          <a:xfrm>
            <a:off x="4040702" y="4035494"/>
            <a:ext cx="958727" cy="4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Ruby Programming Tutorial - Lesson 40 - Javascript Object Notation JSON in  Ruby — Steemi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2" y="2961607"/>
            <a:ext cx="956885" cy="4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REST APIs for HTTP. REST is in short for REpresentation… | by Bugra  Sitemkar | Medium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r="21597"/>
          <a:stretch/>
        </p:blipFill>
        <p:spPr bwMode="auto">
          <a:xfrm>
            <a:off x="4040702" y="3477299"/>
            <a:ext cx="956885" cy="4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Entorns de desenvolupament</a:t>
            </a:r>
            <a:endParaRPr lang="ca-ES" dirty="0">
              <a:latin typeface="Nissan Pro Light" panose="02000506040000020003" pitchFamily="50" charset="0"/>
            </a:endParaRPr>
          </a:p>
        </p:txBody>
      </p:sp>
      <p:pic>
        <p:nvPicPr>
          <p:cNvPr id="5122" name="Picture 2" descr="10 Features of VS Code Every Developer Should Kn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10841"/>
          <a:stretch/>
        </p:blipFill>
        <p:spPr bwMode="auto">
          <a:xfrm>
            <a:off x="1130657" y="2088923"/>
            <a:ext cx="2519323" cy="2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sual Studio Community - eSoft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4"/>
          <a:stretch/>
        </p:blipFill>
        <p:spPr bwMode="auto">
          <a:xfrm>
            <a:off x="5413375" y="2088923"/>
            <a:ext cx="2503805" cy="2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03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sz="4400" dirty="0" smtClean="0">
                <a:latin typeface="Nissan Pro Light" panose="02000506040000020003" pitchFamily="50" charset="0"/>
              </a:rPr>
              <a:t>Demostració</a:t>
            </a:r>
            <a:endParaRPr lang="ca-ES" sz="4400" dirty="0">
              <a:latin typeface="Nissan Pro Light" panose="02000506040000020003" pitchFamily="50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04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sz="4400" dirty="0" smtClean="0">
                <a:latin typeface="Nissan Pro Light" panose="02000506040000020003" pitchFamily="50" charset="0"/>
              </a:rPr>
              <a:t>Funcionament</a:t>
            </a:r>
            <a:endParaRPr lang="ca-ES" sz="4400" dirty="0">
              <a:latin typeface="Nissan Pro Light" panose="02000506040000020003" pitchFamily="50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05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sz="4400" dirty="0" smtClean="0">
                <a:latin typeface="Nissan Pro Light" panose="02000506040000020003" pitchFamily="50" charset="0"/>
              </a:rPr>
              <a:t>Conclusions</a:t>
            </a:r>
            <a:endParaRPr lang="ca-ES" sz="4400" dirty="0">
              <a:latin typeface="Nissan Pro Light" panose="02000506040000020003" pitchFamily="50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35192752863_8b953761a6_k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7222"/>
          <a:stretch>
            <a:fillRect/>
          </a:stretch>
        </p:blipFill>
        <p:spPr/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3831251" y="899160"/>
            <a:ext cx="4417268" cy="198885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 smtClean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Tecnologies actuals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Integració amb solució existent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Reutilització de codi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Objectius específics assolits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Planificació realista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Posada en pràctica dels coneixements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r>
              <a:rPr lang="ca-ES" sz="1800" dirty="0" smtClean="0">
                <a:solidFill>
                  <a:srgbClr val="000078"/>
                </a:solidFill>
                <a:latin typeface="Nissan Pro Light" panose="02000506040000020003" pitchFamily="50" charset="0"/>
                <a:cs typeface="UOC Sans"/>
              </a:rPr>
              <a:t>Fer realitat una idea de projecte </a:t>
            </a: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  <a:p>
            <a:pPr marL="0" indent="0">
              <a:lnSpc>
                <a:spcPct val="0"/>
              </a:lnSpc>
              <a:spcBef>
                <a:spcPts val="1500"/>
              </a:spcBef>
              <a:buNone/>
            </a:pPr>
            <a:endParaRPr lang="ca-ES" sz="1800" dirty="0" smtClean="0">
              <a:solidFill>
                <a:srgbClr val="000078"/>
              </a:solidFill>
              <a:latin typeface="Nissan Pro Light" panose="02000506040000020003" pitchFamily="50" charset="0"/>
              <a:cs typeface="UOC San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56072" y="1193388"/>
            <a:ext cx="1035694" cy="271278"/>
          </a:xfrm>
          <a:custGeom>
            <a:avLst/>
            <a:gdLst>
              <a:gd name="connsiteX0" fmla="*/ 1035694 w 1035694"/>
              <a:gd name="connsiteY0" fmla="*/ 0 h 542557"/>
              <a:gd name="connsiteX1" fmla="*/ 246594 w 1035694"/>
              <a:gd name="connsiteY1" fmla="*/ 0 h 542557"/>
              <a:gd name="connsiteX2" fmla="*/ 0 w 1035694"/>
              <a:gd name="connsiteY2" fmla="*/ 542557 h 54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694" h="542557">
                <a:moveTo>
                  <a:pt x="1035694" y="0"/>
                </a:moveTo>
                <a:lnTo>
                  <a:pt x="246594" y="0"/>
                </a:lnTo>
                <a:lnTo>
                  <a:pt x="0" y="542557"/>
                </a:lnTo>
              </a:path>
            </a:pathLst>
          </a:custGeom>
          <a:ln>
            <a:solidFill>
              <a:srgbClr val="000078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76" y="-15631"/>
            <a:ext cx="8361690" cy="700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b="1" dirty="0">
                <a:solidFill>
                  <a:schemeClr val="bg2"/>
                </a:solidFill>
                <a:latin typeface="Nissan Pro Light" panose="02000506040000020003" pitchFamily="50" charset="0"/>
                <a:cs typeface="UOC San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658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Costos i ROI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4000" y="1037678"/>
            <a:ext cx="4096165" cy="3370379"/>
          </a:xfrm>
        </p:spPr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Els costos d’implementació d’aquest projectes venen determinats pels conceptes següents:</a:t>
            </a:r>
          </a:p>
          <a:p>
            <a:endParaRPr lang="ca-ES" dirty="0">
              <a:latin typeface="Nissan Pro Light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Nissan Pro Light" panose="02000506040000020003" pitchFamily="50" charset="0"/>
              </a:rPr>
              <a:t>Servei de </a:t>
            </a:r>
            <a:r>
              <a:rPr lang="ca-ES" dirty="0" err="1">
                <a:latin typeface="Nissan Pro Light" panose="02000506040000020003" pitchFamily="50" charset="0"/>
              </a:rPr>
              <a:t>Hosting</a:t>
            </a:r>
            <a:r>
              <a:rPr lang="ca-ES" dirty="0">
                <a:latin typeface="Nissan Pro Light" panose="02000506040000020003" pitchFamily="50" charset="0"/>
              </a:rPr>
              <a:t>: 24.78 $/any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latin typeface="Nissan Pro Light" panose="02000506040000020003" pitchFamily="50" charset="0"/>
              </a:rPr>
              <a:t>Registre </a:t>
            </a:r>
            <a:r>
              <a:rPr lang="ca-ES" dirty="0">
                <a:latin typeface="Nissan Pro Light" panose="02000506040000020003" pitchFamily="50" charset="0"/>
              </a:rPr>
              <a:t>del domini: 12.9 $/any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latin typeface="Nissan Pro Light" panose="02000506040000020003" pitchFamily="50" charset="0"/>
              </a:rPr>
              <a:t>Certificat </a:t>
            </a:r>
            <a:r>
              <a:rPr lang="ca-ES" dirty="0">
                <a:latin typeface="Nissan Pro Light" panose="02000506040000020003" pitchFamily="50" charset="0"/>
              </a:rPr>
              <a:t>SSL: 29 $/any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latin typeface="Nissan Pro Light" panose="02000506040000020003" pitchFamily="50" charset="0"/>
              </a:rPr>
              <a:t>Adreça </a:t>
            </a:r>
            <a:r>
              <a:rPr lang="ca-ES" dirty="0">
                <a:latin typeface="Nissan Pro Light" panose="02000506040000020003" pitchFamily="50" charset="0"/>
              </a:rPr>
              <a:t>IP estàtica: 24 $/</a:t>
            </a:r>
            <a:r>
              <a:rPr lang="ca-ES" dirty="0" smtClean="0">
                <a:latin typeface="Nissan Pro Light" panose="02000506040000020003" pitchFamily="50" charset="0"/>
              </a:rPr>
              <a:t>any</a:t>
            </a:r>
          </a:p>
          <a:p>
            <a:endParaRPr lang="ca-ES" dirty="0" smtClean="0">
              <a:latin typeface="Nissan Pro Light" panose="02000506040000020003" pitchFamily="50" charset="0"/>
            </a:endParaRPr>
          </a:p>
          <a:p>
            <a:r>
              <a:rPr lang="ca-ES" dirty="0" smtClean="0">
                <a:latin typeface="Nissan Pro Light" panose="02000506040000020003" pitchFamily="50" charset="0"/>
              </a:rPr>
              <a:t>Pel que fa als ingressos, tenim un cost de participació de 10 euros/jugador i, per tant, la recaptació anual és de 150 €/any amb el que s’estimen uns </a:t>
            </a:r>
            <a:r>
              <a:rPr lang="ca-ES" b="1" dirty="0" smtClean="0">
                <a:latin typeface="Nissan Pro Light" panose="02000506040000020003" pitchFamily="50" charset="0"/>
              </a:rPr>
              <a:t>beneficis nets de 60 euros/any.</a:t>
            </a:r>
            <a:endParaRPr lang="ca-ES" b="1" dirty="0">
              <a:latin typeface="Nissan Pro Light" panose="0200050604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757" y="2722868"/>
            <a:ext cx="2592349" cy="16709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957863" y="4250330"/>
            <a:ext cx="1480792" cy="0"/>
          </a:xfrm>
          <a:prstGeom prst="line">
            <a:avLst/>
          </a:prstGeom>
          <a:ln w="3175" cmpd="sng">
            <a:solidFill>
              <a:srgbClr val="0000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57863" y="3598926"/>
            <a:ext cx="1134926" cy="4678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577850">
              <a:lnSpc>
                <a:spcPct val="80000"/>
              </a:lnSpc>
            </a:pPr>
            <a:r>
              <a:rPr lang="es-ES_tradnl" altLang="es-MX" sz="2400" b="1" dirty="0" smtClean="0">
                <a:solidFill>
                  <a:srgbClr val="010078"/>
                </a:solidFill>
                <a:latin typeface="Nissan Pro Light" panose="02000506040000020003" pitchFamily="50" charset="0"/>
              </a:rPr>
              <a:t>90.68 $</a:t>
            </a:r>
          </a:p>
          <a:p>
            <a:pPr defTabSz="577850">
              <a:lnSpc>
                <a:spcPct val="80000"/>
              </a:lnSpc>
            </a:pPr>
            <a:r>
              <a:rPr lang="ca-ES" altLang="es-MX" sz="1400" dirty="0" smtClean="0">
                <a:solidFill>
                  <a:srgbClr val="010078"/>
                </a:solidFill>
                <a:latin typeface="Nissan Pro Light" panose="02000506040000020003" pitchFamily="50" charset="0"/>
              </a:rPr>
              <a:t>Costos anuals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192513" y="1700509"/>
            <a:ext cx="0" cy="1122639"/>
          </a:xfrm>
          <a:prstGeom prst="line">
            <a:avLst/>
          </a:prstGeom>
          <a:ln w="3175" cmpd="sng">
            <a:solidFill>
              <a:srgbClr val="0000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9824" y="1619728"/>
            <a:ext cx="1520282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577850">
              <a:lnSpc>
                <a:spcPct val="80000"/>
              </a:lnSpc>
            </a:pPr>
            <a:r>
              <a:rPr lang="es-ES_tradnl" altLang="es-MX" sz="3600" b="1" dirty="0" smtClean="0">
                <a:solidFill>
                  <a:srgbClr val="010078"/>
                </a:solidFill>
                <a:latin typeface="Nissan Pro Light" panose="02000506040000020003" pitchFamily="50" charset="0"/>
              </a:rPr>
              <a:t>150 </a:t>
            </a:r>
            <a:r>
              <a:rPr lang="es-ES_tradnl" altLang="es-MX" sz="3600" b="1" dirty="0" smtClean="0">
                <a:solidFill>
                  <a:srgbClr val="010078"/>
                </a:solidFill>
                <a:latin typeface="Nissan Pro Light" panose="02000506040000020003" pitchFamily="50" charset="0"/>
                <a:cs typeface="Times New Roman" panose="02020603050405020304" pitchFamily="18" charset="0"/>
              </a:rPr>
              <a:t>€</a:t>
            </a:r>
            <a:endParaRPr lang="es-ES_tradnl" altLang="es-MX" sz="3600" b="1" dirty="0" smtClean="0">
              <a:solidFill>
                <a:srgbClr val="010078"/>
              </a:solidFill>
              <a:latin typeface="Nissan Pro Light" panose="02000506040000020003" pitchFamily="50" charset="0"/>
            </a:endParaRPr>
          </a:p>
          <a:p>
            <a:pPr defTabSz="577850">
              <a:lnSpc>
                <a:spcPct val="80000"/>
              </a:lnSpc>
            </a:pPr>
            <a:r>
              <a:rPr lang="ca-ES" altLang="es-MX" sz="1400" dirty="0" smtClean="0">
                <a:solidFill>
                  <a:srgbClr val="010078"/>
                </a:solidFill>
                <a:latin typeface="Nissan Pro Light" panose="02000506040000020003" pitchFamily="50" charset="0"/>
              </a:rPr>
              <a:t>Ingressos anuals</a:t>
            </a:r>
            <a:endParaRPr lang="ca-ES" altLang="es-MX" sz="1400" dirty="0">
              <a:solidFill>
                <a:srgbClr val="010078"/>
              </a:solidFill>
              <a:latin typeface="Nissan Pro Light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13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-157157" y="-75456"/>
            <a:ext cx="9301157" cy="5303824"/>
          </a:xfrm>
        </p:spPr>
      </p:pic>
      <p:sp>
        <p:nvSpPr>
          <p:cNvPr id="8" name="TextBox 5"/>
          <p:cNvSpPr txBox="1"/>
          <p:nvPr/>
        </p:nvSpPr>
        <p:spPr>
          <a:xfrm>
            <a:off x="985373" y="1595329"/>
            <a:ext cx="8361690" cy="77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ca-ES" sz="6000" b="1" dirty="0" smtClean="0">
                <a:solidFill>
                  <a:schemeClr val="bg1"/>
                </a:solidFill>
                <a:latin typeface="Nissan Pro Light" panose="02000506040000020003" pitchFamily="50" charset="0"/>
              </a:rPr>
              <a:t>Línies de treball futur</a:t>
            </a:r>
            <a:endParaRPr lang="ca-ES" sz="6000" b="1" dirty="0">
              <a:solidFill>
                <a:schemeClr val="bg1"/>
              </a:solidFill>
              <a:latin typeface="Nissan Pro Light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" y="529513"/>
            <a:ext cx="2515801" cy="205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61" y="2744788"/>
            <a:ext cx="1260077" cy="10080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699"/>
          <a:stretch>
            <a:fillRect/>
          </a:stretch>
        </p:blipFill>
        <p:spPr>
          <a:xfrm>
            <a:off x="6126162" y="1498267"/>
            <a:ext cx="2517417" cy="2165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>
            <a:fillRect/>
          </a:stretch>
        </p:blipFill>
        <p:spPr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52503" y="1442662"/>
            <a:ext cx="2861418" cy="3203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14b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b="71"/>
          <a:stretch>
            <a:fillRect/>
          </a:stretch>
        </p:blipFill>
        <p:spPr>
          <a:xfrm>
            <a:off x="0" y="0"/>
            <a:ext cx="9143512" cy="5143500"/>
          </a:xfrm>
        </p:spPr>
      </p:pic>
      <p:sp>
        <p:nvSpPr>
          <p:cNvPr id="5" name="TextBox 5"/>
          <p:cNvSpPr txBox="1"/>
          <p:nvPr/>
        </p:nvSpPr>
        <p:spPr>
          <a:xfrm>
            <a:off x="189186" y="183328"/>
            <a:ext cx="3987681" cy="2259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6000" b="1" dirty="0" err="1">
                <a:solidFill>
                  <a:schemeClr val="bg1"/>
                </a:solidFill>
                <a:latin typeface="Nissan Pro Light" panose="02000506040000020003" pitchFamily="50" charset="0"/>
              </a:rPr>
              <a:t>Gràcies</a:t>
            </a:r>
            <a:endParaRPr lang="en-US" sz="6000" b="1" dirty="0">
              <a:solidFill>
                <a:schemeClr val="bg1"/>
              </a:solidFill>
              <a:latin typeface="Nissan Pro Light" panose="02000506040000020003" pitchFamily="50" charset="0"/>
            </a:endParaRPr>
          </a:p>
          <a:p>
            <a:pPr>
              <a:lnSpc>
                <a:spcPts val="5800"/>
              </a:lnSpc>
            </a:pPr>
            <a:r>
              <a:rPr lang="ca-ES" sz="6000" b="1" i="0" dirty="0" err="1" smtClean="0">
                <a:solidFill>
                  <a:schemeClr val="bg1"/>
                </a:solidFill>
                <a:latin typeface="Nissan Pro Light" panose="02000506040000020003" pitchFamily="50" charset="0"/>
              </a:rPr>
              <a:t>Gracias</a:t>
            </a:r>
            <a:endParaRPr lang="ca-ES" sz="6000" b="1" i="0" dirty="0" smtClean="0">
              <a:solidFill>
                <a:schemeClr val="bg1"/>
              </a:solidFill>
              <a:latin typeface="Nissan Pro Light" panose="02000506040000020003" pitchFamily="50" charset="0"/>
            </a:endParaRPr>
          </a:p>
          <a:p>
            <a:pPr>
              <a:lnSpc>
                <a:spcPts val="5800"/>
              </a:lnSpc>
            </a:pPr>
            <a:r>
              <a:rPr lang="en-US" sz="6000" b="1" i="0" dirty="0" smtClean="0">
                <a:solidFill>
                  <a:schemeClr val="bg1"/>
                </a:solidFill>
                <a:latin typeface="Nissan Pro Light" panose="02000506040000020003" pitchFamily="50" charset="0"/>
              </a:rPr>
              <a:t>Thank</a:t>
            </a:r>
            <a:r>
              <a:rPr lang="en-US" sz="6000" b="1" i="0" baseline="0" dirty="0" smtClean="0">
                <a:solidFill>
                  <a:schemeClr val="bg1"/>
                </a:solidFill>
                <a:latin typeface="Nissan Pro Light" panose="02000506040000020003" pitchFamily="50" charset="0"/>
              </a:rPr>
              <a:t> you</a:t>
            </a:r>
          </a:p>
        </p:txBody>
      </p:sp>
    </p:spTree>
    <p:extLst>
      <p:ext uri="{BB962C8B-B14F-4D97-AF65-F5344CB8AC3E}">
        <p14:creationId xmlns:p14="http://schemas.microsoft.com/office/powerpoint/2010/main" val="36311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Continguts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52314" y="1201455"/>
            <a:ext cx="2587686" cy="1492318"/>
          </a:xfrm>
        </p:spPr>
        <p:txBody>
          <a:bodyPr/>
          <a:lstStyle/>
          <a:p>
            <a:r>
              <a:rPr lang="ca-ES" sz="1200" b="1" dirty="0">
                <a:solidFill>
                  <a:srgbClr val="73EDFF"/>
                </a:solidFill>
                <a:latin typeface="Nissan Pro Light" panose="02000506040000020003" pitchFamily="50" charset="0"/>
              </a:rPr>
              <a:t>3</a:t>
            </a:r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. Demostració</a:t>
            </a:r>
          </a:p>
          <a:p>
            <a:r>
              <a:rPr lang="ca-ES" sz="1200" dirty="0">
                <a:latin typeface="Nissan Pro Light" panose="02000506040000020003" pitchFamily="50" charset="0"/>
              </a:rPr>
              <a:t>3</a:t>
            </a:r>
            <a:r>
              <a:rPr lang="ca-ES" sz="1200" dirty="0" smtClean="0">
                <a:latin typeface="Nissan Pro Light" panose="02000506040000020003" pitchFamily="50" charset="0"/>
              </a:rPr>
              <a:t>.1. API</a:t>
            </a:r>
          </a:p>
          <a:p>
            <a:r>
              <a:rPr lang="ca-ES" sz="1200" dirty="0">
                <a:latin typeface="Nissan Pro Light" panose="02000506040000020003" pitchFamily="50" charset="0"/>
              </a:rPr>
              <a:t>3</a:t>
            </a:r>
            <a:r>
              <a:rPr lang="ca-ES" sz="1200" dirty="0" smtClean="0">
                <a:latin typeface="Nissan Pro Light" panose="02000506040000020003" pitchFamily="50" charset="0"/>
              </a:rPr>
              <a:t>.2. Aplicació mòbil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3.3. Entorn de producció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74767" y="1201455"/>
            <a:ext cx="2591282" cy="1387286"/>
          </a:xfrm>
        </p:spPr>
        <p:txBody>
          <a:bodyPr/>
          <a:lstStyle/>
          <a:p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2. Arquitectura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2.1. Estructura del projecte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2.2. Tecnologies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2.3. Entorns de desenvolupament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1. Introducció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1.1. Descripció del projecte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1.2. Objectius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1.3. Característiques principals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4000" y="2770553"/>
            <a:ext cx="2593493" cy="1192192"/>
          </a:xfrm>
        </p:spPr>
        <p:txBody>
          <a:bodyPr/>
          <a:lstStyle/>
          <a:p>
            <a:r>
              <a:rPr lang="ca-ES" sz="1200" b="1" dirty="0">
                <a:solidFill>
                  <a:srgbClr val="73EDFF"/>
                </a:solidFill>
                <a:latin typeface="Nissan Pro Light" panose="02000506040000020003" pitchFamily="50" charset="0"/>
              </a:rPr>
              <a:t>4</a:t>
            </a:r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. Funcionament </a:t>
            </a:r>
          </a:p>
          <a:p>
            <a:r>
              <a:rPr lang="ca-ES" sz="1200" dirty="0">
                <a:latin typeface="Nissan Pro Light" panose="02000506040000020003" pitchFamily="50" charset="0"/>
              </a:rPr>
              <a:t>4</a:t>
            </a:r>
            <a:r>
              <a:rPr lang="ca-ES" sz="1200" dirty="0" smtClean="0">
                <a:latin typeface="Nissan Pro Light" panose="02000506040000020003" pitchFamily="50" charset="0"/>
              </a:rPr>
              <a:t>.1. Demostració en local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4.2. Demostració en producció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278363" y="2744314"/>
            <a:ext cx="2587686" cy="1492318"/>
          </a:xfrm>
        </p:spPr>
        <p:txBody>
          <a:bodyPr/>
          <a:lstStyle/>
          <a:p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5. Conclusions</a:t>
            </a:r>
          </a:p>
          <a:p>
            <a:r>
              <a:rPr lang="ca-ES" sz="1200" dirty="0">
                <a:latin typeface="Nissan Pro Light" panose="02000506040000020003" pitchFamily="50" charset="0"/>
              </a:rPr>
              <a:t>5</a:t>
            </a:r>
            <a:r>
              <a:rPr lang="ca-ES" sz="1200" dirty="0" smtClean="0">
                <a:latin typeface="Nissan Pro Light" panose="02000506040000020003" pitchFamily="50" charset="0"/>
              </a:rPr>
              <a:t>.1. Sumari de conclusions</a:t>
            </a:r>
          </a:p>
          <a:p>
            <a:r>
              <a:rPr lang="ca-ES" sz="1200" dirty="0" smtClean="0">
                <a:latin typeface="Nissan Pro Light" panose="02000506040000020003" pitchFamily="50" charset="0"/>
              </a:rPr>
              <a:t>5.2. Costos i ROI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46919" y="2744314"/>
            <a:ext cx="2587686" cy="1492318"/>
          </a:xfrm>
        </p:spPr>
        <p:txBody>
          <a:bodyPr/>
          <a:lstStyle/>
          <a:p>
            <a:r>
              <a:rPr lang="ca-ES" sz="1200" b="1" dirty="0" smtClean="0">
                <a:solidFill>
                  <a:srgbClr val="73EDFF"/>
                </a:solidFill>
                <a:latin typeface="Nissan Pro Light" panose="02000506040000020003" pitchFamily="50" charset="0"/>
              </a:rPr>
              <a:t>6. Treball futur</a:t>
            </a:r>
          </a:p>
          <a:p>
            <a:r>
              <a:rPr lang="ca-ES" sz="1200" dirty="0">
                <a:latin typeface="Nissan Pro Light" panose="02000506040000020003" pitchFamily="50" charset="0"/>
              </a:rPr>
              <a:t>6</a:t>
            </a:r>
            <a:r>
              <a:rPr lang="ca-ES" sz="1200" dirty="0" smtClean="0">
                <a:latin typeface="Nissan Pro Light" panose="02000506040000020003" pitchFamily="50" charset="0"/>
              </a:rPr>
              <a:t>.1. Línies de treball futur</a:t>
            </a:r>
          </a:p>
        </p:txBody>
      </p:sp>
    </p:spTree>
    <p:extLst>
      <p:ext uri="{BB962C8B-B14F-4D97-AF65-F5344CB8AC3E}">
        <p14:creationId xmlns:p14="http://schemas.microsoft.com/office/powerpoint/2010/main" val="26081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674" y="833062"/>
            <a:ext cx="5453709" cy="1271382"/>
          </a:xfrm>
        </p:spPr>
        <p:txBody>
          <a:bodyPr>
            <a:normAutofit/>
          </a:bodyPr>
          <a:lstStyle/>
          <a:p>
            <a:r>
              <a:rPr lang="ca-ES" sz="3100" dirty="0" smtClean="0">
                <a:latin typeface="Nissan Pro Light" panose="02000506040000020003" pitchFamily="50" charset="0"/>
              </a:rPr>
              <a:t>Treball Final de Màster</a:t>
            </a:r>
            <a:r>
              <a:rPr lang="ca-ES" dirty="0" smtClean="0">
                <a:latin typeface="Nissan Pro Light" panose="02000506040000020003" pitchFamily="50" charset="0"/>
              </a:rPr>
              <a:t> </a:t>
            </a:r>
            <a:br>
              <a:rPr lang="ca-ES" dirty="0" smtClean="0">
                <a:latin typeface="Nissan Pro Light" panose="02000506040000020003" pitchFamily="50" charset="0"/>
              </a:rPr>
            </a:br>
            <a:r>
              <a:rPr lang="ca-ES" dirty="0" smtClean="0">
                <a:latin typeface="Nissan Pro Light" panose="02000506040000020003" pitchFamily="50" charset="0"/>
              </a:rPr>
              <a:t>Torneo Campoy App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674" y="2612493"/>
            <a:ext cx="3640375" cy="1314450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Nissan Pro Light" panose="02000506040000020003" pitchFamily="50" charset="0"/>
              </a:rPr>
              <a:t>Lluís Martínez Palomino</a:t>
            </a:r>
          </a:p>
          <a:p>
            <a:endParaRPr lang="ca-ES" sz="1000" dirty="0" smtClean="0">
              <a:latin typeface="Nissan Pro Light" panose="02000506040000020003" pitchFamily="50" charset="0"/>
            </a:endParaRPr>
          </a:p>
          <a:p>
            <a:r>
              <a:rPr lang="ca-ES" sz="1000" dirty="0" smtClean="0">
                <a:latin typeface="Nissan Pro Light" panose="02000506040000020003" pitchFamily="50" charset="0"/>
              </a:rPr>
              <a:t>Màster Universitari en Enginyeria Informàtica</a:t>
            </a:r>
          </a:p>
          <a:p>
            <a:r>
              <a:rPr lang="ca-ES" sz="1000" i="1" dirty="0" smtClean="0">
                <a:latin typeface="Nissan Pro Light" panose="02000506040000020003" pitchFamily="50" charset="0"/>
              </a:rPr>
              <a:t>Desenvolupament </a:t>
            </a:r>
            <a:r>
              <a:rPr lang="ca-ES" sz="1000" i="1" dirty="0">
                <a:latin typeface="Nissan Pro Light" panose="02000506040000020003" pitchFamily="50" charset="0"/>
              </a:rPr>
              <a:t>d'Aplicacions sobre Dispositius Mòbils</a:t>
            </a:r>
            <a:endParaRPr lang="ca-ES" sz="1000" i="1" dirty="0" smtClean="0">
              <a:latin typeface="Nissan Pro Light" panose="02000506040000020003" pitchFamily="50" charset="0"/>
            </a:endParaRPr>
          </a:p>
          <a:p>
            <a:endParaRPr lang="ca-ES" sz="1100" dirty="0">
              <a:latin typeface="Nissan Pro Light" panose="02000506040000020003" pitchFamily="50" charset="0"/>
            </a:endParaRPr>
          </a:p>
          <a:p>
            <a:r>
              <a:rPr lang="ca-ES" sz="1100" b="1" dirty="0">
                <a:latin typeface="Nissan Pro Light" panose="02000506040000020003" pitchFamily="50" charset="0"/>
              </a:rPr>
              <a:t>Consultors:</a:t>
            </a:r>
            <a:r>
              <a:rPr lang="ca-ES" sz="1100" dirty="0">
                <a:latin typeface="Nissan Pro Light" panose="02000506040000020003" pitchFamily="50" charset="0"/>
              </a:rPr>
              <a:t> Jordi Ceballos Villach / Jordi Almirall </a:t>
            </a:r>
            <a:r>
              <a:rPr lang="ca-ES" sz="1100" dirty="0" smtClean="0">
                <a:latin typeface="Nissan Pro Light" panose="02000506040000020003" pitchFamily="50" charset="0"/>
              </a:rPr>
              <a:t>López</a:t>
            </a:r>
          </a:p>
          <a:p>
            <a:endParaRPr lang="ca-ES" sz="1100" dirty="0">
              <a:latin typeface="Nissan Pro Light" panose="02000506040000020003" pitchFamily="50" charset="0"/>
            </a:endParaRPr>
          </a:p>
          <a:p>
            <a:endParaRPr lang="ca-ES" sz="1100" dirty="0" smtClean="0">
              <a:latin typeface="Nissan Pro Light" panose="02000506040000020003" pitchFamily="50" charset="0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517674" y="2462434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7395519" y="4700785"/>
            <a:ext cx="1657115" cy="359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rgbClr val="000078"/>
                </a:solidFill>
                <a:latin typeface="UOC Serif"/>
                <a:ea typeface="+mn-ea"/>
                <a:cs typeface="UOC Serif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dirty="0" smtClean="0">
                <a:latin typeface="Nissan Pro Light" panose="02000506040000020003" pitchFamily="50" charset="0"/>
              </a:rPr>
              <a:t>Gener 2021</a:t>
            </a:r>
          </a:p>
          <a:p>
            <a:endParaRPr lang="ca-ES" dirty="0" smtClean="0">
              <a:latin typeface="Nissan Pro Light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9" y="4225530"/>
            <a:ext cx="1839417" cy="819436"/>
          </a:xfrm>
        </p:spPr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01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sz="4400" dirty="0" smtClean="0">
                <a:latin typeface="Nissan Pro Light" panose="02000506040000020003" pitchFamily="50" charset="0"/>
              </a:rPr>
              <a:t>Introducció</a:t>
            </a:r>
            <a:endParaRPr lang="ca-ES" sz="4400" dirty="0">
              <a:latin typeface="Nissan Pro Light" panose="02000506040000020003" pitchFamily="50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Introducció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01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02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03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 sz="1200" dirty="0">
                <a:latin typeface="Nissan Pro Light" panose="02000506040000020003" pitchFamily="50" charset="0"/>
              </a:rPr>
              <a:t>Aquest Treball consisteix en el desenvolupament d’una aplicació mòbil </a:t>
            </a:r>
            <a:r>
              <a:rPr lang="ca-ES" sz="1200" dirty="0" smtClean="0">
                <a:latin typeface="Nissan Pro Light" panose="02000506040000020003" pitchFamily="50" charset="0"/>
              </a:rPr>
              <a:t>híbrida i multi-plataforma </a:t>
            </a:r>
            <a:r>
              <a:rPr lang="ca-ES" sz="1200" dirty="0">
                <a:latin typeface="Nissan Pro Light" panose="02000506040000020003" pitchFamily="50" charset="0"/>
              </a:rPr>
              <a:t>basada en Ionic Framework i integrada amb una solució Web ja existent a través d’una API REST per a la gestió d’un torneig de Pitch&amp;Putt.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a-ES" sz="1200" dirty="0" smtClean="0">
                <a:latin typeface="Nissan Pro Light" panose="02000506040000020003" pitchFamily="50" charset="0"/>
              </a:rPr>
              <a:t>Concretament</a:t>
            </a:r>
            <a:r>
              <a:rPr lang="ca-ES" sz="1200" dirty="0">
                <a:latin typeface="Nissan Pro Light" panose="02000506040000020003" pitchFamily="50" charset="0"/>
              </a:rPr>
              <a:t>, aquesta aplicació està dissenyada per a gestionar les dades del ja conegut Torneo Campoy, basat en la modalitat de joc Stableford i que té en compte el handicap de cada jugador i, en base a aquest, calcula els punts obtinguts en cada forat depenent de la dificultat d’aquest.</a:t>
            </a:r>
          </a:p>
          <a:p>
            <a:endParaRPr lang="ca-ES" sz="1200" dirty="0">
              <a:latin typeface="Nissan Pro Light" panose="02000506040000020003" pitchFamily="5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a-ES" sz="1200" dirty="0">
                <a:latin typeface="Nissan Pro Light" panose="02000506040000020003" pitchFamily="50" charset="0"/>
              </a:rPr>
              <a:t>El desenvolupament d’aquest Treball sorgeix com una continuació del Projecte Final d’Enginyeria Tècnica en Informàtica de Sistemes intentant cobrir part de les idees que varen sorgir durant el seu desenvolupament.</a:t>
            </a:r>
          </a:p>
        </p:txBody>
      </p:sp>
      <p:cxnSp>
        <p:nvCxnSpPr>
          <p:cNvPr id="9" name="Straight Connector 5"/>
          <p:cNvCxnSpPr/>
          <p:nvPr/>
        </p:nvCxnSpPr>
        <p:spPr>
          <a:xfrm>
            <a:off x="504000" y="2191133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3275856" y="2191133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/>
          <p:nvPr/>
        </p:nvCxnSpPr>
        <p:spPr>
          <a:xfrm>
            <a:off x="6044724" y="2191133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88" y="959104"/>
            <a:ext cx="1685975" cy="3515820"/>
          </a:xfrm>
          <a:prstGeom prst="rect">
            <a:avLst/>
          </a:prstGeom>
        </p:spPr>
      </p:pic>
      <p:pic>
        <p:nvPicPr>
          <p:cNvPr id="7" name="Picture 6" descr="IPHONE_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6" r="34674"/>
          <a:stretch/>
        </p:blipFill>
        <p:spPr>
          <a:xfrm>
            <a:off x="6291002" y="293997"/>
            <a:ext cx="2568650" cy="4801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Descripció del projecte</a:t>
            </a:r>
            <a:endParaRPr lang="ca-E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a-ES" dirty="0">
                <a:latin typeface="Nissan Pro Light" panose="02000506040000020003" pitchFamily="50" charset="0"/>
              </a:rPr>
              <a:t>D’una banda </a:t>
            </a:r>
            <a:r>
              <a:rPr lang="ca-ES" dirty="0" smtClean="0">
                <a:latin typeface="Nissan Pro Light" panose="02000506040000020003" pitchFamily="50" charset="0"/>
              </a:rPr>
              <a:t>s’ha desenvolupat </a:t>
            </a:r>
            <a:r>
              <a:rPr lang="ca-ES" dirty="0">
                <a:latin typeface="Nissan Pro Light" panose="02000506040000020003" pitchFamily="50" charset="0"/>
              </a:rPr>
              <a:t>una API REST </a:t>
            </a:r>
            <a:r>
              <a:rPr lang="ca-ES" dirty="0" smtClean="0">
                <a:latin typeface="Nissan Pro Light" panose="02000506040000020003" pitchFamily="50" charset="0"/>
              </a:rPr>
              <a:t>a </a:t>
            </a:r>
            <a:r>
              <a:rPr lang="ca-ES" dirty="0">
                <a:latin typeface="Nissan Pro Light" panose="02000506040000020003" pitchFamily="50" charset="0"/>
              </a:rPr>
              <a:t>mode d’interfície entre la solució Web existent i la nova aplicació mòbil. Dintre d’aquesta API </a:t>
            </a:r>
            <a:r>
              <a:rPr lang="ca-ES" dirty="0" smtClean="0">
                <a:latin typeface="Nissan Pro Light" panose="02000506040000020003" pitchFamily="50" charset="0"/>
              </a:rPr>
              <a:t>s’han definit tots </a:t>
            </a:r>
            <a:r>
              <a:rPr lang="ca-ES" dirty="0">
                <a:latin typeface="Nissan Pro Light" panose="02000506040000020003" pitchFamily="50" charset="0"/>
              </a:rPr>
              <a:t>els mètodes necessaris (GET, POST, PUT, DELETE) </a:t>
            </a:r>
            <a:r>
              <a:rPr lang="ca-ES" dirty="0" smtClean="0">
                <a:latin typeface="Nissan Pro Light" panose="02000506040000020003" pitchFamily="50" charset="0"/>
              </a:rPr>
              <a:t>que conformen </a:t>
            </a:r>
            <a:r>
              <a:rPr lang="ca-ES" dirty="0">
                <a:latin typeface="Nissan Pro Light" panose="02000506040000020003" pitchFamily="50" charset="0"/>
              </a:rPr>
              <a:t>el “backend” de </a:t>
            </a:r>
            <a:r>
              <a:rPr lang="ca-ES" dirty="0" smtClean="0">
                <a:latin typeface="Nissan Pro Light" panose="02000506040000020003" pitchFamily="50" charset="0"/>
              </a:rPr>
              <a:t>l’aplicació</a:t>
            </a:r>
            <a:r>
              <a:rPr lang="ca-ES" dirty="0">
                <a:latin typeface="Nissan Pro Light" panose="02000506040000020003" pitchFamily="50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419547" y="1317197"/>
            <a:ext cx="2591282" cy="3370379"/>
          </a:xfrm>
        </p:spPr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D’altra </a:t>
            </a:r>
            <a:r>
              <a:rPr lang="ca-ES" dirty="0">
                <a:latin typeface="Nissan Pro Light" panose="02000506040000020003" pitchFamily="50" charset="0"/>
              </a:rPr>
              <a:t>banda </a:t>
            </a:r>
            <a:r>
              <a:rPr lang="ca-ES" dirty="0" smtClean="0">
                <a:latin typeface="Nissan Pro Light" panose="02000506040000020003" pitchFamily="50" charset="0"/>
              </a:rPr>
              <a:t>s’ha desenvolupat </a:t>
            </a:r>
            <a:r>
              <a:rPr lang="ca-ES" dirty="0">
                <a:latin typeface="Nissan Pro Light" panose="02000506040000020003" pitchFamily="50" charset="0"/>
              </a:rPr>
              <a:t>una aplicació mòbil híbrida i multi-plataforma, basada en Ionic Framework, que </a:t>
            </a:r>
            <a:r>
              <a:rPr lang="ca-ES" dirty="0" smtClean="0">
                <a:latin typeface="Nissan Pro Light" panose="02000506040000020003" pitchFamily="50" charset="0"/>
              </a:rPr>
              <a:t>consumeix </a:t>
            </a:r>
            <a:r>
              <a:rPr lang="ca-ES" dirty="0">
                <a:latin typeface="Nissan Pro Light" panose="02000506040000020003" pitchFamily="50" charset="0"/>
              </a:rPr>
              <a:t>els serveis proporcionats per l’API per tal d’oferir totes les funcionalitats requerides.</a:t>
            </a:r>
          </a:p>
        </p:txBody>
      </p:sp>
    </p:spTree>
    <p:extLst>
      <p:ext uri="{BB962C8B-B14F-4D97-AF65-F5344CB8AC3E}">
        <p14:creationId xmlns:p14="http://schemas.microsoft.com/office/powerpoint/2010/main" val="8495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74255\AppData\Local\Temp\SNAGHTML2c18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16" y="1587844"/>
            <a:ext cx="4045793" cy="252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MACKBOOK_P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6125"/>
          <a:stretch/>
        </p:blipFill>
        <p:spPr>
          <a:xfrm>
            <a:off x="3060109" y="1059582"/>
            <a:ext cx="5862864" cy="376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38" y="2714519"/>
            <a:ext cx="2572903" cy="1928543"/>
          </a:xfrm>
          <a:prstGeom prst="rect">
            <a:avLst/>
          </a:prstGeom>
        </p:spPr>
      </p:pic>
      <p:pic>
        <p:nvPicPr>
          <p:cNvPr id="33" name="Picture 32" descr="IPAD_MIN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r="10812"/>
          <a:stretch/>
        </p:blipFill>
        <p:spPr>
          <a:xfrm>
            <a:off x="1800970" y="2345891"/>
            <a:ext cx="3515096" cy="2579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649" y="2849306"/>
            <a:ext cx="877329" cy="1858618"/>
          </a:xfrm>
          <a:prstGeom prst="rect">
            <a:avLst/>
          </a:prstGeom>
        </p:spPr>
      </p:pic>
      <p:pic>
        <p:nvPicPr>
          <p:cNvPr id="34" name="Picture 33" descr="IPHONE_X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r="32051"/>
          <a:stretch/>
        </p:blipFill>
        <p:spPr>
          <a:xfrm>
            <a:off x="7362167" y="2506737"/>
            <a:ext cx="1718199" cy="2512881"/>
          </a:xfrm>
          <a:prstGeom prst="rect">
            <a:avLst/>
          </a:prstGeom>
        </p:spPr>
      </p:pic>
      <p:sp>
        <p:nvSpPr>
          <p:cNvPr id="5" name="Contenidor de text 4"/>
          <p:cNvSpPr>
            <a:spLocks noGrp="1"/>
          </p:cNvSpPr>
          <p:nvPr>
            <p:ph type="body" sz="quarter" idx="15"/>
          </p:nvPr>
        </p:nvSpPr>
        <p:spPr>
          <a:xfrm>
            <a:off x="449960" y="1052475"/>
            <a:ext cx="4192817" cy="337037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a-ES" dirty="0">
                <a:latin typeface="Nissan Pro Light" panose="02000506040000020003" pitchFamily="50" charset="0"/>
              </a:rPr>
              <a:t>Facilitar la gestió i la introducció de </a:t>
            </a:r>
            <a:r>
              <a:rPr lang="ca-ES" dirty="0" smtClean="0">
                <a:latin typeface="Nissan Pro Light" panose="02000506040000020003" pitchFamily="50" charset="0"/>
              </a:rPr>
              <a:t>resultats</a:t>
            </a:r>
          </a:p>
          <a:p>
            <a:pPr marL="285750" indent="-285750">
              <a:buFont typeface="Arial"/>
              <a:buChar char="•"/>
            </a:pPr>
            <a:r>
              <a:rPr lang="ca-ES" dirty="0" smtClean="0">
                <a:latin typeface="Nissan Pro Light" panose="02000506040000020003" pitchFamily="50" charset="0"/>
              </a:rPr>
              <a:t>Millora </a:t>
            </a:r>
            <a:r>
              <a:rPr lang="ca-ES" dirty="0">
                <a:latin typeface="Nissan Pro Light" panose="02000506040000020003" pitchFamily="50" charset="0"/>
              </a:rPr>
              <a:t>de l’experiència d’usuari</a:t>
            </a:r>
          </a:p>
          <a:p>
            <a:pPr marL="285750" indent="-285750">
              <a:buFont typeface="Arial"/>
              <a:buChar char="•"/>
            </a:pPr>
            <a:r>
              <a:rPr lang="ca-ES" dirty="0">
                <a:latin typeface="Nissan Pro Light" panose="02000506040000020003" pitchFamily="50" charset="0"/>
              </a:rPr>
              <a:t>Millora de la usabilitat</a:t>
            </a:r>
          </a:p>
          <a:p>
            <a:pPr marL="285750" indent="-285750">
              <a:buFont typeface="Arial"/>
              <a:buChar char="•"/>
            </a:pPr>
            <a:r>
              <a:rPr lang="ca-ES" dirty="0" smtClean="0">
                <a:latin typeface="Nissan Pro Light" panose="02000506040000020003" pitchFamily="50" charset="0"/>
              </a:rPr>
              <a:t>Aportar </a:t>
            </a:r>
            <a:r>
              <a:rPr lang="ca-ES" dirty="0">
                <a:latin typeface="Nissan Pro Light" panose="02000506040000020003" pitchFamily="50" charset="0"/>
              </a:rPr>
              <a:t>un plus d’innovació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9960" y="453738"/>
            <a:ext cx="3976386" cy="3965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0078"/>
                </a:solidFill>
                <a:latin typeface="UOC Sans"/>
                <a:ea typeface="+mj-ea"/>
                <a:cs typeface="UOC Sans"/>
              </a:defRPr>
            </a:lvl1pPr>
          </a:lstStyle>
          <a:p>
            <a:r>
              <a:rPr lang="ca-ES" dirty="0" smtClean="0">
                <a:latin typeface="Nissan Pro Light" panose="02000506040000020003" pitchFamily="50" charset="0"/>
              </a:rPr>
              <a:t>Objectius del projecte</a:t>
            </a:r>
            <a:endParaRPr lang="ca-ES" dirty="0">
              <a:latin typeface="Nissan Pro Light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4679541" cy="541882"/>
          </a:xfrm>
        </p:spPr>
        <p:txBody>
          <a:bodyPr/>
          <a:lstStyle/>
          <a:p>
            <a:r>
              <a:rPr lang="ca-ES" dirty="0" smtClean="0">
                <a:latin typeface="Nissan Pro Light" panose="02000506040000020003" pitchFamily="50" charset="0"/>
              </a:rPr>
              <a:t>Característiques del projecte</a:t>
            </a:r>
            <a:endParaRPr lang="ca-ES" dirty="0">
              <a:latin typeface="Nissan Pro Light" panose="02000506040000020003" pitchFamily="50" charset="0"/>
            </a:endParaRPr>
          </a:p>
        </p:txBody>
      </p:sp>
      <p:pic>
        <p:nvPicPr>
          <p:cNvPr id="2050" name="Picture 2" descr="Tecnologias relacionadas ao I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62" y="2475641"/>
            <a:ext cx="4167145" cy="2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1" y="1319489"/>
            <a:ext cx="4347667" cy="18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ssan Pro Light" panose="02000506040000020003" pitchFamily="50" charset="0"/>
              </a:rPr>
              <a:t>02</a:t>
            </a:r>
            <a:endParaRPr lang="en-US" dirty="0">
              <a:latin typeface="Nissan Pro Light" panose="0200050604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sz="4400" dirty="0" smtClean="0">
                <a:latin typeface="Nissan Pro Light" panose="02000506040000020003" pitchFamily="50" charset="0"/>
              </a:rPr>
              <a:t>Arquitectura</a:t>
            </a:r>
            <a:endParaRPr lang="ca-ES" sz="4400" dirty="0">
              <a:latin typeface="Nissan Pro Light" panose="02000506040000020003" pitchFamily="50" charset="0"/>
            </a:endParaRPr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4363" y="1405131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View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74583" y="1405131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Model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9473" y="2018103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Controller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1354165" y="1491616"/>
            <a:ext cx="400589" cy="1024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8" name="Left-Up Arrow 7"/>
          <p:cNvSpPr/>
          <p:nvPr/>
        </p:nvSpPr>
        <p:spPr>
          <a:xfrm>
            <a:off x="1980792" y="1723756"/>
            <a:ext cx="248540" cy="4625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9" name="Left-Up Arrow 8"/>
          <p:cNvSpPr/>
          <p:nvPr/>
        </p:nvSpPr>
        <p:spPr>
          <a:xfrm flipH="1">
            <a:off x="891397" y="1723756"/>
            <a:ext cx="242697" cy="4625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363" y="2875815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Domain Entities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80653" y="2868158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Domain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34094" y="3765115"/>
            <a:ext cx="846698" cy="1770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Data Repository</a:t>
            </a:r>
          </a:p>
        </p:txBody>
      </p:sp>
      <p:pic>
        <p:nvPicPr>
          <p:cNvPr id="1026" name="Picture 2" descr="Six Simple Steps to Improve Stored Procedures in SQL Server – Reckon  Analy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8" y="4211564"/>
            <a:ext cx="691640" cy="5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1284" y="1203479"/>
            <a:ext cx="2238724" cy="121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70" y="2726965"/>
            <a:ext cx="2238724" cy="55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695" y="3591710"/>
            <a:ext cx="2238725" cy="475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 rot="5400000">
            <a:off x="1422809" y="2511675"/>
            <a:ext cx="271423" cy="105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0944" y="4789640"/>
            <a:ext cx="1138905" cy="146819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spc="38" dirty="0">
                <a:ln w="0">
                  <a:noFill/>
                </a:ln>
                <a:solidFill>
                  <a:schemeClr val="bg1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Stored Procedures</a:t>
            </a:r>
          </a:p>
        </p:txBody>
      </p:sp>
      <p:sp>
        <p:nvSpPr>
          <p:cNvPr id="21" name="Left-Right Arrow 20"/>
          <p:cNvSpPr/>
          <p:nvPr/>
        </p:nvSpPr>
        <p:spPr>
          <a:xfrm rot="5400000">
            <a:off x="1464510" y="4134555"/>
            <a:ext cx="156069" cy="1081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80653" y="3533273"/>
            <a:ext cx="1043871" cy="146819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spc="38" dirty="0">
                <a:ln w="0">
                  <a:noFill/>
                </a:ln>
                <a:solidFill>
                  <a:schemeClr val="bg1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Data Layer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80653" y="1117963"/>
            <a:ext cx="1043871" cy="146819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spc="38" dirty="0">
                <a:ln w="0">
                  <a:noFill/>
                </a:ln>
                <a:solidFill>
                  <a:schemeClr val="bg1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Presentation Layer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874582" y="2629945"/>
            <a:ext cx="1043871" cy="146819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spc="38" dirty="0">
                <a:ln w="0">
                  <a:noFill/>
                </a:ln>
                <a:solidFill>
                  <a:schemeClr val="bg1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Domain Layer</a:t>
            </a:r>
          </a:p>
        </p:txBody>
      </p:sp>
      <p:sp>
        <p:nvSpPr>
          <p:cNvPr id="25" name="Left-Right Arrow 24"/>
          <p:cNvSpPr/>
          <p:nvPr/>
        </p:nvSpPr>
        <p:spPr>
          <a:xfrm rot="5400000">
            <a:off x="1416574" y="3384984"/>
            <a:ext cx="271423" cy="105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170" y="777631"/>
            <a:ext cx="238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 smtClean="0">
                <a:solidFill>
                  <a:srgbClr val="000078"/>
                </a:solidFill>
                <a:latin typeface="Nissan Pro Light" panose="02000506040000020003" pitchFamily="50" charset="0"/>
                <a:ea typeface="+mj-ea"/>
                <a:cs typeface="UOC Sans"/>
              </a:rPr>
              <a:t>Torneo Campoy Web Application</a:t>
            </a:r>
            <a:endParaRPr lang="en-US" sz="1100" b="1" dirty="0">
              <a:solidFill>
                <a:srgbClr val="000078"/>
              </a:solidFill>
              <a:latin typeface="Nissan Pro Light" panose="02000506040000020003" pitchFamily="50" charset="0"/>
              <a:ea typeface="+mj-ea"/>
              <a:cs typeface="UOC San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119" y="753489"/>
            <a:ext cx="1583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000078"/>
                </a:solidFill>
                <a:latin typeface="Nissan Pro Light" panose="02000506040000020003" pitchFamily="50" charset="0"/>
                <a:ea typeface="+mj-ea"/>
                <a:cs typeface="UOC Sans"/>
              </a:rPr>
              <a:t>Torneo Campoy App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1771" y="777631"/>
            <a:ext cx="182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b="1" dirty="0">
                <a:solidFill>
                  <a:srgbClr val="000078"/>
                </a:solidFill>
                <a:latin typeface="Nissan Pro Light" panose="02000506040000020003" pitchFamily="50" charset="0"/>
                <a:ea typeface="+mj-ea"/>
                <a:cs typeface="UOC Sans"/>
              </a:rPr>
              <a:t>Torneo Campoy </a:t>
            </a:r>
            <a:r>
              <a:rPr lang="en-US" sz="1100" b="1" dirty="0" err="1">
                <a:solidFill>
                  <a:srgbClr val="000078"/>
                </a:solidFill>
                <a:latin typeface="Nissan Pro Light" panose="02000506040000020003" pitchFamily="50" charset="0"/>
                <a:ea typeface="+mj-ea"/>
                <a:cs typeface="UOC Sans"/>
              </a:rPr>
              <a:t>WebAPI</a:t>
            </a:r>
            <a:endParaRPr lang="en-US" sz="1100" b="1" dirty="0">
              <a:solidFill>
                <a:srgbClr val="000078"/>
              </a:solidFill>
              <a:latin typeface="Nissan Pro Light" panose="02000506040000020003" pitchFamily="50" charset="0"/>
              <a:ea typeface="+mj-ea"/>
              <a:cs typeface="UOC San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01091" y="1979663"/>
            <a:ext cx="615587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API Controller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80576" y="1208621"/>
            <a:ext cx="1825049" cy="121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559716" y="1126303"/>
            <a:ext cx="827333" cy="146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" b="1" spc="38" dirty="0" err="1">
                <a:ln w="0">
                  <a:noFill/>
                </a:ln>
                <a:solidFill>
                  <a:schemeClr val="bg1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WebAPI</a:t>
            </a:r>
            <a:endParaRPr lang="en-US" sz="600" b="1" spc="38" dirty="0">
              <a:ln w="0">
                <a:noFill/>
              </a:ln>
              <a:solidFill>
                <a:schemeClr val="bg1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732155" y="756309"/>
            <a:ext cx="0" cy="422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5250991" y="1250826"/>
            <a:ext cx="1152104" cy="291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Response JSON</a:t>
            </a:r>
            <a:endParaRPr lang="en-US" sz="90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250991" y="2209616"/>
            <a:ext cx="1152104" cy="2589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Request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60576" y="1559941"/>
            <a:ext cx="798469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00" dirty="0" err="1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TypeScript</a:t>
            </a:r>
            <a:endParaRPr lang="en-US" sz="700" dirty="0">
              <a:solidFill>
                <a:prstClr val="black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47286" y="1203480"/>
            <a:ext cx="1825049" cy="121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Controller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60575" y="2010363"/>
            <a:ext cx="798469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        API</a:t>
            </a:r>
          </a:p>
        </p:txBody>
      </p:sp>
      <p:cxnSp>
        <p:nvCxnSpPr>
          <p:cNvPr id="28" name="Straight Arrow Connector 27"/>
          <p:cNvCxnSpPr>
            <a:stCxn id="51" idx="0"/>
          </p:cNvCxnSpPr>
          <p:nvPr/>
        </p:nvCxnSpPr>
        <p:spPr>
          <a:xfrm flipH="1" flipV="1">
            <a:off x="7359809" y="1830361"/>
            <a:ext cx="1" cy="1800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759044" y="3089816"/>
            <a:ext cx="1296847" cy="121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Model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99367" y="3089816"/>
            <a:ext cx="924792" cy="121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View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962529" y="3436239"/>
            <a:ext cx="798469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HTML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962529" y="3902276"/>
            <a:ext cx="798469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CSS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08683" y="3419248"/>
            <a:ext cx="277403" cy="181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808683" y="3743842"/>
            <a:ext cx="277403" cy="181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280105" y="3747037"/>
            <a:ext cx="277403" cy="181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280105" y="4041499"/>
            <a:ext cx="277403" cy="181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736796" y="3743842"/>
            <a:ext cx="277403" cy="181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cxnSp>
        <p:nvCxnSpPr>
          <p:cNvPr id="33" name="Straight Connector 32"/>
          <p:cNvCxnSpPr>
            <a:stCxn id="29" idx="2"/>
            <a:endCxn id="59" idx="0"/>
          </p:cNvCxnSpPr>
          <p:nvPr/>
        </p:nvCxnSpPr>
        <p:spPr>
          <a:xfrm>
            <a:off x="7947384" y="3600974"/>
            <a:ext cx="0" cy="142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9" idx="3"/>
            <a:endCxn id="60" idx="1"/>
          </p:cNvCxnSpPr>
          <p:nvPr/>
        </p:nvCxnSpPr>
        <p:spPr>
          <a:xfrm>
            <a:off x="8086086" y="3834705"/>
            <a:ext cx="194020" cy="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2"/>
            <a:endCxn id="61" idx="0"/>
          </p:cNvCxnSpPr>
          <p:nvPr/>
        </p:nvCxnSpPr>
        <p:spPr>
          <a:xfrm>
            <a:off x="8418806" y="3928764"/>
            <a:ext cx="0" cy="11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60" idx="3"/>
            <a:endCxn id="62" idx="1"/>
          </p:cNvCxnSpPr>
          <p:nvPr/>
        </p:nvCxnSpPr>
        <p:spPr>
          <a:xfrm flipV="1">
            <a:off x="8557508" y="3834705"/>
            <a:ext cx="179289" cy="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6824159" y="3924656"/>
            <a:ext cx="93488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urved Connector 1029"/>
          <p:cNvCxnSpPr>
            <a:stCxn id="56" idx="0"/>
            <a:endCxn id="46" idx="2"/>
          </p:cNvCxnSpPr>
          <p:nvPr/>
        </p:nvCxnSpPr>
        <p:spPr>
          <a:xfrm rot="5400000" flipH="1" flipV="1">
            <a:off x="6524403" y="2254410"/>
            <a:ext cx="672767" cy="998047"/>
          </a:xfrm>
          <a:prstGeom prst="curvedConnector3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urved Connector 1033"/>
          <p:cNvCxnSpPr>
            <a:stCxn id="46" idx="2"/>
            <a:endCxn id="52" idx="0"/>
          </p:cNvCxnSpPr>
          <p:nvPr/>
        </p:nvCxnSpPr>
        <p:spPr>
          <a:xfrm rot="16200000" flipH="1">
            <a:off x="7547255" y="2229604"/>
            <a:ext cx="672767" cy="10476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4" descr="File:User icon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93" y="4554355"/>
            <a:ext cx="504139" cy="5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Arrow Connector 1036"/>
          <p:cNvCxnSpPr>
            <a:stCxn id="1035" idx="0"/>
            <a:endCxn id="56" idx="2"/>
          </p:cNvCxnSpPr>
          <p:nvPr/>
        </p:nvCxnSpPr>
        <p:spPr>
          <a:xfrm flipV="1">
            <a:off x="6361763" y="4303386"/>
            <a:ext cx="0" cy="250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0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701" y="3057884"/>
            <a:ext cx="356671" cy="361364"/>
          </a:xfrm>
          <a:prstGeom prst="rect">
            <a:avLst/>
          </a:prstGeom>
        </p:spPr>
      </p:pic>
      <p:cxnSp>
        <p:nvCxnSpPr>
          <p:cNvPr id="1047" name="Curved Connector 1046"/>
          <p:cNvCxnSpPr>
            <a:stCxn id="52" idx="1"/>
            <a:endCxn id="1042" idx="3"/>
          </p:cNvCxnSpPr>
          <p:nvPr/>
        </p:nvCxnSpPr>
        <p:spPr>
          <a:xfrm rot="10800000">
            <a:off x="7501372" y="3238567"/>
            <a:ext cx="257672" cy="458035"/>
          </a:xfrm>
          <a:prstGeom prst="curved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urved Connector 1048"/>
          <p:cNvCxnSpPr>
            <a:stCxn id="1042" idx="1"/>
            <a:endCxn id="56" idx="3"/>
          </p:cNvCxnSpPr>
          <p:nvPr/>
        </p:nvCxnSpPr>
        <p:spPr>
          <a:xfrm rot="10800000" flipV="1">
            <a:off x="6824159" y="3238566"/>
            <a:ext cx="320541" cy="458035"/>
          </a:xfrm>
          <a:prstGeom prst="curvedConnector3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10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701" y="2067521"/>
            <a:ext cx="157624" cy="159698"/>
          </a:xfrm>
          <a:prstGeom prst="rect">
            <a:avLst/>
          </a:prstGeom>
        </p:spPr>
      </p:pic>
      <p:cxnSp>
        <p:nvCxnSpPr>
          <p:cNvPr id="91" name="Straight Arrow Connector 90"/>
          <p:cNvCxnSpPr/>
          <p:nvPr/>
        </p:nvCxnSpPr>
        <p:spPr>
          <a:xfrm>
            <a:off x="8086086" y="4885832"/>
            <a:ext cx="31225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397292" y="4784174"/>
            <a:ext cx="746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0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Data Binding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474400" y="1412675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View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540081" y="1405131"/>
            <a:ext cx="602348" cy="2603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Nissan Pro Light" panose="02000506040000020003" pitchFamily="50" charset="0"/>
                <a:cs typeface="Nirmala UI" panose="020B0502040204020203" pitchFamily="34" charset="0"/>
              </a:rPr>
              <a:t>Model</a:t>
            </a:r>
          </a:p>
        </p:txBody>
      </p:sp>
      <p:sp>
        <p:nvSpPr>
          <p:cNvPr id="66" name="Left-Right Arrow 65"/>
          <p:cNvSpPr/>
          <p:nvPr/>
        </p:nvSpPr>
        <p:spPr>
          <a:xfrm>
            <a:off x="4108591" y="1484071"/>
            <a:ext cx="400589" cy="1024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7" name="Left-Up Arrow 66"/>
          <p:cNvSpPr/>
          <p:nvPr/>
        </p:nvSpPr>
        <p:spPr>
          <a:xfrm>
            <a:off x="4662611" y="1715771"/>
            <a:ext cx="248540" cy="4625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8" name="Left-Up Arrow 67"/>
          <p:cNvSpPr/>
          <p:nvPr/>
        </p:nvSpPr>
        <p:spPr>
          <a:xfrm flipH="1">
            <a:off x="3704321" y="1710064"/>
            <a:ext cx="242697" cy="4625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69" name="Left-Up Arrow 68"/>
          <p:cNvSpPr/>
          <p:nvPr/>
        </p:nvSpPr>
        <p:spPr>
          <a:xfrm>
            <a:off x="4662611" y="1711662"/>
            <a:ext cx="248540" cy="4625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71" name="Left-Up Arrow 70"/>
          <p:cNvSpPr/>
          <p:nvPr/>
        </p:nvSpPr>
        <p:spPr>
          <a:xfrm>
            <a:off x="2887943" y="2473421"/>
            <a:ext cx="1621236" cy="825721"/>
          </a:xfrm>
          <a:prstGeom prst="leftUpArrow">
            <a:avLst>
              <a:gd name="adj1" fmla="val 10598"/>
              <a:gd name="adj2" fmla="val 19418"/>
              <a:gd name="adj3" fmla="val 3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Nissan Pro Light" panose="02000506040000020003" pitchFamily="50" charset="0"/>
              <a:cs typeface="Nirmala UI" panose="020B0502040204020203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465492" y="191311"/>
            <a:ext cx="4679541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78"/>
                </a:solidFill>
                <a:latin typeface="UOC Sans"/>
                <a:ea typeface="+mj-ea"/>
                <a:cs typeface="UOC San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Nissan Pro Light" panose="02000506040000020003" pitchFamily="50" charset="0"/>
              </a:rPr>
              <a:t>Estructura del projecte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Nissan Pro Light" panose="02000506040000020003" pitchFamily="50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32771" y="708660"/>
            <a:ext cx="3053785" cy="4349834"/>
          </a:xfrm>
          <a:prstGeom prst="rect">
            <a:avLst/>
          </a:prstGeom>
          <a:solidFill>
            <a:srgbClr val="CCCCCC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ssan Pro Light" panose="0200050604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53" y="1577591"/>
            <a:ext cx="1189323" cy="5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C">
  <a:themeElements>
    <a:clrScheme name="UOC 1">
      <a:dk1>
        <a:srgbClr val="000078"/>
      </a:dk1>
      <a:lt1>
        <a:srgbClr val="FFFFFF"/>
      </a:lt1>
      <a:dk2>
        <a:srgbClr val="000078"/>
      </a:dk2>
      <a:lt2>
        <a:srgbClr val="FFFFFF"/>
      </a:lt2>
      <a:accent1>
        <a:srgbClr val="73EDFF"/>
      </a:accent1>
      <a:accent2>
        <a:srgbClr val="BD9EFF"/>
      </a:accent2>
      <a:accent3>
        <a:srgbClr val="FF87FF"/>
      </a:accent3>
      <a:accent4>
        <a:srgbClr val="FF7D87"/>
      </a:accent4>
      <a:accent5>
        <a:srgbClr val="FFE000"/>
      </a:accent5>
      <a:accent6>
        <a:srgbClr val="38FF90"/>
      </a:accent6>
      <a:hlink>
        <a:srgbClr val="000078"/>
      </a:hlink>
      <a:folHlink>
        <a:srgbClr val="73EDFF"/>
      </a:folHlink>
    </a:clrScheme>
    <a:fontScheme name="UOC">
      <a:majorFont>
        <a:latin typeface="UOC Sans Bold"/>
        <a:ea typeface=""/>
        <a:cs typeface=""/>
      </a:majorFont>
      <a:minorFont>
        <a:latin typeface="UOC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23032</TotalTime>
  <Words>561</Words>
  <Application>Microsoft Office PowerPoint</Application>
  <PresentationFormat>On-screen Show (16:9)</PresentationFormat>
  <Paragraphs>129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Nirmala UI</vt:lpstr>
      <vt:lpstr>Nissan Pro Light</vt:lpstr>
      <vt:lpstr>Times New Roman</vt:lpstr>
      <vt:lpstr>UOC Sans</vt:lpstr>
      <vt:lpstr>UOC Sans Regular</vt:lpstr>
      <vt:lpstr>UOC Serif</vt:lpstr>
      <vt:lpstr>UOC</vt:lpstr>
      <vt:lpstr>1_Office Theme</vt:lpstr>
      <vt:lpstr>Treball Final de Màster  Torneo Campoy App</vt:lpstr>
      <vt:lpstr>Continguts</vt:lpstr>
      <vt:lpstr>01</vt:lpstr>
      <vt:lpstr>Introducció</vt:lpstr>
      <vt:lpstr>Descripció del projecte</vt:lpstr>
      <vt:lpstr>PowerPoint Presentation</vt:lpstr>
      <vt:lpstr>Característiques del projecte</vt:lpstr>
      <vt:lpstr>02</vt:lpstr>
      <vt:lpstr>PowerPoint Presentation</vt:lpstr>
      <vt:lpstr>Tecnologies</vt:lpstr>
      <vt:lpstr>Entorns de desenvolupament</vt:lpstr>
      <vt:lpstr>03</vt:lpstr>
      <vt:lpstr>04</vt:lpstr>
      <vt:lpstr>05</vt:lpstr>
      <vt:lpstr>PowerPoint Presentation</vt:lpstr>
      <vt:lpstr>Costos i ROI</vt:lpstr>
      <vt:lpstr>PowerPoint Presentation</vt:lpstr>
      <vt:lpstr>PowerPoint Presentation</vt:lpstr>
      <vt:lpstr>PowerPoint Presentation</vt:lpstr>
      <vt:lpstr>Treball Final de Màster  Torneo Campoy App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Martinez, Luis</cp:lastModifiedBy>
  <cp:revision>645</cp:revision>
  <cp:lastPrinted>2018-10-08T09:27:04Z</cp:lastPrinted>
  <dcterms:created xsi:type="dcterms:W3CDTF">2018-07-27T10:13:14Z</dcterms:created>
  <dcterms:modified xsi:type="dcterms:W3CDTF">2020-12-30T15:34:13Z</dcterms:modified>
</cp:coreProperties>
</file>