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78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2F97C6-CC72-42B9-B16C-8DB5F0208F3D}" type="datetimeFigureOut">
              <a:rPr lang="es-ES" smtClean="0"/>
              <a:t>17/01/2013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E672B8-03EB-42B5-BC81-88E2173AF299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llin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Proyecto para la instalación de una red </a:t>
            </a:r>
            <a:br>
              <a:rPr lang="es-ES" sz="3600" dirty="0"/>
            </a:br>
            <a:r>
              <a:rPr lang="es-ES" sz="3600" dirty="0"/>
              <a:t>wifi en el término municipal de Mollina.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Presentación TFC.</a:t>
            </a:r>
          </a:p>
          <a:p>
            <a:r>
              <a:rPr lang="es-ES" dirty="0" smtClean="0"/>
              <a:t>Javier Pozo Quiles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53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9. Tecnologías aplicables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Wifi.</a:t>
            </a:r>
            <a:endParaRPr lang="es-ES" dirty="0" smtClean="0"/>
          </a:p>
          <a:p>
            <a:pPr lvl="1"/>
            <a:r>
              <a:rPr lang="es-ES" dirty="0" smtClean="0"/>
              <a:t>Estándares.</a:t>
            </a:r>
            <a:endParaRPr lang="es-ES" dirty="0"/>
          </a:p>
          <a:p>
            <a:pPr lvl="2"/>
            <a:r>
              <a:rPr lang="es-ES" dirty="0" smtClean="0"/>
              <a:t>802.11b         802.11g</a:t>
            </a:r>
            <a:r>
              <a:rPr lang="es-ES" dirty="0"/>
              <a:t>       </a:t>
            </a:r>
            <a:r>
              <a:rPr lang="es-ES" dirty="0" smtClean="0"/>
              <a:t>802.11n</a:t>
            </a:r>
            <a:endParaRPr lang="es-ES" dirty="0" smtClean="0"/>
          </a:p>
          <a:p>
            <a:pPr lvl="1"/>
            <a:r>
              <a:rPr lang="es-ES" dirty="0" smtClean="0"/>
              <a:t>Presente en móviles y portátiles.</a:t>
            </a:r>
          </a:p>
          <a:p>
            <a:endParaRPr lang="es-ES" dirty="0"/>
          </a:p>
          <a:p>
            <a:r>
              <a:rPr lang="es-ES" dirty="0" smtClean="0"/>
              <a:t>Wimax.</a:t>
            </a:r>
          </a:p>
          <a:p>
            <a:pPr lvl="1"/>
            <a:r>
              <a:rPr lang="es-ES" dirty="0"/>
              <a:t>Estándares.</a:t>
            </a:r>
          </a:p>
          <a:p>
            <a:pPr lvl="2"/>
            <a:r>
              <a:rPr lang="es-ES" dirty="0" smtClean="0"/>
              <a:t>802.16d         802.16e</a:t>
            </a:r>
            <a:endParaRPr lang="es-ES" dirty="0"/>
          </a:p>
          <a:p>
            <a:pPr lvl="1"/>
            <a:r>
              <a:rPr lang="es-ES" dirty="0" smtClean="0"/>
              <a:t>Altas velocidades.</a:t>
            </a:r>
          </a:p>
          <a:p>
            <a:pPr lvl="1"/>
            <a:r>
              <a:rPr lang="es-ES" dirty="0" smtClean="0"/>
              <a:t>Cubre grandes distancias.</a:t>
            </a:r>
          </a:p>
          <a:p>
            <a:pPr lvl="1"/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pPr lvl="2"/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10. Topología de la red.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Dos partes diferenciadas.</a:t>
            </a:r>
          </a:p>
          <a:p>
            <a:pPr lvl="1"/>
            <a:r>
              <a:rPr lang="es-ES" dirty="0" smtClean="0"/>
              <a:t>Red </a:t>
            </a:r>
            <a:r>
              <a:rPr lang="es-ES" dirty="0" smtClean="0"/>
              <a:t>troncal.</a:t>
            </a:r>
            <a:endParaRPr lang="es-ES" dirty="0" smtClean="0"/>
          </a:p>
          <a:p>
            <a:pPr lvl="2"/>
            <a:r>
              <a:rPr lang="es-ES" dirty="0" smtClean="0"/>
              <a:t>Comunicación intersedes.</a:t>
            </a:r>
          </a:p>
          <a:p>
            <a:pPr lvl="2"/>
            <a:r>
              <a:rPr lang="es-ES" dirty="0" smtClean="0"/>
              <a:t>Tecnología Wimax.</a:t>
            </a:r>
          </a:p>
          <a:p>
            <a:pPr lvl="1"/>
            <a:endParaRPr lang="es-ES" dirty="0"/>
          </a:p>
          <a:p>
            <a:pPr lvl="1"/>
            <a:r>
              <a:rPr lang="es-ES" dirty="0" smtClean="0"/>
              <a:t>Acceso público a internet.</a:t>
            </a:r>
          </a:p>
          <a:p>
            <a:pPr lvl="2"/>
            <a:r>
              <a:rPr lang="es-ES" dirty="0" smtClean="0"/>
              <a:t>Acceso a internet por parte de los ciudadanos.</a:t>
            </a:r>
          </a:p>
          <a:p>
            <a:pPr lvl="2"/>
            <a:r>
              <a:rPr lang="es-ES" dirty="0" smtClean="0"/>
              <a:t>Tecnología Wifi.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10. Topología de la red.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4330824" cy="4625609"/>
          </a:xfrm>
        </p:spPr>
        <p:txBody>
          <a:bodyPr/>
          <a:lstStyle/>
          <a:p>
            <a:r>
              <a:rPr lang="es-ES" dirty="0" smtClean="0"/>
              <a:t>Red </a:t>
            </a:r>
            <a:r>
              <a:rPr lang="es-ES" dirty="0" smtClean="0"/>
              <a:t>troncal.</a:t>
            </a:r>
            <a:endParaRPr lang="es-ES" dirty="0" smtClean="0"/>
          </a:p>
          <a:p>
            <a:pPr lvl="1"/>
            <a:r>
              <a:rPr lang="es-ES" dirty="0" smtClean="0"/>
              <a:t>Tecnología </a:t>
            </a:r>
            <a:r>
              <a:rPr lang="es-ES" dirty="0" smtClean="0"/>
              <a:t>Wimax.</a:t>
            </a:r>
            <a:endParaRPr lang="es-ES" dirty="0" smtClean="0"/>
          </a:p>
          <a:p>
            <a:pPr lvl="1"/>
            <a:r>
              <a:rPr lang="es-ES" dirty="0" smtClean="0"/>
              <a:t>Red en estrella.</a:t>
            </a:r>
          </a:p>
          <a:p>
            <a:pPr lvl="2"/>
            <a:r>
              <a:rPr lang="es-ES" dirty="0" smtClean="0"/>
              <a:t>Estación Base en el Ayuntamiento.</a:t>
            </a:r>
          </a:p>
          <a:p>
            <a:pPr lvl="1"/>
            <a:r>
              <a:rPr lang="es-ES" dirty="0" smtClean="0"/>
              <a:t>En </a:t>
            </a:r>
            <a:r>
              <a:rPr lang="es-ES" dirty="0"/>
              <a:t>todos los </a:t>
            </a:r>
            <a:r>
              <a:rPr lang="es-ES" dirty="0" smtClean="0"/>
              <a:t>casos.</a:t>
            </a:r>
          </a:p>
          <a:p>
            <a:pPr lvl="2"/>
            <a:r>
              <a:rPr lang="es-ES" dirty="0" smtClean="0"/>
              <a:t>Recepción &gt; -71 </a:t>
            </a:r>
            <a:r>
              <a:rPr lang="es-ES" dirty="0" smtClean="0"/>
              <a:t>dBm.</a:t>
            </a:r>
            <a:endParaRPr lang="es-ES" dirty="0" smtClean="0"/>
          </a:p>
          <a:p>
            <a:pPr lvl="2"/>
            <a:r>
              <a:rPr lang="es-ES" dirty="0" smtClean="0"/>
              <a:t>PIRE inferior a </a:t>
            </a:r>
            <a:r>
              <a:rPr lang="es-ES" dirty="0" smtClean="0"/>
              <a:t>1W.</a:t>
            </a:r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8" name="7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72" y="1628800"/>
            <a:ext cx="360040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72" y="4293096"/>
            <a:ext cx="3600400" cy="23762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3068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10. Topología de la red.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4330824" cy="4625609"/>
          </a:xfrm>
        </p:spPr>
        <p:txBody>
          <a:bodyPr/>
          <a:lstStyle/>
          <a:p>
            <a:r>
              <a:rPr lang="es-ES" dirty="0" smtClean="0"/>
              <a:t>Red acceso a internet.</a:t>
            </a:r>
          </a:p>
          <a:p>
            <a:pPr lvl="1"/>
            <a:r>
              <a:rPr lang="es-ES" dirty="0" smtClean="0"/>
              <a:t>Tecnología </a:t>
            </a:r>
            <a:r>
              <a:rPr lang="es-ES" dirty="0" smtClean="0"/>
              <a:t>Wifi.</a:t>
            </a:r>
            <a:endParaRPr lang="es-ES" dirty="0" smtClean="0"/>
          </a:p>
          <a:p>
            <a:pPr lvl="1"/>
            <a:r>
              <a:rPr lang="es-ES" dirty="0" smtClean="0"/>
              <a:t>Único punto de Acceso.</a:t>
            </a:r>
          </a:p>
          <a:p>
            <a:pPr lvl="2"/>
            <a:r>
              <a:rPr lang="es-ES" dirty="0" smtClean="0"/>
              <a:t>Punto de acceso en el hogar del Jubilado.</a:t>
            </a:r>
          </a:p>
          <a:p>
            <a:pPr lvl="1"/>
            <a:r>
              <a:rPr lang="es-ES" dirty="0" smtClean="0"/>
              <a:t>Cobertura optima en todas las calles y plazas del núcleo urbano.</a:t>
            </a:r>
            <a:endParaRPr lang="es-ES" dirty="0"/>
          </a:p>
        </p:txBody>
      </p:sp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62" y="4221088"/>
            <a:ext cx="3590175" cy="2398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462" y="1628800"/>
            <a:ext cx="3590175" cy="2413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39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11. Equipamiento elegido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Wimax.</a:t>
            </a:r>
          </a:p>
          <a:p>
            <a:pPr lvl="1"/>
            <a:r>
              <a:rPr lang="es-ES" dirty="0" smtClean="0"/>
              <a:t>Alvarion </a:t>
            </a:r>
            <a:r>
              <a:rPr lang="es-ES" dirty="0"/>
              <a:t>BreezeMAX Exteme 5000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Alvarion </a:t>
            </a:r>
            <a:r>
              <a:rPr lang="es-ES" dirty="0"/>
              <a:t>BreezeMAX PRO 5000 </a:t>
            </a:r>
            <a:r>
              <a:rPr lang="es-ES" dirty="0" smtClean="0"/>
              <a:t>CPE.</a:t>
            </a:r>
          </a:p>
          <a:p>
            <a:pPr lvl="1"/>
            <a:r>
              <a:rPr lang="es-ES" dirty="0" smtClean="0"/>
              <a:t>Alvarion </a:t>
            </a:r>
            <a:r>
              <a:rPr lang="es-ES" dirty="0"/>
              <a:t>BreezeMAX </a:t>
            </a:r>
            <a:r>
              <a:rPr lang="es-ES" dirty="0" smtClean="0"/>
              <a:t>Wi</a:t>
            </a:r>
            <a:r>
              <a:rPr lang="es-ES" baseline="30000" dirty="0" smtClean="0"/>
              <a:t>2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Equipos Auxiliares</a:t>
            </a:r>
          </a:p>
          <a:p>
            <a:pPr lvl="1"/>
            <a:r>
              <a:rPr lang="es-ES" dirty="0" smtClean="0"/>
              <a:t>Firewall Stonesoft FW315.</a:t>
            </a:r>
          </a:p>
          <a:p>
            <a:pPr lvl="1"/>
            <a:r>
              <a:rPr lang="es-ES" dirty="0" smtClean="0"/>
              <a:t>Switches Netgear GS105E.</a:t>
            </a:r>
          </a:p>
          <a:p>
            <a:pPr lvl="1"/>
            <a:r>
              <a:rPr lang="es-ES" dirty="0" smtClean="0"/>
              <a:t>SAI Zigor RHIN 1 KVA.</a:t>
            </a:r>
          </a:p>
          <a:p>
            <a:pPr lvl="1"/>
            <a:r>
              <a:rPr lang="es-ES" dirty="0" smtClean="0"/>
              <a:t>Servidor HP DL360e G8.</a:t>
            </a:r>
          </a:p>
          <a:p>
            <a:pPr lvl="1"/>
            <a:r>
              <a:rPr lang="es-ES" dirty="0" smtClean="0"/>
              <a:t>Cable Ethernet, mástiles y pequeño material.</a:t>
            </a:r>
          </a:p>
          <a:p>
            <a:pPr lvl="1"/>
            <a:endParaRPr lang="es-ES" baseline="30000" dirty="0" smtClean="0"/>
          </a:p>
        </p:txBody>
      </p:sp>
      <p:pic>
        <p:nvPicPr>
          <p:cNvPr id="5" name="4 Imagen" descr="http://www.madisontech.com.au/images09/prod_breeze-max-wi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441" y="2957362"/>
            <a:ext cx="2087246" cy="1844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649" y="3464801"/>
            <a:ext cx="1265724" cy="1512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http://i.security-images.com/products/200/alvarion-breezemax-extreme-500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866" y="2160202"/>
            <a:ext cx="1569014" cy="130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12. Seguridad</a:t>
            </a: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Segmentar el tráfico.</a:t>
            </a:r>
          </a:p>
          <a:p>
            <a:pPr lvl="1"/>
            <a:r>
              <a:rPr lang="es-ES" dirty="0" smtClean="0"/>
              <a:t>Separa trafico de internet público e intranet.</a:t>
            </a:r>
          </a:p>
          <a:p>
            <a:pPr lvl="1"/>
            <a:r>
              <a:rPr lang="es-ES" dirty="0" smtClean="0"/>
              <a:t>Uso de VLANs.</a:t>
            </a:r>
          </a:p>
          <a:p>
            <a:r>
              <a:rPr lang="es-ES" dirty="0" smtClean="0"/>
              <a:t>Autenticación Usuarios Internet.</a:t>
            </a:r>
          </a:p>
          <a:p>
            <a:pPr lvl="1"/>
            <a:r>
              <a:rPr lang="es-ES" dirty="0" smtClean="0"/>
              <a:t>Solicitud previa de credenciales.</a:t>
            </a:r>
          </a:p>
          <a:p>
            <a:pPr lvl="1"/>
            <a:r>
              <a:rPr lang="es-ES" dirty="0" smtClean="0"/>
              <a:t>Login en portal cautivo.</a:t>
            </a:r>
          </a:p>
          <a:p>
            <a:r>
              <a:rPr lang="es-ES" dirty="0" smtClean="0"/>
              <a:t>Encriptación de las comunicaciones.</a:t>
            </a:r>
          </a:p>
          <a:p>
            <a:pPr lvl="1"/>
            <a:r>
              <a:rPr lang="es-ES" dirty="0" smtClean="0"/>
              <a:t>WPA2.</a:t>
            </a:r>
          </a:p>
          <a:p>
            <a:pPr lvl="1"/>
            <a:r>
              <a:rPr lang="es-ES" dirty="0" smtClean="0"/>
              <a:t>AES.</a:t>
            </a:r>
          </a:p>
          <a:p>
            <a:pPr lvl="1"/>
            <a:r>
              <a:rPr lang="es-ES" dirty="0" smtClean="0"/>
              <a:t>Revisión de logs.</a:t>
            </a:r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13. Valoración económica.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538400" algn="r"/>
              </a:tabLst>
            </a:pPr>
            <a:endParaRPr lang="es-ES" dirty="0" smtClean="0"/>
          </a:p>
          <a:p>
            <a:pPr marL="446088" lvl="1" indent="-268288">
              <a:tabLst>
                <a:tab pos="7538400" algn="r"/>
              </a:tabLst>
            </a:pPr>
            <a:r>
              <a:rPr lang="es-ES" dirty="0" smtClean="0"/>
              <a:t>Equipamiento Inalámbrico:  	24.856 €</a:t>
            </a:r>
          </a:p>
          <a:p>
            <a:pPr marL="446088" lvl="1" indent="-268288">
              <a:tabLst>
                <a:tab pos="7538400" algn="r"/>
              </a:tabLst>
            </a:pPr>
            <a:r>
              <a:rPr lang="es-ES" dirty="0" smtClean="0"/>
              <a:t>Equipamiento Auxiliar: 	6.895 €</a:t>
            </a:r>
          </a:p>
          <a:p>
            <a:pPr marL="446088" lvl="1" indent="-268288">
              <a:tabLst>
                <a:tab pos="7538400" algn="r"/>
              </a:tabLst>
            </a:pPr>
            <a:r>
              <a:rPr lang="es-ES" dirty="0" smtClean="0"/>
              <a:t>Servicios profesionales: 	5.700 €</a:t>
            </a:r>
          </a:p>
          <a:p>
            <a:pPr marL="446088" indent="-268288">
              <a:tabLst>
                <a:tab pos="7538400" algn="r"/>
              </a:tabLst>
            </a:pPr>
            <a:endParaRPr lang="es-ES" dirty="0"/>
          </a:p>
          <a:p>
            <a:pPr marL="446088" indent="-268288">
              <a:tabLst>
                <a:tab pos="7538400" algn="r"/>
              </a:tabLst>
            </a:pPr>
            <a:r>
              <a:rPr lang="es-ES" b="1" dirty="0" smtClean="0"/>
              <a:t>Total proyecto: 	37.451 €</a:t>
            </a:r>
          </a:p>
          <a:p>
            <a:pPr>
              <a:tabLst>
                <a:tab pos="7538400" algn="r"/>
              </a:tabLst>
            </a:pPr>
            <a:endParaRPr lang="es-ES" dirty="0"/>
          </a:p>
          <a:p>
            <a:pPr>
              <a:tabLst>
                <a:tab pos="7538400" algn="r"/>
              </a:tabLst>
            </a:pPr>
            <a:endParaRPr lang="es-ES" dirty="0" smtClean="0"/>
          </a:p>
          <a:p>
            <a:pPr marL="1444752" lvl="5" indent="0">
              <a:buNone/>
              <a:tabLst>
                <a:tab pos="7538400" algn="r"/>
              </a:tabLst>
            </a:pPr>
            <a:r>
              <a:rPr lang="es-ES" dirty="0" smtClean="0"/>
              <a:t>	IVA no incluido.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14. </a:t>
            </a:r>
            <a:r>
              <a:rPr lang="es-ES" dirty="0" smtClean="0"/>
              <a:t>Retorno de la </a:t>
            </a:r>
            <a:r>
              <a:rPr lang="es-ES" dirty="0" smtClean="0"/>
              <a:t>inversión.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75191"/>
                <a:ext cx="8686800" cy="4894169"/>
              </a:xfrm>
            </p:spPr>
            <p:txBody>
              <a:bodyPr>
                <a:normAutofit fontScale="92500"/>
              </a:bodyPr>
              <a:lstStyle/>
              <a:p>
                <a:r>
                  <a:rPr lang="es-ES" dirty="0" smtClean="0"/>
                  <a:t>Coste anual Servicio NetLAN</a:t>
                </a:r>
              </a:p>
              <a:p>
                <a:pPr lvl="1"/>
                <a:r>
                  <a:rPr lang="es-ES" dirty="0" smtClean="0"/>
                  <a:t>1.800 € * 12 meses = 21.600 €</a:t>
                </a:r>
              </a:p>
              <a:p>
                <a:endParaRPr lang="es-ES" dirty="0"/>
              </a:p>
              <a:p>
                <a:r>
                  <a:rPr lang="es-ES" dirty="0" smtClean="0"/>
                  <a:t>Coste implantación proyecto.</a:t>
                </a:r>
              </a:p>
              <a:p>
                <a:pPr lvl="1"/>
                <a:r>
                  <a:rPr lang="es-ES" dirty="0" smtClean="0"/>
                  <a:t>37.451 €</a:t>
                </a:r>
                <a:endParaRPr lang="es-ES" dirty="0"/>
              </a:p>
              <a:p>
                <a:endParaRPr lang="es-ES" dirty="0" smtClean="0"/>
              </a:p>
              <a:p>
                <a:r>
                  <a:rPr lang="es-ES" dirty="0" smtClean="0"/>
                  <a:t>Retorno de la inversión.</a:t>
                </a:r>
              </a:p>
              <a:p>
                <a:pPr marL="457200" lvl="1" indent="0">
                  <a:buNone/>
                </a:pPr>
                <a:r>
                  <a:rPr lang="es-ES" dirty="0" smtClean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/>
                          </a:rPr>
                          <m:t>37.451 €</m:t>
                        </m:r>
                      </m:num>
                      <m:den>
                        <m:r>
                          <a:rPr lang="es-ES" b="0" i="1" smtClean="0">
                            <a:latin typeface="Cambria Math"/>
                          </a:rPr>
                          <m:t>21.600 €</m:t>
                        </m:r>
                      </m:den>
                    </m:f>
                    <m:r>
                      <a:rPr lang="es-E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s-ES" b="0" dirty="0" smtClean="0"/>
                  <a:t>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/>
                      </a:rPr>
                      <m:t>1 </m:t>
                    </m:r>
                    <m:r>
                      <a:rPr lang="es-ES" i="1">
                        <a:latin typeface="Cambria Math"/>
                      </a:rPr>
                      <m:t>𝑎</m:t>
                    </m:r>
                    <m:r>
                      <a:rPr lang="es-ES" i="1">
                        <a:latin typeface="Cambria Math"/>
                      </a:rPr>
                      <m:t>ñ</m:t>
                    </m:r>
                    <m:r>
                      <a:rPr lang="es-ES" i="1">
                        <a:latin typeface="Cambria Math"/>
                      </a:rPr>
                      <m:t>𝑜</m:t>
                    </m:r>
                    <m:r>
                      <a:rPr lang="es-ES" i="1">
                        <a:latin typeface="Cambria Math"/>
                      </a:rPr>
                      <m:t> </m:t>
                    </m:r>
                    <m:r>
                      <a:rPr lang="es-ES" i="1">
                        <a:latin typeface="Cambria Math"/>
                      </a:rPr>
                      <m:t>𝑦</m:t>
                    </m:r>
                    <m:r>
                      <a:rPr lang="es-ES" i="1">
                        <a:latin typeface="Cambria Math"/>
                      </a:rPr>
                      <m:t> 9 </m:t>
                    </m:r>
                    <m:r>
                      <a:rPr lang="es-ES" i="1">
                        <a:latin typeface="Cambria Math"/>
                      </a:rPr>
                      <m:t>𝑚𝑒𝑠𝑒𝑠</m:t>
                    </m:r>
                  </m:oMath>
                </a14:m>
                <a:endParaRPr lang="es-ES" b="0" dirty="0" smtClean="0"/>
              </a:p>
              <a:p>
                <a:pPr marL="457200" lvl="1" indent="0">
                  <a:buNone/>
                </a:pPr>
                <a:endParaRPr lang="es-ES" b="0" dirty="0" smtClean="0"/>
              </a:p>
              <a:p>
                <a:pPr marL="457200" lvl="1" indent="0">
                  <a:buNone/>
                </a:pPr>
                <a:r>
                  <a:rPr lang="es-ES" sz="1600" dirty="0" smtClean="0"/>
                  <a:t>			</a:t>
                </a:r>
                <a:r>
                  <a:rPr lang="es-ES" sz="1600" dirty="0" smtClean="0">
                    <a:solidFill>
                      <a:srgbClr val="FF0000"/>
                    </a:solidFill>
                  </a:rPr>
                  <a:t>Todo esto sin incluir el intangible de ofrecer acceso público a internet</a:t>
                </a:r>
                <a:r>
                  <a:rPr lang="es-ES" sz="1600" dirty="0" smtClean="0"/>
                  <a:t>.</a:t>
                </a:r>
                <a:endParaRPr lang="es-ES" sz="1600" dirty="0" smtClean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75191"/>
                <a:ext cx="8686800" cy="4894169"/>
              </a:xfrm>
              <a:blipFill rotWithShape="1">
                <a:blip r:embed="rId2"/>
                <a:stretch>
                  <a:fillRect t="-49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013176"/>
            <a:ext cx="792088" cy="7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15. </a:t>
            </a:r>
            <a:r>
              <a:rPr lang="es-ES" dirty="0"/>
              <a:t>Conclusiones finales.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187624" y="2492896"/>
            <a:ext cx="8229600" cy="4625609"/>
          </a:xfrm>
        </p:spPr>
        <p:txBody>
          <a:bodyPr/>
          <a:lstStyle/>
          <a:p>
            <a:r>
              <a:rPr lang="es-ES" dirty="0" smtClean="0"/>
              <a:t>Viabilidad en el marco legal.</a:t>
            </a:r>
          </a:p>
          <a:p>
            <a:endParaRPr lang="es-ES" dirty="0" smtClean="0"/>
          </a:p>
          <a:p>
            <a:r>
              <a:rPr lang="es-ES" dirty="0" smtClean="0"/>
              <a:t>Viabilidad técnica.</a:t>
            </a:r>
          </a:p>
          <a:p>
            <a:endParaRPr lang="es-ES" dirty="0" smtClean="0"/>
          </a:p>
          <a:p>
            <a:r>
              <a:rPr lang="es-ES" dirty="0" smtClean="0"/>
              <a:t>Viabilidad económica.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2050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91998"/>
            <a:ext cx="792088" cy="7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43608"/>
            <a:ext cx="792088" cy="7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ncrypted-tbn3.gstatic.com/images?q=tbn:ANd9GcS1TkSpSHuCEc6aB9yy_GNEYYe4uOJLqxTGtpzK4F2xdodOx2M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792088" cy="71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</a:t>
            </a:r>
            <a:r>
              <a:rPr lang="es-ES" dirty="0" smtClean="0"/>
              <a:t>1. Justificación </a:t>
            </a:r>
            <a:r>
              <a:rPr lang="es-ES" dirty="0"/>
              <a:t>del proyecto.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Falta de infraestructuras de los ISP.</a:t>
            </a:r>
          </a:p>
          <a:p>
            <a:pPr lvl="1"/>
            <a:r>
              <a:rPr lang="es-ES" dirty="0" smtClean="0"/>
              <a:t>Bucle de abonado deficitario.</a:t>
            </a:r>
          </a:p>
          <a:p>
            <a:pPr lvl="1"/>
            <a:r>
              <a:rPr lang="es-ES" dirty="0" smtClean="0"/>
              <a:t>Centrales telefónicas poco preparadas.</a:t>
            </a:r>
          </a:p>
          <a:p>
            <a:pPr lvl="1"/>
            <a:r>
              <a:rPr lang="es-ES" dirty="0" smtClean="0"/>
              <a:t>Falta de inversión debido a ROI lejano.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Escasa adopción de nuevas tecnologías.</a:t>
            </a:r>
          </a:p>
          <a:p>
            <a:endParaRPr lang="es-ES" dirty="0" smtClean="0"/>
          </a:p>
          <a:p>
            <a:r>
              <a:rPr lang="es-ES" dirty="0" smtClean="0"/>
              <a:t>Necesidad de interconexión de las dependencias públicas.</a:t>
            </a:r>
          </a:p>
          <a:p>
            <a:pPr lvl="1"/>
            <a:endParaRPr lang="es-ES" dirty="0" smtClean="0"/>
          </a:p>
          <a:p>
            <a:pPr marL="118872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38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2. Datos sobre el municipio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Termino municipal de Mollina</a:t>
            </a:r>
          </a:p>
          <a:p>
            <a:pPr lvl="1"/>
            <a:r>
              <a:rPr lang="es-ES" dirty="0" smtClean="0"/>
              <a:t>Extensión: </a:t>
            </a:r>
            <a:r>
              <a:rPr lang="es-ES" dirty="0"/>
              <a:t>74,2 </a:t>
            </a:r>
            <a:r>
              <a:rPr lang="es-ES" dirty="0" smtClean="0"/>
              <a:t>km</a:t>
            </a:r>
            <a:r>
              <a:rPr lang="es-ES" baseline="30000" dirty="0" smtClean="0"/>
              <a:t>2</a:t>
            </a:r>
          </a:p>
          <a:p>
            <a:pPr lvl="1"/>
            <a:r>
              <a:rPr lang="es-ES" dirty="0" smtClean="0"/>
              <a:t>Núcleo Urbano: 8 km</a:t>
            </a:r>
            <a:r>
              <a:rPr lang="es-ES" baseline="30000" dirty="0" smtClean="0"/>
              <a:t>2 </a:t>
            </a:r>
          </a:p>
          <a:p>
            <a:pPr lvl="1"/>
            <a:endParaRPr lang="es-ES" baseline="30000" dirty="0"/>
          </a:p>
          <a:p>
            <a:pPr lvl="1"/>
            <a:endParaRPr lang="es-ES" baseline="30000" dirty="0" smtClean="0"/>
          </a:p>
          <a:p>
            <a:pPr lvl="1"/>
            <a:endParaRPr lang="es-ES" baseline="30000" dirty="0" smtClean="0"/>
          </a:p>
          <a:p>
            <a:pPr lvl="1"/>
            <a:endParaRPr lang="es-ES" baseline="30000" dirty="0" smtClean="0"/>
          </a:p>
          <a:p>
            <a:pPr lvl="1"/>
            <a:r>
              <a:rPr lang="es-ES" dirty="0" smtClean="0"/>
              <a:t>Población: </a:t>
            </a:r>
            <a:r>
              <a:rPr lang="es-ES" dirty="0" smtClean="0"/>
              <a:t>4.000 </a:t>
            </a:r>
            <a:r>
              <a:rPr lang="es-ES" dirty="0" smtClean="0"/>
              <a:t>habitantes aprox.</a:t>
            </a:r>
            <a:endParaRPr lang="es-ES" baseline="30000" dirty="0"/>
          </a:p>
          <a:p>
            <a:pPr lvl="1"/>
            <a:endParaRPr lang="es-ES" dirty="0"/>
          </a:p>
        </p:txBody>
      </p:sp>
      <p:pic>
        <p:nvPicPr>
          <p:cNvPr id="4" name="gráficos1"/>
          <p:cNvPicPr/>
          <p:nvPr/>
        </p:nvPicPr>
        <p:blipFill>
          <a:blip r:embed="rId2">
            <a:lum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42724" y="2204864"/>
            <a:ext cx="2292896" cy="1872208"/>
          </a:xfrm>
          <a:prstGeom prst="rect">
            <a:avLst/>
          </a:prstGeom>
        </p:spPr>
      </p:pic>
      <p:pic>
        <p:nvPicPr>
          <p:cNvPr id="5" name="gráficos2"/>
          <p:cNvPicPr/>
          <p:nvPr/>
        </p:nvPicPr>
        <p:blipFill>
          <a:blip r:embed="rId3">
            <a:lum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1" y="4293096"/>
            <a:ext cx="229289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3. Objetivos del proyecto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Interconexión de dependencias </a:t>
            </a:r>
            <a:r>
              <a:rPr lang="es-ES" dirty="0" smtClean="0"/>
              <a:t>públicas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Acceso a la intranet municipal.</a:t>
            </a:r>
          </a:p>
          <a:p>
            <a:pPr lvl="1"/>
            <a:r>
              <a:rPr lang="es-ES" dirty="0" smtClean="0"/>
              <a:t>Acceso a internet a alta velocidad de los empleados públicos.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Ofrecer servicio de internet a los ciudadanos.</a:t>
            </a:r>
          </a:p>
          <a:p>
            <a:pPr lvl="1"/>
            <a:r>
              <a:rPr lang="es-ES" dirty="0" smtClean="0"/>
              <a:t>Cumplir con la normativa vigente.</a:t>
            </a:r>
          </a:p>
          <a:p>
            <a:pPr lvl="1"/>
            <a:r>
              <a:rPr lang="es-ES" dirty="0" smtClean="0"/>
              <a:t>Restringir el uso a los ciudadanos empadronados.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4. Planificación del proyecto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2560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s-ES" dirty="0"/>
              <a:t>Planificación del trabajo</a:t>
            </a:r>
            <a:endParaRPr lang="es-ES" sz="2800" dirty="0"/>
          </a:p>
          <a:p>
            <a:pPr lvl="1"/>
            <a:r>
              <a:rPr lang="es-ES" dirty="0"/>
              <a:t>Descripción del proyecto y justificación</a:t>
            </a:r>
            <a:endParaRPr lang="es-ES" sz="2400" dirty="0"/>
          </a:p>
          <a:p>
            <a:pPr lvl="1"/>
            <a:r>
              <a:rPr lang="es-ES" dirty="0"/>
              <a:t>Planificación de tareas</a:t>
            </a:r>
            <a:endParaRPr lang="es-ES" sz="2400" dirty="0"/>
          </a:p>
          <a:p>
            <a:pPr lvl="1"/>
            <a:r>
              <a:rPr lang="es-ES" dirty="0"/>
              <a:t>Entrega PAC1</a:t>
            </a:r>
            <a:endParaRPr lang="es-ES" sz="2400" dirty="0"/>
          </a:p>
          <a:p>
            <a:pPr lvl="0"/>
            <a:r>
              <a:rPr lang="es-ES" dirty="0"/>
              <a:t>Elaboración del proyecto</a:t>
            </a:r>
            <a:endParaRPr lang="es-ES" sz="2800" dirty="0"/>
          </a:p>
          <a:p>
            <a:pPr lvl="1"/>
            <a:r>
              <a:rPr lang="es-ES" dirty="0"/>
              <a:t>Estudio viabilidad legal</a:t>
            </a:r>
            <a:endParaRPr lang="es-ES" sz="2400" dirty="0"/>
          </a:p>
          <a:p>
            <a:pPr lvl="2"/>
            <a:r>
              <a:rPr lang="es-ES" dirty="0"/>
              <a:t>Recopilación de información</a:t>
            </a:r>
            <a:endParaRPr lang="es-ES" sz="2000" dirty="0"/>
          </a:p>
          <a:p>
            <a:pPr lvl="2"/>
            <a:r>
              <a:rPr lang="es-ES" dirty="0"/>
              <a:t>Cotejo con el proyecto</a:t>
            </a:r>
            <a:endParaRPr lang="es-ES" sz="2000" dirty="0"/>
          </a:p>
          <a:p>
            <a:pPr lvl="1"/>
            <a:r>
              <a:rPr lang="es-ES" dirty="0"/>
              <a:t>Estudio viabilidad técnica</a:t>
            </a:r>
            <a:endParaRPr lang="es-ES" sz="2400" dirty="0"/>
          </a:p>
          <a:p>
            <a:pPr lvl="2"/>
            <a:r>
              <a:rPr lang="es-ES" dirty="0"/>
              <a:t>Recopilación de información sobre tecnologías aplicables</a:t>
            </a:r>
            <a:endParaRPr lang="es-ES" sz="2000" dirty="0"/>
          </a:p>
          <a:p>
            <a:pPr lvl="2"/>
            <a:r>
              <a:rPr lang="es-ES" dirty="0"/>
              <a:t>Recopilación de información sobre orografía del terreno</a:t>
            </a:r>
            <a:endParaRPr lang="es-ES" sz="2000" dirty="0"/>
          </a:p>
          <a:p>
            <a:pPr lvl="2"/>
            <a:r>
              <a:rPr lang="es-ES" dirty="0"/>
              <a:t>Estudio necesidades intersedes</a:t>
            </a:r>
            <a:endParaRPr lang="es-ES" sz="2000" dirty="0"/>
          </a:p>
          <a:p>
            <a:pPr lvl="2"/>
            <a:r>
              <a:rPr lang="es-ES" dirty="0"/>
              <a:t>Estudio necesidades acceso a Internet</a:t>
            </a:r>
            <a:endParaRPr lang="es-ES" sz="2000" dirty="0"/>
          </a:p>
          <a:p>
            <a:pPr lvl="2"/>
            <a:r>
              <a:rPr lang="es-ES" dirty="0"/>
              <a:t>Entrega PAC2</a:t>
            </a:r>
            <a:endParaRPr lang="es-ES" sz="2000" dirty="0"/>
          </a:p>
          <a:p>
            <a:pPr lvl="1"/>
            <a:r>
              <a:rPr lang="es-ES" dirty="0"/>
              <a:t>Diseño de la red</a:t>
            </a:r>
            <a:endParaRPr lang="es-ES" sz="2400" dirty="0"/>
          </a:p>
          <a:p>
            <a:pPr lvl="2"/>
            <a:r>
              <a:rPr lang="es-ES" dirty="0"/>
              <a:t>Elección de equipamiento y emplazamientos</a:t>
            </a:r>
            <a:endParaRPr lang="es-ES" sz="2000" dirty="0"/>
          </a:p>
          <a:p>
            <a:pPr lvl="2"/>
            <a:r>
              <a:rPr lang="es-ES" dirty="0"/>
              <a:t>Elementos de networking necesarios</a:t>
            </a:r>
            <a:endParaRPr lang="es-ES" sz="2000" dirty="0"/>
          </a:p>
          <a:p>
            <a:pPr lvl="2"/>
            <a:r>
              <a:rPr lang="es-ES" dirty="0"/>
              <a:t>Esquematización de la red</a:t>
            </a:r>
            <a:endParaRPr lang="es-ES" sz="2000" dirty="0"/>
          </a:p>
          <a:p>
            <a:pPr lvl="1"/>
            <a:r>
              <a:rPr lang="es-ES" dirty="0"/>
              <a:t>Valoración económica de la propuesta</a:t>
            </a:r>
            <a:endParaRPr lang="es-ES" sz="2400" dirty="0"/>
          </a:p>
          <a:p>
            <a:pPr lvl="0"/>
            <a:r>
              <a:rPr lang="es-ES" dirty="0"/>
              <a:t>Entrega PAC3</a:t>
            </a:r>
            <a:endParaRPr lang="es-ES" sz="2800" dirty="0"/>
          </a:p>
          <a:p>
            <a:pPr lvl="0"/>
            <a:r>
              <a:rPr lang="es-ES" dirty="0"/>
              <a:t>Elaboración de la memoria del proyecto.</a:t>
            </a:r>
            <a:endParaRPr lang="es-ES" sz="2800" dirty="0"/>
          </a:p>
          <a:p>
            <a:pPr lvl="0"/>
            <a:r>
              <a:rPr lang="es-ES" dirty="0"/>
              <a:t>Elaboración de la presentación del proyecto</a:t>
            </a:r>
            <a:endParaRPr lang="es-ES" sz="2800" dirty="0"/>
          </a:p>
          <a:p>
            <a:pPr lvl="0"/>
            <a:r>
              <a:rPr lang="es-ES" dirty="0"/>
              <a:t>Entrega proyecto y presentación.</a:t>
            </a:r>
            <a:endParaRPr lang="es-ES" sz="2800" dirty="0"/>
          </a:p>
          <a:p>
            <a:pPr lvl="0"/>
            <a:r>
              <a:rPr lang="es-ES" dirty="0"/>
              <a:t>Entrega presentación</a:t>
            </a:r>
            <a:endParaRPr lang="es-ES" sz="2800" dirty="0"/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6792"/>
            <a:ext cx="8784976" cy="5138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5. Normativa Legal Aplicable.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Notificación previa a la CMT.</a:t>
            </a:r>
          </a:p>
          <a:p>
            <a:r>
              <a:rPr lang="es-ES" dirty="0" smtClean="0"/>
              <a:t>Inscripción en el registro de operadoras.</a:t>
            </a:r>
          </a:p>
          <a:p>
            <a:r>
              <a:rPr lang="es-ES" dirty="0" smtClean="0"/>
              <a:t>Cumplir el </a:t>
            </a:r>
            <a:r>
              <a:rPr lang="es-ES" dirty="0" smtClean="0"/>
              <a:t>CNAF.</a:t>
            </a:r>
            <a:endParaRPr lang="es-ES" dirty="0" smtClean="0"/>
          </a:p>
          <a:p>
            <a:pPr lvl="1"/>
            <a:r>
              <a:rPr lang="es-ES" dirty="0" smtClean="0"/>
              <a:t>Utilizaremos bandas de uso libre.</a:t>
            </a:r>
          </a:p>
          <a:p>
            <a:r>
              <a:rPr lang="es-ES" dirty="0" smtClean="0"/>
              <a:t>Limitación de la velocidad a 256 kbps.</a:t>
            </a:r>
          </a:p>
          <a:p>
            <a:r>
              <a:rPr lang="es-ES" dirty="0" smtClean="0"/>
              <a:t>Se restringirá el uso de redes </a:t>
            </a:r>
            <a:r>
              <a:rPr lang="es-ES" dirty="0" smtClean="0"/>
              <a:t>P2P.</a:t>
            </a:r>
            <a:endParaRPr lang="es-ES" dirty="0" smtClean="0"/>
          </a:p>
          <a:p>
            <a:r>
              <a:rPr lang="es-ES" dirty="0" smtClean="0"/>
              <a:t>Salvaguardar el secreto de las comunicaciones.</a:t>
            </a:r>
          </a:p>
          <a:p>
            <a:r>
              <a:rPr lang="es-ES" dirty="0" smtClean="0"/>
              <a:t>Limitación de acceso a ciertas webs.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6. Geografía y orografía del terreno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Área de acción: </a:t>
            </a:r>
            <a:r>
              <a:rPr lang="es-ES" dirty="0"/>
              <a:t>8 km</a:t>
            </a:r>
            <a:r>
              <a:rPr lang="es-ES" baseline="30000" dirty="0"/>
              <a:t>2 </a:t>
            </a:r>
            <a:r>
              <a:rPr lang="es-ES" dirty="0" smtClean="0"/>
              <a:t>.</a:t>
            </a:r>
            <a:endParaRPr lang="es-ES" baseline="30000" dirty="0" smtClean="0"/>
          </a:p>
          <a:p>
            <a:r>
              <a:rPr lang="es-ES" dirty="0" smtClean="0"/>
              <a:t>Ligero desnivel.</a:t>
            </a:r>
          </a:p>
          <a:p>
            <a:r>
              <a:rPr lang="es-ES" dirty="0" smtClean="0"/>
              <a:t>Edificios bajos (2 alturas o menos</a:t>
            </a:r>
            <a:r>
              <a:rPr lang="es-ES" dirty="0" smtClean="0"/>
              <a:t>).</a:t>
            </a:r>
            <a:endParaRPr lang="es-ES" dirty="0" smtClean="0"/>
          </a:p>
          <a:p>
            <a:r>
              <a:rPr lang="es-ES" dirty="0" smtClean="0"/>
              <a:t>Ayuntamiento situado en el punto más elevado.</a:t>
            </a: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88492"/>
            <a:ext cx="4603517" cy="2735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7. Necesidades intersedes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07023"/>
              </p:ext>
            </p:extLst>
          </p:nvPr>
        </p:nvGraphicFramePr>
        <p:xfrm>
          <a:off x="3851920" y="1700808"/>
          <a:ext cx="4969079" cy="462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888041"/>
                <a:gridCol w="771344"/>
                <a:gridCol w="767014"/>
                <a:gridCol w="874731"/>
                <a:gridCol w="659837"/>
              </a:tblGrid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Sede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Dirección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Latitud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Longitud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Necesidades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Usuarios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513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Ayuntamiento y Policía Local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C/ de la Villa 3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37,125547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-4,654636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25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Hogar del Jubilado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Pza. de la Constitución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37,1259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-4,65772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10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Centro de Salud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Avda. El Limonar s/n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37,119024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-4,657718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1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CEULAJ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C/ Santillán nº 7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37,128582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-4,665434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10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IES Las Viñas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Avda. de América 36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37,125015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-4,660848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30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Guardería La Ascensión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Avda. de América 34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37,12469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-4,660778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Colegio Publico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Calle la Era Alta 3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37,124677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-4,660019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Biblioteca Publica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C/La Unión s/n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37,127703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-4,656985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15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513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Piscina Municipal y polideportivo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C\ Jazmines nº 3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37,120936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-4,656696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2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513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Centro deportivo municipal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Paseo de las Acacias nº 2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37,121246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-4,660716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2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  <a:tr h="342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Cementerio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Plaza Alta s/n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37,125695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marL="450215" indent="-450215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-4,653254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Intranet e internet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kern="150" dirty="0">
                          <a:effectLst/>
                        </a:rPr>
                        <a:t>1</a:t>
                      </a:r>
                      <a:endParaRPr lang="es-ES" sz="10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55071" marR="55071" marT="0" marB="0"/>
                </a:tc>
              </a:tr>
            </a:tbl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775191"/>
            <a:ext cx="3610744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ES" dirty="0" smtClean="0"/>
              <a:t>Intranet</a:t>
            </a:r>
          </a:p>
          <a:p>
            <a:pPr lvl="1"/>
            <a:r>
              <a:rPr lang="es-ES" dirty="0" smtClean="0"/>
              <a:t>Servida desde el </a:t>
            </a:r>
            <a:r>
              <a:rPr lang="es-ES" dirty="0" smtClean="0"/>
              <a:t>Ayuntamiento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36 kbps por usuario.</a:t>
            </a:r>
          </a:p>
          <a:p>
            <a:pPr lvl="1"/>
            <a:r>
              <a:rPr lang="es-ES" dirty="0" smtClean="0"/>
              <a:t>Acceso al padrón municipal.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8. Necesidades acceso a </a:t>
            </a:r>
            <a:r>
              <a:rPr lang="es-ES" dirty="0" smtClean="0"/>
              <a:t>internet.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/>
          <a:lstStyle/>
          <a:p>
            <a:r>
              <a:rPr lang="es-ES" dirty="0" smtClean="0"/>
              <a:t>Calles y </a:t>
            </a:r>
            <a:r>
              <a:rPr lang="es-ES" dirty="0" smtClean="0"/>
              <a:t>plazas.</a:t>
            </a:r>
            <a:endParaRPr lang="es-ES" dirty="0" smtClean="0"/>
          </a:p>
          <a:p>
            <a:pPr lvl="1"/>
            <a:r>
              <a:rPr lang="es-ES" dirty="0" smtClean="0"/>
              <a:t>Navegación limitada a 256 kbps.</a:t>
            </a:r>
          </a:p>
          <a:p>
            <a:pPr lvl="1"/>
            <a:r>
              <a:rPr lang="es-ES" dirty="0" smtClean="0"/>
              <a:t>Acceso a la web municipal </a:t>
            </a:r>
            <a:r>
              <a:rPr lang="es-ES" dirty="0" smtClean="0">
                <a:hlinkClick r:id="rId2"/>
              </a:rPr>
              <a:t>http://www.mollina.org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Necesidad de autenticación del usuario.</a:t>
            </a:r>
          </a:p>
          <a:p>
            <a:pPr lvl="1"/>
            <a:r>
              <a:rPr lang="es-ES" dirty="0" smtClean="0"/>
              <a:t>Se estiman entre 40 y 50 conexiones concurrentes.</a:t>
            </a:r>
          </a:p>
          <a:p>
            <a:r>
              <a:rPr lang="es-ES" dirty="0" smtClean="0"/>
              <a:t>Edificios Públicos.</a:t>
            </a:r>
          </a:p>
          <a:p>
            <a:pPr lvl="1"/>
            <a:r>
              <a:rPr lang="es-ES" dirty="0" smtClean="0"/>
              <a:t>Acceso a web administraciones públicas.</a:t>
            </a:r>
          </a:p>
          <a:p>
            <a:pPr lvl="1"/>
            <a:r>
              <a:rPr lang="es-ES" dirty="0" smtClean="0"/>
              <a:t>Dotar de acceso a internet a los equipos destinados al uso del ciudadano para acceso a internet.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04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</TotalTime>
  <Words>871</Words>
  <Application>Microsoft Office PowerPoint</Application>
  <PresentationFormat>Presentación en pantalla (4:3)</PresentationFormat>
  <Paragraphs>243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Módulo</vt:lpstr>
      <vt:lpstr>Proyecto para la instalación de una red  wifi en el término municipal de Mollina. </vt:lpstr>
      <vt:lpstr> 1. Justificación del proyecto.</vt:lpstr>
      <vt:lpstr>2. Datos sobre el municipio</vt:lpstr>
      <vt:lpstr>3. Objetivos del proyecto</vt:lpstr>
      <vt:lpstr>4. Planificación del proyecto</vt:lpstr>
      <vt:lpstr>5. Normativa Legal Aplicable.</vt:lpstr>
      <vt:lpstr>6. Geografía y orografía del terreno</vt:lpstr>
      <vt:lpstr>7. Necesidades intersedes</vt:lpstr>
      <vt:lpstr>8. Necesidades acceso a internet.</vt:lpstr>
      <vt:lpstr>9. Tecnologías aplicables</vt:lpstr>
      <vt:lpstr>10. Topología de la red.</vt:lpstr>
      <vt:lpstr>10. Topología de la red.</vt:lpstr>
      <vt:lpstr>10. Topología de la red.</vt:lpstr>
      <vt:lpstr>11. Equipamiento elegido</vt:lpstr>
      <vt:lpstr>12. Seguridad</vt:lpstr>
      <vt:lpstr>13. Valoración económica.</vt:lpstr>
      <vt:lpstr>14. Retorno de la inversión.</vt:lpstr>
      <vt:lpstr>15. Conclusiones finales.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para la instalación de una red  wifi en el término municipal de Mollina.</dc:title>
  <dc:creator>Javier Pozo Quiles</dc:creator>
  <cp:lastModifiedBy>Javier Pozo Quiles</cp:lastModifiedBy>
  <cp:revision>17</cp:revision>
  <dcterms:created xsi:type="dcterms:W3CDTF">2013-01-16T19:11:26Z</dcterms:created>
  <dcterms:modified xsi:type="dcterms:W3CDTF">2013-01-17T18:56:03Z</dcterms:modified>
</cp:coreProperties>
</file>