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5" r:id="rId9"/>
    <p:sldId id="264" r:id="rId10"/>
    <p:sldId id="266" r:id="rId11"/>
    <p:sldId id="263"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683" autoAdjust="0"/>
  </p:normalViewPr>
  <p:slideViewPr>
    <p:cSldViewPr>
      <p:cViewPr varScale="1">
        <p:scale>
          <a:sx n="112" d="100"/>
          <a:sy n="112" d="100"/>
        </p:scale>
        <p:origin x="-8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fld id="{1F62C79C-0584-477E-B811-8BEDA940CEBC}" type="datetimeFigureOut">
              <a:rPr lang="es-ES" smtClean="0"/>
              <a:t>08/06/2013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11" name="10 Marcador de número de diapositiva"/>
          <p:cNvSpPr>
            <a:spLocks noGrp="1"/>
          </p:cNvSpPr>
          <p:nvPr>
            <p:ph type="sldNum" sz="quarter" idx="12"/>
          </p:nvPr>
        </p:nvSpPr>
        <p:spPr/>
        <p:txBody>
          <a:bodyPr/>
          <a:lstStyle>
            <a:extLst/>
          </a:lstStyle>
          <a:p>
            <a:fld id="{85E27E48-5185-4AD7-BFBB-08E71E938845}"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F62C79C-0584-477E-B811-8BEDA940CEBC}" type="datetimeFigureOut">
              <a:rPr lang="es-ES" smtClean="0"/>
              <a:t>08/06/2013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5E27E48-5185-4AD7-BFBB-08E71E938845}"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F62C79C-0584-477E-B811-8BEDA940CEBC}" type="datetimeFigureOut">
              <a:rPr lang="es-ES" smtClean="0"/>
              <a:t>08/06/2013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5E27E48-5185-4AD7-BFBB-08E71E938845}"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1F62C79C-0584-477E-B811-8BEDA940CEBC}" type="datetimeFigureOut">
              <a:rPr lang="es-ES" smtClean="0"/>
              <a:t>08/06/2013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5E27E48-5185-4AD7-BFBB-08E71E938845}"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1F62C79C-0584-477E-B811-8BEDA940CEBC}" type="datetimeFigureOut">
              <a:rPr lang="es-ES" smtClean="0"/>
              <a:t>08/06/2013</a:t>
            </a:fld>
            <a:endParaRPr lang="es-ES"/>
          </a:p>
        </p:txBody>
      </p:sp>
      <p:sp>
        <p:nvSpPr>
          <p:cNvPr id="5" name="4 Marcador de pie de página"/>
          <p:cNvSpPr>
            <a:spLocks noGrp="1"/>
          </p:cNvSpPr>
          <p:nvPr>
            <p:ph type="ftr" sz="quarter" idx="11"/>
          </p:nvPr>
        </p:nvSpPr>
        <p:spPr/>
        <p:txBody>
          <a:bodyPr/>
          <a:lstStyle>
            <a:extLst/>
          </a:lstStyle>
          <a:p>
            <a:endParaRPr lang="es-ES"/>
          </a:p>
        </p:txBody>
      </p:sp>
      <p:sp>
        <p:nvSpPr>
          <p:cNvPr id="6" name="5 Marcador de número de diapositiva"/>
          <p:cNvSpPr>
            <a:spLocks noGrp="1"/>
          </p:cNvSpPr>
          <p:nvPr>
            <p:ph type="sldNum" sz="quarter" idx="12"/>
          </p:nvPr>
        </p:nvSpPr>
        <p:spPr/>
        <p:txBody>
          <a:bodyPr/>
          <a:lstStyle>
            <a:extLst/>
          </a:lstStyle>
          <a:p>
            <a:fld id="{85E27E48-5185-4AD7-BFBB-08E71E938845}"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F62C79C-0584-477E-B811-8BEDA940CEBC}" type="datetimeFigureOut">
              <a:rPr lang="es-ES" smtClean="0"/>
              <a:t>08/06/2013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5E27E48-5185-4AD7-BFBB-08E71E938845}"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1F62C79C-0584-477E-B811-8BEDA940CEBC}" type="datetimeFigureOut">
              <a:rPr lang="es-ES" smtClean="0"/>
              <a:t>08/06/2013</a:t>
            </a:fld>
            <a:endParaRPr lang="es-ES"/>
          </a:p>
        </p:txBody>
      </p:sp>
      <p:sp>
        <p:nvSpPr>
          <p:cNvPr id="8" name="7 Marcador de pie de página"/>
          <p:cNvSpPr>
            <a:spLocks noGrp="1"/>
          </p:cNvSpPr>
          <p:nvPr>
            <p:ph type="ftr" sz="quarter" idx="11"/>
          </p:nvPr>
        </p:nvSpPr>
        <p:spPr/>
        <p:txBody>
          <a:bodyPr/>
          <a:lstStyle>
            <a:extLst/>
          </a:lstStyle>
          <a:p>
            <a:endParaRPr lang="es-ES"/>
          </a:p>
        </p:txBody>
      </p:sp>
      <p:sp>
        <p:nvSpPr>
          <p:cNvPr id="9" name="8 Marcador de número de diapositiva"/>
          <p:cNvSpPr>
            <a:spLocks noGrp="1"/>
          </p:cNvSpPr>
          <p:nvPr>
            <p:ph type="sldNum" sz="quarter" idx="12"/>
          </p:nvPr>
        </p:nvSpPr>
        <p:spPr/>
        <p:txBody>
          <a:bodyPr/>
          <a:lstStyle>
            <a:extLst/>
          </a:lstStyle>
          <a:p>
            <a:fld id="{85E27E48-5185-4AD7-BFBB-08E71E938845}"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1F62C79C-0584-477E-B811-8BEDA940CEBC}" type="datetimeFigureOut">
              <a:rPr lang="es-ES" smtClean="0"/>
              <a:t>08/06/2013</a:t>
            </a:fld>
            <a:endParaRPr lang="es-ES"/>
          </a:p>
        </p:txBody>
      </p:sp>
      <p:sp>
        <p:nvSpPr>
          <p:cNvPr id="4" name="3 Marcador de pie de página"/>
          <p:cNvSpPr>
            <a:spLocks noGrp="1"/>
          </p:cNvSpPr>
          <p:nvPr>
            <p:ph type="ftr" sz="quarter" idx="11"/>
          </p:nvPr>
        </p:nvSpPr>
        <p:spPr/>
        <p:txBody>
          <a:bodyPr/>
          <a:lstStyle>
            <a:extLst/>
          </a:lstStyle>
          <a:p>
            <a:endParaRPr lang="es-ES"/>
          </a:p>
        </p:txBody>
      </p:sp>
      <p:sp>
        <p:nvSpPr>
          <p:cNvPr id="5" name="4 Marcador de número de diapositiva"/>
          <p:cNvSpPr>
            <a:spLocks noGrp="1"/>
          </p:cNvSpPr>
          <p:nvPr>
            <p:ph type="sldNum" sz="quarter" idx="12"/>
          </p:nvPr>
        </p:nvSpPr>
        <p:spPr/>
        <p:txBody>
          <a:bodyPr/>
          <a:lstStyle>
            <a:extLst/>
          </a:lstStyle>
          <a:p>
            <a:fld id="{85E27E48-5185-4AD7-BFBB-08E71E938845}"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fld id="{1F62C79C-0584-477E-B811-8BEDA940CEBC}" type="datetimeFigureOut">
              <a:rPr lang="es-ES" smtClean="0"/>
              <a:t>08/06/2013</a:t>
            </a:fld>
            <a:endParaRPr lang="es-ES"/>
          </a:p>
        </p:txBody>
      </p:sp>
      <p:sp>
        <p:nvSpPr>
          <p:cNvPr id="3" name="2 Marcador de pie de página"/>
          <p:cNvSpPr>
            <a:spLocks noGrp="1"/>
          </p:cNvSpPr>
          <p:nvPr>
            <p:ph type="ftr" sz="quarter" idx="11"/>
          </p:nvPr>
        </p:nvSpPr>
        <p:spPr/>
        <p:txBody>
          <a:bodyPr/>
          <a:lstStyle>
            <a:extLst/>
          </a:lstStyle>
          <a:p>
            <a:endParaRPr lang="es-ES"/>
          </a:p>
        </p:txBody>
      </p:sp>
      <p:sp>
        <p:nvSpPr>
          <p:cNvPr id="4" name="3 Marcador de número de diapositiva"/>
          <p:cNvSpPr>
            <a:spLocks noGrp="1"/>
          </p:cNvSpPr>
          <p:nvPr>
            <p:ph type="sldNum" sz="quarter" idx="12"/>
          </p:nvPr>
        </p:nvSpPr>
        <p:spPr/>
        <p:txBody>
          <a:bodyPr/>
          <a:lstStyle>
            <a:extLst/>
          </a:lstStyle>
          <a:p>
            <a:fld id="{85E27E48-5185-4AD7-BFBB-08E71E938845}"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F62C79C-0584-477E-B811-8BEDA940CEBC}" type="datetimeFigureOut">
              <a:rPr lang="es-ES" smtClean="0"/>
              <a:t>08/06/2013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5E27E48-5185-4AD7-BFBB-08E71E938845}"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1F62C79C-0584-477E-B811-8BEDA940CEBC}" type="datetimeFigureOut">
              <a:rPr lang="es-ES" smtClean="0"/>
              <a:t>08/06/2013</a:t>
            </a:fld>
            <a:endParaRPr lang="es-ES"/>
          </a:p>
        </p:txBody>
      </p:sp>
      <p:sp>
        <p:nvSpPr>
          <p:cNvPr id="6" name="5 Marcador de pie de página"/>
          <p:cNvSpPr>
            <a:spLocks noGrp="1"/>
          </p:cNvSpPr>
          <p:nvPr>
            <p:ph type="ftr" sz="quarter" idx="11"/>
          </p:nvPr>
        </p:nvSpPr>
        <p:spPr/>
        <p:txBody>
          <a:bodyPr/>
          <a:lstStyle>
            <a:extLst/>
          </a:lstStyle>
          <a:p>
            <a:endParaRPr lang="es-ES"/>
          </a:p>
        </p:txBody>
      </p:sp>
      <p:sp>
        <p:nvSpPr>
          <p:cNvPr id="7" name="6 Marcador de número de diapositiva"/>
          <p:cNvSpPr>
            <a:spLocks noGrp="1"/>
          </p:cNvSpPr>
          <p:nvPr>
            <p:ph type="sldNum" sz="quarter" idx="12"/>
          </p:nvPr>
        </p:nvSpPr>
        <p:spPr/>
        <p:txBody>
          <a:bodyPr/>
          <a:lstStyle>
            <a:extLst/>
          </a:lstStyle>
          <a:p>
            <a:fld id="{85E27E48-5185-4AD7-BFBB-08E71E938845}" type="slidenum">
              <a:rPr lang="es-ES" smtClean="0"/>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F62C79C-0584-477E-B811-8BEDA940CEBC}" type="datetimeFigureOut">
              <a:rPr lang="es-ES" smtClean="0"/>
              <a:t>08/06/2013</a:t>
            </a:fld>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85E27E48-5185-4AD7-BFBB-08E71E938845}"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Plan Implantación ISO/IEC 27001:2005</a:t>
            </a:r>
            <a:endParaRPr lang="es-ES"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789040"/>
            <a:ext cx="5219700" cy="1879600"/>
          </a:xfrm>
          <a:prstGeom prst="rect">
            <a:avLst/>
          </a:prstGeom>
        </p:spPr>
      </p:pic>
    </p:spTree>
    <p:extLst>
      <p:ext uri="{BB962C8B-B14F-4D97-AF65-F5344CB8AC3E}">
        <p14:creationId xmlns:p14="http://schemas.microsoft.com/office/powerpoint/2010/main" val="1440689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ISO 27001 - Implantación</a:t>
            </a:r>
          </a:p>
        </p:txBody>
      </p:sp>
      <p:sp>
        <p:nvSpPr>
          <p:cNvPr id="3" name="2 Marcador de contenido"/>
          <p:cNvSpPr>
            <a:spLocks noGrp="1"/>
          </p:cNvSpPr>
          <p:nvPr>
            <p:ph idx="1"/>
          </p:nvPr>
        </p:nvSpPr>
        <p:spPr/>
        <p:txBody>
          <a:bodyPr/>
          <a:lstStyle/>
          <a:p>
            <a:r>
              <a:rPr lang="es-ES" dirty="0" smtClean="0"/>
              <a:t>Política Seguridad</a:t>
            </a:r>
          </a:p>
          <a:p>
            <a:pPr lvl="1"/>
            <a:r>
              <a:rPr lang="es-ES" dirty="0" smtClean="0"/>
              <a:t>Implicación Dirección General.</a:t>
            </a:r>
          </a:p>
          <a:p>
            <a:pPr lvl="1"/>
            <a:r>
              <a:rPr lang="es-ES" dirty="0" smtClean="0"/>
              <a:t>Formación al personal.</a:t>
            </a:r>
          </a:p>
          <a:p>
            <a:pPr lvl="1"/>
            <a:r>
              <a:rPr lang="es-ES" dirty="0" smtClean="0"/>
              <a:t>Disciplina, sanciones.</a:t>
            </a:r>
          </a:p>
          <a:p>
            <a:pPr lvl="1"/>
            <a:r>
              <a:rPr lang="es-ES" dirty="0" smtClean="0"/>
              <a:t>Presupuesto.</a:t>
            </a:r>
          </a:p>
          <a:p>
            <a:pPr lvl="1"/>
            <a:r>
              <a:rPr lang="es-ES" dirty="0" smtClean="0"/>
              <a:t>Agenda de dirección</a:t>
            </a:r>
          </a:p>
          <a:p>
            <a:pPr marL="347472" lvl="1" indent="0">
              <a:buNone/>
            </a:pPr>
            <a:endParaRPr lang="es-ES" dirty="0" smtClean="0"/>
          </a:p>
          <a:p>
            <a:pPr marL="347472" lvl="1" indent="0">
              <a:buNone/>
            </a:pPr>
            <a:endParaRPr lang="es-ES" dirty="0" smtClean="0"/>
          </a:p>
          <a:p>
            <a:endParaRPr lang="es-ES" dirty="0"/>
          </a:p>
        </p:txBody>
      </p:sp>
    </p:spTree>
    <p:extLst>
      <p:ext uri="{BB962C8B-B14F-4D97-AF65-F5344CB8AC3E}">
        <p14:creationId xmlns:p14="http://schemas.microsoft.com/office/powerpoint/2010/main" val="2236583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ISO 27001 - Implantación</a:t>
            </a:r>
          </a:p>
        </p:txBody>
      </p:sp>
      <p:sp>
        <p:nvSpPr>
          <p:cNvPr id="3" name="2 Marcador de contenido"/>
          <p:cNvSpPr>
            <a:spLocks noGrp="1"/>
          </p:cNvSpPr>
          <p:nvPr>
            <p:ph idx="1"/>
          </p:nvPr>
        </p:nvSpPr>
        <p:spPr/>
        <p:txBody>
          <a:bodyPr/>
          <a:lstStyle/>
          <a:p>
            <a:pPr lvl="0"/>
            <a:r>
              <a:rPr lang="es-ES" dirty="0"/>
              <a:t>Gestión de roles y responsabilidades de seguridad</a:t>
            </a:r>
          </a:p>
          <a:p>
            <a:pPr lvl="1"/>
            <a:r>
              <a:rPr lang="es-ES" dirty="0" smtClean="0"/>
              <a:t>Nombramientos</a:t>
            </a:r>
          </a:p>
          <a:p>
            <a:pPr lvl="1"/>
            <a:r>
              <a:rPr lang="es-ES" dirty="0" smtClean="0"/>
              <a:t>Apoyo</a:t>
            </a:r>
          </a:p>
          <a:p>
            <a:pPr lvl="1"/>
            <a:r>
              <a:rPr lang="es-ES" dirty="0" smtClean="0"/>
              <a:t>Responsabilidades</a:t>
            </a:r>
            <a:endParaRPr lang="es-ES" dirty="0"/>
          </a:p>
          <a:p>
            <a:pPr lvl="1"/>
            <a:r>
              <a:rPr lang="es-ES" dirty="0" smtClean="0"/>
              <a:t>… las cosas no se hacen solas…</a:t>
            </a:r>
          </a:p>
          <a:p>
            <a:pPr lvl="1"/>
            <a:endParaRPr lang="es-ES" dirty="0" smtClean="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2457" y="3140968"/>
            <a:ext cx="2376264" cy="1841605"/>
          </a:xfrm>
          <a:prstGeom prst="rect">
            <a:avLst/>
          </a:prstGeom>
        </p:spPr>
      </p:pic>
    </p:spTree>
    <p:extLst>
      <p:ext uri="{BB962C8B-B14F-4D97-AF65-F5344CB8AC3E}">
        <p14:creationId xmlns:p14="http://schemas.microsoft.com/office/powerpoint/2010/main" val="211544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ISO 27001 - Implantación</a:t>
            </a:r>
          </a:p>
        </p:txBody>
      </p:sp>
      <p:sp>
        <p:nvSpPr>
          <p:cNvPr id="3" name="2 Marcador de contenido"/>
          <p:cNvSpPr>
            <a:spLocks noGrp="1"/>
          </p:cNvSpPr>
          <p:nvPr>
            <p:ph idx="1"/>
          </p:nvPr>
        </p:nvSpPr>
        <p:spPr/>
        <p:txBody>
          <a:bodyPr>
            <a:normAutofit/>
          </a:bodyPr>
          <a:lstStyle/>
          <a:p>
            <a:r>
              <a:rPr lang="es-ES" dirty="0" smtClean="0"/>
              <a:t>Análisis de Riesgos</a:t>
            </a:r>
          </a:p>
          <a:p>
            <a:pPr lvl="1"/>
            <a:r>
              <a:rPr lang="es-ES" dirty="0"/>
              <a:t>Conocer el riesgo al que están sometidos los elementos de trabajo es, simplemente, imprescindible para poder </a:t>
            </a:r>
            <a:r>
              <a:rPr lang="es-ES" dirty="0" smtClean="0"/>
              <a:t>gestionarlos.</a:t>
            </a:r>
          </a:p>
          <a:p>
            <a:pPr lvl="1"/>
            <a:r>
              <a:rPr lang="es-ES" dirty="0"/>
              <a:t>La metodología empleada para el análisis de riesgos será Magerit en su versión 3. MAGERIT es la metodología de análisis y gestión de riesgos elaborada por el Consejo Superior de Administración </a:t>
            </a:r>
            <a:r>
              <a:rPr lang="es-ES" dirty="0" smtClean="0"/>
              <a:t>Electrónica.</a:t>
            </a:r>
            <a:endParaRPr lang="es-ES" dirty="0"/>
          </a:p>
          <a:p>
            <a:pPr lvl="1"/>
            <a:endParaRPr lang="es-ES" dirty="0"/>
          </a:p>
        </p:txBody>
      </p:sp>
    </p:spTree>
    <p:extLst>
      <p:ext uri="{BB962C8B-B14F-4D97-AF65-F5344CB8AC3E}">
        <p14:creationId xmlns:p14="http://schemas.microsoft.com/office/powerpoint/2010/main" val="377860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ISO 27001 - Implantación</a:t>
            </a:r>
          </a:p>
        </p:txBody>
      </p:sp>
      <p:sp>
        <p:nvSpPr>
          <p:cNvPr id="3" name="2 Marcador de contenido"/>
          <p:cNvSpPr>
            <a:spLocks noGrp="1"/>
          </p:cNvSpPr>
          <p:nvPr>
            <p:ph idx="1"/>
          </p:nvPr>
        </p:nvSpPr>
        <p:spPr/>
        <p:txBody>
          <a:bodyPr>
            <a:normAutofit/>
          </a:bodyPr>
          <a:lstStyle/>
          <a:p>
            <a:r>
              <a:rPr lang="es-ES" dirty="0" smtClean="0"/>
              <a:t>Valoración de activos</a:t>
            </a:r>
          </a:p>
          <a:p>
            <a:pPr lvl="1"/>
            <a:r>
              <a:rPr lang="es-ES" dirty="0" smtClean="0"/>
              <a:t>Valor propio</a:t>
            </a:r>
          </a:p>
          <a:p>
            <a:pPr lvl="2"/>
            <a:r>
              <a:rPr lang="es-ES" sz="1200" dirty="0"/>
              <a:t>coste de </a:t>
            </a:r>
            <a:r>
              <a:rPr lang="es-ES" sz="1200" b="1" dirty="0"/>
              <a:t>reposición</a:t>
            </a:r>
            <a:r>
              <a:rPr lang="es-ES" sz="1200" dirty="0"/>
              <a:t>: adquisición e instalación</a:t>
            </a:r>
          </a:p>
          <a:p>
            <a:pPr lvl="2"/>
            <a:r>
              <a:rPr lang="es-ES" sz="1200" dirty="0"/>
              <a:t>coste de </a:t>
            </a:r>
            <a:r>
              <a:rPr lang="es-ES" sz="1200" b="1" dirty="0"/>
              <a:t>mano de obra</a:t>
            </a:r>
            <a:r>
              <a:rPr lang="es-ES" sz="1200" dirty="0"/>
              <a:t> (especializada) invertida en recuperar (el valor) del activo</a:t>
            </a:r>
          </a:p>
          <a:p>
            <a:pPr lvl="2"/>
            <a:r>
              <a:rPr lang="es-ES" sz="1200" b="1" dirty="0"/>
              <a:t>lucro cesante</a:t>
            </a:r>
            <a:r>
              <a:rPr lang="es-ES" sz="1200" dirty="0"/>
              <a:t>: pérdida de ingresos</a:t>
            </a:r>
          </a:p>
          <a:p>
            <a:pPr lvl="2"/>
            <a:r>
              <a:rPr lang="es-ES" sz="1200" b="1" dirty="0"/>
              <a:t>capacidad de operar</a:t>
            </a:r>
            <a:r>
              <a:rPr lang="es-ES" sz="1200" dirty="0"/>
              <a:t>: confianza de los usuarios y proveedores que se traduce en una pérdida de actividad o en peores condiciones económicas</a:t>
            </a:r>
          </a:p>
          <a:p>
            <a:pPr lvl="2"/>
            <a:r>
              <a:rPr lang="es-ES" sz="1200" b="1" dirty="0"/>
              <a:t>sanciones por incumplimiento</a:t>
            </a:r>
            <a:r>
              <a:rPr lang="es-ES" sz="1200" dirty="0"/>
              <a:t> de la ley u obligaciones contractuales</a:t>
            </a:r>
          </a:p>
          <a:p>
            <a:pPr lvl="2"/>
            <a:r>
              <a:rPr lang="es-ES" sz="1200" b="1" dirty="0"/>
              <a:t>daño a otros activos</a:t>
            </a:r>
            <a:r>
              <a:rPr lang="es-ES" sz="1200" dirty="0"/>
              <a:t>, propios o ajenos</a:t>
            </a:r>
          </a:p>
          <a:p>
            <a:pPr lvl="2"/>
            <a:r>
              <a:rPr lang="es-ES" sz="1200" b="1" dirty="0"/>
              <a:t>daño a personas</a:t>
            </a:r>
            <a:endParaRPr lang="es-ES" sz="1200" dirty="0"/>
          </a:p>
          <a:p>
            <a:pPr lvl="2"/>
            <a:r>
              <a:rPr lang="es-ES" sz="1200" b="1" dirty="0"/>
              <a:t>daños medioambientales</a:t>
            </a:r>
            <a:endParaRPr lang="es-ES" sz="1200" dirty="0"/>
          </a:p>
          <a:p>
            <a:pPr lvl="2"/>
            <a:endParaRPr lang="es-ES" dirty="0" smtClean="0"/>
          </a:p>
          <a:p>
            <a:pPr lvl="1"/>
            <a:r>
              <a:rPr lang="es-ES" dirty="0" smtClean="0"/>
              <a:t>Valor acumulado</a:t>
            </a:r>
            <a:endParaRPr lang="es-ES" dirty="0"/>
          </a:p>
        </p:txBody>
      </p:sp>
    </p:spTree>
    <p:extLst>
      <p:ext uri="{BB962C8B-B14F-4D97-AF65-F5344CB8AC3E}">
        <p14:creationId xmlns:p14="http://schemas.microsoft.com/office/powerpoint/2010/main" val="2012915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ISO 27001 - Implantación</a:t>
            </a:r>
          </a:p>
        </p:txBody>
      </p:sp>
      <p:sp>
        <p:nvSpPr>
          <p:cNvPr id="3" name="2 Marcador de contenido"/>
          <p:cNvSpPr>
            <a:spLocks noGrp="1"/>
          </p:cNvSpPr>
          <p:nvPr>
            <p:ph idx="1"/>
          </p:nvPr>
        </p:nvSpPr>
        <p:spPr/>
        <p:txBody>
          <a:bodyPr>
            <a:normAutofit fontScale="85000" lnSpcReduction="20000"/>
          </a:bodyPr>
          <a:lstStyle/>
          <a:p>
            <a:r>
              <a:rPr lang="es-ES" b="1" dirty="0"/>
              <a:t>Dimensiones</a:t>
            </a:r>
          </a:p>
          <a:p>
            <a:r>
              <a:rPr lang="es-ES" dirty="0"/>
              <a:t>De un activo puede interesar calibrar diferentes dimensiones: </a:t>
            </a:r>
          </a:p>
          <a:p>
            <a:pPr lvl="1"/>
            <a:r>
              <a:rPr lang="es-ES" sz="2100" b="1" dirty="0"/>
              <a:t>Confidencialidad</a:t>
            </a:r>
            <a:r>
              <a:rPr lang="es-ES" sz="2100" dirty="0"/>
              <a:t>: ¿qué daño causaría que lo conociera quien no debe? Esta valoración es típica de datos. </a:t>
            </a:r>
          </a:p>
          <a:p>
            <a:pPr lvl="1"/>
            <a:r>
              <a:rPr lang="es-ES" sz="2100" b="1" dirty="0"/>
              <a:t>Integridad</a:t>
            </a:r>
            <a:r>
              <a:rPr lang="es-ES" sz="2100" dirty="0"/>
              <a:t>: ¿qué perjuicio causaría que estuviera dañado o corrupto? Esta valoración es típica de los datos, que pueden estar manipulados, ser total o parcialmente falsos o, incluso, faltar datos. </a:t>
            </a:r>
          </a:p>
          <a:p>
            <a:pPr lvl="1"/>
            <a:r>
              <a:rPr lang="es-ES" sz="2100" b="1" dirty="0"/>
              <a:t>Disponibilidad</a:t>
            </a:r>
            <a:r>
              <a:rPr lang="es-ES" sz="2100" dirty="0"/>
              <a:t>: ¿qué perjuicio causaría no tenerlo o no poder utilizarlo? Esta valoración es típica de los servicios</a:t>
            </a:r>
          </a:p>
          <a:p>
            <a:pPr lvl="1"/>
            <a:r>
              <a:rPr lang="es-ES" sz="2100" b="1" dirty="0"/>
              <a:t>Autenticidad</a:t>
            </a:r>
            <a:r>
              <a:rPr lang="es-ES" sz="2100" dirty="0"/>
              <a:t>: ¿qué perjuicio causaría no saber exactamente quien hace o ha hecho cada cosa?</a:t>
            </a:r>
          </a:p>
          <a:p>
            <a:pPr lvl="1"/>
            <a:r>
              <a:rPr lang="es-ES" sz="2100" b="1" dirty="0"/>
              <a:t>Trazabilidad</a:t>
            </a:r>
            <a:r>
              <a:rPr lang="es-ES" sz="2100" dirty="0"/>
              <a:t> del uso del servicio: ¿qué daño causaría no saber a quién se le presta tal servicio? O sea, ¿quién hace qué y cuándo?</a:t>
            </a:r>
          </a:p>
          <a:p>
            <a:pPr lvl="1"/>
            <a:endParaRPr lang="es-ES" sz="2100" dirty="0"/>
          </a:p>
        </p:txBody>
      </p:sp>
    </p:spTree>
    <p:extLst>
      <p:ext uri="{BB962C8B-B14F-4D97-AF65-F5344CB8AC3E}">
        <p14:creationId xmlns:p14="http://schemas.microsoft.com/office/powerpoint/2010/main" val="116987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ISO 27001 - Implantación</a:t>
            </a:r>
          </a:p>
        </p:txBody>
      </p:sp>
      <p:sp>
        <p:nvSpPr>
          <p:cNvPr id="3" name="2 Marcador de contenido"/>
          <p:cNvSpPr>
            <a:spLocks noGrp="1"/>
          </p:cNvSpPr>
          <p:nvPr>
            <p:ph idx="1"/>
          </p:nvPr>
        </p:nvSpPr>
        <p:spPr/>
        <p:txBody>
          <a:bodyPr>
            <a:normAutofit/>
          </a:bodyPr>
          <a:lstStyle/>
          <a:p>
            <a:r>
              <a:rPr lang="es-ES" dirty="0" smtClean="0"/>
              <a:t>Amenazas</a:t>
            </a:r>
          </a:p>
          <a:p>
            <a:pPr lvl="2"/>
            <a:r>
              <a:rPr lang="es-ES" dirty="0" smtClean="0"/>
              <a:t>De </a:t>
            </a:r>
            <a:r>
              <a:rPr lang="es-ES" dirty="0"/>
              <a:t>origen </a:t>
            </a:r>
            <a:r>
              <a:rPr lang="es-ES" dirty="0" smtClean="0"/>
              <a:t>natural.</a:t>
            </a:r>
            <a:endParaRPr lang="es-ES" dirty="0"/>
          </a:p>
          <a:p>
            <a:pPr lvl="2"/>
            <a:r>
              <a:rPr lang="es-ES" dirty="0"/>
              <a:t>Del entorno (de origen industrial)</a:t>
            </a:r>
          </a:p>
          <a:p>
            <a:pPr lvl="2"/>
            <a:r>
              <a:rPr lang="es-ES" dirty="0" smtClean="0"/>
              <a:t>Defectos </a:t>
            </a:r>
            <a:r>
              <a:rPr lang="es-ES" dirty="0"/>
              <a:t>de las aplicaciones</a:t>
            </a:r>
          </a:p>
          <a:p>
            <a:pPr lvl="2"/>
            <a:r>
              <a:rPr lang="es-ES" dirty="0" smtClean="0"/>
              <a:t>Causadas </a:t>
            </a:r>
            <a:r>
              <a:rPr lang="es-ES" dirty="0"/>
              <a:t>por las personas de forma accidental</a:t>
            </a:r>
          </a:p>
          <a:p>
            <a:pPr lvl="2"/>
            <a:r>
              <a:rPr lang="es-ES" dirty="0" smtClean="0"/>
              <a:t>Causadas </a:t>
            </a:r>
            <a:r>
              <a:rPr lang="es-ES" dirty="0"/>
              <a:t>por las personas de forma deliberada</a:t>
            </a:r>
          </a:p>
          <a:p>
            <a:endParaRPr lang="es-ES" dirty="0" smtClean="0"/>
          </a:p>
          <a:p>
            <a:pPr marL="0" indent="0">
              <a:buNone/>
            </a:pPr>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3141106"/>
            <a:ext cx="3166447" cy="2108866"/>
          </a:xfrm>
          <a:prstGeom prst="rect">
            <a:avLst/>
          </a:prstGeo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379079"/>
            <a:ext cx="2655193" cy="1632643"/>
          </a:xfrm>
          <a:prstGeom prst="rect">
            <a:avLst/>
          </a:prstGeom>
        </p:spPr>
      </p:pic>
    </p:spTree>
    <p:extLst>
      <p:ext uri="{BB962C8B-B14F-4D97-AF65-F5344CB8AC3E}">
        <p14:creationId xmlns:p14="http://schemas.microsoft.com/office/powerpoint/2010/main" val="21162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ISO 27001 - Implantación</a:t>
            </a:r>
          </a:p>
        </p:txBody>
      </p:sp>
      <p:sp>
        <p:nvSpPr>
          <p:cNvPr id="3" name="2 Marcador de contenido"/>
          <p:cNvSpPr>
            <a:spLocks noGrp="1"/>
          </p:cNvSpPr>
          <p:nvPr>
            <p:ph idx="1"/>
          </p:nvPr>
        </p:nvSpPr>
        <p:spPr/>
        <p:txBody>
          <a:bodyPr>
            <a:normAutofit lnSpcReduction="10000"/>
          </a:bodyPr>
          <a:lstStyle/>
          <a:p>
            <a:r>
              <a:rPr lang="es-ES" dirty="0" smtClean="0"/>
              <a:t>Salvaguardas</a:t>
            </a:r>
          </a:p>
          <a:p>
            <a:pPr lvl="1"/>
            <a:r>
              <a:rPr lang="es-ES" dirty="0" smtClean="0"/>
              <a:t>Reduciendo </a:t>
            </a:r>
            <a:r>
              <a:rPr lang="es-ES" dirty="0"/>
              <a:t>la probabilidad de las amenazas. </a:t>
            </a:r>
            <a:endParaRPr lang="es-ES" dirty="0" smtClean="0"/>
          </a:p>
          <a:p>
            <a:pPr lvl="1"/>
            <a:r>
              <a:rPr lang="es-ES" dirty="0" smtClean="0"/>
              <a:t>Limitando </a:t>
            </a:r>
            <a:r>
              <a:rPr lang="es-ES" dirty="0"/>
              <a:t>el daño causado</a:t>
            </a:r>
            <a:r>
              <a:rPr lang="es-ES" dirty="0" smtClean="0"/>
              <a:t>.</a:t>
            </a:r>
            <a:endParaRPr lang="es-ES" dirty="0"/>
          </a:p>
          <a:p>
            <a:pPr lvl="1"/>
            <a:endParaRPr lang="es-ES" dirty="0" smtClean="0"/>
          </a:p>
          <a:p>
            <a:pPr lvl="0"/>
            <a:r>
              <a:rPr lang="es-ES" sz="2200" b="1" dirty="0"/>
              <a:t>Reales: </a:t>
            </a:r>
            <a:r>
              <a:rPr lang="es-ES" sz="2200" dirty="0"/>
              <a:t>con los datos de </a:t>
            </a:r>
            <a:r>
              <a:rPr lang="es-ES" sz="2200" i="1" dirty="0"/>
              <a:t>Reducción de probabilidad</a:t>
            </a:r>
            <a:r>
              <a:rPr lang="es-ES" sz="2200" dirty="0"/>
              <a:t> y </a:t>
            </a:r>
            <a:r>
              <a:rPr lang="es-ES" sz="2200" i="1" dirty="0"/>
              <a:t>Limitando el daño causado</a:t>
            </a:r>
            <a:r>
              <a:rPr lang="es-ES" sz="2200" dirty="0"/>
              <a:t> reales actuales obtenidos del estudio actual de LAMUTUA</a:t>
            </a:r>
            <a:r>
              <a:rPr lang="es-ES" sz="2200" dirty="0" smtClean="0"/>
              <a:t>.</a:t>
            </a:r>
          </a:p>
          <a:p>
            <a:pPr lvl="0"/>
            <a:endParaRPr lang="es-ES" sz="2200" dirty="0"/>
          </a:p>
          <a:p>
            <a:pPr lvl="0"/>
            <a:r>
              <a:rPr lang="es-ES" sz="2200" b="1" dirty="0"/>
              <a:t>Potenciales: </a:t>
            </a:r>
            <a:r>
              <a:rPr lang="es-ES" sz="2200" dirty="0"/>
              <a:t>con los datos de </a:t>
            </a:r>
            <a:r>
              <a:rPr lang="es-ES" sz="2200" i="1" dirty="0"/>
              <a:t>Reducción de probabilidad</a:t>
            </a:r>
            <a:r>
              <a:rPr lang="es-ES" sz="2200" dirty="0"/>
              <a:t> y </a:t>
            </a:r>
            <a:r>
              <a:rPr lang="es-ES" sz="2200" i="1" dirty="0"/>
              <a:t>Limitando el daño causado</a:t>
            </a:r>
            <a:r>
              <a:rPr lang="es-ES" sz="2200" dirty="0"/>
              <a:t> potenciales obtenidos del estudio de las salvaguardas en otras instalaciones TIC y datos del mercado.</a:t>
            </a:r>
          </a:p>
          <a:p>
            <a:pPr lvl="1"/>
            <a:endParaRPr lang="es-ES" dirty="0"/>
          </a:p>
        </p:txBody>
      </p:sp>
    </p:spTree>
    <p:extLst>
      <p:ext uri="{BB962C8B-B14F-4D97-AF65-F5344CB8AC3E}">
        <p14:creationId xmlns:p14="http://schemas.microsoft.com/office/powerpoint/2010/main" val="4214645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ISO 27001 - Implantación</a:t>
            </a:r>
          </a:p>
        </p:txBody>
      </p:sp>
      <p:sp>
        <p:nvSpPr>
          <p:cNvPr id="3" name="2 Marcador de contenido"/>
          <p:cNvSpPr>
            <a:spLocks noGrp="1"/>
          </p:cNvSpPr>
          <p:nvPr>
            <p:ph idx="1"/>
          </p:nvPr>
        </p:nvSpPr>
        <p:spPr/>
        <p:txBody>
          <a:bodyPr>
            <a:normAutofit fontScale="55000" lnSpcReduction="20000"/>
          </a:bodyPr>
          <a:lstStyle/>
          <a:p>
            <a:r>
              <a:rPr lang="es-ES" b="1" dirty="0" smtClean="0"/>
              <a:t>Gestión de Riesgos</a:t>
            </a:r>
          </a:p>
          <a:p>
            <a:pPr lvl="1"/>
            <a:r>
              <a:rPr lang="es-ES" dirty="0"/>
              <a:t>A raíz de los resultados obtenidos en el análisis de riesgos LAMUTA se plantea la necesidad de hacer un plan de mitigación de riesgos.</a:t>
            </a:r>
          </a:p>
          <a:p>
            <a:pPr lvl="1"/>
            <a:r>
              <a:rPr lang="es-ES" dirty="0"/>
              <a:t>Este plan de mitigación de riegos que se basa en los resultados obtenidos en el análisis debe basarse en cifras reales y que estén aseguradas en el tiempo, en concreto nos tenemos que asegurar que las salvaguardas que LAMUTUA tiene desplegadas  cumplan su función y a ser posible mejoren en eficiencia.</a:t>
            </a:r>
          </a:p>
          <a:p>
            <a:pPr lvl="1"/>
            <a:r>
              <a:rPr lang="es-ES" dirty="0"/>
              <a:t>Pese a las salvaguardas desplegadas, el resultado de análisis de riesgos nos muestra que hay valores de análisis de riesgos que deben ser mitigados de inmediato con la aplicación de nuevas salvaguardas de imprescindible aplicación y cuya efectividad potencial ya se ha calculado y aprobado.</a:t>
            </a:r>
          </a:p>
          <a:p>
            <a:pPr lvl="1"/>
            <a:r>
              <a:rPr lang="es-ES" dirty="0"/>
              <a:t>Ambos proyectos deben cumplir el ciclo de Deming para poder integrarlos dentro del SGSI.</a:t>
            </a:r>
          </a:p>
          <a:p>
            <a:pPr lvl="1"/>
            <a:r>
              <a:rPr lang="es-ES" dirty="0"/>
              <a:t>Con la finalidad de cumplir estos requerimientos LAMUTUA ha desarrollado dos proyectos:</a:t>
            </a:r>
          </a:p>
          <a:p>
            <a:pPr marL="0" indent="0">
              <a:buNone/>
            </a:pPr>
            <a:r>
              <a:rPr lang="es-ES" b="1" dirty="0"/>
              <a:t> </a:t>
            </a:r>
            <a:endParaRPr lang="es-ES" dirty="0"/>
          </a:p>
          <a:p>
            <a:r>
              <a:rPr lang="es-ES" dirty="0"/>
              <a:t>1.- 	Normalización, optimización y aseguramiento de salvaguardas actuales.</a:t>
            </a:r>
          </a:p>
          <a:p>
            <a:r>
              <a:rPr lang="es-ES" dirty="0"/>
              <a:t>2.-	Implantación de salvaguardas imprescindibles.</a:t>
            </a:r>
          </a:p>
          <a:p>
            <a:pPr marL="0" indent="0">
              <a:buNone/>
            </a:pPr>
            <a:endParaRPr lang="es-ES" dirty="0" smtClean="0"/>
          </a:p>
          <a:p>
            <a:pPr lvl="1"/>
            <a:endParaRPr lang="es-ES" dirty="0"/>
          </a:p>
        </p:txBody>
      </p:sp>
    </p:spTree>
    <p:extLst>
      <p:ext uri="{BB962C8B-B14F-4D97-AF65-F5344CB8AC3E}">
        <p14:creationId xmlns:p14="http://schemas.microsoft.com/office/powerpoint/2010/main" val="104607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FIN!</a:t>
            </a:r>
            <a:endParaRPr lang="es-ES" dirty="0"/>
          </a:p>
        </p:txBody>
      </p:sp>
      <p:sp>
        <p:nvSpPr>
          <p:cNvPr id="3" name="2 Marcador de contenido"/>
          <p:cNvSpPr>
            <a:spLocks noGrp="1"/>
          </p:cNvSpPr>
          <p:nvPr>
            <p:ph idx="1"/>
          </p:nvPr>
        </p:nvSpPr>
        <p:spPr/>
        <p:txBody>
          <a:bodyPr/>
          <a:lstStyle/>
          <a:p>
            <a:r>
              <a:rPr lang="es-ES" dirty="0" smtClean="0"/>
              <a:t>Gestión de Riesgos</a:t>
            </a:r>
          </a:p>
          <a:p>
            <a:endParaRPr lang="es-E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862" y="1340768"/>
            <a:ext cx="5500687" cy="358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8982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¿Estamos seguros?</a:t>
            </a:r>
            <a:endParaRPr lang="es-ES" dirty="0"/>
          </a:p>
        </p:txBody>
      </p:sp>
      <p:sp>
        <p:nvSpPr>
          <p:cNvPr id="3" name="2 Marcador de contenido"/>
          <p:cNvSpPr>
            <a:spLocks noGrp="1"/>
          </p:cNvSpPr>
          <p:nvPr>
            <p:ph idx="1"/>
          </p:nvPr>
        </p:nvSpPr>
        <p:spPr/>
        <p:txBody>
          <a:bodyPr/>
          <a:lstStyle/>
          <a:p>
            <a:r>
              <a:rPr lang="es-ES" dirty="0" smtClean="0"/>
              <a:t>¿Estamos seguros?</a:t>
            </a:r>
          </a:p>
          <a:p>
            <a:endParaRPr lang="es-ES" dirty="0" smtClean="0"/>
          </a:p>
          <a:p>
            <a:r>
              <a:rPr lang="es-ES" dirty="0" smtClean="0"/>
              <a:t>¿Esta segura la información de LAMUTA?</a:t>
            </a:r>
          </a:p>
          <a:p>
            <a:endParaRPr lang="es-ES" dirty="0"/>
          </a:p>
          <a:p>
            <a:r>
              <a:rPr lang="es-ES" dirty="0" smtClean="0"/>
              <a:t>Si alguien ha podido responder a esto o bien se equivoca o …</a:t>
            </a:r>
          </a:p>
          <a:p>
            <a:endParaRPr lang="es-ES" dirty="0" smtClean="0"/>
          </a:p>
          <a:p>
            <a:endParaRPr lang="es-ES" dirty="0" smtClean="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068960"/>
            <a:ext cx="2547367" cy="2468630"/>
          </a:xfrm>
          <a:prstGeom prst="rect">
            <a:avLst/>
          </a:prstGeom>
        </p:spPr>
      </p:pic>
    </p:spTree>
    <p:extLst>
      <p:ext uri="{BB962C8B-B14F-4D97-AF65-F5344CB8AC3E}">
        <p14:creationId xmlns:p14="http://schemas.microsoft.com/office/powerpoint/2010/main" val="136974817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¿Estamos seguros?</a:t>
            </a:r>
            <a:endParaRPr lang="es-ES" dirty="0"/>
          </a:p>
        </p:txBody>
      </p:sp>
      <p:sp>
        <p:nvSpPr>
          <p:cNvPr id="3" name="2 Marcador de contenido"/>
          <p:cNvSpPr>
            <a:spLocks noGrp="1"/>
          </p:cNvSpPr>
          <p:nvPr>
            <p:ph idx="1"/>
          </p:nvPr>
        </p:nvSpPr>
        <p:spPr/>
        <p:txBody>
          <a:bodyPr/>
          <a:lstStyle/>
          <a:p>
            <a:r>
              <a:rPr lang="es-ES" dirty="0" smtClean="0"/>
              <a:t>¿Qué debemos asegurar?</a:t>
            </a:r>
          </a:p>
          <a:p>
            <a:r>
              <a:rPr lang="es-ES" dirty="0" smtClean="0"/>
              <a:t>¿Qué es crítico para LAMUTUA?</a:t>
            </a:r>
          </a:p>
          <a:p>
            <a:r>
              <a:rPr lang="es-ES" dirty="0" smtClean="0"/>
              <a:t>¿Cuánto “vale” eso que queremos asegurar?</a:t>
            </a:r>
          </a:p>
          <a:p>
            <a:r>
              <a:rPr lang="es-ES" dirty="0" smtClean="0"/>
              <a:t>¿Cuánto “cuesta” asegurarlo?</a:t>
            </a:r>
          </a:p>
          <a:p>
            <a:r>
              <a:rPr lang="es-ES" dirty="0" smtClean="0"/>
              <a:t>¿En que medida quedará protegido?</a:t>
            </a:r>
          </a:p>
          <a:p>
            <a:r>
              <a:rPr lang="es-ES" dirty="0" smtClean="0"/>
              <a:t>¿Quién debe asegurarlo y como?</a:t>
            </a:r>
          </a:p>
          <a:p>
            <a:r>
              <a:rPr lang="es-ES" dirty="0" smtClean="0"/>
              <a:t>¿Quién es el responsable?</a:t>
            </a:r>
            <a:endParaRPr lang="es-ES" dirty="0"/>
          </a:p>
        </p:txBody>
      </p:sp>
    </p:spTree>
    <p:extLst>
      <p:ext uri="{BB962C8B-B14F-4D97-AF65-F5344CB8AC3E}">
        <p14:creationId xmlns:p14="http://schemas.microsoft.com/office/powerpoint/2010/main" val="1999842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¿Estamos seguros?</a:t>
            </a:r>
            <a:endParaRPr lang="es-ES" dirty="0"/>
          </a:p>
        </p:txBody>
      </p:sp>
      <p:sp>
        <p:nvSpPr>
          <p:cNvPr id="3" name="2 Marcador de contenido"/>
          <p:cNvSpPr>
            <a:spLocks noGrp="1"/>
          </p:cNvSpPr>
          <p:nvPr>
            <p:ph idx="1"/>
          </p:nvPr>
        </p:nvSpPr>
        <p:spPr/>
        <p:txBody>
          <a:bodyPr/>
          <a:lstStyle/>
          <a:p>
            <a:r>
              <a:rPr lang="es-ES" dirty="0" smtClean="0"/>
              <a:t>¿Qué amenazas tenemos?</a:t>
            </a:r>
          </a:p>
          <a:p>
            <a:r>
              <a:rPr lang="es-ES" dirty="0" smtClean="0"/>
              <a:t>¿Cómo nos pueden afectar esas amenazas?</a:t>
            </a:r>
          </a:p>
          <a:p>
            <a:r>
              <a:rPr lang="es-ES" dirty="0" smtClean="0"/>
              <a:t>¿Quién o qué nos puede proteger de esas amenazas?</a:t>
            </a:r>
          </a:p>
          <a:p>
            <a:r>
              <a:rPr lang="es-ES" dirty="0" smtClean="0"/>
              <a:t>¿Debo protegerme de todas las amenazas?</a:t>
            </a:r>
          </a:p>
          <a:p>
            <a:r>
              <a:rPr lang="es-ES" dirty="0" smtClean="0"/>
              <a:t>… yo que pensaba que con el antivirus que me instalo mi cuñado era suficiente…</a:t>
            </a:r>
          </a:p>
          <a:p>
            <a:endParaRPr lang="es-ES" dirty="0"/>
          </a:p>
        </p:txBody>
      </p:sp>
    </p:spTree>
    <p:extLst>
      <p:ext uri="{BB962C8B-B14F-4D97-AF65-F5344CB8AC3E}">
        <p14:creationId xmlns:p14="http://schemas.microsoft.com/office/powerpoint/2010/main" val="109015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¿Estamos seguros?</a:t>
            </a:r>
            <a:endParaRPr lang="es-ES" dirty="0"/>
          </a:p>
        </p:txBody>
      </p:sp>
      <p:sp>
        <p:nvSpPr>
          <p:cNvPr id="3" name="2 Marcador de contenido"/>
          <p:cNvSpPr>
            <a:spLocks noGrp="1"/>
          </p:cNvSpPr>
          <p:nvPr>
            <p:ph idx="1"/>
          </p:nvPr>
        </p:nvSpPr>
        <p:spPr/>
        <p:txBody>
          <a:bodyPr/>
          <a:lstStyle/>
          <a:p>
            <a:r>
              <a:rPr lang="es-ES" dirty="0" smtClean="0"/>
              <a:t>…y ahora que hacemos….?</a:t>
            </a:r>
          </a:p>
          <a:p>
            <a:endParaRPr lang="es-ES" dirty="0"/>
          </a:p>
          <a:p>
            <a:pPr marL="0" indent="0">
              <a:buNone/>
            </a:pPr>
            <a:endParaRPr lang="es-ES" dirty="0"/>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060900"/>
            <a:ext cx="2299586" cy="2080068"/>
          </a:xfrm>
          <a:prstGeom prst="rect">
            <a:avLst/>
          </a:prstGeom>
        </p:spPr>
      </p:pic>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4805" y="3105212"/>
            <a:ext cx="2208245" cy="1656184"/>
          </a:xfrm>
          <a:prstGeom prst="rect">
            <a:avLst/>
          </a:prstGeom>
        </p:spPr>
      </p:pic>
      <p:pic>
        <p:nvPicPr>
          <p:cNvPr id="6" name="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909116"/>
            <a:ext cx="2381250" cy="3024188"/>
          </a:xfrm>
          <a:prstGeom prst="rect">
            <a:avLst/>
          </a:prstGeom>
        </p:spPr>
      </p:pic>
    </p:spTree>
    <p:extLst>
      <p:ext uri="{BB962C8B-B14F-4D97-AF65-F5344CB8AC3E}">
        <p14:creationId xmlns:p14="http://schemas.microsoft.com/office/powerpoint/2010/main" val="19093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 trabajar!</a:t>
            </a:r>
            <a:endParaRPr lang="es-ES" dirty="0"/>
          </a:p>
        </p:txBody>
      </p:sp>
      <p:sp>
        <p:nvSpPr>
          <p:cNvPr id="3" name="2 Marcador de contenido"/>
          <p:cNvSpPr>
            <a:spLocks noGrp="1"/>
          </p:cNvSpPr>
          <p:nvPr>
            <p:ph idx="1"/>
          </p:nvPr>
        </p:nvSpPr>
        <p:spPr>
          <a:xfrm>
            <a:off x="502920" y="530352"/>
            <a:ext cx="8183880" cy="3762744"/>
          </a:xfrm>
        </p:spPr>
        <p:txBody>
          <a:bodyPr/>
          <a:lstStyle/>
          <a:p>
            <a:r>
              <a:rPr lang="es-ES" dirty="0" smtClean="0"/>
              <a:t>Elegir un camino</a:t>
            </a:r>
          </a:p>
          <a:p>
            <a:pPr lvl="1"/>
            <a:endParaRPr lang="es-ES" dirty="0" smtClean="0"/>
          </a:p>
          <a:p>
            <a:pPr lvl="1"/>
            <a:endParaRPr lang="es-ES" dirty="0"/>
          </a:p>
          <a:p>
            <a:pPr lvl="1"/>
            <a:r>
              <a:rPr lang="es-ES" dirty="0" smtClean="0"/>
              <a:t>Una norma estándar</a:t>
            </a:r>
          </a:p>
          <a:p>
            <a:pPr lvl="1"/>
            <a:r>
              <a:rPr lang="es-ES" dirty="0" smtClean="0"/>
              <a:t>Medible</a:t>
            </a:r>
          </a:p>
          <a:p>
            <a:pPr lvl="1"/>
            <a:r>
              <a:rPr lang="es-ES" dirty="0" smtClean="0"/>
              <a:t>Certificable</a:t>
            </a:r>
          </a:p>
          <a:p>
            <a:pPr lvl="1"/>
            <a:r>
              <a:rPr lang="es-ES" dirty="0" smtClean="0"/>
              <a:t>Resultados fiables</a:t>
            </a:r>
          </a:p>
          <a:p>
            <a:pPr lvl="1"/>
            <a:endParaRPr lang="es-ES" dirty="0"/>
          </a:p>
          <a:p>
            <a:pPr marL="347472" lvl="1" indent="0">
              <a:buNone/>
            </a:pPr>
            <a:endParaRPr lang="es-ES" dirty="0" smtClean="0"/>
          </a:p>
          <a:p>
            <a:pPr lvl="1"/>
            <a:endParaRPr lang="es-ES" dirty="0" smtClean="0"/>
          </a:p>
          <a:p>
            <a:pPr marL="0" indent="0">
              <a:buNone/>
            </a:pPr>
            <a:endParaRPr lang="es-ES" dirty="0" smtClean="0"/>
          </a:p>
          <a:p>
            <a:pPr marL="0" indent="0">
              <a:buNone/>
            </a:pPr>
            <a:endParaRPr lang="es-ES" dirty="0"/>
          </a:p>
          <a:p>
            <a:pPr marL="0" indent="0">
              <a:buNone/>
            </a:pPr>
            <a:endParaRPr lang="es-ES" dirty="0" smtClean="0"/>
          </a:p>
        </p:txBody>
      </p:sp>
    </p:spTree>
    <p:extLst>
      <p:ext uri="{BB962C8B-B14F-4D97-AF65-F5344CB8AC3E}">
        <p14:creationId xmlns:p14="http://schemas.microsoft.com/office/powerpoint/2010/main" val="218000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camino.</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ISO/IEC 27001:2005</a:t>
            </a:r>
          </a:p>
          <a:p>
            <a:pPr lvl="1"/>
            <a:r>
              <a:rPr lang="es-ES" dirty="0" smtClean="0"/>
              <a:t>Magerit</a:t>
            </a:r>
          </a:p>
          <a:p>
            <a:endParaRPr lang="es-ES" dirty="0"/>
          </a:p>
          <a:p>
            <a:r>
              <a:rPr lang="es-ES" dirty="0" smtClean="0"/>
              <a:t>Esquema Nacional de Seguridad</a:t>
            </a:r>
          </a:p>
          <a:p>
            <a:endParaRPr lang="es-ES" dirty="0"/>
          </a:p>
          <a:p>
            <a:pPr marL="0" indent="0" algn="ctr">
              <a:buNone/>
            </a:pPr>
            <a:r>
              <a:rPr lang="es-ES" sz="2200" b="1" i="1" dirty="0"/>
              <a:t>Tenemos que entender la seguridad como una actividad integral, en la que no caben actuaciones puntuales o tratamientos coyunturales, debido a que la debilidad de un sistema la determina su punto más frágil y, a menudo, este punto es la coordinación entre medidas individualmente adecuadas pero deficientemente ensambladas.</a:t>
            </a:r>
            <a:endParaRPr lang="es-ES" sz="2200" b="1" i="1" dirty="0"/>
          </a:p>
        </p:txBody>
      </p:sp>
    </p:spTree>
    <p:extLst>
      <p:ext uri="{BB962C8B-B14F-4D97-AF65-F5344CB8AC3E}">
        <p14:creationId xmlns:p14="http://schemas.microsoft.com/office/powerpoint/2010/main" val="2915368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 </a:t>
            </a:r>
            <a:r>
              <a:rPr lang="es-ES" dirty="0" err="1" smtClean="0"/>
              <a:t>eslabon</a:t>
            </a:r>
            <a:r>
              <a:rPr lang="es-ES" dirty="0" smtClean="0"/>
              <a:t> mas </a:t>
            </a:r>
            <a:r>
              <a:rPr lang="es-ES" dirty="0" err="1" smtClean="0"/>
              <a:t>debil</a:t>
            </a:r>
            <a:endParaRPr lang="es-ES"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692696"/>
            <a:ext cx="4065008" cy="3048756"/>
          </a:xfrm>
        </p:spPr>
      </p:pic>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2492896"/>
            <a:ext cx="1751261" cy="2528897"/>
          </a:xfrm>
          <a:prstGeom prst="rect">
            <a:avLst/>
          </a:prstGeom>
        </p:spPr>
      </p:pic>
    </p:spTree>
    <p:extLst>
      <p:ext uri="{BB962C8B-B14F-4D97-AF65-F5344CB8AC3E}">
        <p14:creationId xmlns:p14="http://schemas.microsoft.com/office/powerpoint/2010/main" val="1620968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ISO 27001 - Implantación</a:t>
            </a:r>
            <a:endParaRPr lang="es-ES" dirty="0"/>
          </a:p>
        </p:txBody>
      </p:sp>
      <p:sp>
        <p:nvSpPr>
          <p:cNvPr id="3" name="2 Marcador de contenido"/>
          <p:cNvSpPr>
            <a:spLocks noGrp="1"/>
          </p:cNvSpPr>
          <p:nvPr>
            <p:ph idx="1"/>
          </p:nvPr>
        </p:nvSpPr>
        <p:spPr/>
        <p:txBody>
          <a:bodyPr>
            <a:normAutofit lnSpcReduction="10000"/>
          </a:bodyPr>
          <a:lstStyle/>
          <a:p>
            <a:r>
              <a:rPr lang="es-ES" dirty="0" smtClean="0"/>
              <a:t>Inventario de activos</a:t>
            </a:r>
          </a:p>
          <a:p>
            <a:pPr marL="0" indent="0">
              <a:buNone/>
            </a:pPr>
            <a:endParaRPr lang="es-ES" dirty="0" smtClean="0"/>
          </a:p>
          <a:p>
            <a:pPr lvl="1"/>
            <a:r>
              <a:rPr lang="es-ES" dirty="0" smtClean="0"/>
              <a:t>¿Cómo vamos a proteger algo si no sabemos que es lo que tenemos que proteger?</a:t>
            </a:r>
          </a:p>
          <a:p>
            <a:pPr lvl="1"/>
            <a:endParaRPr lang="es-ES" dirty="0"/>
          </a:p>
          <a:p>
            <a:r>
              <a:rPr lang="es-ES" dirty="0" smtClean="0"/>
              <a:t>Alcance</a:t>
            </a:r>
          </a:p>
          <a:p>
            <a:endParaRPr lang="es-ES" dirty="0"/>
          </a:p>
          <a:p>
            <a:pPr lvl="1"/>
            <a:r>
              <a:rPr lang="es-ES" dirty="0"/>
              <a:t>Los sistemas de información que dan soporte a la administración y acceso de los datos de las BBDD consideradas críticas en la organización.</a:t>
            </a:r>
          </a:p>
          <a:p>
            <a:pPr lvl="1"/>
            <a:endParaRPr lang="es-ES" dirty="0" smtClean="0"/>
          </a:p>
          <a:p>
            <a:pPr marL="0" indent="0">
              <a:buNone/>
            </a:pPr>
            <a:endParaRPr lang="es-ES" dirty="0"/>
          </a:p>
        </p:txBody>
      </p:sp>
    </p:spTree>
    <p:extLst>
      <p:ext uri="{BB962C8B-B14F-4D97-AF65-F5344CB8AC3E}">
        <p14:creationId xmlns:p14="http://schemas.microsoft.com/office/powerpoint/2010/main" val="9860757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86</TotalTime>
  <Words>876</Words>
  <Application>Microsoft Office PowerPoint</Application>
  <PresentationFormat>Presentación en pantalla (4:3)</PresentationFormat>
  <Paragraphs>117</Paragraphs>
  <Slides>18</Slides>
  <Notes>0</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Aspecto</vt:lpstr>
      <vt:lpstr>Plan Implantación ISO/IEC 27001:2005</vt:lpstr>
      <vt:lpstr>¿Estamos seguros?</vt:lpstr>
      <vt:lpstr>¿Estamos seguros?</vt:lpstr>
      <vt:lpstr>¿Estamos seguros?</vt:lpstr>
      <vt:lpstr>¿Estamos seguros?</vt:lpstr>
      <vt:lpstr>A trabajar!</vt:lpstr>
      <vt:lpstr>El camino.</vt:lpstr>
      <vt:lpstr>El eslabon mas debil</vt:lpstr>
      <vt:lpstr>ISO 27001 - Implantación</vt:lpstr>
      <vt:lpstr>ISO 27001 - Implantación</vt:lpstr>
      <vt:lpstr>ISO 27001 - Implantación</vt:lpstr>
      <vt:lpstr>ISO 27001 - Implantación</vt:lpstr>
      <vt:lpstr>ISO 27001 - Implantación</vt:lpstr>
      <vt:lpstr>ISO 27001 - Implantación</vt:lpstr>
      <vt:lpstr>ISO 27001 - Implantación</vt:lpstr>
      <vt:lpstr>ISO 27001 - Implantación</vt:lpstr>
      <vt:lpstr>ISO 27001 - Implantación</vt:lpstr>
      <vt:lpstr>FIN!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 Implantación ISO/IEC 27001:2005</dc:title>
  <dc:creator>em</dc:creator>
  <cp:lastModifiedBy>em</cp:lastModifiedBy>
  <cp:revision>9</cp:revision>
  <dcterms:created xsi:type="dcterms:W3CDTF">2013-06-08T00:53:01Z</dcterms:created>
  <dcterms:modified xsi:type="dcterms:W3CDTF">2013-06-08T02:19:11Z</dcterms:modified>
</cp:coreProperties>
</file>