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3" ContentType="audi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3" r:id="rId3"/>
    <p:sldId id="266" r:id="rId4"/>
    <p:sldId id="257" r:id="rId5"/>
    <p:sldId id="258" r:id="rId6"/>
    <p:sldId id="259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1" autoAdjust="0"/>
  </p:normalViewPr>
  <p:slideViewPr>
    <p:cSldViewPr snapToGrid="0" snapToObjects="1">
      <p:cViewPr varScale="1">
        <p:scale>
          <a:sx n="98" d="100"/>
          <a:sy n="98" d="100"/>
        </p:scale>
        <p:origin x="-1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30317-2309-9948-9538-7F1053902B3C}" type="datetime1">
              <a:rPr lang="es-ES" smtClean="0"/>
              <a:t>6/6/15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FCB80-7903-FE40-BF8B-8558D9C1BA3E}" type="slidenum">
              <a:rPr lang="ca-ES" smtClean="0"/>
              <a:t>‹Nr.›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90150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B928E-1833-D347-8EE6-E5F58EC27CE2}" type="datetime1">
              <a:rPr lang="es-ES" smtClean="0"/>
              <a:t>6/6/15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CC0AA-BBCE-7D4C-B891-F60F641E41D3}" type="slidenum">
              <a:rPr lang="ca-ES" smtClean="0"/>
              <a:t>‹Nr.›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510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CC0AA-BBCE-7D4C-B891-F60F641E41D3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223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CC0AA-BBCE-7D4C-B891-F60F641E41D3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223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CC0AA-BBCE-7D4C-B891-F60F641E41D3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223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CC0AA-BBCE-7D4C-B891-F60F641E41D3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223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CC0AA-BBCE-7D4C-B891-F60F641E41D3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223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_tradnl" smtClean="0"/>
              <a:t>15 de juny de 2015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Lloguers Turístics - M. Juàrez.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Lloguers Turístics - M. Juàrez.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en-US" smtClean="0"/>
              <a:t>Lloguers Turístics - M. Juàrez.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err="1" smtClean="0"/>
              <a:t>Lloguers</a:t>
            </a:r>
            <a:r>
              <a:rPr lang="en-US" dirty="0" smtClean="0"/>
              <a:t> </a:t>
            </a:r>
            <a:r>
              <a:rPr lang="en-US" dirty="0" err="1" smtClean="0"/>
              <a:t>Turístics</a:t>
            </a:r>
            <a:r>
              <a:rPr lang="en-US" dirty="0" smtClean="0"/>
              <a:t> - M. Juàrez.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3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5" Type="http://schemas.openxmlformats.org/officeDocument/2006/relationships/hyperlink" Target="https://vimeo.com/129967003" TargetMode="External"/><Relationship Id="rId6" Type="http://schemas.openxmlformats.org/officeDocument/2006/relationships/image" Target="../media/image3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anelj@wanadoo.es" TargetMode="Externa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Lloguers Turístics</a:t>
            </a:r>
            <a:endParaRPr lang="ca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Manel Juàrez</a:t>
            </a:r>
          </a:p>
          <a:p>
            <a:r>
              <a:rPr lang="ca-ES" dirty="0" smtClean="0"/>
              <a:t>Màster U. en Aplicacions Multimèdia. UOC.</a:t>
            </a:r>
          </a:p>
          <a:p>
            <a:r>
              <a:rPr lang="ca-ES" sz="1400" dirty="0" smtClean="0"/>
              <a:t>15 de juny de 2015</a:t>
            </a:r>
            <a:endParaRPr lang="ca-ES" sz="1400" dirty="0"/>
          </a:p>
        </p:txBody>
      </p:sp>
      <p:pic>
        <p:nvPicPr>
          <p:cNvPr id="4" name="Imagen 3" descr="icono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9" y="303726"/>
            <a:ext cx="1937858" cy="1661562"/>
          </a:xfrm>
          <a:prstGeom prst="rect">
            <a:avLst/>
          </a:prstGeom>
          <a:ln>
            <a:solidFill>
              <a:srgbClr val="94C600"/>
            </a:solidFill>
          </a:ln>
        </p:spPr>
      </p:pic>
      <p:pic>
        <p:nvPicPr>
          <p:cNvPr id="6" name="media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859" y="3037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xmlns:p14="http://schemas.microsoft.com/office/powerpoint/2010/main" spd="med" advTm="1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APP Lloguers Turístics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>
          <a:xfrm>
            <a:off x="1042415" y="2313432"/>
            <a:ext cx="7022591" cy="3493008"/>
          </a:xfrm>
        </p:spPr>
        <p:txBody>
          <a:bodyPr>
            <a:normAutofit lnSpcReduction="10000"/>
          </a:bodyPr>
          <a:lstStyle/>
          <a:p>
            <a:r>
              <a:rPr lang="ca-ES" dirty="0"/>
              <a:t>Permet treballar sense connexió a internet</a:t>
            </a:r>
            <a:r>
              <a:rPr lang="ca-ES" dirty="0" smtClean="0"/>
              <a:t>.</a:t>
            </a:r>
          </a:p>
          <a:p>
            <a:r>
              <a:rPr lang="ca-ES" dirty="0" smtClean="0"/>
              <a:t>Multilingüe: Català, Espanyol i Anglès.</a:t>
            </a:r>
          </a:p>
          <a:p>
            <a:r>
              <a:rPr lang="ca-ES" dirty="0" smtClean="0"/>
              <a:t>Permet gestionar:</a:t>
            </a:r>
          </a:p>
          <a:p>
            <a:pPr lvl="1"/>
            <a:r>
              <a:rPr lang="ca-ES" dirty="0" smtClean="0"/>
              <a:t>Múltiples habitatges.</a:t>
            </a:r>
          </a:p>
          <a:p>
            <a:pPr lvl="1"/>
            <a:r>
              <a:rPr lang="ca-ES" dirty="0" smtClean="0"/>
              <a:t>Ingressos (reserves).</a:t>
            </a:r>
          </a:p>
          <a:p>
            <a:pPr lvl="1"/>
            <a:r>
              <a:rPr lang="ca-ES" dirty="0" smtClean="0"/>
              <a:t>Despeses.</a:t>
            </a:r>
          </a:p>
          <a:p>
            <a:pPr lvl="1"/>
            <a:r>
              <a:rPr lang="ca-ES" dirty="0" smtClean="0"/>
              <a:t>Càlcul del benefici.</a:t>
            </a:r>
          </a:p>
          <a:p>
            <a:pPr lvl="1"/>
            <a:r>
              <a:rPr lang="ca-ES" dirty="0" smtClean="0"/>
              <a:t>Càlcul trimestral del model 950 (Taxa turística).</a:t>
            </a:r>
            <a:endParaRPr lang="ca-ES" dirty="0"/>
          </a:p>
        </p:txBody>
      </p:sp>
      <p:pic>
        <p:nvPicPr>
          <p:cNvPr id="6" name="Imagen 5" descr="icono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3" y="1027664"/>
            <a:ext cx="1229394" cy="1054109"/>
          </a:xfrm>
          <a:prstGeom prst="rect">
            <a:avLst/>
          </a:prstGeom>
          <a:ln>
            <a:solidFill>
              <a:srgbClr val="94C600"/>
            </a:solidFill>
          </a:ln>
        </p:spPr>
      </p:pic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media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5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88031"/>
      </p:ext>
    </p:extLst>
  </p:cSld>
  <p:clrMapOvr>
    <a:masterClrMapping/>
  </p:clrMapOvr>
  <p:transition xmlns:p14="http://schemas.microsoft.com/office/powerpoint/2010/main" spd="slow" advTm="77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APP Lloguers Turístics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pic>
        <p:nvPicPr>
          <p:cNvPr id="6" name="Imagen 5" descr="icono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3" y="1027664"/>
            <a:ext cx="1229394" cy="1054109"/>
          </a:xfrm>
          <a:prstGeom prst="rect">
            <a:avLst/>
          </a:prstGeom>
          <a:ln>
            <a:solidFill>
              <a:srgbClr val="94C6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93" y="2313431"/>
            <a:ext cx="4514192" cy="3556507"/>
          </a:xfrm>
          <a:prstGeom prst="rect">
            <a:avLst/>
          </a:prstGeom>
        </p:spPr>
      </p:pic>
      <p:sp>
        <p:nvSpPr>
          <p:cNvPr id="8" name="Marcador de contenido 4"/>
          <p:cNvSpPr>
            <a:spLocks noGrp="1"/>
          </p:cNvSpPr>
          <p:nvPr>
            <p:ph sz="quarter" idx="14"/>
          </p:nvPr>
        </p:nvSpPr>
        <p:spPr>
          <a:xfrm>
            <a:off x="5342486" y="2313431"/>
            <a:ext cx="2801114" cy="3493008"/>
          </a:xfrm>
          <a:ln>
            <a:solidFill>
              <a:schemeClr val="accent1"/>
            </a:solidFill>
          </a:ln>
        </p:spPr>
        <p:txBody>
          <a:bodyPr anchor="ctr">
            <a:normAutofit fontScale="77500" lnSpcReduction="20000"/>
          </a:bodyPr>
          <a:lstStyle/>
          <a:p>
            <a:pPr marL="68580" indent="0" algn="ctr">
              <a:buNone/>
            </a:pPr>
            <a:endParaRPr lang="ca-ES" dirty="0" smtClean="0"/>
          </a:p>
          <a:p>
            <a:pPr marL="68580" indent="0" algn="ctr">
              <a:buNone/>
            </a:pPr>
            <a:r>
              <a:rPr lang="ca-ES" sz="2600" dirty="0" smtClean="0"/>
              <a:t>Operativa molt </a:t>
            </a:r>
            <a:r>
              <a:rPr lang="ca-ES" sz="2600" b="1" dirty="0" smtClean="0">
                <a:solidFill>
                  <a:srgbClr val="0000FF"/>
                </a:solidFill>
              </a:rPr>
              <a:t>senzilla</a:t>
            </a:r>
            <a:r>
              <a:rPr lang="ca-ES" sz="2600" dirty="0" smtClean="0"/>
              <a:t> per realitzar les tasques necessàries:</a:t>
            </a:r>
          </a:p>
          <a:p>
            <a:pPr marL="68580" indent="0" algn="ctr">
              <a:buNone/>
            </a:pPr>
            <a:endParaRPr lang="ca-ES" dirty="0"/>
          </a:p>
          <a:p>
            <a:r>
              <a:rPr lang="ca-ES" dirty="0" smtClean="0"/>
              <a:t>Gestionar habitatges.</a:t>
            </a:r>
          </a:p>
          <a:p>
            <a:r>
              <a:rPr lang="ca-ES" dirty="0" smtClean="0"/>
              <a:t>Gestionar ingressos i despeses</a:t>
            </a:r>
          </a:p>
          <a:p>
            <a:r>
              <a:rPr lang="ca-ES" dirty="0" smtClean="0"/>
              <a:t>Obtenir resum d’imports i taxes turístiques.</a:t>
            </a:r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media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90" y="214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43600"/>
      </p:ext>
    </p:extLst>
  </p:cSld>
  <p:clrMapOvr>
    <a:masterClrMapping/>
  </p:clrMapOvr>
  <p:transition xmlns:p14="http://schemas.microsoft.com/office/powerpoint/2010/main" spd="slow" advTm="2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APP Lloguers Turístics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pic>
        <p:nvPicPr>
          <p:cNvPr id="6" name="Imagen 5" descr="icono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3" y="1027664"/>
            <a:ext cx="1229394" cy="1054109"/>
          </a:xfrm>
          <a:prstGeom prst="rect">
            <a:avLst/>
          </a:prstGeom>
          <a:ln>
            <a:solidFill>
              <a:srgbClr val="94C600"/>
            </a:solidFill>
          </a:ln>
        </p:spPr>
      </p:pic>
      <p:sp>
        <p:nvSpPr>
          <p:cNvPr id="8" name="Marcador de contenido 4"/>
          <p:cNvSpPr>
            <a:spLocks noGrp="1"/>
          </p:cNvSpPr>
          <p:nvPr>
            <p:ph sz="quarter" idx="14"/>
          </p:nvPr>
        </p:nvSpPr>
        <p:spPr>
          <a:xfrm>
            <a:off x="5560135" y="4105793"/>
            <a:ext cx="2504872" cy="1662621"/>
          </a:xfrm>
          <a:ln>
            <a:solidFill>
              <a:schemeClr val="accent1"/>
            </a:solidFill>
          </a:ln>
        </p:spPr>
        <p:txBody>
          <a:bodyPr anchor="ctr"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ca-ES" dirty="0" smtClean="0"/>
              <a:t>APP </a:t>
            </a:r>
            <a:r>
              <a:rPr lang="ca-ES" b="1" dirty="0" smtClean="0">
                <a:solidFill>
                  <a:srgbClr val="0000FF"/>
                </a:solidFill>
              </a:rPr>
              <a:t>adaptada</a:t>
            </a:r>
            <a:r>
              <a:rPr lang="ca-ES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a tots els </a:t>
            </a:r>
            <a:r>
              <a:rPr lang="ca-ES" b="1" dirty="0" smtClean="0">
                <a:solidFill>
                  <a:srgbClr val="0000FF"/>
                </a:solidFill>
              </a:rPr>
              <a:t>dispositius</a:t>
            </a:r>
            <a:r>
              <a:rPr lang="ca-ES" dirty="0" smtClean="0"/>
              <a:t> i orientacions de pantalla.</a:t>
            </a:r>
            <a:endParaRPr lang="ca-ES" sz="26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82" y="2419172"/>
            <a:ext cx="1566538" cy="27664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748" y="2419172"/>
            <a:ext cx="2751486" cy="15597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490" y="2419172"/>
            <a:ext cx="2519754" cy="3500168"/>
          </a:xfrm>
          <a:prstGeom prst="rect">
            <a:avLst/>
          </a:prstGeom>
        </p:spPr>
      </p:pic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media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690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3378"/>
      </p:ext>
    </p:extLst>
  </p:cSld>
  <p:clrMapOvr>
    <a:masterClrMapping/>
  </p:clrMapOvr>
  <p:transition xmlns:p14="http://schemas.microsoft.com/office/powerpoint/2010/main" spd="slow" advTm="4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Demostració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pic>
        <p:nvPicPr>
          <p:cNvPr id="6" name="Imagen 5" descr="iconoa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3" y="1027664"/>
            <a:ext cx="1229394" cy="1054109"/>
          </a:xfrm>
          <a:prstGeom prst="rect">
            <a:avLst/>
          </a:prstGeom>
          <a:ln>
            <a:solidFill>
              <a:srgbClr val="94C600"/>
            </a:solidFill>
          </a:ln>
        </p:spPr>
      </p:pic>
      <p:sp>
        <p:nvSpPr>
          <p:cNvPr id="8" name="Marcador de contenido 4"/>
          <p:cNvSpPr>
            <a:spLocks noGrp="1"/>
          </p:cNvSpPr>
          <p:nvPr>
            <p:ph sz="quarter" idx="14"/>
          </p:nvPr>
        </p:nvSpPr>
        <p:spPr>
          <a:xfrm>
            <a:off x="2139755" y="2885398"/>
            <a:ext cx="4955948" cy="2192729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68580" indent="0" algn="ctr">
              <a:buNone/>
            </a:pPr>
            <a:r>
              <a:rPr lang="ca-ES" dirty="0" smtClean="0"/>
              <a:t>Vídeo on es mostra el </a:t>
            </a:r>
            <a:r>
              <a:rPr lang="ca-ES" b="1" dirty="0" smtClean="0">
                <a:solidFill>
                  <a:srgbClr val="0000FF"/>
                </a:solidFill>
              </a:rPr>
              <a:t>funcionament</a:t>
            </a:r>
            <a:r>
              <a:rPr lang="ca-ES" dirty="0" smtClean="0"/>
              <a:t> de les operacions més habituals de </a:t>
            </a:r>
            <a:r>
              <a:rPr lang="ca-ES" b="1" dirty="0" smtClean="0">
                <a:solidFill>
                  <a:srgbClr val="0000FF"/>
                </a:solidFill>
              </a:rPr>
              <a:t>l’aplicació</a:t>
            </a:r>
            <a:r>
              <a:rPr lang="ca-ES" dirty="0" smtClean="0"/>
              <a:t>.</a:t>
            </a:r>
            <a:endParaRPr lang="ca-ES" sz="1400" dirty="0" smtClean="0"/>
          </a:p>
        </p:txBody>
      </p:sp>
      <p:sp>
        <p:nvSpPr>
          <p:cNvPr id="7" name="CuadroTexto 6"/>
          <p:cNvSpPr txBox="1"/>
          <p:nvPr/>
        </p:nvSpPr>
        <p:spPr>
          <a:xfrm>
            <a:off x="1043490" y="2156859"/>
            <a:ext cx="502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Disponible a: </a:t>
            </a:r>
            <a:r>
              <a:rPr lang="pt-BR" dirty="0">
                <a:hlinkClick r:id="rId5"/>
              </a:rPr>
              <a:t>https://vimeo.com/</a:t>
            </a:r>
            <a:r>
              <a:rPr lang="pt-BR" dirty="0" smtClean="0">
                <a:hlinkClick r:id="rId5"/>
              </a:rPr>
              <a:t>129967003</a:t>
            </a:r>
            <a:r>
              <a:rPr lang="pt-BR" dirty="0" smtClean="0"/>
              <a:t> </a:t>
            </a:r>
            <a:endParaRPr lang="ca-ES" dirty="0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media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90" y="224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524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Conclusions</a:t>
            </a:r>
            <a:endParaRPr lang="ca-ES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1042415" y="2313432"/>
            <a:ext cx="4382897" cy="3493008"/>
          </a:xfrm>
        </p:spPr>
        <p:txBody>
          <a:bodyPr>
            <a:normAutofit fontScale="70000" lnSpcReduction="20000"/>
          </a:bodyPr>
          <a:lstStyle/>
          <a:p>
            <a:r>
              <a:rPr lang="ca-ES" dirty="0" smtClean="0"/>
              <a:t>Objectius inicials del projecte assolits satisfactòriament dins els terminis planificats.</a:t>
            </a:r>
          </a:p>
          <a:p>
            <a:r>
              <a:rPr lang="ca-ES" dirty="0" smtClean="0"/>
              <a:t>Coneixements de programació </a:t>
            </a:r>
            <a:r>
              <a:rPr lang="ca-ES" dirty="0" err="1" smtClean="0"/>
              <a:t>iOS</a:t>
            </a:r>
            <a:r>
              <a:rPr lang="ca-ES" dirty="0" smtClean="0"/>
              <a:t> i gestió de projectes consolidats.</a:t>
            </a:r>
          </a:p>
          <a:p>
            <a:r>
              <a:rPr lang="ca-ES" dirty="0" err="1" smtClean="0"/>
              <a:t>Apple</a:t>
            </a:r>
            <a:r>
              <a:rPr lang="ca-ES" dirty="0" smtClean="0"/>
              <a:t> ens proporciona tot el necessari per treballar, amb bona qualitat, però no podem qüestionar la manera en què ens ho proporciona.</a:t>
            </a:r>
          </a:p>
          <a:p>
            <a:r>
              <a:rPr lang="ca-ES" dirty="0" smtClean="0"/>
              <a:t>És complex implementar models de producció com Scrum o de gestió de projectes com </a:t>
            </a:r>
            <a:r>
              <a:rPr lang="ca-ES" dirty="0" err="1" smtClean="0"/>
              <a:t>Pmbok</a:t>
            </a:r>
            <a:r>
              <a:rPr lang="ca-ES" dirty="0" smtClean="0"/>
              <a:t> quan tots els rols els representa una única persona.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xfrm>
            <a:off x="5590972" y="2313431"/>
            <a:ext cx="2474036" cy="3493008"/>
          </a:xfrm>
          <a:ln>
            <a:solidFill>
              <a:srgbClr val="94C600"/>
            </a:solidFill>
          </a:ln>
        </p:spPr>
        <p:txBody>
          <a:bodyPr anchor="ctr"/>
          <a:lstStyle/>
          <a:p>
            <a:pPr marL="68580" indent="0" algn="ctr">
              <a:buNone/>
            </a:pPr>
            <a:r>
              <a:rPr lang="ca-ES" dirty="0" smtClean="0"/>
              <a:t>L’entorn </a:t>
            </a:r>
            <a:r>
              <a:rPr lang="ca-ES" dirty="0"/>
              <a:t>de treball </a:t>
            </a:r>
            <a:r>
              <a:rPr lang="ca-ES" dirty="0" err="1"/>
              <a:t>Xcode</a:t>
            </a:r>
            <a:r>
              <a:rPr lang="ca-ES" dirty="0"/>
              <a:t> + Swift és una eina d’</a:t>
            </a:r>
            <a:r>
              <a:rPr lang="ca-ES" b="1" dirty="0">
                <a:solidFill>
                  <a:srgbClr val="0000FF"/>
                </a:solidFill>
              </a:rPr>
              <a:t>alta qualitat</a:t>
            </a:r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media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5" y="214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3044"/>
      </p:ext>
    </p:extLst>
  </p:cSld>
  <p:clrMapOvr>
    <a:masterClrMapping/>
  </p:clrMapOvr>
  <p:transition xmlns:p14="http://schemas.microsoft.com/office/powerpoint/2010/main" spd="slow" advTm="144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4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Línies de futur</a:t>
            </a:r>
            <a:endParaRPr lang="ca-ES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1042415" y="2313432"/>
            <a:ext cx="4382897" cy="3493008"/>
          </a:xfrm>
        </p:spPr>
        <p:txBody>
          <a:bodyPr>
            <a:normAutofit fontScale="85000" lnSpcReduction="20000"/>
          </a:bodyPr>
          <a:lstStyle/>
          <a:p>
            <a:r>
              <a:rPr lang="ca-ES" dirty="0" smtClean="0"/>
              <a:t>Obtenció d’una llicència complerta de desenvolupador IOS.</a:t>
            </a:r>
          </a:p>
          <a:p>
            <a:r>
              <a:rPr lang="ca-ES" dirty="0" smtClean="0"/>
              <a:t>Publicació de l’aplicació a </a:t>
            </a:r>
            <a:r>
              <a:rPr lang="ca-ES" dirty="0" err="1" smtClean="0"/>
              <a:t>l’AppStore</a:t>
            </a:r>
            <a:r>
              <a:rPr lang="ca-ES" dirty="0" smtClean="0"/>
              <a:t> </a:t>
            </a:r>
            <a:r>
              <a:rPr lang="ca-ES" dirty="0" err="1" smtClean="0"/>
              <a:t>d’Apple</a:t>
            </a:r>
            <a:r>
              <a:rPr lang="ca-ES" dirty="0" smtClean="0"/>
              <a:t>, en format gratuït.</a:t>
            </a:r>
          </a:p>
          <a:p>
            <a:r>
              <a:rPr lang="ca-ES" dirty="0" smtClean="0"/>
              <a:t>Investigar la implementació del </a:t>
            </a:r>
            <a:r>
              <a:rPr lang="ca-ES" dirty="0" err="1" smtClean="0"/>
              <a:t>Core</a:t>
            </a:r>
            <a:r>
              <a:rPr lang="ca-ES" dirty="0" smtClean="0"/>
              <a:t> Data </a:t>
            </a:r>
            <a:r>
              <a:rPr lang="ca-ES" dirty="0" err="1" smtClean="0"/>
              <a:t>Cloud</a:t>
            </a:r>
            <a:r>
              <a:rPr lang="ca-ES" dirty="0" smtClean="0"/>
              <a:t>.</a:t>
            </a:r>
          </a:p>
          <a:p>
            <a:r>
              <a:rPr lang="ca-ES" dirty="0" smtClean="0"/>
              <a:t>Investigar la implementació de models </a:t>
            </a:r>
            <a:r>
              <a:rPr lang="ca-ES" dirty="0" err="1" smtClean="0"/>
              <a:t>freemium</a:t>
            </a:r>
            <a:r>
              <a:rPr lang="ca-ES" dirty="0" smtClean="0"/>
              <a:t>.</a:t>
            </a:r>
          </a:p>
          <a:p>
            <a:r>
              <a:rPr lang="ca-ES" dirty="0" smtClean="0"/>
              <a:t>Fer una pàgina web pel màrqueting de l’aplicació.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xfrm>
            <a:off x="5590972" y="2313431"/>
            <a:ext cx="2474036" cy="3493008"/>
          </a:xfrm>
          <a:ln>
            <a:solidFill>
              <a:srgbClr val="94C600"/>
            </a:solidFill>
          </a:ln>
        </p:spPr>
        <p:txBody>
          <a:bodyPr anchor="ctr"/>
          <a:lstStyle/>
          <a:p>
            <a:pPr marL="68580" indent="0" algn="ctr">
              <a:lnSpc>
                <a:spcPct val="150000"/>
              </a:lnSpc>
              <a:buNone/>
            </a:pPr>
            <a:r>
              <a:rPr lang="ca-ES" dirty="0" smtClean="0"/>
              <a:t>Continuar </a:t>
            </a:r>
            <a:r>
              <a:rPr lang="ca-ES" b="1" dirty="0" smtClean="0">
                <a:solidFill>
                  <a:srgbClr val="0000FF"/>
                </a:solidFill>
              </a:rPr>
              <a:t>endavant </a:t>
            </a:r>
            <a:r>
              <a:rPr lang="ca-ES" dirty="0" smtClean="0"/>
              <a:t>amb el món de les </a:t>
            </a:r>
            <a:r>
              <a:rPr lang="ca-ES" b="1" dirty="0" err="1" smtClean="0">
                <a:solidFill>
                  <a:srgbClr val="0000FF"/>
                </a:solidFill>
              </a:rPr>
              <a:t>apps</a:t>
            </a:r>
            <a:r>
              <a:rPr lang="ca-ES" b="1" dirty="0" smtClean="0">
                <a:solidFill>
                  <a:srgbClr val="0000FF"/>
                </a:solidFill>
              </a:rPr>
              <a:t> </a:t>
            </a:r>
            <a:r>
              <a:rPr lang="ca-ES" b="1" dirty="0" err="1" smtClean="0">
                <a:solidFill>
                  <a:srgbClr val="0000FF"/>
                </a:solidFill>
              </a:rPr>
              <a:t>iOS</a:t>
            </a:r>
            <a:r>
              <a:rPr lang="ca-ES" b="1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!!!</a:t>
            </a:r>
            <a:endParaRPr lang="ca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media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5" y="214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9133"/>
      </p:ext>
    </p:extLst>
  </p:cSld>
  <p:clrMapOvr>
    <a:masterClrMapping/>
  </p:clrMapOvr>
  <p:transition xmlns:p14="http://schemas.microsoft.com/office/powerpoint/2010/main" spd="slow" advTm="152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0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Gràcies per la seva atenció.</a:t>
            </a:r>
            <a:endParaRPr lang="ca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a-ES" dirty="0" smtClean="0"/>
          </a:p>
          <a:p>
            <a:r>
              <a:rPr lang="ca-ES" dirty="0" smtClean="0"/>
              <a:t>Manel Juàrez</a:t>
            </a:r>
          </a:p>
          <a:p>
            <a:r>
              <a:rPr lang="ca-ES" dirty="0" smtClean="0">
                <a:hlinkClick r:id="rId2"/>
              </a:rPr>
              <a:t>manelj@wanadoo.es</a:t>
            </a:r>
            <a:r>
              <a:rPr lang="ca-ES" dirty="0" smtClean="0"/>
              <a:t> </a:t>
            </a:r>
            <a:endParaRPr lang="ca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5378242" y="107442"/>
            <a:ext cx="2032000" cy="203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73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Presentació del projecte</a:t>
            </a:r>
            <a:endParaRPr lang="ca-ES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7025818" cy="3493008"/>
          </a:xfrm>
        </p:spPr>
        <p:txBody>
          <a:bodyPr>
            <a:normAutofit lnSpcReduction="10000"/>
          </a:bodyPr>
          <a:lstStyle/>
          <a:p>
            <a:r>
              <a:rPr lang="ca-ES" dirty="0" smtClean="0"/>
              <a:t>Objectius del projecte.</a:t>
            </a:r>
          </a:p>
          <a:p>
            <a:r>
              <a:rPr lang="ca-ES" dirty="0" smtClean="0"/>
              <a:t>Economia </a:t>
            </a:r>
            <a:r>
              <a:rPr lang="ca-ES" dirty="0" err="1" smtClean="0"/>
              <a:t>col·laborativa</a:t>
            </a:r>
            <a:r>
              <a:rPr lang="ca-ES" dirty="0" smtClean="0"/>
              <a:t>.</a:t>
            </a:r>
          </a:p>
          <a:p>
            <a:r>
              <a:rPr lang="ca-ES" dirty="0" smtClean="0"/>
              <a:t>El cas </a:t>
            </a:r>
            <a:r>
              <a:rPr lang="ca-ES" dirty="0" err="1" smtClean="0"/>
              <a:t>Airbnb</a:t>
            </a:r>
            <a:r>
              <a:rPr lang="ca-ES" dirty="0" smtClean="0"/>
              <a:t>.</a:t>
            </a:r>
          </a:p>
          <a:p>
            <a:r>
              <a:rPr lang="ca-ES" dirty="0" smtClean="0"/>
              <a:t>Lloguers turístics a Catalunya.</a:t>
            </a:r>
          </a:p>
          <a:p>
            <a:r>
              <a:rPr lang="ca-ES" dirty="0" smtClean="0"/>
              <a:t>Oportunitat de negoci.</a:t>
            </a:r>
          </a:p>
          <a:p>
            <a:r>
              <a:rPr lang="ca-ES" dirty="0" err="1" smtClean="0"/>
              <a:t>iOS</a:t>
            </a:r>
            <a:r>
              <a:rPr lang="ca-ES" dirty="0" smtClean="0"/>
              <a:t> APP Lloguers Turístics.</a:t>
            </a:r>
          </a:p>
          <a:p>
            <a:r>
              <a:rPr lang="ca-ES" dirty="0" smtClean="0"/>
              <a:t>Demostració.</a:t>
            </a:r>
          </a:p>
          <a:p>
            <a:r>
              <a:rPr lang="ca-ES" dirty="0" smtClean="0"/>
              <a:t>Conclusions i línies de futur.</a:t>
            </a:r>
          </a:p>
          <a:p>
            <a:endParaRPr lang="ca-ES" dirty="0" smtClean="0"/>
          </a:p>
          <a:p>
            <a:endParaRPr lang="ca-E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0" y="214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0">
        <p:fade/>
      </p:transition>
    </mc:Choice>
    <mc:Fallback xmlns="">
      <p:transition xmlns:p14="http://schemas.microsoft.com/office/powerpoint/2010/main" spd="med" advTm="7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Objectius del projecte</a:t>
            </a:r>
            <a:endParaRPr lang="ca-ES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a-ES" dirty="0" smtClean="0"/>
              <a:t>Oferir una introducció a l’economia </a:t>
            </a:r>
            <a:r>
              <a:rPr lang="ca-ES" dirty="0" err="1" smtClean="0"/>
              <a:t>col·laborativa</a:t>
            </a:r>
            <a:r>
              <a:rPr lang="ca-ES" dirty="0" smtClean="0"/>
              <a:t> i al sector dels lloguers turístics.</a:t>
            </a:r>
          </a:p>
          <a:p>
            <a:r>
              <a:rPr lang="ca-ES" dirty="0" smtClean="0"/>
              <a:t>Integrar coneixements dels estudis.</a:t>
            </a:r>
          </a:p>
          <a:p>
            <a:r>
              <a:rPr lang="ca-ES" dirty="0" smtClean="0"/>
              <a:t>Traslladar una necessitat personal a un solució per a un mercat més general.</a:t>
            </a:r>
          </a:p>
          <a:p>
            <a:pPr lvl="1"/>
            <a:endParaRPr lang="ca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xfrm>
            <a:off x="5121606" y="2313431"/>
            <a:ext cx="2943402" cy="3493008"/>
          </a:xfrm>
          <a:ln>
            <a:solidFill>
              <a:srgbClr val="94C600"/>
            </a:solidFill>
          </a:ln>
        </p:spPr>
        <p:txBody>
          <a:bodyPr anchor="ctr"/>
          <a:lstStyle/>
          <a:p>
            <a:pPr marL="68580" indent="0" algn="ctr">
              <a:buNone/>
            </a:pPr>
            <a:r>
              <a:rPr lang="ca-ES" b="1" dirty="0"/>
              <a:t>Implementar una </a:t>
            </a:r>
            <a:r>
              <a:rPr lang="ca-ES" b="1" dirty="0">
                <a:solidFill>
                  <a:srgbClr val="0000FF"/>
                </a:solidFill>
              </a:rPr>
              <a:t>APP </a:t>
            </a:r>
            <a:r>
              <a:rPr lang="ca-ES" b="1" dirty="0" err="1">
                <a:solidFill>
                  <a:srgbClr val="0000FF"/>
                </a:solidFill>
              </a:rPr>
              <a:t>iOS</a:t>
            </a:r>
            <a:r>
              <a:rPr lang="ca-ES" b="1" dirty="0">
                <a:solidFill>
                  <a:srgbClr val="0000FF"/>
                </a:solidFill>
              </a:rPr>
              <a:t>  </a:t>
            </a:r>
            <a:r>
              <a:rPr lang="ca-ES" b="1" dirty="0"/>
              <a:t>que </a:t>
            </a:r>
            <a:r>
              <a:rPr lang="ca-ES" b="1" dirty="0" smtClean="0"/>
              <a:t>gestioni econòmicament </a:t>
            </a:r>
            <a:r>
              <a:rPr lang="ca-ES" b="1" dirty="0"/>
              <a:t>els lloguers d’habitatges turístics.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media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6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65598"/>
      </p:ext>
    </p:extLst>
  </p:cSld>
  <p:clrMapOvr>
    <a:masterClrMapping/>
  </p:clrMapOvr>
  <p:transition xmlns:p14="http://schemas.microsoft.com/office/powerpoint/2010/main" spd="slow" advTm="124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Economia </a:t>
            </a:r>
            <a:r>
              <a:rPr lang="ca-ES" b="1" dirty="0" err="1" smtClean="0"/>
              <a:t>col.laborativa</a:t>
            </a:r>
            <a:endParaRPr lang="ca-ES" b="1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a-ES" dirty="0" smtClean="0"/>
              <a:t>Intercanvi de bens i/o serveis a través d’internet.</a:t>
            </a:r>
          </a:p>
          <a:p>
            <a:r>
              <a:rPr lang="ca-ES" dirty="0" smtClean="0"/>
              <a:t>A Espanya s’inicia el 2012.</a:t>
            </a:r>
          </a:p>
          <a:p>
            <a:r>
              <a:rPr lang="ca-ES" dirty="0" smtClean="0"/>
              <a:t>Alguns sectors:</a:t>
            </a:r>
          </a:p>
          <a:p>
            <a:pPr lvl="1"/>
            <a:r>
              <a:rPr lang="ca-ES" dirty="0" smtClean="0"/>
              <a:t>Allotjament turístic.</a:t>
            </a:r>
          </a:p>
          <a:p>
            <a:pPr lvl="1"/>
            <a:r>
              <a:rPr lang="ca-ES" dirty="0" smtClean="0"/>
              <a:t>Compartir vehicle.</a:t>
            </a:r>
          </a:p>
          <a:p>
            <a:pPr lvl="1"/>
            <a:r>
              <a:rPr lang="ca-ES" dirty="0" smtClean="0"/>
              <a:t>Intercanvi de llibres.</a:t>
            </a:r>
          </a:p>
          <a:p>
            <a:pPr lvl="1"/>
            <a:r>
              <a:rPr lang="ca-ES" dirty="0" err="1" smtClean="0"/>
              <a:t>Coworking</a:t>
            </a:r>
            <a:r>
              <a:rPr lang="ca-ES" dirty="0" smtClean="0"/>
              <a:t>.</a:t>
            </a:r>
          </a:p>
          <a:p>
            <a:pPr lvl="1"/>
            <a:endParaRPr lang="ca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ln>
            <a:solidFill>
              <a:srgbClr val="94C600"/>
            </a:solidFill>
          </a:ln>
        </p:spPr>
        <p:txBody>
          <a:bodyPr anchor="ctr"/>
          <a:lstStyle/>
          <a:p>
            <a:pPr marL="68580" indent="0" algn="ctr">
              <a:buNone/>
            </a:pPr>
            <a:r>
              <a:rPr lang="ca-ES" dirty="0" smtClean="0"/>
              <a:t>Model basat en la </a:t>
            </a:r>
            <a:r>
              <a:rPr lang="ca-ES" b="1" dirty="0" smtClean="0">
                <a:solidFill>
                  <a:srgbClr val="0000FF"/>
                </a:solidFill>
              </a:rPr>
              <a:t>confiança</a:t>
            </a:r>
            <a:r>
              <a:rPr lang="ca-ES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entre ambdues parts.</a:t>
            </a:r>
          </a:p>
          <a:p>
            <a:pPr marL="68580" indent="0" algn="ctr">
              <a:buNone/>
            </a:pPr>
            <a:endParaRPr lang="ca-ES" dirty="0"/>
          </a:p>
          <a:p>
            <a:pPr marL="68580" indent="0" algn="ctr">
              <a:buNone/>
            </a:pPr>
            <a:r>
              <a:rPr lang="ca-ES" dirty="0" smtClean="0"/>
              <a:t>Ús </a:t>
            </a:r>
            <a:r>
              <a:rPr lang="ca-ES" dirty="0" smtClean="0">
                <a:solidFill>
                  <a:srgbClr val="0000FF"/>
                </a:solidFill>
              </a:rPr>
              <a:t>d’</a:t>
            </a:r>
            <a:r>
              <a:rPr lang="ca-ES" b="1" dirty="0" smtClean="0">
                <a:solidFill>
                  <a:srgbClr val="0000FF"/>
                </a:solidFill>
              </a:rPr>
              <a:t>internet</a:t>
            </a:r>
            <a:r>
              <a:rPr lang="ca-ES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per fomentar la confiança a través </a:t>
            </a:r>
            <a:r>
              <a:rPr lang="ca-ES" dirty="0" smtClean="0">
                <a:solidFill>
                  <a:srgbClr val="0000FF"/>
                </a:solidFill>
              </a:rPr>
              <a:t>d’</a:t>
            </a:r>
            <a:r>
              <a:rPr lang="ca-ES" b="1" dirty="0" smtClean="0">
                <a:solidFill>
                  <a:srgbClr val="0000FF"/>
                </a:solidFill>
              </a:rPr>
              <a:t>opinions</a:t>
            </a:r>
            <a:r>
              <a:rPr lang="ca-ES" dirty="0" smtClean="0">
                <a:solidFill>
                  <a:srgbClr val="0000FF"/>
                </a:solidFill>
              </a:rPr>
              <a:t> </a:t>
            </a:r>
            <a:r>
              <a:rPr lang="ca-ES" dirty="0" smtClean="0"/>
              <a:t>d’usuaris.</a:t>
            </a:r>
            <a:endParaRPr lang="ca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media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0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02725"/>
      </p:ext>
    </p:extLst>
  </p:cSld>
  <p:clrMapOvr>
    <a:masterClrMapping/>
  </p:clrMapOvr>
  <p:transition xmlns:p14="http://schemas.microsoft.com/office/powerpoint/2010/main" spd="slow" advTm="97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Economia </a:t>
            </a:r>
            <a:r>
              <a:rPr lang="ca-ES" b="1" dirty="0" err="1"/>
              <a:t>col.laborativa</a:t>
            </a:r>
            <a:endParaRPr lang="ca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>
                <a:solidFill>
                  <a:srgbClr val="0000FF"/>
                </a:solidFill>
              </a:rPr>
              <a:t>Pros</a:t>
            </a:r>
            <a:endParaRPr lang="ca-ES" dirty="0">
              <a:solidFill>
                <a:srgbClr val="0000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a-ES" dirty="0" smtClean="0"/>
              <a:t>Genera una </a:t>
            </a:r>
            <a:r>
              <a:rPr lang="ca-ES" dirty="0" smtClean="0">
                <a:solidFill>
                  <a:srgbClr val="0000FF"/>
                </a:solidFill>
              </a:rPr>
              <a:t>microeconomia</a:t>
            </a:r>
            <a:r>
              <a:rPr lang="ca-ES" dirty="0" smtClean="0"/>
              <a:t>, molt útil en temps de crisi.</a:t>
            </a:r>
          </a:p>
          <a:p>
            <a:r>
              <a:rPr lang="ca-ES" dirty="0" smtClean="0"/>
              <a:t>Crea </a:t>
            </a:r>
            <a:r>
              <a:rPr lang="ca-ES" dirty="0" smtClean="0">
                <a:solidFill>
                  <a:srgbClr val="0000FF"/>
                </a:solidFill>
              </a:rPr>
              <a:t>autoocupació</a:t>
            </a:r>
            <a:r>
              <a:rPr lang="ca-ES" dirty="0" smtClean="0"/>
              <a:t>.</a:t>
            </a:r>
          </a:p>
          <a:p>
            <a:r>
              <a:rPr lang="ca-ES" dirty="0" smtClean="0"/>
              <a:t>Obliga a millorar als sectors tradicionals.</a:t>
            </a:r>
          </a:p>
          <a:p>
            <a:r>
              <a:rPr lang="ca-ES" dirty="0" smtClean="0"/>
              <a:t>Alguns sectors estan en situació </a:t>
            </a:r>
            <a:r>
              <a:rPr lang="ca-ES" dirty="0" err="1" smtClean="0">
                <a:solidFill>
                  <a:srgbClr val="0000FF"/>
                </a:solidFill>
              </a:rPr>
              <a:t>alegal</a:t>
            </a:r>
            <a:r>
              <a:rPr lang="ca-ES" dirty="0">
                <a:solidFill>
                  <a:srgbClr val="0000FF"/>
                </a:solidFill>
              </a:rPr>
              <a:t> </a:t>
            </a:r>
            <a:r>
              <a:rPr lang="ca-ES" dirty="0" smtClean="0"/>
              <a:t>no regulada.</a:t>
            </a:r>
          </a:p>
          <a:p>
            <a:endParaRPr lang="ca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a-ES" dirty="0" smtClean="0">
                <a:solidFill>
                  <a:srgbClr val="FF0000"/>
                </a:solidFill>
              </a:rPr>
              <a:t>Contres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a-ES" dirty="0" smtClean="0"/>
              <a:t>Pot </a:t>
            </a:r>
            <a:r>
              <a:rPr lang="ca-ES" dirty="0" smtClean="0">
                <a:solidFill>
                  <a:srgbClr val="FF0000"/>
                </a:solidFill>
              </a:rPr>
              <a:t>destruir</a:t>
            </a:r>
            <a:r>
              <a:rPr lang="ca-ES" dirty="0" smtClean="0"/>
              <a:t> sectors i/o llocs de treball clàssics.</a:t>
            </a:r>
          </a:p>
          <a:p>
            <a:r>
              <a:rPr lang="ca-ES" dirty="0" smtClean="0"/>
              <a:t>Fomenta l’economia </a:t>
            </a:r>
            <a:r>
              <a:rPr lang="ca-ES" dirty="0" smtClean="0">
                <a:solidFill>
                  <a:srgbClr val="FF0000"/>
                </a:solidFill>
              </a:rPr>
              <a:t>submergida</a:t>
            </a:r>
            <a:r>
              <a:rPr lang="ca-ES" dirty="0" smtClean="0"/>
              <a:t>.</a:t>
            </a:r>
          </a:p>
          <a:p>
            <a:r>
              <a:rPr lang="ca-ES" dirty="0" smtClean="0">
                <a:solidFill>
                  <a:srgbClr val="FF0000"/>
                </a:solidFill>
              </a:rPr>
              <a:t>Concentració</a:t>
            </a:r>
            <a:r>
              <a:rPr lang="ca-ES" dirty="0" smtClean="0"/>
              <a:t> d’un sector en pocs operadors.</a:t>
            </a:r>
          </a:p>
          <a:p>
            <a:r>
              <a:rPr lang="ca-ES" dirty="0" smtClean="0"/>
              <a:t>Elevades barreres d’entrada quan un sector està consolidat.</a:t>
            </a:r>
            <a:endParaRPr lang="ca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media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21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0171"/>
      </p:ext>
    </p:extLst>
  </p:cSld>
  <p:clrMapOvr>
    <a:masterClrMapping/>
  </p:clrMapOvr>
  <p:transition xmlns:p14="http://schemas.microsoft.com/office/powerpoint/2010/main" spd="slow" advTm="157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5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 smtClean="0"/>
              <a:t>El cas </a:t>
            </a:r>
            <a:r>
              <a:rPr lang="ca-ES" b="1" dirty="0" err="1" smtClean="0"/>
              <a:t>Airbnb</a:t>
            </a:r>
            <a:r>
              <a:rPr lang="ca-ES" b="1" dirty="0" smtClean="0"/>
              <a:t> 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5016324" cy="3493008"/>
          </a:xfrm>
        </p:spPr>
        <p:txBody>
          <a:bodyPr>
            <a:normAutofit lnSpcReduction="10000"/>
          </a:bodyPr>
          <a:lstStyle/>
          <a:p>
            <a:r>
              <a:rPr lang="ca-ES" dirty="0" smtClean="0"/>
              <a:t>Neix de la necessitat d’uns joves (USA) per pagar el lloguer del seu habitatge.</a:t>
            </a:r>
          </a:p>
          <a:p>
            <a:r>
              <a:rPr lang="ca-ES" dirty="0" smtClean="0"/>
              <a:t>L’objectiu del negoci és el lloguer d’allotjaments entre particulars.</a:t>
            </a:r>
          </a:p>
          <a:p>
            <a:r>
              <a:rPr lang="ca-ES" dirty="0" smtClean="0"/>
              <a:t>No hi ha intermediaris.</a:t>
            </a:r>
          </a:p>
          <a:p>
            <a:r>
              <a:rPr lang="ca-ES" dirty="0" err="1" smtClean="0"/>
              <a:t>Airbnb</a:t>
            </a:r>
            <a:r>
              <a:rPr lang="ca-ES" dirty="0" smtClean="0"/>
              <a:t> cobra comissions tant al propietari com al llogater.</a:t>
            </a:r>
            <a:endParaRPr lang="ca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 l="1068" r="1068"/>
          <a:stretch>
            <a:fillRect/>
          </a:stretch>
        </p:blipFill>
        <p:spPr>
          <a:xfrm>
            <a:off x="6058740" y="1703014"/>
            <a:ext cx="2006267" cy="2049182"/>
          </a:xfrm>
        </p:spPr>
      </p:pic>
      <p:sp>
        <p:nvSpPr>
          <p:cNvPr id="9" name="CuadroTexto 8"/>
          <p:cNvSpPr txBox="1"/>
          <p:nvPr/>
        </p:nvSpPr>
        <p:spPr>
          <a:xfrm>
            <a:off x="6225306" y="4286550"/>
            <a:ext cx="1689585" cy="1200329"/>
          </a:xfrm>
          <a:prstGeom prst="rect">
            <a:avLst/>
          </a:prstGeom>
          <a:noFill/>
          <a:ln>
            <a:solidFill>
              <a:srgbClr val="94C600"/>
            </a:solidFill>
          </a:ln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0000FF"/>
                </a:solidFill>
              </a:rPr>
              <a:t>+ 34K ciutats.</a:t>
            </a:r>
          </a:p>
          <a:p>
            <a:r>
              <a:rPr lang="ca-ES" b="1" dirty="0" smtClean="0">
                <a:solidFill>
                  <a:srgbClr val="0000FF"/>
                </a:solidFill>
              </a:rPr>
              <a:t>+ 190 països.</a:t>
            </a:r>
          </a:p>
          <a:p>
            <a:r>
              <a:rPr lang="ca-ES" b="1" dirty="0" smtClean="0">
                <a:solidFill>
                  <a:srgbClr val="0000FF"/>
                </a:solidFill>
              </a:rPr>
              <a:t>+ 25M hostes.</a:t>
            </a:r>
          </a:p>
          <a:p>
            <a:r>
              <a:rPr lang="ca-ES" b="1" dirty="0" smtClean="0">
                <a:solidFill>
                  <a:srgbClr val="0000FF"/>
                </a:solidFill>
              </a:rPr>
              <a:t>+ $10 bilions.</a:t>
            </a:r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media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6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54813"/>
      </p:ext>
    </p:extLst>
  </p:cSld>
  <p:clrMapOvr>
    <a:masterClrMapping/>
  </p:clrMapOvr>
  <p:transition xmlns:p14="http://schemas.microsoft.com/office/powerpoint/2010/main" spd="slow" advTm="155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b="1" dirty="0" smtClean="0"/>
              <a:t>Lloguers turístics a Catalunya</a:t>
            </a:r>
            <a:endParaRPr lang="ca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Situació actual</a:t>
            </a:r>
            <a:endParaRPr lang="ca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a-ES" dirty="0">
                <a:solidFill>
                  <a:srgbClr val="0000FF"/>
                </a:solidFill>
              </a:rPr>
              <a:t>Creixement</a:t>
            </a:r>
            <a:r>
              <a:rPr lang="ca-ES" dirty="0"/>
              <a:t> econòmic en poblacions que no tenen oferta hotelera</a:t>
            </a:r>
            <a:r>
              <a:rPr lang="ca-ES" dirty="0" smtClean="0"/>
              <a:t>.</a:t>
            </a:r>
          </a:p>
          <a:p>
            <a:r>
              <a:rPr lang="ca-ES" dirty="0">
                <a:solidFill>
                  <a:srgbClr val="FF0000"/>
                </a:solidFill>
              </a:rPr>
              <a:t>Conflictes</a:t>
            </a:r>
            <a:r>
              <a:rPr lang="ca-ES" dirty="0"/>
              <a:t> en zones com Barcelona entre turistes i veïns.</a:t>
            </a:r>
          </a:p>
          <a:p>
            <a:r>
              <a:rPr lang="ca-ES" dirty="0">
                <a:solidFill>
                  <a:srgbClr val="FF0000"/>
                </a:solidFill>
              </a:rPr>
              <a:t>Sobreexplotació</a:t>
            </a:r>
            <a:r>
              <a:rPr lang="ca-ES" dirty="0"/>
              <a:t> d’algunes zones.</a:t>
            </a:r>
          </a:p>
          <a:p>
            <a:r>
              <a:rPr lang="ca-ES" dirty="0">
                <a:solidFill>
                  <a:srgbClr val="FF0000"/>
                </a:solidFill>
              </a:rPr>
              <a:t>Demanda</a:t>
            </a:r>
            <a:r>
              <a:rPr lang="ca-ES" dirty="0"/>
              <a:t> de regulació per part del sector hoteler.</a:t>
            </a:r>
          </a:p>
          <a:p>
            <a:endParaRPr lang="ca-ES" dirty="0"/>
          </a:p>
          <a:p>
            <a:endParaRPr lang="ca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a-ES" dirty="0" smtClean="0"/>
              <a:t>Autogestió</a:t>
            </a:r>
            <a:endParaRPr lang="ca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a-ES" dirty="0" smtClean="0"/>
              <a:t>Sector </a:t>
            </a:r>
            <a:r>
              <a:rPr lang="ca-ES" dirty="0" smtClean="0">
                <a:solidFill>
                  <a:srgbClr val="0000FF"/>
                </a:solidFill>
              </a:rPr>
              <a:t>regulat</a:t>
            </a:r>
            <a:r>
              <a:rPr lang="ca-ES" dirty="0" smtClean="0"/>
              <a:t> decret 159/2012.</a:t>
            </a:r>
          </a:p>
          <a:p>
            <a:r>
              <a:rPr lang="ca-ES" dirty="0" smtClean="0"/>
              <a:t>Autoliquidació del </a:t>
            </a:r>
            <a:r>
              <a:rPr lang="ca-ES" dirty="0">
                <a:solidFill>
                  <a:srgbClr val="0000FF"/>
                </a:solidFill>
              </a:rPr>
              <a:t>m</a:t>
            </a:r>
            <a:r>
              <a:rPr lang="ca-ES" dirty="0" smtClean="0">
                <a:solidFill>
                  <a:srgbClr val="0000FF"/>
                </a:solidFill>
              </a:rPr>
              <a:t>odel 950 </a:t>
            </a:r>
            <a:r>
              <a:rPr lang="ca-ES" dirty="0" smtClean="0"/>
              <a:t>pel pagament de la taxa turística.</a:t>
            </a:r>
          </a:p>
          <a:p>
            <a:r>
              <a:rPr lang="ca-ES" dirty="0" smtClean="0"/>
              <a:t>Bona gestió de reserves, contactes, calendaris i ingressos per part de les plataformes com </a:t>
            </a:r>
            <a:r>
              <a:rPr lang="ca-ES" dirty="0" err="1" smtClean="0"/>
              <a:t>Airbnb</a:t>
            </a:r>
            <a:r>
              <a:rPr lang="ca-ES" dirty="0" smtClean="0"/>
              <a:t>.</a:t>
            </a:r>
          </a:p>
          <a:p>
            <a:r>
              <a:rPr lang="ca-ES" dirty="0" smtClean="0"/>
              <a:t>Comptabilitats </a:t>
            </a:r>
            <a:r>
              <a:rPr lang="ca-ES" dirty="0" smtClean="0">
                <a:solidFill>
                  <a:srgbClr val="FF0000"/>
                </a:solidFill>
              </a:rPr>
              <a:t>casolanes</a:t>
            </a:r>
            <a:r>
              <a:rPr lang="ca-ES" dirty="0" smtClean="0"/>
              <a:t> per saber el benefici.</a:t>
            </a:r>
          </a:p>
          <a:p>
            <a:endParaRPr lang="ca-E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media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921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9808"/>
      </p:ext>
    </p:extLst>
  </p:cSld>
  <p:clrMapOvr>
    <a:masterClrMapping/>
  </p:clrMapOvr>
  <p:transition xmlns:p14="http://schemas.microsoft.com/office/powerpoint/2010/main" spd="slow" advTm="128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1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b="1" dirty="0"/>
              <a:t>Oportunitat de negoci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4258654" cy="3493008"/>
          </a:xfrm>
        </p:spPr>
        <p:txBody>
          <a:bodyPr>
            <a:normAutofit fontScale="85000" lnSpcReduction="20000"/>
          </a:bodyPr>
          <a:lstStyle/>
          <a:p>
            <a:r>
              <a:rPr lang="ca-ES" dirty="0"/>
              <a:t>Les plataformes com </a:t>
            </a:r>
            <a:r>
              <a:rPr lang="ca-ES" dirty="0" err="1"/>
              <a:t>Airbnb</a:t>
            </a:r>
            <a:r>
              <a:rPr lang="ca-ES" dirty="0"/>
              <a:t> només gestionen la part </a:t>
            </a:r>
            <a:r>
              <a:rPr lang="ca-ES" dirty="0" smtClean="0"/>
              <a:t>de les reserves i els ingressos.</a:t>
            </a:r>
            <a:endParaRPr lang="ca-ES" dirty="0"/>
          </a:p>
          <a:p>
            <a:r>
              <a:rPr lang="ca-ES" dirty="0" smtClean="0"/>
              <a:t>Les despeses es gestionen de forma casolana: Papers, fulls de càlcul, o simplement no es gestiones.</a:t>
            </a:r>
          </a:p>
          <a:p>
            <a:r>
              <a:rPr lang="ca-ES" dirty="0" smtClean="0"/>
              <a:t>Es contracten gestories per fer la declaració del model 950, cosa  que es pot fer de forma molt senzilla pel mateix propietari.</a:t>
            </a:r>
            <a:endParaRPr lang="ca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4"/>
          </p:nvPr>
        </p:nvSpPr>
        <p:spPr>
          <a:xfrm>
            <a:off x="5549557" y="2313431"/>
            <a:ext cx="2515450" cy="3493008"/>
          </a:xfrm>
          <a:ln>
            <a:solidFill>
              <a:schemeClr val="accent1"/>
            </a:solidFill>
          </a:ln>
        </p:spPr>
        <p:txBody>
          <a:bodyPr anchor="ctr">
            <a:normAutofit fontScale="85000" lnSpcReduction="20000"/>
          </a:bodyPr>
          <a:lstStyle/>
          <a:p>
            <a:pPr marL="68580" indent="0" algn="ctr">
              <a:buNone/>
            </a:pPr>
            <a:endParaRPr lang="ca-ES" dirty="0" smtClean="0"/>
          </a:p>
          <a:p>
            <a:pPr marL="68580" indent="0" algn="ctr">
              <a:buNone/>
            </a:pPr>
            <a:r>
              <a:rPr lang="ca-ES" dirty="0" smtClean="0"/>
              <a:t>Actualment </a:t>
            </a:r>
            <a:r>
              <a:rPr lang="ca-ES" b="1" dirty="0" smtClean="0">
                <a:solidFill>
                  <a:srgbClr val="FF0000"/>
                </a:solidFill>
              </a:rPr>
              <a:t>no existeixen</a:t>
            </a:r>
            <a:r>
              <a:rPr lang="ca-ES" dirty="0" smtClean="0"/>
              <a:t> al mercat </a:t>
            </a:r>
            <a:r>
              <a:rPr lang="ca-ES" dirty="0" err="1" smtClean="0"/>
              <a:t>APPs</a:t>
            </a:r>
            <a:r>
              <a:rPr lang="ca-ES" dirty="0" smtClean="0"/>
              <a:t> que facin una </a:t>
            </a:r>
            <a:r>
              <a:rPr lang="ca-ES" b="1" dirty="0" smtClean="0">
                <a:solidFill>
                  <a:srgbClr val="0000FF"/>
                </a:solidFill>
              </a:rPr>
              <a:t>gestió integral</a:t>
            </a:r>
            <a:r>
              <a:rPr lang="ca-ES" dirty="0" smtClean="0"/>
              <a:t> del negoci.</a:t>
            </a:r>
          </a:p>
          <a:p>
            <a:pPr marL="68580" indent="0" algn="ctr">
              <a:buNone/>
            </a:pPr>
            <a:endParaRPr lang="ca-ES" dirty="0"/>
          </a:p>
          <a:p>
            <a:pPr marL="68580" indent="0" algn="ctr">
              <a:buNone/>
            </a:pPr>
            <a:r>
              <a:rPr lang="ca-ES" b="1" dirty="0" smtClean="0"/>
              <a:t>Ingressos</a:t>
            </a:r>
          </a:p>
          <a:p>
            <a:pPr marL="68580" indent="0" algn="ctr">
              <a:buNone/>
            </a:pPr>
            <a:r>
              <a:rPr lang="ca-ES" b="1" dirty="0" smtClean="0"/>
              <a:t>Despeses</a:t>
            </a:r>
          </a:p>
          <a:p>
            <a:pPr marL="68580" indent="0" algn="ctr">
              <a:buNone/>
            </a:pPr>
            <a:r>
              <a:rPr lang="ca-ES" b="1" dirty="0" smtClean="0"/>
              <a:t>Benefici final</a:t>
            </a:r>
          </a:p>
          <a:p>
            <a:pPr marL="68580" indent="0" algn="ctr">
              <a:buNone/>
            </a:pPr>
            <a:r>
              <a:rPr lang="ca-ES" b="1" dirty="0" smtClean="0"/>
              <a:t>Càlcul de taxes</a:t>
            </a:r>
            <a:endParaRPr lang="ca-ES" b="1" dirty="0"/>
          </a:p>
          <a:p>
            <a:pPr marL="68580" indent="0" algn="ctr">
              <a:buNone/>
            </a:pPr>
            <a:endParaRPr lang="ca-ES" b="1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media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616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15991"/>
      </p:ext>
    </p:extLst>
  </p:cSld>
  <p:clrMapOvr>
    <a:masterClrMapping/>
  </p:clrMapOvr>
  <p:transition xmlns:p14="http://schemas.microsoft.com/office/powerpoint/2010/main" spd="slow" advTm="97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5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b="1" dirty="0" smtClean="0"/>
              <a:t>APP Lloguers Turístics</a:t>
            </a:r>
            <a:endParaRPr lang="ca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Lloguers Turístics - M. Juàrez.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4258654" cy="3493008"/>
          </a:xfrm>
        </p:spPr>
        <p:txBody>
          <a:bodyPr>
            <a:normAutofit fontScale="92500"/>
          </a:bodyPr>
          <a:lstStyle/>
          <a:p>
            <a:r>
              <a:rPr lang="ca-ES" dirty="0" smtClean="0"/>
              <a:t>Aplicació nativa per a dispositius </a:t>
            </a:r>
            <a:r>
              <a:rPr lang="ca-ES" dirty="0" err="1" smtClean="0"/>
              <a:t>Apple</a:t>
            </a:r>
            <a:r>
              <a:rPr lang="ca-ES" dirty="0" smtClean="0"/>
              <a:t> IOS v8.1+</a:t>
            </a:r>
          </a:p>
          <a:p>
            <a:r>
              <a:rPr lang="ca-ES" dirty="0" smtClean="0"/>
              <a:t>Dissenyada segons les recomanacions </a:t>
            </a:r>
            <a:r>
              <a:rPr lang="ca-ES" dirty="0" err="1" smtClean="0"/>
              <a:t>d’Apple</a:t>
            </a:r>
            <a:r>
              <a:rPr lang="ca-ES" dirty="0" smtClean="0"/>
              <a:t> per facilitar-ne </a:t>
            </a:r>
            <a:r>
              <a:rPr lang="ca-ES" dirty="0" err="1" smtClean="0"/>
              <a:t>l’usabilitat</a:t>
            </a:r>
            <a:r>
              <a:rPr lang="ca-ES" dirty="0" smtClean="0"/>
              <a:t>.</a:t>
            </a:r>
          </a:p>
          <a:p>
            <a:r>
              <a:rPr lang="ca-ES" dirty="0" smtClean="0"/>
              <a:t>Adaptada per a telèfons i tauletes.</a:t>
            </a:r>
          </a:p>
          <a:p>
            <a:r>
              <a:rPr lang="ca-ES" dirty="0" smtClean="0"/>
              <a:t>Programada amb el nou llenguatge Swift.</a:t>
            </a:r>
            <a:endParaRPr lang="ca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r="74518"/>
          <a:stretch/>
        </p:blipFill>
        <p:spPr>
          <a:xfrm>
            <a:off x="6122628" y="2416003"/>
            <a:ext cx="1425970" cy="3089618"/>
          </a:xfrm>
          <a:prstGeom prst="rect">
            <a:avLst/>
          </a:prstGeom>
        </p:spPr>
      </p:pic>
      <p:pic>
        <p:nvPicPr>
          <p:cNvPr id="11" name="Imagen 10" descr="iconoa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13" y="1027664"/>
            <a:ext cx="1229394" cy="1054109"/>
          </a:xfrm>
          <a:prstGeom prst="rect">
            <a:avLst/>
          </a:prstGeom>
          <a:ln>
            <a:solidFill>
              <a:srgbClr val="94C600"/>
            </a:solidFill>
          </a:ln>
        </p:spPr>
      </p:pic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15 de juny de 2015</a:t>
            </a:r>
            <a:endParaRPr lang="en-US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media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90" y="2244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000">
        <p:split orient="vert"/>
      </p:transition>
    </mc:Choice>
    <mc:Fallback xmlns="">
      <p:transition xmlns:p14="http://schemas.microsoft.com/office/powerpoint/2010/main" spd="slow" advTm="118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Cielo.thmx</Template>
  <TotalTime>471</TotalTime>
  <Words>935</Words>
  <Application>Microsoft Macintosh PowerPoint</Application>
  <PresentationFormat>Presentación en pantalla (4:3)</PresentationFormat>
  <Paragraphs>161</Paragraphs>
  <Slides>16</Slides>
  <Notes>5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Austin</vt:lpstr>
      <vt:lpstr>Lloguers Turístics</vt:lpstr>
      <vt:lpstr>Presentació del projecte</vt:lpstr>
      <vt:lpstr>Objectius del projecte</vt:lpstr>
      <vt:lpstr>Economia col.laborativa</vt:lpstr>
      <vt:lpstr>Economia col.laborativa</vt:lpstr>
      <vt:lpstr>El cas Airbnb </vt:lpstr>
      <vt:lpstr>Lloguers turístics a Catalunya</vt:lpstr>
      <vt:lpstr>Oportunitat de negoci</vt:lpstr>
      <vt:lpstr>APP Lloguers Turístics</vt:lpstr>
      <vt:lpstr>APP Lloguers Turístics</vt:lpstr>
      <vt:lpstr>APP Lloguers Turístics</vt:lpstr>
      <vt:lpstr>APP Lloguers Turístics</vt:lpstr>
      <vt:lpstr>Demostració</vt:lpstr>
      <vt:lpstr>Conclusions</vt:lpstr>
      <vt:lpstr>Línies de futur</vt:lpstr>
      <vt:lpstr>Gràcies per la seva atenció.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Lloguers Turístics</dc:title>
  <dc:creator>Manel Juarez</dc:creator>
  <cp:lastModifiedBy>Manel Juarez</cp:lastModifiedBy>
  <cp:revision>36</cp:revision>
  <dcterms:created xsi:type="dcterms:W3CDTF">2015-06-06T07:12:16Z</dcterms:created>
  <dcterms:modified xsi:type="dcterms:W3CDTF">2015-06-06T16:15:55Z</dcterms:modified>
</cp:coreProperties>
</file>